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7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8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  <p:sldMasterId id="2147483792" r:id="rId8"/>
    <p:sldMasterId id="2147483816" r:id="rId9"/>
  </p:sldMasterIdLst>
  <p:notesMasterIdLst>
    <p:notesMasterId r:id="rId50"/>
  </p:notesMasterIdLst>
  <p:sldIdLst>
    <p:sldId id="2147482727" r:id="rId10"/>
    <p:sldId id="2147482472" r:id="rId11"/>
    <p:sldId id="2147482473" r:id="rId12"/>
    <p:sldId id="2147482693" r:id="rId13"/>
    <p:sldId id="2147482691" r:id="rId14"/>
    <p:sldId id="2134806141" r:id="rId15"/>
    <p:sldId id="2147482706" r:id="rId16"/>
    <p:sldId id="2134806601" r:id="rId17"/>
    <p:sldId id="2147482481" r:id="rId18"/>
    <p:sldId id="2147482632" r:id="rId19"/>
    <p:sldId id="2147482842" r:id="rId20"/>
    <p:sldId id="2147482881" r:id="rId21"/>
    <p:sldId id="2147482704" r:id="rId22"/>
    <p:sldId id="2147482351" r:id="rId23"/>
    <p:sldId id="2147482490" r:id="rId24"/>
    <p:sldId id="2147482488" r:id="rId25"/>
    <p:sldId id="2147482489" r:id="rId26"/>
    <p:sldId id="2147482367" r:id="rId27"/>
    <p:sldId id="2147482496" r:id="rId28"/>
    <p:sldId id="2147482853" r:id="rId29"/>
    <p:sldId id="2147482762" r:id="rId30"/>
    <p:sldId id="2147482763" r:id="rId31"/>
    <p:sldId id="2147482482" r:id="rId32"/>
    <p:sldId id="2147482854" r:id="rId33"/>
    <p:sldId id="2147482835" r:id="rId34"/>
    <p:sldId id="2147482836" r:id="rId35"/>
    <p:sldId id="2147482852" r:id="rId36"/>
    <p:sldId id="2147482370" r:id="rId37"/>
    <p:sldId id="2147482476" r:id="rId38"/>
    <p:sldId id="2147482855" r:id="rId39"/>
    <p:sldId id="2147482879" r:id="rId40"/>
    <p:sldId id="2147482856" r:id="rId41"/>
    <p:sldId id="2147482857" r:id="rId42"/>
    <p:sldId id="2147482877" r:id="rId43"/>
    <p:sldId id="2147482880" r:id="rId44"/>
    <p:sldId id="2147482878" r:id="rId45"/>
    <p:sldId id="2147482788" r:id="rId46"/>
    <p:sldId id="2147482703" r:id="rId47"/>
    <p:sldId id="2134806712" r:id="rId48"/>
    <p:sldId id="2134806149" r:id="rId49"/>
  </p:sldIdLst>
  <p:sldSz cx="9144000" cy="6858000" type="screen4x3"/>
  <p:notesSz cx="6858000" cy="9144000"/>
  <p:embeddedFontLst>
    <p:embeddedFont>
      <p:font typeface="Dosis" pitchFamily="2" charset="0"/>
      <p:regular r:id="rId51"/>
      <p:bold r:id="rId52"/>
    </p:embeddedFont>
    <p:embeddedFont>
      <p:font typeface="Dosis ExtraBold" pitchFamily="2" charset="0"/>
      <p:bold r:id="rId53"/>
    </p:embeddedFont>
    <p:embeddedFont>
      <p:font typeface="Dosis Medium" pitchFamily="2" charset="0"/>
      <p:regular r:id="rId54"/>
    </p:embeddedFont>
    <p:embeddedFont>
      <p:font typeface="Dosis SemiBold" pitchFamily="2" charset="0"/>
      <p:bold r:id="rId55"/>
    </p:embeddedFont>
    <p:embeddedFont>
      <p:font typeface="Microsoft Uighur" panose="02000000000000000000" pitchFamily="2" charset="-78"/>
      <p:regular r:id="rId56"/>
      <p:bold r:id="rId57"/>
    </p:embeddedFont>
    <p:embeddedFont>
      <p:font typeface="Modern Love" panose="04090805081005020601" pitchFamily="82" charset="0"/>
      <p:regular r:id="rId5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106585"/>
    <a:srgbClr val="257390"/>
    <a:srgbClr val="0070C0"/>
    <a:srgbClr val="FCFDFD"/>
    <a:srgbClr val="F6F6F6"/>
    <a:srgbClr val="F9FCFC"/>
    <a:srgbClr val="498BA2"/>
    <a:srgbClr val="FFFFFF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41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9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font" Target="fonts/font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font" Target="fonts/font7.fntdata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font" Target="fonts/font2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16432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09391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74302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9190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973530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9437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91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63026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094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36709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89123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5932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4743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83214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9340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9395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855469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2464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0792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83423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8822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22884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69121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46032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3952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733770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07867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2338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01837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82856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629176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80627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869383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15811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074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060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16429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46000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610200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198940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4471155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797147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1959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87499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048362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35159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9907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slideLayout" Target="../slideLayouts/slideLayout151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24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23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43.xml"/><Relationship Id="rId19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Relationship Id="rId22" Type="http://schemas.openxmlformats.org/officeDocument/2006/relationships/slideLayout" Target="../slideLayouts/slideLayout1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1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7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  <p:sldLayoutId id="2147483839" r:id="rId23"/>
    <p:sldLayoutId id="214748384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10" Type="http://schemas.openxmlformats.org/officeDocument/2006/relationships/image" Target="../media/image20.png"/><Relationship Id="rId4" Type="http://schemas.openxmlformats.org/officeDocument/2006/relationships/image" Target="../media/image11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2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2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2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2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9.png"/><Relationship Id="rId7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30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3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image" Target="../media/image52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3.png"/><Relationship Id="rId5" Type="http://schemas.openxmlformats.org/officeDocument/2006/relationships/image" Target="../media/image26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9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765B3B-43D8-9F72-6617-420E37EF1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9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10د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الفهم (35د)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الكتابي: (40د)</a:t>
            </a:r>
            <a:endParaRPr lang="fr-FR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A8752E-FC57-D355-6ED5-F7BCD7E3F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7340" y="4564668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4005B5-89C0-2B87-6C93-260EF885E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3341" y="4550061"/>
            <a:ext cx="540000" cy="41852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522321" y="4525532"/>
            <a:ext cx="1273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إنتاج كتابي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234790" y="490327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إكمال قصة ينقصها مقطع الوسط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87361" y="32871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913341" y="3267268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90820" y="3316336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03- 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291023" y="36309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Tx/>
            </a:pPr>
            <a:r>
              <a:rPr lang="ar-MA" dirty="0"/>
              <a:t>قراءة: قراءات فردية وفهم.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49A403-4E08-DD69-156A-859E536E23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522" y="4411352"/>
            <a:ext cx="484046" cy="5572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EC3D57-D393-4834-3424-3B1EDB707B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522" y="3141954"/>
            <a:ext cx="484046" cy="5569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AEBB2B-EBF6-32B2-507E-AFBD71074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87361" y="1993838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2B5D19E-1840-4E7E-CFC2-F702EC2540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913341" y="1973987"/>
            <a:ext cx="424748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631FF61-3399-C884-AE45-A617AB6CA264}"/>
              </a:ext>
            </a:extLst>
          </p:cNvPr>
          <p:cNvSpPr txBox="1"/>
          <p:nvPr/>
        </p:nvSpPr>
        <p:spPr>
          <a:xfrm>
            <a:off x="5322743" y="2023055"/>
            <a:ext cx="1484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03-افتتاح الحصة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42D81386-8A70-A9C1-A3A7-00E4FDCF0F28}"/>
              </a:ext>
            </a:extLst>
          </p:cNvPr>
          <p:cNvSpPr txBox="1">
            <a:spLocks/>
          </p:cNvSpPr>
          <p:nvPr/>
        </p:nvSpPr>
        <p:spPr>
          <a:xfrm>
            <a:off x="2291023" y="233768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Tx/>
            </a:pPr>
            <a:r>
              <a:rPr lang="ar-MA" dirty="0"/>
              <a:t>إملاء (الأسماء الموصول).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A0678C9-B1BE-199B-7923-1F5E073466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681" y="1894006"/>
            <a:ext cx="484047" cy="55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889627" y="3063025"/>
            <a:ext cx="7030373" cy="2348205"/>
            <a:chOff x="1092168" y="1408797"/>
            <a:chExt cx="7030373" cy="234820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168" y="2866221"/>
              <a:ext cx="7030373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152574" y="1408797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889627" y="3038132"/>
            <a:ext cx="7030373" cy="2164739"/>
            <a:chOff x="997172" y="3460262"/>
            <a:chExt cx="7030373" cy="14234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7172" y="3460262"/>
              <a:ext cx="7030373" cy="46952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8" y="4620629"/>
              <a:ext cx="5234473" cy="263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إكمال قصة بكتابة مقطع الوسط؛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839755" y="3264536"/>
            <a:ext cx="7080245" cy="1324164"/>
            <a:chOff x="1284045" y="2417822"/>
            <a:chExt cx="6743500" cy="132416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284045" y="2417822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وتوظيف الأسماء الموصولة بشكل صحيح؛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27CB854-7343-0F91-29D5-96291694BC61}"/>
              </a:ext>
            </a:extLst>
          </p:cNvPr>
          <p:cNvSpPr/>
          <p:nvPr/>
        </p:nvSpPr>
        <p:spPr>
          <a:xfrm>
            <a:off x="1001405" y="4011843"/>
            <a:ext cx="52344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عن أسئلة الفهم من خلال قراءة النص القرائي ص 160.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3"/>
            <a:ext cx="898525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AB962-E5E7-C090-5C6D-9CDA83841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56328D-DD80-C9AA-FD89-3DED8562A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498F1F8-CE78-5620-E158-0651BF783732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192C5A2-5C3D-8666-0A8F-A771E4D02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82F23B1-CC09-04B2-F1B7-674181FDE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4D63F6-7274-792E-39E8-6641B813BBB5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44AE726-1932-725E-902F-DC024A012CA0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04C6BF7-61BB-4F59-E96F-519926D99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 بسلوكات يحترمها كل متعلم (ة) خلال الحصة؟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136" y="1268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776170" y="1124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6C683AC-39EC-7E2B-6129-0E719828D3C8}"/>
              </a:ext>
            </a:extLst>
          </p:cNvPr>
          <p:cNvSpPr txBox="1">
            <a:spLocks/>
          </p:cNvSpPr>
          <p:nvPr/>
        </p:nvSpPr>
        <p:spPr>
          <a:xfrm>
            <a:off x="3199558" y="4094669"/>
            <a:ext cx="2568350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9479B1A-D7CC-D211-3D3F-8D0024161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254" y="1591957"/>
            <a:ext cx="4344956" cy="249475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2390B76-6396-99B0-7C8E-6B6D14526D4E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206FB85-A6E1-1246-E865-C464B24F1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631D1B8-E032-42A8-8AA6-A5816F296183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E5926779-A79D-8D77-BC77-F004F74A90B7}"/>
              </a:ext>
            </a:extLst>
          </p:cNvPr>
          <p:cNvSpPr txBox="1">
            <a:spLocks/>
          </p:cNvSpPr>
          <p:nvPr/>
        </p:nvSpPr>
        <p:spPr>
          <a:xfrm>
            <a:off x="1418254" y="518964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ٱلْإِجابَةَ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14" name="Image 1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21755B-5C6E-8E0E-A229-8D4C307BE1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DB005E10-772D-7B73-E7D1-9A0EB969D147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C98E6C7-E4B4-93E2-BD81-753FE2DEA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CA9DA58-F70C-EF3E-58BB-ECCA282E6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59593A7-34FB-2EC0-A914-74F8B7DA504F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AF44D79-D4E6-AD34-58B3-6C2DFD5A58F3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7D9E257-D5F0-1428-DBC6-57D036015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C578F4-C6F7-1746-B858-F018A63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969382-1DE0-666D-7659-C63B1B8BD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04399B-A5CE-94AF-9709-35C6A057F8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DC6D6-6713-4A53-F53F-E526A2EDB5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ABE2125B-4632-D160-0769-CE7958182A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B09F7EF-264B-8499-8590-A3D6C59172ED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6733221-0E28-EC45-6BC0-22EC76E5E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B182A58-B9D2-29C4-558F-3A3D2A804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1212199-98C4-6C00-5BA9-47F841839D4C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2DD0C0-132B-1966-81A6-EBF11478A80B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7EC4652-C0FE-15FE-46DD-4E96C11F8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نبدأ حصة اليوم بسرد حكاية انطلاقا من صور. مستعدون؟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أَسْرُدُ حِكايَةً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ٱنْطِلاقاً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مَشاهِدَ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9" name="Espace réservé pour une image  15">
            <a:extLst>
              <a:ext uri="{FF2B5EF4-FFF2-40B4-BE49-F238E27FC236}">
                <a16:creationId xmlns:a16="http://schemas.microsoft.com/office/drawing/2014/main" id="{13C7EE91-1390-9012-8C86-7D66E802A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2681" y="667777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صور لقصة مرتبة من 1 إلى 5.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حظها جميعها جيدا لتسرد القصة.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فكروا.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F0E81A-AC79-1FF5-8F6D-F202987C06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264" y="1512000"/>
            <a:ext cx="7154134" cy="476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0BFC9-413D-4E31-FD20-7EED359C6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EBCF5BD-5FB5-AC31-9025-C6A11FF1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ويسرد القصة؟ آخر؟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E96B0D-4355-2A52-91D9-CA67B01398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1799A4-8E69-EEBA-1641-EED9F3CE87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8CB074-5BBD-BE85-55B1-D777CD51CA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04E2F6-6B52-2D5B-9386-99ECAF2B1B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1705A1-0870-CA19-2062-D03B346891D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AB27D5-D353-87AA-5D30-AF4CC2E87F34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2DC332-37AA-78D2-788A-0323E6667A3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485C48-D4D9-96CF-F1FD-0E724C2187B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D5928F3-65D7-169B-B5DD-6DF018DD5B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962DF4-DB61-A043-63A1-6768937167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264" y="1512000"/>
            <a:ext cx="7154134" cy="476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9644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B79D0-9D6E-77D2-142F-BD935D73F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27B6B5A-0AC5-81B4-0533-9E344B902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سرد آخر. أنصتوا.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B85C61-22B7-19A8-A5AB-170345B55C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27A41B-3A58-43FF-0AD9-31EC64BFF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3CBCD-3C00-F63D-5C64-B28ECF741B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BA7FFB-F4B6-9604-1927-4AE54C06FB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27A4519-8BCF-FCD9-D07B-21C01B19AA4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E6872F-851B-1031-3205-249E7A6FE00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6AD449-0335-9C9B-2427-74E4C263222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DA41B8-BC72-A54F-E7C6-7EFF2DC71F1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13C43A6-5005-5119-A126-19FCD9C9BE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780AB84-1FE7-FBEE-BE31-AE0DA5C4CF64}"/>
              </a:ext>
            </a:extLst>
          </p:cNvPr>
          <p:cNvSpPr txBox="1"/>
          <p:nvPr/>
        </p:nvSpPr>
        <p:spPr>
          <a:xfrm>
            <a:off x="513184" y="1781193"/>
            <a:ext cx="8212813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just" rtl="1"/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فَوْقَ غابَةٍ جَميلَةٍ، كانَ عُصْفورٌ صَغيرٌ يُحَلِّقُ في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مُسْتَمْتِعًا بِمَنْظَرِ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وَٱلْأَزْهارِ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وَفي أَحَدِ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ٱلْمُروجِ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 أَرْنَبٌ لَطيفٌ يَأْكُلُ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ٱلْعُشْبَ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ٱلطَّرِيَّ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0"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فَجْأَةً، لَمَحَ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ٱلْعُصْفورُ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صَيّاداً يَتَسَلَّلُ بَيْنَ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حامِلاً بُنْدُقِيَّتَهُ. اِقْتَرَبَ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ٱلصَّيّادُ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بِهُدوءٍ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وَٱسْتَعَدَّ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لِقَنْصِ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شَعَرَ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ٱلْعُصْفورُ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بِٱلْخَطَرِ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فَأَسْرَعَ نَحْوَ صَديقِهِ وَأَخَذَ يَصْرُخُ: اُهْرُبْ، اُهْرُبْ</a:t>
            </a:r>
            <a:r>
              <a: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قَفَزَ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مُسْرِعاً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وَٱنْطَلَقَ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يَجْري بَيْنَ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حَتّى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ٱبْتَعَدَ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ٱلْخَطَرِ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lvl="0" algn="just" rtl="1"/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تَوَقَّفَ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ٱلأَرْنَبُ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مَكانٍ آمِنٍ، ثُمَّ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ٱلْتَفَتَ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ٱلْعُصْفورِ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وَقالَ: شُكْراً لَكَ أَيُّها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ٱلْعُصْفورُ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ٱلشُّجاعُ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وَمُنْذُ ذٰلِكَ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ٱليَوْمِ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أَصْبَحَ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ٱلْأَرْنَبُ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وَٱلْعُصْفورُ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صَديقَيْنِ لا يَفْتَرِقانِ، يَلْعَبانِ مَعاً في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وَيُساعِدُ أَحَدُهُما </a:t>
            </a:r>
            <a:r>
              <a:rPr lang="ar-MA" sz="32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ٱلْآخَرَ</a:t>
            </a:r>
            <a:r>
              <a:rPr lang="ar-MA" sz="32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457398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مراجعة وتوليف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 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79172A-29FB-814A-632F-EF3550848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337" y="2200808"/>
            <a:ext cx="536339" cy="6170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B8438F-368D-85D2-382E-7CAD7499A2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0014" y="1052712"/>
            <a:ext cx="415006" cy="41500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نصا وتجيبون عن أسئلة. افتحوا كراساتكم على الصفحة 160.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B5CFA-4742-4EF9-D0E3-0D7AC307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706740-DA75-8C2C-B9DD-0F1EE03D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0CBAB9-0FFB-E495-83CA-D0C9FC5A2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5896" y="2057887"/>
            <a:ext cx="2275978" cy="349103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C123EA8-1B50-CDCE-31DF-1A066EE68A89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73CE68-A261-306A-E6B3-43DD425BB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318C54F-4335-E33F-E370-320E80EE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01D3CDC-1D4E-E10B-924E-A130C036BAF3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DC7AF2-A316-1D27-3E59-6EC16205AF13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8B5BBE9-1DE0-8029-488F-7BCC6334E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النص، ضعوا أصابعكم تحت كل كلمة أقرؤها.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B72F21-CC08-509A-C57C-CFF7F477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7BE3C4-7D2E-C302-3620-1CC271973B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7B8483-1C22-8979-3285-82C703208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44B66D-5F00-46E9-5CE6-F68ECA9F6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5896" y="2057887"/>
            <a:ext cx="2275978" cy="34910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BA4667E-1542-744D-169E-91C1E31D83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34B716-C9B8-697D-1EEB-E96C105B005E}"/>
              </a:ext>
            </a:extLst>
          </p:cNvPr>
          <p:cNvSpPr/>
          <p:nvPr/>
        </p:nvSpPr>
        <p:spPr>
          <a:xfrm>
            <a:off x="3741112" y="2311846"/>
            <a:ext cx="2225546" cy="106835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AC62933A-F60B-08B6-BB42-E0D4F0B11225}"/>
              </a:ext>
            </a:extLst>
          </p:cNvPr>
          <p:cNvSpPr/>
          <p:nvPr/>
        </p:nvSpPr>
        <p:spPr>
          <a:xfrm>
            <a:off x="6114435" y="2690269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87C0FC2-4625-21B2-A3E1-B2CF36F226CE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E0E1C05-6C8A-FC3B-B569-22C14C3F0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600F511-E654-CCB8-048F-1504A3AF2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DF6AC2-31DA-2615-79E8-8E5E0A329D77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DA92AB0-2AF1-A8E6-5C06-FCAFDC7FEF95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C61B90E-B616-5756-D3D9-D68D6EB91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C21D-0B68-6E2D-201A-0B3AE5A21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2823E81-EC93-2566-DA1A-A143C1FF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1" y="756000"/>
            <a:ext cx="7016621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النص: الأولى خديجة، الثاني سعيد.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منح الفرصة للفئة المتعثرة والحرص على احترام شروط القراءة بطلاقة.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5B34AA-F5CD-9E8F-A627-CE308218E4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F71ECB-2CD0-D80C-DCBB-0C4637095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3D744-B594-44B7-BFC7-2CF1641E7C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26D90FB-E9BA-B66D-742A-AE9018EA8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BED9C2-E683-C06E-05EC-F76756296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52" y="1920227"/>
            <a:ext cx="8154955" cy="4109107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01F1DBB-4940-98A6-58EA-19C98F258C29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8260F36-468C-B86E-0FD6-C59A0116B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DA871181-FF13-5F96-2C9E-0E1BBA0B7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49738E3-BB78-2776-BFE6-A80694A2F461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9B0DBBC-4FA3-2AB1-379D-4D25DDF81EDF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559D1E3-B852-D5C8-E107-E139BEA02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810914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28519-087C-2483-9D41-A5B62C51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EDED6D-CCAD-B3EB-E5A3-2794AFBDE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60996"/>
            <a:ext cx="7153493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تلاميذ آخرين للقراءة. بعدها تجيبون عن السؤالين.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B5B763-912F-46CB-F1D0-1E3F972B2C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B1C3E2-2A2B-6596-0C58-1F32351D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4A8FFA-FEEF-CA91-0966-2F04FC87F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B696C0A-E89D-95DD-F424-22AFA1E069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F9A55C9-40C4-0CF7-8652-5751D3B5582C}"/>
              </a:ext>
            </a:extLst>
          </p:cNvPr>
          <p:cNvSpPr txBox="1"/>
          <p:nvPr/>
        </p:nvSpPr>
        <p:spPr>
          <a:xfrm>
            <a:off x="561804" y="1805510"/>
            <a:ext cx="7613779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ما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ٱلْحَيَواناتُ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يَتَحَدَّثُ عَنْها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/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أَيْنَ كَانَتْ تَعيشُ؟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EB5FD4-8A23-C075-6FD4-5CC65ED2B794}"/>
              </a:ext>
            </a:extLst>
          </p:cNvPr>
          <p:cNvSpPr txBox="1"/>
          <p:nvPr/>
        </p:nvSpPr>
        <p:spPr>
          <a:xfrm>
            <a:off x="561804" y="4178981"/>
            <a:ext cx="7586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يَتَحَدَّثُ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أُسودِ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ٱلْأَطْلَسِ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D3742DC0-809D-9704-635E-A050F7C80E34}"/>
              </a:ext>
            </a:extLst>
          </p:cNvPr>
          <p:cNvSpPr/>
          <p:nvPr/>
        </p:nvSpPr>
        <p:spPr>
          <a:xfrm>
            <a:off x="4211343" y="3746467"/>
            <a:ext cx="376402" cy="50829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71C0353-C22E-BF1E-A46D-354793AAE230}"/>
              </a:ext>
            </a:extLst>
          </p:cNvPr>
          <p:cNvSpPr txBox="1"/>
          <p:nvPr/>
        </p:nvSpPr>
        <p:spPr>
          <a:xfrm>
            <a:off x="575469" y="5073160"/>
            <a:ext cx="7586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كانَتْ تَعيشُ في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جِبالِ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ٱلْأَطْلَسِ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BDBCF1C-8EE0-1642-AEC7-84A65AB13D25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6297490-7295-2530-8152-E71832BB7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7C73723-0954-C197-FAB3-199E18E12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2F044B-CC6B-21D7-EF0E-D194D077E197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7813F97-ACFF-43B4-F7E7-1326A9A4F7BB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12BE67C-D9FB-3FF5-DCA2-6C9DB21C8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49244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كراساتكم ص 160. اكتبوا المطلوب في الجدول انطلاقا من النص. 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97E596-410D-6EBD-70CF-70E769E4AB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652FB-A138-F35E-BC9A-C364A4AE0E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56F34C0-E1F8-D867-D4C0-01177272F8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5DF9E4-AF7E-767B-7A6C-2837B912B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896" y="2057887"/>
            <a:ext cx="2275978" cy="3491035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C4E1DA3E-9825-1AB8-8666-550EA1EF85CE}"/>
              </a:ext>
            </a:extLst>
          </p:cNvPr>
          <p:cNvSpPr/>
          <p:nvPr/>
        </p:nvSpPr>
        <p:spPr>
          <a:xfrm>
            <a:off x="6114435" y="3758999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88D0D2-6D76-693F-C5F3-087D23B8291F}"/>
              </a:ext>
            </a:extLst>
          </p:cNvPr>
          <p:cNvSpPr/>
          <p:nvPr/>
        </p:nvSpPr>
        <p:spPr>
          <a:xfrm>
            <a:off x="3732716" y="3429001"/>
            <a:ext cx="2242338" cy="6415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FB5E4A6-0679-3B7A-0CC3-256A6D161F9D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217859B-7BEC-FD1F-11C5-47C62E184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B69E10A-6A26-9D9D-B56B-2AC59613D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9C6BB89-4282-0B5E-C9A7-C84B3C0F9F1E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3193F44-69E1-85BA-BCD1-0E51F820DE1E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2B3AE8A-2CC3-EC1E-53E8-96724CCAF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F3C8A-F5BB-A89F-931B-62CD2420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F8183-4809-CEA2-0A7E-21154B96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ضد كلمة "ظهرت"؟ "كثرة"؟  ...  ما مرادف "القليلة"؟ ...             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D0BDEE-3F73-7A9F-0EDB-45ACEFE762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564523-CCBD-C4CB-EA41-AFA3B82A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47" y="2617398"/>
            <a:ext cx="7804115" cy="232782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72A97D-59EE-B892-A7FB-DC15902E6F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933F16-F45F-C40A-5262-0D2638C3C0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5223285-35B0-0F55-BB4A-C958B03B39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3DBE9A-0AD6-FC6E-DB66-2D04A0B7CA40}"/>
              </a:ext>
            </a:extLst>
          </p:cNvPr>
          <p:cNvSpPr txBox="1"/>
          <p:nvPr/>
        </p:nvSpPr>
        <p:spPr>
          <a:xfrm>
            <a:off x="1362269" y="3368954"/>
            <a:ext cx="98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</a:rPr>
              <a:t>قِلَّةٌ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553069-E6FC-C019-89C5-82BCF69F2357}"/>
              </a:ext>
            </a:extLst>
          </p:cNvPr>
          <p:cNvSpPr txBox="1"/>
          <p:nvPr/>
        </p:nvSpPr>
        <p:spPr>
          <a:xfrm>
            <a:off x="3501562" y="3396343"/>
            <a:ext cx="1402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</a:rPr>
              <a:t>اِخْتَفَتْ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3D28ED-DBE3-71A1-457A-203577FED4E8}"/>
              </a:ext>
            </a:extLst>
          </p:cNvPr>
          <p:cNvSpPr txBox="1"/>
          <p:nvPr/>
        </p:nvSpPr>
        <p:spPr>
          <a:xfrm>
            <a:off x="1221232" y="4422003"/>
            <a:ext cx="1172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فَرائِسُ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78AD9E-8918-477E-5565-6A42C14F9B78}"/>
              </a:ext>
            </a:extLst>
          </p:cNvPr>
          <p:cNvSpPr txBox="1"/>
          <p:nvPr/>
        </p:nvSpPr>
        <p:spPr>
          <a:xfrm>
            <a:off x="970384" y="3892174"/>
            <a:ext cx="1303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يُحافِظونَ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C64CEA-AF24-0220-D607-46661BE2AD3E}"/>
              </a:ext>
            </a:extLst>
          </p:cNvPr>
          <p:cNvSpPr txBox="1"/>
          <p:nvPr/>
        </p:nvSpPr>
        <p:spPr>
          <a:xfrm>
            <a:off x="3967023" y="3892174"/>
            <a:ext cx="1096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النّادِرَةُ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FFA9E7-58B4-D9DE-A649-75D7C09CC26D}"/>
              </a:ext>
            </a:extLst>
          </p:cNvPr>
          <p:cNvSpPr txBox="1"/>
          <p:nvPr/>
        </p:nvSpPr>
        <p:spPr>
          <a:xfrm>
            <a:off x="4254759" y="4408309"/>
            <a:ext cx="9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أُسودٌ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C13B86E-BC42-9823-AB19-97968F50777B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6C8157E-152B-90B3-7995-33EDCF126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6F9BF94-1601-0599-4891-E8AA7E404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14BE64D-5B10-C19E-5BDE-59BF9E8450C7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78AE87F-E9F5-720B-9FAB-BB5DD2400705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EF8A506-4C8D-3CE3-3136-4B6C72399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21924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5" grpId="0"/>
      <p:bldP spid="21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64FBB-3C09-4ADE-0CB2-A27B05221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38F261B-BE9B-F8BC-F297-2C1D22CCF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896" y="2057887"/>
            <a:ext cx="2275978" cy="3491035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384BFC9-CD69-D05A-D300-42A7D7193228}"/>
              </a:ext>
            </a:extLst>
          </p:cNvPr>
          <p:cNvSpPr/>
          <p:nvPr/>
        </p:nvSpPr>
        <p:spPr>
          <a:xfrm>
            <a:off x="3706461" y="4096929"/>
            <a:ext cx="2268594" cy="10442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2FD2739-C451-2028-045F-124E43455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ما المطلوب؟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B67772-4443-ABD4-46F7-6EC74A705A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D4DC54-C688-C543-70EE-C9A7D3F99D7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15BD169-CCAC-268E-30FF-CC31563A70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39D57A9B-FC75-9805-83D2-FA651761C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60BD4BCE-763A-016C-D3E4-5EE3B7A212E5}"/>
              </a:ext>
            </a:extLst>
          </p:cNvPr>
          <p:cNvSpPr/>
          <p:nvPr/>
        </p:nvSpPr>
        <p:spPr>
          <a:xfrm>
            <a:off x="6041283" y="4434860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8645D35-7BE5-F45C-B18E-24D1C2349615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1082140-338B-06BD-F06C-04CC97C6A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38875D8-7924-6325-1A3B-61F5FB8EC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655C83C-3A2A-13CB-CB24-2065745BA7C3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99BB686-2BB6-2004-EF18-F2CED15BB13E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A4CCBB7-8233-1C88-4DA4-AF74A59D4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64561541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1A7A6-8D7F-AD5B-7DB1-CC1CCC9F3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75B38-9B2D-5511-6290-6868BE34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بالعودة إلى النص. ثلاث دقائق.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EA7EB9-873A-F369-FB12-C8B9C724F3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4E23BF-AA9B-0237-C037-29198591C4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A8B2133-769F-C838-476C-848288C680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2479D5DE-A33F-18D0-18AF-771421B508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8E21D0-C6B6-73EF-89FF-73963E0DC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73" y="2273234"/>
            <a:ext cx="7877145" cy="373466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2A80158-B0C2-3297-A6FF-993BDC6C5C3D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CEC9A36-A474-BD56-7BFD-2AEB4A610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CE9B45C-79E8-492D-48A0-381AD690C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F1811AC-4DB4-9D3E-476C-B05AC3184CCC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3ECBA52-E052-CB66-87F4-99D9F7D154F8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BD5F7B6-B0EA-CDA6-5D1B-C01A2168B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9683073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5076D-4809-8977-393B-C1E894FF6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4E5C36-3A95-6CE2-A5FC-2C294309C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 الأول؟ من يجيب؟ هل تتفقون؟             -انتبهوا للتصحيح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125290-04B0-5874-291B-C5D30DCB17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4486E3-D78A-0D54-8828-90074E2F5D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A2FC095-5476-1CF8-5DD6-6D8B8DB5EB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4615EAAB-927D-5551-DA64-439CFCE41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05A9BA-4564-D3F0-AD7B-213198471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73" y="2273234"/>
            <a:ext cx="7877145" cy="373466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9688D9A3-6E15-B9B0-8B0D-AB8DFDF4D1BD}"/>
              </a:ext>
            </a:extLst>
          </p:cNvPr>
          <p:cNvSpPr txBox="1"/>
          <p:nvPr/>
        </p:nvSpPr>
        <p:spPr>
          <a:xfrm>
            <a:off x="817768" y="4015429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3CE29A2-B5F4-D223-0AE0-386E44A63BCB}"/>
              </a:ext>
            </a:extLst>
          </p:cNvPr>
          <p:cNvSpPr txBox="1"/>
          <p:nvPr/>
        </p:nvSpPr>
        <p:spPr>
          <a:xfrm>
            <a:off x="5345055" y="4867625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6AA82F6-7721-A0E6-30FF-C09BE691B87A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854FF43-5F19-1E73-ABF3-D866C812E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73D569D-F07D-EBA7-9501-664C4925E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6339955-ED5E-4B41-C427-CAA0F3A6D9A7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0BC6C0D-4862-B47F-792E-E969E28B9A6A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28F2229-0374-157F-A17C-768F935BD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492313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A3D7-8A00-CD50-E1AB-FA6206A4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D8112-8E90-B214-7B02-A77FC315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الظواهر اللغوية. من يجيب عن السؤال الأول؟ الثاني؟ من يقدم أمثلة؟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0D0000-DB35-FC56-9808-E691A3D38F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A14EE-159A-0B19-A23B-E72FECB23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ADC466-B264-C013-9D9E-E4B7146DA2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DDB6A7D-0E3A-89F0-C1D0-E32D4C702E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1B2348-346F-D217-6B44-28CF31A130FE}"/>
              </a:ext>
            </a:extLst>
          </p:cNvPr>
          <p:cNvSpPr txBox="1"/>
          <p:nvPr/>
        </p:nvSpPr>
        <p:spPr>
          <a:xfrm>
            <a:off x="1318566" y="2713911"/>
            <a:ext cx="6885991" cy="25538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ٱلْحَرْفُ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إِذا دَخَلَ عَلى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يَجْزِمُهُ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وَيُفيدُ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ٱلنَّهْيَ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ٱلْقِيامِ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بِفِعْلٍ ما؟</a:t>
            </a:r>
          </a:p>
          <a:p>
            <a:pPr algn="r" rtl="1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ٱلْحَرْفُ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إِذا دَخَلَ عَلى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يَجْزِمُهُ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وَيُفيدُ نَفْيَ وُقوعِهِ في </a:t>
            </a:r>
            <a:r>
              <a:rPr lang="ar-MA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404DB3C-CAE4-AF4B-6948-9A6F7DE75612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E7FBE9-D3C5-52EF-1593-9B6834F93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3BD972D-4684-3879-2D7B-CA039E1F5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819A3D-5369-6484-E120-39CB37914BE6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7B419B-7298-B073-3AD5-F53EFEF96C63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53DF846-72F3-8537-DCB8-369D08F22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9805625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45418-4DA9-F63F-82F6-4D8E805FF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856E78-307B-09BD-C992-43719E9A4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ABB00A-CA9B-DD18-EC12-C7A731BF6F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72EE66-6EFA-CA16-D140-EA83CE41CE4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729EFB-C7FF-939D-629D-6783E1C4AC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7506BB99-BDCA-E0B9-8157-A8F3A838B6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577F5F-955B-E4BE-EDB5-EF8B6FF774BB}"/>
              </a:ext>
            </a:extLst>
          </p:cNvPr>
          <p:cNvSpPr txBox="1"/>
          <p:nvPr/>
        </p:nvSpPr>
        <p:spPr>
          <a:xfrm>
            <a:off x="653142" y="4122698"/>
            <a:ext cx="7791064" cy="17366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نَسْتَعْمِلُ (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حَرْفٌ يَدْخُلُ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يَجْزِمُهُ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يَنْفي وُقوعَهُ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مِثالٌ: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قِصَّةَ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ٱلْبَبْرِ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ٱلتَّسْمانِيِّ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48A63C-A0FF-7D7B-EA4F-CEBC9AF3AC3B}"/>
              </a:ext>
            </a:extLst>
          </p:cNvPr>
          <p:cNvSpPr txBox="1"/>
          <p:nvPr/>
        </p:nvSpPr>
        <p:spPr>
          <a:xfrm>
            <a:off x="653141" y="2051131"/>
            <a:ext cx="7791064" cy="18047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ٱلنّاهِيَةَ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حَرْفٌ يَدْخُلُ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يَجْزِمُهُ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يُفيدُ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ٱلنَّهْيَ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ٱلْقِيامِ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بِفِعْلٍ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مِثالٌ: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تَلْعَبْ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ٱلطَّريقِ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2E446A-A77F-99B5-B380-8133A896A224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740B415-A43F-ADB3-463A-7A30E01CE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534D1BF-4BCE-9981-1BAB-1F133A56A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9B5912-23E1-BCBF-902D-E7AD8AE1B206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32C95B3-1A99-E159-1675-9806B61DDFC1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25807A7-636B-5ADE-5219-2A9580C16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0083395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4FF68-9FAA-4BD9-6D94-0D93E209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706D72-F84C-48E9-0D61-4BEDBF7CA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192" y="756000"/>
            <a:ext cx="6987181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الخاص بالظواهر اللغوية. من يقرأ التعليمة 1؟ ما المطلوب؟ 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8CEBC9-67F7-8667-F62D-3B02D97624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C49C04-CEA1-A01A-DD58-D4BBE7CC12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A7F0DA0-FDEF-2047-E0D9-CEDA3E3836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72DB847A-6F30-1007-4C52-8E7BA56E2F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FF9248-46F8-0F0F-0FB2-BE970B487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926" y="1905714"/>
            <a:ext cx="2174784" cy="3335818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64C3926-9DAD-5F33-BBEC-DC0F0BACC8A6}"/>
              </a:ext>
            </a:extLst>
          </p:cNvPr>
          <p:cNvSpPr/>
          <p:nvPr/>
        </p:nvSpPr>
        <p:spPr>
          <a:xfrm>
            <a:off x="3836926" y="2677886"/>
            <a:ext cx="2130243" cy="75111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6DB453F8-9B6C-1B8E-01EB-76273ABEA778}"/>
              </a:ext>
            </a:extLst>
          </p:cNvPr>
          <p:cNvSpPr/>
          <p:nvPr/>
        </p:nvSpPr>
        <p:spPr>
          <a:xfrm>
            <a:off x="6209969" y="2765087"/>
            <a:ext cx="65200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E9CD5DC-DE50-F094-BD78-850765526A07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247AEC1-9405-39C2-B2B7-B027AB36D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8D65F21-9C1C-AAFA-E048-84289607E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7E744-22DF-2533-F11B-0B9D119FB4AA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E1D47D3-7BEE-3769-8B06-260AA56B0046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718A96C-9F32-CF65-50B2-CD9D7CA08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1070955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A9F21-FBDB-55D8-B61A-E78C48EF9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617059-4AC3-CA8D-D53D-FF42C9225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 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التنقل لرصد الصعوبات التي ستكون موضوع دعم أثناء التصحيح على السبورة.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A5557D-17E6-98CB-7B00-F3335FC224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F9F4EA-F23B-70BD-4398-137FAE7928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986ACD3-ED80-D7BF-8344-00BC98394A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AFD6448C-D3B0-9ADB-848C-2CE6210F19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668364-E7F1-12C1-7B45-31F5274FF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73" y="2535946"/>
            <a:ext cx="8161127" cy="274518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DEA5412-AB43-129F-B06B-FEDC06559CBD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9C62F1B-4251-1A6F-F4A6-C529D1854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99B70C8-238B-C34E-8B97-86E94139B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21EF28-C8C6-6BFF-1FB3-B4A6A9FE3AF0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B143A88-92FE-38A7-DD17-BC8D4E909826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E2FF70B-4603-AB81-8AE4-B3731AB40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9012496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015C-7D8F-8AC4-4DB2-473E8E4DF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ACE228-E60F-C309-CFB2-2F159BCE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الجملة الأولى؟ ما الكلمة الزائدة؟ لماذا؟ ...               - انتبهوا التصحيح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A108EB-3776-909B-8959-0624E480B2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7575DF-BB39-6469-0C04-C67627EEDD1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168FFF7-7F3E-ECC0-73A1-98E4191153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E6EB32-91B9-C388-CB02-634757579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73" y="2313992"/>
            <a:ext cx="8161127" cy="305116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703712D-36BC-D258-A3ED-EA5CBD680B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BF5A812-93EE-377F-032A-F0E97F81EB1E}"/>
              </a:ext>
            </a:extLst>
          </p:cNvPr>
          <p:cNvSpPr txBox="1"/>
          <p:nvPr/>
        </p:nvSpPr>
        <p:spPr>
          <a:xfrm>
            <a:off x="1012294" y="3542002"/>
            <a:ext cx="7401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FF0000"/>
                </a:solidFill>
              </a:rPr>
              <a:t>لَمْ يَتْرُكْ ياسينُ </a:t>
            </a:r>
            <a:r>
              <a:rPr lang="ar-MA" sz="3200" dirty="0" err="1">
                <a:solidFill>
                  <a:srgbClr val="FF0000"/>
                </a:solidFill>
              </a:rPr>
              <a:t>ٱلصُّنْبورَ</a:t>
            </a:r>
            <a:r>
              <a:rPr lang="ar-MA" sz="3200" dirty="0">
                <a:solidFill>
                  <a:srgbClr val="FF0000"/>
                </a:solidFill>
              </a:rPr>
              <a:t> مَفْتوحاً.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4DB44AE-D834-5BE3-D5A7-52E63CF65E7B}"/>
              </a:ext>
            </a:extLst>
          </p:cNvPr>
          <p:cNvSpPr txBox="1"/>
          <p:nvPr/>
        </p:nvSpPr>
        <p:spPr>
          <a:xfrm>
            <a:off x="989361" y="4780382"/>
            <a:ext cx="7401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FF0000"/>
                </a:solidFill>
              </a:rPr>
              <a:t>لا تَتَأَخَّرْ عَنْ مَوْعِدِكَ.</a:t>
            </a:r>
            <a:endParaRPr lang="fr-FR" sz="3200" dirty="0">
              <a:solidFill>
                <a:srgbClr val="FF0000"/>
              </a:solidFill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3C7E670-0315-A792-D88D-30DA8BEA0ECA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9127EE5-B4FC-0C6B-8DF2-9760EC163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858E4C0-2380-93B6-582A-ACE962384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821A9F9-0E80-9B0A-6AC1-BBA409BD3E82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271F46F-F30B-99DB-CF94-FAE43C679DD5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4C2B82D-EB01-1DE9-CD09-FEB504FA1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62682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نستمع ثم ننشد.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4807E2-6B72-B11D-51DB-47D4976892C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chemeClr val="tx1">
                    <a:alpha val="20000"/>
                  </a:schemeClr>
                </a:solidFill>
                <a:latin typeface="Arial" panose="020B0604020202020204" pitchFamily="34" charset="0"/>
              </a:rPr>
              <a:t>فسحة تربوية</a:t>
            </a:r>
          </a:p>
        </p:txBody>
      </p:sp>
      <p:pic>
        <p:nvPicPr>
          <p:cNvPr id="9" name="FINALE NACHID HADAYAY DONE">
            <a:hlinkClick r:id="" action="ppaction://media"/>
            <a:extLst>
              <a:ext uri="{FF2B5EF4-FFF2-40B4-BE49-F238E27FC236}">
                <a16:creationId xmlns:a16="http://schemas.microsoft.com/office/drawing/2014/main" id="{844E5B98-D394-5A87-FD90-67A57EA0AE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4736" y="1527955"/>
            <a:ext cx="8259637" cy="4646045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D939D80-AB5E-FA38-6088-351897FE78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إكمال قصة بكتابة مقطع الوسط.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4C54A9-0545-AC70-77E0-D498A0008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730" y="2093904"/>
            <a:ext cx="766698" cy="8826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0C3848-4CD7-FB4A-7D03-F2BE15D0B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4623" y="1031736"/>
            <a:ext cx="476969" cy="4769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اليوم على مهارة إكمال قصة بكتابة مقطع الوسط.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B83E39-ACDC-D6D6-CA05-90E9253612DE}"/>
              </a:ext>
            </a:extLst>
          </p:cNvPr>
          <p:cNvSpPr txBox="1"/>
          <p:nvPr/>
        </p:nvSpPr>
        <p:spPr>
          <a:xfrm>
            <a:off x="2385628" y="3016504"/>
            <a:ext cx="4224555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مَهارَةُ كِتابَةِ </a:t>
            </a:r>
            <a:r>
              <a:rPr lang="ar-MA" sz="5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وَسَطِ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قِصَّةٍ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77FF51-4F24-7D02-504A-837C2780F993}"/>
              </a:ext>
            </a:extLst>
          </p:cNvPr>
          <p:cNvGrpSpPr/>
          <p:nvPr/>
        </p:nvGrpSpPr>
        <p:grpSpPr>
          <a:xfrm>
            <a:off x="6610183" y="131773"/>
            <a:ext cx="1538069" cy="288000"/>
            <a:chOff x="6610183" y="131773"/>
            <a:chExt cx="1538069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ADBA85-D1C7-F4D5-361E-3D5B8182278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C966BEC-FA85-4EA4-3031-B2F36BC83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84D209-CD3D-F4BC-0734-E540FA9A6061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2DE411-BA2C-4BA4-E266-179842048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BBAB637-B199-0D35-D52F-D67708D7A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C9AC94A-98EE-1596-3C79-73970CB1F5EE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2B92852-9DA2-0D09-EDAE-AEE79A73555D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C7991ED-8AB2-540B-8C5B-853EF17B4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331780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B72E8-B034-0750-9409-D23C0425E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9D00694-A74F-94BD-915F-0BB997DEF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الخطوات المساعدة على إكمال قصة ينقصها مقطع الوسط.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3CE9FB-FB20-0256-0103-7E9239D146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14880BE-C18B-E492-EE56-BC23DB55F4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 descr="Une image contenant dessin, dessin humoristique, émoticône, croquis&#10;&#10;Le contenu généré par l’IA peut être incorrect.">
            <a:extLst>
              <a:ext uri="{FF2B5EF4-FFF2-40B4-BE49-F238E27FC236}">
                <a16:creationId xmlns:a16="http://schemas.microsoft.com/office/drawing/2014/main" id="{9B7EF59D-E675-9F6E-F6F0-21FBB19EE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12" y="1395774"/>
            <a:ext cx="1158340" cy="82303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FFFBB2-09F5-4BA0-50DB-9D4573866AE0}"/>
              </a:ext>
            </a:extLst>
          </p:cNvPr>
          <p:cNvSpPr txBox="1"/>
          <p:nvPr/>
        </p:nvSpPr>
        <p:spPr>
          <a:xfrm>
            <a:off x="4413380" y="2191580"/>
            <a:ext cx="3921152" cy="584775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لِإِكْمالِ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قِصَّةٍ يَنْقُصُها مَقْطَعُ الْوَسَطِ: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0D32C9B-9590-B000-C5F1-1760B1053250}"/>
              </a:ext>
            </a:extLst>
          </p:cNvPr>
          <p:cNvSpPr txBox="1"/>
          <p:nvPr/>
        </p:nvSpPr>
        <p:spPr>
          <a:xfrm>
            <a:off x="983083" y="2860715"/>
            <a:ext cx="7388398" cy="523220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مَقْطَعَ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وَمَقْطَعَ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جَيِّداً؛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AB8CAC-B8F1-4ABC-912D-79E6B2AA65C1}"/>
              </a:ext>
            </a:extLst>
          </p:cNvPr>
          <p:cNvSpPr txBox="1"/>
          <p:nvPr/>
        </p:nvSpPr>
        <p:spPr>
          <a:xfrm>
            <a:off x="983082" y="3521767"/>
            <a:ext cx="7388398" cy="954107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ٱلْعَناصِرَ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ٱلْأَساسِيَّةَ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لِلْقِصَّةِ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اَلزَّمانُ-اَلْمَكانُ-الشَّخْصِيّاتُ-أَحْداثُ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ٱلبِدايَةِ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وَأَحْداثُ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ٱلنِّهايَةِ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4D9FEA8-0F5B-CC0C-5739-BD7C58A945A6}"/>
              </a:ext>
            </a:extLst>
          </p:cNvPr>
          <p:cNvSpPr txBox="1"/>
          <p:nvPr/>
        </p:nvSpPr>
        <p:spPr>
          <a:xfrm>
            <a:off x="983082" y="4629763"/>
            <a:ext cx="7388399" cy="523220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أَتَخَيَّلُ حَدَثا مُفاجِئاً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ثُمَّ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رُدودَ أَفْعالِ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ٱلشَّخْصِيّاتِ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ثُمَّ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حَلّاً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لِلْمُشْكِلَةِ.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3FB578-D95E-7B6C-B3C4-1385142B7F20}"/>
              </a:ext>
            </a:extLst>
          </p:cNvPr>
          <p:cNvSpPr txBox="1"/>
          <p:nvPr/>
        </p:nvSpPr>
        <p:spPr>
          <a:xfrm>
            <a:off x="983082" y="5286599"/>
            <a:ext cx="7388399" cy="523220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أَقْرَأُ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ٱلْقِصَّةَ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ٱنْسِجامِ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مَقْطَعِ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ٱلْوَسَطِ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مَقْطَعِ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وَمَقْطَعِ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B8DFB61-0D56-8D74-A114-243DCE11DC4F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DB050A1-99D2-B7D7-CD21-D8EC87165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BED7285-E804-FE49-0CC9-4CDADD873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A13AA94-88AC-387D-1768-7310B92A8233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4EBBA50-1414-BB0C-43D0-A46C714082FF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56686654-0BC8-06E9-7064-7762DDD24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B3ED7A9-906A-779D-0553-043193417D24}"/>
              </a:ext>
            </a:extLst>
          </p:cNvPr>
          <p:cNvGrpSpPr/>
          <p:nvPr/>
        </p:nvGrpSpPr>
        <p:grpSpPr>
          <a:xfrm>
            <a:off x="6796463" y="151872"/>
            <a:ext cx="1538069" cy="288000"/>
            <a:chOff x="6610183" y="131773"/>
            <a:chExt cx="1538069" cy="288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8AAA5DA-7750-8986-A6A0-55CAA65229F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C18DA6A-5768-7806-9B40-FE2D049CF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33021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FA767-2FCD-C60D-568D-75C99B99D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BB518FC-AB27-36C4-419F-9C3C02C75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469" y="1761599"/>
            <a:ext cx="2176461" cy="33348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772FD3A-32E3-EB4D-1926-B2381086A323}"/>
              </a:ext>
            </a:extLst>
          </p:cNvPr>
          <p:cNvSpPr/>
          <p:nvPr/>
        </p:nvSpPr>
        <p:spPr>
          <a:xfrm>
            <a:off x="3597469" y="3265715"/>
            <a:ext cx="2176461" cy="15488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2C28AE13-B603-E205-C877-71F918F7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نمر إلى نشاط الإنتاج الكتابي. من يقرأ التعليمة؟ ما المطلوب منكم؟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90AD8F-8DFE-FBAE-07E1-596DA24A2E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C8D92278-F0AE-6823-6875-96A2A28FFEFF}"/>
              </a:ext>
            </a:extLst>
          </p:cNvPr>
          <p:cNvSpPr/>
          <p:nvPr/>
        </p:nvSpPr>
        <p:spPr>
          <a:xfrm>
            <a:off x="5923622" y="3536954"/>
            <a:ext cx="810146" cy="271093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C149EF41-ECDC-D364-F4DA-35A7D2451C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4B5CDEC-D53A-8AAF-7736-0F8CB3616370}"/>
              </a:ext>
            </a:extLst>
          </p:cNvPr>
          <p:cNvGrpSpPr/>
          <p:nvPr/>
        </p:nvGrpSpPr>
        <p:grpSpPr>
          <a:xfrm>
            <a:off x="6610183" y="131773"/>
            <a:ext cx="1538069" cy="288000"/>
            <a:chOff x="6610183" y="131773"/>
            <a:chExt cx="1538069" cy="28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1D16B2D-7152-7707-4206-A5FE3DC239A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D1CB10-7539-C9C2-D702-4EB319C9D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EFD4B1C-27EA-CA95-E844-572E3F43DF3A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084637E-CE01-8815-086B-6AB23AD43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8AD726C-0C54-B935-186A-AF24A0256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B4A20C7-93AC-5B6E-B54A-397BB28E37C7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157D1BD-7DAB-A73C-52F2-DB4A879EA51B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CDD423E3-855C-27B7-DA28-626E689B6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8259142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6018-0EB0-5B49-6A0E-583258BA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31BE812-9970-793C-5EE0-F2AEFE24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مسودة أولى على دفاتركم (فقط مقطع الوسط). تذكروا الخطوات المساعدة على ذلك.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180677-A1D4-02A1-7713-DE694D3B41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31080953-71E6-637F-091A-2C24124D6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844256"/>
              </p:ext>
            </p:extLst>
          </p:nvPr>
        </p:nvGraphicFramePr>
        <p:xfrm>
          <a:off x="632373" y="2338297"/>
          <a:ext cx="2594539" cy="376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539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مُوَجِّهاتٌ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أَقْرَأُ الْبِدايَةَ وَالْنِّهايَةَ؛ 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أُحَدِّدُ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الْعَناصِرَ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الْأَساسِيَّةَ؛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أَتَخَيَّلُ حَدثاً مُفاجِئاً،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رُدودَ فِعْلٍ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حلّاً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أَسْتَعْمِلُ لُغَةً سَليمَةً.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أَكْتُبُ بِخَطٍّ واضِحٍ.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CDD044C-DD54-C8E9-9458-E1B2FBADCE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65EF6D-AAE7-3A11-E951-940CA8853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706" y="1853192"/>
            <a:ext cx="5217921" cy="432080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C2FEF14-FB2E-A1AD-4256-B7E59D88D856}"/>
              </a:ext>
            </a:extLst>
          </p:cNvPr>
          <p:cNvGrpSpPr/>
          <p:nvPr/>
        </p:nvGrpSpPr>
        <p:grpSpPr>
          <a:xfrm>
            <a:off x="6610183" y="131773"/>
            <a:ext cx="1538069" cy="288000"/>
            <a:chOff x="6610183" y="131773"/>
            <a:chExt cx="1538069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CD877BD-BB48-84F8-6BC8-91150D7CDD2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A9C6D09-048D-9D9C-F1BC-F3DC4A76A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43A9620-D003-A1B2-7171-96EAC606E2F9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C2E44E7-ADAD-3D8D-A555-5C3D3A148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0522B32-350E-DF15-C74E-94D3BFAE3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E861CF3-87B7-09FD-DB5C-D4A33D221C8B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C65697C-777D-59D3-5A1C-17948DDC81ED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B197D09-7A09-A74A-7C47-BFB744173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6013219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A8381-A104-E4A7-D3E6-E95FAE0EB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397249D-1543-F815-0A2B-C9D72FCF6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انتهى الوقت. من يتقاسم مع زملائه المقطع الذي أنتجه؟ هل تطرق للعناصر المطلوبة؟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تقديم تغذية راجعة للمتعلمين حول إنتاجاتهم استعدادا لإعادة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D5B28C-37C6-6FA2-6D83-B6FBC6BDD14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6D9B984-09FC-DD95-0557-CEFE7CF859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027E0B4-CFDB-300C-9DBF-D06820EC8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306773"/>
              </p:ext>
            </p:extLst>
          </p:nvPr>
        </p:nvGraphicFramePr>
        <p:xfrm>
          <a:off x="1931607" y="2300975"/>
          <a:ext cx="5533714" cy="337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230">
                  <a:extLst>
                    <a:ext uri="{9D8B030D-6E8A-4147-A177-3AD203B41FA5}">
                      <a16:colId xmlns:a16="http://schemas.microsoft.com/office/drawing/2014/main" val="3015151094"/>
                    </a:ext>
                  </a:extLst>
                </a:gridCol>
                <a:gridCol w="802432">
                  <a:extLst>
                    <a:ext uri="{9D8B030D-6E8A-4147-A177-3AD203B41FA5}">
                      <a16:colId xmlns:a16="http://schemas.microsoft.com/office/drawing/2014/main" val="278330027"/>
                    </a:ext>
                  </a:extLst>
                </a:gridCol>
                <a:gridCol w="3817052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مَعاييرُ </a:t>
                      </a:r>
                      <a:r>
                        <a:rPr lang="ar-MA" sz="3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ٱلتَّصْحيحِ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قَرَأْتُ </a:t>
                      </a:r>
                      <a:r>
                        <a:rPr lang="ar-MA" sz="28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ٱلْبِدايَةَ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وَٱلْنِّهايَةَ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 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حَدَّدْتُ </a:t>
                      </a:r>
                      <a:r>
                        <a:rPr lang="ar-MA" sz="2800" b="1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ٱلْعَناصِرَ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ٱلْأَساسِيَّةَ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حَدَّدْتُ حَدثاً مُفاجِئاً،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رُدودَ أَفْعالٍ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حلّاً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اِسْتَعْمَلْتُ لُغَةً سَليمَةً.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كَتَبْتُ بِخَطٍّ واضِحٍ.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64BED9C3-B11C-EC45-75BE-E2A2B5843351}"/>
              </a:ext>
            </a:extLst>
          </p:cNvPr>
          <p:cNvGrpSpPr/>
          <p:nvPr/>
        </p:nvGrpSpPr>
        <p:grpSpPr>
          <a:xfrm>
            <a:off x="6610183" y="131773"/>
            <a:ext cx="1538069" cy="288000"/>
            <a:chOff x="6610183" y="131773"/>
            <a:chExt cx="1538069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0F376BA-458A-6A8F-5E9D-F71FDFA3952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8DC4474-0EAF-74B3-CF1B-D1E90200D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D46EC2B-6DFD-85F2-08D1-6BA0BBCBAF77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44B2663-44D8-B2DD-C522-7ED66A1D2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63CD5E9-DBB4-15DF-3CCC-E9CA7EFC0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6721A57-604E-2C1D-017C-4EA3D34C0C7D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48EC5EF-B6F6-76B0-FF81-5B429A25F963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7595B48-8E0B-1F55-199F-B0FC5514A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5814490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F61A5-E4F2-227F-4C9A-483D4771F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D1CD6FF-24C4-9BE4-A073-1CD50FFEB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أمامكم خمس دقائق لمراجعة إنتاجاتكم ونقلها على كراساتكم.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5DE9C3-ED07-468B-8C82-3AA437606B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7FE205C-42A6-F7B5-020E-047DE7B9A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211846"/>
              </p:ext>
            </p:extLst>
          </p:nvPr>
        </p:nvGraphicFramePr>
        <p:xfrm>
          <a:off x="2676863" y="2899169"/>
          <a:ext cx="4217267" cy="2656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739">
                  <a:extLst>
                    <a:ext uri="{9D8B030D-6E8A-4147-A177-3AD203B41FA5}">
                      <a16:colId xmlns:a16="http://schemas.microsoft.com/office/drawing/2014/main" val="3015151094"/>
                    </a:ext>
                  </a:extLst>
                </a:gridCol>
                <a:gridCol w="611537">
                  <a:extLst>
                    <a:ext uri="{9D8B030D-6E8A-4147-A177-3AD203B41FA5}">
                      <a16:colId xmlns:a16="http://schemas.microsoft.com/office/drawing/2014/main" val="278330027"/>
                    </a:ext>
                  </a:extLst>
                </a:gridCol>
                <a:gridCol w="2908991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45525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24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24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مَعاييرُ </a:t>
                      </a:r>
                      <a:r>
                        <a:rPr lang="ar-MA" sz="24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ٱلتَّصْحيحِ</a:t>
                      </a:r>
                      <a:endParaRPr lang="fr-FR" sz="24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439767"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قَرَأْتُ </a:t>
                      </a:r>
                      <a:r>
                        <a:rPr lang="ar-MA" sz="20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ٱلْبِدايَةَ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وَٱلْنِّهايَةَ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 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439767"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حَدَّدْتُ </a:t>
                      </a:r>
                      <a:r>
                        <a:rPr lang="ar-MA" sz="2000" b="1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ٱلْعَناصِرَ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ٱلْأَساسِيَّةَ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439767">
                <a:tc>
                  <a:txBody>
                    <a:bodyPr/>
                    <a:lstStyle/>
                    <a:p>
                      <a:pPr algn="r" rtl="1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حَدَّدْتُ حَدثاً مُفاجِئاً، 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رُدودَ أَفْعالٍ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حلّاً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439767"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اِسْتَعْمَلْتُ لُغَةً سَليمَةً.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439767"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كَتَبْتُ بِخَطٍّ واضِحٍ.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8DCAA13-029B-9101-D837-E3F5160B5740}"/>
              </a:ext>
            </a:extLst>
          </p:cNvPr>
          <p:cNvSpPr txBox="1"/>
          <p:nvPr/>
        </p:nvSpPr>
        <p:spPr>
          <a:xfrm>
            <a:off x="2880676" y="1802522"/>
            <a:ext cx="3761772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إِنْتاجي.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985D7BB-17E2-3DB1-C42C-8563CD4017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276C75EA-919F-8A39-03D8-AD6360957848}"/>
              </a:ext>
            </a:extLst>
          </p:cNvPr>
          <p:cNvGrpSpPr/>
          <p:nvPr/>
        </p:nvGrpSpPr>
        <p:grpSpPr>
          <a:xfrm>
            <a:off x="6610183" y="131773"/>
            <a:ext cx="1538069" cy="288000"/>
            <a:chOff x="6610183" y="131773"/>
            <a:chExt cx="1538069" cy="28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E41E6E3-FA18-2CC4-BBF8-86635C9F45C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C221126-94DC-EA52-303B-C84E0D952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51BD8C6-8FA9-45F2-FF1A-B50495AA2308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5292392-2B3E-903D-7CFD-B3D39EAD9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D59A836-9113-49BD-D43E-5DE5E5BF6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02FC0F0-7E28-9667-00A9-BEBFC0C92D7C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3DEA1B9-B1CE-07A8-8704-650F5503AD95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80094B1-44C5-EA45-CF2B-3058A248B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4661370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88B71-DEC5-29DB-BD0A-33D45DF72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DC112D0-E410-28AB-8609-15FEEBCF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صياغة أخرى لمقطع الوسط.  من يقرأ القصة؟                       - انتبهوا للتصحيح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5A80AB-1006-7B2A-72A8-FC07891F1AD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FC67DD-7AEC-0B1D-83C3-0049C9863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00" y="1476000"/>
            <a:ext cx="7971145" cy="5051548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5CDFC66-CA85-9083-0A74-C58CD629E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59E2BA3-AE22-B485-03FF-E8F585F19136}"/>
              </a:ext>
            </a:extLst>
          </p:cNvPr>
          <p:cNvSpPr txBox="1"/>
          <p:nvPr/>
        </p:nvSpPr>
        <p:spPr>
          <a:xfrm>
            <a:off x="317241" y="4111618"/>
            <a:ext cx="71551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just" rtl="1"/>
            <a:r>
              <a:rPr lang="ar-MA" sz="3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بِهٰذِهِ </a:t>
            </a:r>
            <a:r>
              <a:rPr lang="ar-MA" sz="3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ٱلطَّريقَةِ</a:t>
            </a:r>
            <a:r>
              <a:rPr lang="ar-MA" sz="3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فَلَنْ 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يَبْقى غَزالٌ واحِدٌ في غابَتِنا." شَعَرَ </a:t>
            </a:r>
            <a:r>
              <a:rPr kumimoji="0" lang="ar-MA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ٱلصَّيّادونَ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بِٱلْقَلَقِ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وَأَدْرَكوا أَنَّ </a:t>
            </a:r>
            <a:r>
              <a:rPr kumimoji="0" lang="ar-MA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ٱلصَّيْدَ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ٱلْجائِرَ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يُهَدِّدُ هٰذِهِ </a:t>
            </a:r>
            <a:r>
              <a:rPr kumimoji="0" lang="ar-MA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ٱلحَيَواناتِ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بِٱلانْقِراضِ</a:t>
            </a:r>
            <a:r>
              <a:rPr lang="ar-MA" sz="3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فَقَرَّروا </a:t>
            </a:r>
            <a:r>
              <a:rPr kumimoji="0" lang="ar-MA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ٱلتَّوَقُّفَ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عَنِ </a:t>
            </a:r>
            <a:r>
              <a:rPr kumimoji="0" lang="ar-MA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ٱلصَّيْدِ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مُدَّةً</a:t>
            </a:r>
            <a:r>
              <a:rPr lang="ar-MA" sz="3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3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B83124-1F93-17E3-39F0-907CA6D7D1F4}"/>
              </a:ext>
            </a:extLst>
          </p:cNvPr>
          <p:cNvSpPr txBox="1"/>
          <p:nvPr/>
        </p:nvSpPr>
        <p:spPr>
          <a:xfrm>
            <a:off x="317241" y="3627395"/>
            <a:ext cx="6400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أَحَدِ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ٱلْأَيّامِ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جَمَعَ سُكّانَ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ٱلقَرْيَةِ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وَقالَ لَهُمْ: "إِذا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ٱسْتَمَرَّ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ٱلصَّيْدُ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7B0EDF9-A756-A186-352C-5C5FB80D6695}"/>
              </a:ext>
            </a:extLst>
          </p:cNvPr>
          <p:cNvGrpSpPr/>
          <p:nvPr/>
        </p:nvGrpSpPr>
        <p:grpSpPr>
          <a:xfrm>
            <a:off x="6610183" y="131773"/>
            <a:ext cx="1538069" cy="288000"/>
            <a:chOff x="6610183" y="131773"/>
            <a:chExt cx="1538069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23FD303-66CF-A906-A981-C2FAF141A04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E837677-49E4-D5F4-C75F-FEEA84F08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3FF3B75-567D-22A2-D13C-7D644AB29DCD}"/>
              </a:ext>
            </a:extLst>
          </p:cNvPr>
          <p:cNvGrpSpPr/>
          <p:nvPr/>
        </p:nvGrpSpPr>
        <p:grpSpPr>
          <a:xfrm>
            <a:off x="1682004" y="126808"/>
            <a:ext cx="4458230" cy="292965"/>
            <a:chOff x="1682004" y="126808"/>
            <a:chExt cx="4458230" cy="29296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B8C12F9-5822-EC76-877E-504BCB766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2165" y="13177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1893662-C60B-41D3-6039-A5D951650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9416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BB019F0-36AA-9E39-5EE7-CF5E81E615B7}"/>
                </a:ext>
              </a:extLst>
            </p:cNvPr>
            <p:cNvSpPr>
              <a:spLocks/>
            </p:cNvSpPr>
            <p:nvPr/>
          </p:nvSpPr>
          <p:spPr>
            <a:xfrm>
              <a:off x="4878525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2EC24E7-614E-5B05-727F-A0B37A18DD31}"/>
                </a:ext>
              </a:extLst>
            </p:cNvPr>
            <p:cNvSpPr>
              <a:spLocks/>
            </p:cNvSpPr>
            <p:nvPr/>
          </p:nvSpPr>
          <p:spPr>
            <a:xfrm>
              <a:off x="251022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6425631-05F5-FB80-69F3-86AA38E3B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2004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5958675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4587" y="12238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7003621" y="1509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471130" y="1534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A9DB41B-249A-C5FA-9BC4-B81EFD347AB2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8CD2A7-06B9-621B-BDFD-F3665A00FB12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241B92D7-0571-B09E-1644-8A90D5C109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88730" y="131695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D450F5E-3858-0FD2-4061-11F988FE71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DF64212-97A7-2BFD-C856-0CEB30468A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F4AD7A1-9223-BD2C-3AB1-2937C745C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DAAC6A-BA72-CC4E-B950-3D8BEB21697F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 ص 159. أكتبوا مسودة أولى على دفاتركم.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CFA2EC2-3F8E-15FB-E689-206F8D41A9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Espace réservé pour une image  3">
            <a:extLst>
              <a:ext uri="{FF2B5EF4-FFF2-40B4-BE49-F238E27FC236}">
                <a16:creationId xmlns:a16="http://schemas.microsoft.com/office/drawing/2014/main" id="{B602C43C-D11B-82FF-6275-6699D1E57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2183" y="2367171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7A9444-F486-F0C7-0E25-D5F1237B36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3120" y="13177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B1D7ED-4CFD-45E2-A939-9599C8814C98}"/>
              </a:ext>
            </a:extLst>
          </p:cNvPr>
          <p:cNvSpPr>
            <a:spLocks/>
          </p:cNvSpPr>
          <p:nvPr/>
        </p:nvSpPr>
        <p:spPr>
          <a:xfrm>
            <a:off x="432312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4666B79-0AF7-7DFD-95CC-06BEF74BF6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931" y="2158669"/>
            <a:ext cx="2347502" cy="360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926B1D5-38C8-004C-86FE-3D141E615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1C7837-3C06-01BD-30E6-20EB24709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0DD5A6-FB88-CFFC-3543-3587C0D917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3120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8C6D2B-4227-C6AF-1578-E7225B3E6F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1AC0B5-A10D-3E90-F703-3B81CE54EE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86E01-9EB8-D754-3A6C-7FBF006EF3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7A435-38BA-257E-56B9-89041A277A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638C37-E382-7392-2AF5-8CEA76111D33}"/>
              </a:ext>
            </a:extLst>
          </p:cNvPr>
          <p:cNvSpPr>
            <a:spLocks/>
          </p:cNvSpPr>
          <p:nvPr/>
        </p:nvSpPr>
        <p:spPr>
          <a:xfrm>
            <a:off x="432312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0568C2-F30D-9992-2449-A9C1F4227F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16636</TotalTime>
  <Words>1278</Words>
  <Application>Microsoft Office PowerPoint</Application>
  <PresentationFormat>Affichage à l'écran (4:3)</PresentationFormat>
  <Paragraphs>266</Paragraphs>
  <Slides>40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40</vt:i4>
      </vt:variant>
    </vt:vector>
  </HeadingPairs>
  <TitlesOfParts>
    <vt:vector size="59" baseType="lpstr">
      <vt:lpstr>Wingdings</vt:lpstr>
      <vt:lpstr>Dosis Medium</vt:lpstr>
      <vt:lpstr>Modern Love</vt:lpstr>
      <vt:lpstr>Arial</vt:lpstr>
      <vt:lpstr>Dosis ExtraBold</vt:lpstr>
      <vt:lpstr>Calibri</vt:lpstr>
      <vt:lpstr>Dosis SemiBold</vt:lpstr>
      <vt:lpstr>Microsoft Uighur</vt:lpstr>
      <vt:lpstr>Dosis</vt:lpstr>
      <vt:lpstr>Calibri Light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افتتاح الحصة nv</vt:lpstr>
      <vt:lpstr>01- نشاط اعتيادي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من يذكر بسلوكات يحترمها كل متعلم (ة) خلال الحصة؟</vt:lpstr>
      <vt:lpstr>ضعوا اللوحة والكراسة في القمطر.</vt:lpstr>
      <vt:lpstr>نبدأ حصة اليوم بسرد حكاية انطلاقا من صور. مستعدون؟</vt:lpstr>
      <vt:lpstr>هذه صور لقصة مرتبة من 1 إلى 5. لاحظها جميعها جيدا لتسرد القصة. فكروا.</vt:lpstr>
      <vt:lpstr>من يقوم ويسرد القصة؟ آخر؟ ...</vt:lpstr>
      <vt:lpstr>هذا سرد آخر. أنصتوا.</vt:lpstr>
      <vt:lpstr>قــــراءة</vt:lpstr>
      <vt:lpstr>الآن ستقرؤون نصا وتجيبون عن أسئلة. افتحوا كراساتكم على الصفحة 160. </vt:lpstr>
      <vt:lpstr>سأقرأ النص، ضعوا أصابعكم تحت كل كلمة أقرؤها.  </vt:lpstr>
      <vt:lpstr>سأعين من يقرأ النص: الأولى خديجة، الثاني سعيد. منح الفرصة للفئة المتعثرة والحرص على احترام شروط القراءة بطلاقة.</vt:lpstr>
      <vt:lpstr>سأعين تلاميذ آخرين للقراءة. بعدها تجيبون عن السؤالين.</vt:lpstr>
      <vt:lpstr>الآن على كراساتكم ص 160. اكتبوا المطلوب في الجدول انطلاقا من النص. </vt:lpstr>
      <vt:lpstr>نصحح. ما ضد كلمة "ظهرت"؟ "كثرة"؟  ...  ما مرادف "القليلة"؟ ...              هل أنتم متفقون؟</vt:lpstr>
      <vt:lpstr>من يقرأ التعليمة؟ ما المطلوب؟</vt:lpstr>
      <vt:lpstr>أنجزوا بالعودة إلى النص. ثلاث دقائق.</vt:lpstr>
      <vt:lpstr>نصحح. من يقرأ السؤال الأول؟ من يجيب؟ هل تتفقون؟             -انتبهوا للتصحيح</vt:lpstr>
      <vt:lpstr>نمر إلى الظواهر اللغوية. من يجيب عن السؤال الأول؟ الثاني؟ من يقدم أمثلة؟</vt:lpstr>
      <vt:lpstr>نتذكر. من يقرأ؟</vt:lpstr>
      <vt:lpstr>نمر إلى النشاط الخاص بالظواهر اللغوية. من يقرأ التعليمة 1؟ ما المطلوب؟ </vt:lpstr>
      <vt:lpstr>أنجزوا.  التنقل لرصد الصعوبات التي ستكون موضوع دعم أثناء التصحيح على السبورة.</vt:lpstr>
      <vt:lpstr>نصحح. من يقرأ الجملة الأولى؟ ما الكلمة الزائدة؟ لماذا؟ ...               - انتبهوا التصحيح</vt:lpstr>
      <vt:lpstr>نستمع ثم ننشد. </vt:lpstr>
      <vt:lpstr>إنتاج كتابي</vt:lpstr>
      <vt:lpstr>سنواصل تدربنا اليوم على مهارة إكمال قصة بكتابة مقطع الوسط.</vt:lpstr>
      <vt:lpstr>نتذكر الخطوات المساعدة على إكمال قصة ينقصها مقطع الوسط.</vt:lpstr>
      <vt:lpstr> نمر إلى نشاط الإنتاج الكتابي. من يقرأ التعليمة؟ ما المطلوب منكم؟ </vt:lpstr>
      <vt:lpstr> اكتبوا  مسودة أولى على دفاتركم (فقط مقطع الوسط). تذكروا الخطوات المساعدة على ذلك.</vt:lpstr>
      <vt:lpstr> انتهى الوقت. من يتقاسم مع زملائه المقطع الذي أنتجه؟ هل تطرق للعناصر المطلوبة؟ تقديم تغذية راجعة للمتعلمين حول إنتاجاتهم استعدادا لإعادة الكتابة.</vt:lpstr>
      <vt:lpstr>الآن أمامكم خمس دقائق لمراجعة إنتاجاتكم ونقلها على كراساتكم. </vt:lpstr>
      <vt:lpstr>هذه صياغة أخرى لمقطع الوسط.  من يقرأ القصة؟                       - انتبهوا للتصحيح</vt:lpstr>
      <vt:lpstr>الفائزون بنجمة السلوك هم: </vt:lpstr>
      <vt:lpstr>اختتام الحصة</vt:lpstr>
      <vt:lpstr>سجلوا الواجب المنزلي ص 159. أكتبوا مسودة أولى على دفاتركم.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HASSAN.OUMEZIANE</cp:lastModifiedBy>
  <cp:revision>164</cp:revision>
  <dcterms:created xsi:type="dcterms:W3CDTF">2023-09-20T21:35:22Z</dcterms:created>
  <dcterms:modified xsi:type="dcterms:W3CDTF">2026-06-03T21:54:58Z</dcterms:modified>
</cp:coreProperties>
</file>