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5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6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7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8.xml" ContentType="application/vnd.openxmlformats-officedocument.theme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41" r:id="rId2"/>
    <p:sldMasterId id="2147483672" r:id="rId3"/>
    <p:sldMasterId id="2147483695" r:id="rId4"/>
    <p:sldMasterId id="2147483718" r:id="rId5"/>
    <p:sldMasterId id="2147483752" r:id="rId6"/>
    <p:sldMasterId id="2147483776" r:id="rId7"/>
    <p:sldMasterId id="2147483791" r:id="rId8"/>
    <p:sldMasterId id="2147483815" r:id="rId9"/>
  </p:sldMasterIdLst>
  <p:notesMasterIdLst>
    <p:notesMasterId r:id="rId75"/>
  </p:notesMasterIdLst>
  <p:sldIdLst>
    <p:sldId id="2147482758" r:id="rId10"/>
    <p:sldId id="2147482471" r:id="rId11"/>
    <p:sldId id="2147482473" r:id="rId12"/>
    <p:sldId id="2147482693" r:id="rId13"/>
    <p:sldId id="2147482691" r:id="rId14"/>
    <p:sldId id="2134806141" r:id="rId15"/>
    <p:sldId id="2147482705" r:id="rId16"/>
    <p:sldId id="2134806601" r:id="rId17"/>
    <p:sldId id="2147482931" r:id="rId18"/>
    <p:sldId id="2147482632" r:id="rId19"/>
    <p:sldId id="2147482842" r:id="rId20"/>
    <p:sldId id="2147482704" r:id="rId21"/>
    <p:sldId id="2147482732" r:id="rId22"/>
    <p:sldId id="2147482968" r:id="rId23"/>
    <p:sldId id="2147482933" r:id="rId24"/>
    <p:sldId id="2147482932" r:id="rId25"/>
    <p:sldId id="2147482937" r:id="rId26"/>
    <p:sldId id="2147482938" r:id="rId27"/>
    <p:sldId id="2147482940" r:id="rId28"/>
    <p:sldId id="2147482873" r:id="rId29"/>
    <p:sldId id="2147482874" r:id="rId30"/>
    <p:sldId id="2147482939" r:id="rId31"/>
    <p:sldId id="2147482876" r:id="rId32"/>
    <p:sldId id="2147482875" r:id="rId33"/>
    <p:sldId id="2147482943" r:id="rId34"/>
    <p:sldId id="2147482944" r:id="rId35"/>
    <p:sldId id="2147482945" r:id="rId36"/>
    <p:sldId id="2147482954" r:id="rId37"/>
    <p:sldId id="2147482779" r:id="rId38"/>
    <p:sldId id="2147482818" r:id="rId39"/>
    <p:sldId id="2147482911" r:id="rId40"/>
    <p:sldId id="2147482780" r:id="rId41"/>
    <p:sldId id="2147482912" r:id="rId42"/>
    <p:sldId id="2147482913" r:id="rId43"/>
    <p:sldId id="2147482777" r:id="rId44"/>
    <p:sldId id="2147482914" r:id="rId45"/>
    <p:sldId id="2147482778" r:id="rId46"/>
    <p:sldId id="2147482934" r:id="rId47"/>
    <p:sldId id="2147482935" r:id="rId48"/>
    <p:sldId id="2147482936" r:id="rId49"/>
    <p:sldId id="2147482476" r:id="rId50"/>
    <p:sldId id="2147482946" r:id="rId51"/>
    <p:sldId id="2147482868" r:id="rId52"/>
    <p:sldId id="2147482947" r:id="rId53"/>
    <p:sldId id="2147482869" r:id="rId54"/>
    <p:sldId id="2147482948" r:id="rId55"/>
    <p:sldId id="2147482949" r:id="rId56"/>
    <p:sldId id="2147482950" r:id="rId57"/>
    <p:sldId id="2147482955" r:id="rId58"/>
    <p:sldId id="2147482956" r:id="rId59"/>
    <p:sldId id="2147482957" r:id="rId60"/>
    <p:sldId id="2147482959" r:id="rId61"/>
    <p:sldId id="2147482953" r:id="rId62"/>
    <p:sldId id="2147482900" r:id="rId63"/>
    <p:sldId id="2147482960" r:id="rId64"/>
    <p:sldId id="2147482961" r:id="rId65"/>
    <p:sldId id="2147482962" r:id="rId66"/>
    <p:sldId id="2147482963" r:id="rId67"/>
    <p:sldId id="2147482964" r:id="rId68"/>
    <p:sldId id="2147482965" r:id="rId69"/>
    <p:sldId id="2147482967" r:id="rId70"/>
    <p:sldId id="2147482703" r:id="rId71"/>
    <p:sldId id="2134806870" r:id="rId72"/>
    <p:sldId id="2147482524" r:id="rId73"/>
    <p:sldId id="2134806941" r:id="rId74"/>
  </p:sldIdLst>
  <p:sldSz cx="9144000" cy="6858000" type="screen4x3"/>
  <p:notesSz cx="6858000" cy="9144000"/>
  <p:embeddedFontLst>
    <p:embeddedFont>
      <p:font typeface="Dosis" pitchFamily="2" charset="0"/>
      <p:regular r:id="rId76"/>
      <p:bold r:id="rId77"/>
    </p:embeddedFont>
    <p:embeddedFont>
      <p:font typeface="Dosis ExtraBold" pitchFamily="2" charset="0"/>
      <p:bold r:id="rId78"/>
    </p:embeddedFont>
    <p:embeddedFont>
      <p:font typeface="Dosis Medium" pitchFamily="2" charset="0"/>
      <p:regular r:id="rId79"/>
    </p:embeddedFont>
    <p:embeddedFont>
      <p:font typeface="Dosis SemiBold" pitchFamily="2" charset="0"/>
      <p:bold r:id="rId80"/>
    </p:embeddedFont>
    <p:embeddedFont>
      <p:font typeface="Microsoft Uighur" panose="02000000000000000000" pitchFamily="2" charset="-78"/>
      <p:regular r:id="rId81"/>
      <p:bold r:id="rId82"/>
    </p:embeddedFont>
    <p:embeddedFont>
      <p:font typeface="Modern Love" panose="04090805081005020601" pitchFamily="82" charset="0"/>
      <p:regular r:id="rId8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6585"/>
    <a:srgbClr val="0097B2"/>
    <a:srgbClr val="FFFFFF"/>
    <a:srgbClr val="FCFDFD"/>
    <a:srgbClr val="F6F6F6"/>
    <a:srgbClr val="F9FCFC"/>
    <a:srgbClr val="498BA2"/>
    <a:srgbClr val="257390"/>
    <a:srgbClr val="D6E9EA"/>
    <a:srgbClr val="7617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83" autoAdjust="0"/>
    <p:restoredTop sz="94660"/>
  </p:normalViewPr>
  <p:slideViewPr>
    <p:cSldViewPr snapToGrid="0">
      <p:cViewPr varScale="1">
        <p:scale>
          <a:sx n="82" d="100"/>
          <a:sy n="82" d="100"/>
        </p:scale>
        <p:origin x="1464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63" Type="http://schemas.openxmlformats.org/officeDocument/2006/relationships/slide" Target="slides/slide54.xml"/><Relationship Id="rId68" Type="http://schemas.openxmlformats.org/officeDocument/2006/relationships/slide" Target="slides/slide59.xml"/><Relationship Id="rId84" Type="http://schemas.openxmlformats.org/officeDocument/2006/relationships/presProps" Target="presProps.xml"/><Relationship Id="rId16" Type="http://schemas.openxmlformats.org/officeDocument/2006/relationships/slide" Target="slides/slide7.xml"/><Relationship Id="rId11" Type="http://schemas.openxmlformats.org/officeDocument/2006/relationships/slide" Target="slides/slide2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74" Type="http://schemas.openxmlformats.org/officeDocument/2006/relationships/slide" Target="slides/slide65.xml"/><Relationship Id="rId79" Type="http://schemas.openxmlformats.org/officeDocument/2006/relationships/font" Target="fonts/font4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slide" Target="slides/slide55.xml"/><Relationship Id="rId69" Type="http://schemas.openxmlformats.org/officeDocument/2006/relationships/slide" Target="slides/slide60.xml"/><Relationship Id="rId77" Type="http://schemas.openxmlformats.org/officeDocument/2006/relationships/font" Target="fonts/font2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72" Type="http://schemas.openxmlformats.org/officeDocument/2006/relationships/slide" Target="slides/slide63.xml"/><Relationship Id="rId80" Type="http://schemas.openxmlformats.org/officeDocument/2006/relationships/font" Target="fonts/font5.fntdata"/><Relationship Id="rId85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slide" Target="slides/slide58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slide" Target="slides/slide53.xml"/><Relationship Id="rId70" Type="http://schemas.openxmlformats.org/officeDocument/2006/relationships/slide" Target="slides/slide61.xml"/><Relationship Id="rId75" Type="http://schemas.openxmlformats.org/officeDocument/2006/relationships/notesMaster" Target="notesMasters/notesMaster1.xml"/><Relationship Id="rId83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slide" Target="slides/slide56.xml"/><Relationship Id="rId73" Type="http://schemas.openxmlformats.org/officeDocument/2006/relationships/slide" Target="slides/slide64.xml"/><Relationship Id="rId78" Type="http://schemas.openxmlformats.org/officeDocument/2006/relationships/font" Target="fonts/font3.fntdata"/><Relationship Id="rId81" Type="http://schemas.openxmlformats.org/officeDocument/2006/relationships/font" Target="fonts/font6.fntdata"/><Relationship Id="rId86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Relationship Id="rId34" Type="http://schemas.openxmlformats.org/officeDocument/2006/relationships/slide" Target="slides/slide25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76" Type="http://schemas.openxmlformats.org/officeDocument/2006/relationships/font" Target="fonts/font1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2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0.xml"/><Relationship Id="rId24" Type="http://schemas.openxmlformats.org/officeDocument/2006/relationships/slide" Target="slides/slide15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66" Type="http://schemas.openxmlformats.org/officeDocument/2006/relationships/slide" Target="slides/slide57.xml"/><Relationship Id="rId87" Type="http://schemas.openxmlformats.org/officeDocument/2006/relationships/tableStyles" Target="tableStyles.xml"/><Relationship Id="rId61" Type="http://schemas.openxmlformats.org/officeDocument/2006/relationships/slide" Target="slides/slide52.xml"/><Relationship Id="rId82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png"/></Relationships>
</file>

<file path=ppt/slideLayouts/_rels/slideLayout1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6" Type="http://schemas.microsoft.com/office/2007/relationships/hdphoto" Target="../media/hdphoto4.wdp"/><Relationship Id="rId5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microsoft.com/office/2007/relationships/hdphoto" Target="../media/hdphoto5.wdp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png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60781799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098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0355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482335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048877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78562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784844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4365417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578108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624827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86180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6524913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3437376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207290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2555684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90416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4655192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78853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090907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017442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2267175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448583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998098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65653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5121832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842709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1212281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827181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068854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83273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3537854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10873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8943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33706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286530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1686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055305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74159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01361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700499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7563010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658520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10656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505543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35327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4083705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118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6679805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4260410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8830682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831568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14617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183854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770807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60599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97263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917549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374606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476785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2789155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21218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495129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71381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602160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512779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645658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6925814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205052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276458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07890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918327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02850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1186576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423764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49186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1930672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381575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2076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393310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4850114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6777165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7948764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484303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5128590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79461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16499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641854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957758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742323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38384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4872789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724187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963571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9134533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088955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2470799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5444522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99354680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195034953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8992960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48584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1949944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371894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752406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830173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55237297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68111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401036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89337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767572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304370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3121561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631675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689808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874491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636948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987006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568040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725090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809701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7590093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760245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349469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0611798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1555627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7841596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664999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895588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10391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289564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2507007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7163355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851501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707172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3638519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688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059030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8133885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084499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2908745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451275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1982853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7813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1687017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4988421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7697154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5337620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634291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4266461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0974179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320324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230267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2464828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57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slideLayout" Target="../slideLayouts/slideLayout56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23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slideLayout" Target="../slideLayouts/slideLayout5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2.xml"/><Relationship Id="rId21" Type="http://schemas.openxmlformats.org/officeDocument/2006/relationships/slideLayout" Target="../slideLayouts/slideLayout80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20" Type="http://schemas.openxmlformats.org/officeDocument/2006/relationships/slideLayout" Target="../slideLayouts/slideLayout79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69.xml"/><Relationship Id="rId19" Type="http://schemas.openxmlformats.org/officeDocument/2006/relationships/slideLayout" Target="../slideLayouts/slideLayout78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Relationship Id="rId22" Type="http://schemas.openxmlformats.org/officeDocument/2006/relationships/slideLayout" Target="../slideLayouts/slideLayout8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3" Type="http://schemas.openxmlformats.org/officeDocument/2006/relationships/slideLayout" Target="../slideLayouts/slideLayout84.xml"/><Relationship Id="rId21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0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5" Type="http://schemas.openxmlformats.org/officeDocument/2006/relationships/image" Target="../media/image12.jpg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18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0.xml"/><Relationship Id="rId21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17" Type="http://schemas.openxmlformats.org/officeDocument/2006/relationships/slideLayout" Target="../slideLayouts/slideLayout134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19.xml"/><Relationship Id="rId16" Type="http://schemas.openxmlformats.org/officeDocument/2006/relationships/slideLayout" Target="../slideLayouts/slideLayout133.xml"/><Relationship Id="rId20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22.xml"/><Relationship Id="rId15" Type="http://schemas.openxmlformats.org/officeDocument/2006/relationships/slideLayout" Target="../slideLayouts/slideLayout132.xml"/><Relationship Id="rId23" Type="http://schemas.openxmlformats.org/officeDocument/2006/relationships/slideLayout" Target="../slideLayouts/slideLayout140.xml"/><Relationship Id="rId10" Type="http://schemas.openxmlformats.org/officeDocument/2006/relationships/slideLayout" Target="../slideLayouts/slideLayout127.xml"/><Relationship Id="rId19" Type="http://schemas.openxmlformats.org/officeDocument/2006/relationships/slideLayout" Target="../slideLayouts/slideLayout136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slideLayout" Target="../slideLayouts/slideLayout131.xml"/><Relationship Id="rId22" Type="http://schemas.openxmlformats.org/officeDocument/2006/relationships/slideLayout" Target="../slideLayouts/slideLayout13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8.xml"/><Relationship Id="rId13" Type="http://schemas.openxmlformats.org/officeDocument/2006/relationships/slideLayout" Target="../slideLayouts/slideLayout153.xml"/><Relationship Id="rId18" Type="http://schemas.openxmlformats.org/officeDocument/2006/relationships/slideLayout" Target="../slideLayouts/slideLayout158.xml"/><Relationship Id="rId26" Type="http://schemas.openxmlformats.org/officeDocument/2006/relationships/image" Target="../media/image3.bin"/><Relationship Id="rId3" Type="http://schemas.openxmlformats.org/officeDocument/2006/relationships/slideLayout" Target="../slideLayouts/slideLayout143.xml"/><Relationship Id="rId21" Type="http://schemas.openxmlformats.org/officeDocument/2006/relationships/slideLayout" Target="../slideLayouts/slideLayout161.xml"/><Relationship Id="rId7" Type="http://schemas.openxmlformats.org/officeDocument/2006/relationships/slideLayout" Target="../slideLayouts/slideLayout147.xml"/><Relationship Id="rId12" Type="http://schemas.openxmlformats.org/officeDocument/2006/relationships/slideLayout" Target="../slideLayouts/slideLayout152.xml"/><Relationship Id="rId17" Type="http://schemas.openxmlformats.org/officeDocument/2006/relationships/slideLayout" Target="../slideLayouts/slideLayout157.xml"/><Relationship Id="rId25" Type="http://schemas.openxmlformats.org/officeDocument/2006/relationships/theme" Target="../theme/theme9.xml"/><Relationship Id="rId2" Type="http://schemas.openxmlformats.org/officeDocument/2006/relationships/slideLayout" Target="../slideLayouts/slideLayout142.xml"/><Relationship Id="rId16" Type="http://schemas.openxmlformats.org/officeDocument/2006/relationships/slideLayout" Target="../slideLayouts/slideLayout156.xml"/><Relationship Id="rId20" Type="http://schemas.openxmlformats.org/officeDocument/2006/relationships/slideLayout" Target="../slideLayouts/slideLayout160.xml"/><Relationship Id="rId1" Type="http://schemas.openxmlformats.org/officeDocument/2006/relationships/slideLayout" Target="../slideLayouts/slideLayout141.xml"/><Relationship Id="rId6" Type="http://schemas.openxmlformats.org/officeDocument/2006/relationships/slideLayout" Target="../slideLayouts/slideLayout146.xml"/><Relationship Id="rId11" Type="http://schemas.openxmlformats.org/officeDocument/2006/relationships/slideLayout" Target="../slideLayouts/slideLayout151.xml"/><Relationship Id="rId24" Type="http://schemas.openxmlformats.org/officeDocument/2006/relationships/slideLayout" Target="../slideLayouts/slideLayout164.xml"/><Relationship Id="rId5" Type="http://schemas.openxmlformats.org/officeDocument/2006/relationships/slideLayout" Target="../slideLayouts/slideLayout145.xml"/><Relationship Id="rId15" Type="http://schemas.openxmlformats.org/officeDocument/2006/relationships/slideLayout" Target="../slideLayouts/slideLayout155.xml"/><Relationship Id="rId23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50.xml"/><Relationship Id="rId19" Type="http://schemas.openxmlformats.org/officeDocument/2006/relationships/slideLayout" Target="../slideLayouts/slideLayout159.xml"/><Relationship Id="rId4" Type="http://schemas.openxmlformats.org/officeDocument/2006/relationships/slideLayout" Target="../slideLayouts/slideLayout144.xml"/><Relationship Id="rId9" Type="http://schemas.openxmlformats.org/officeDocument/2006/relationships/slideLayout" Target="../slideLayouts/slideLayout149.xml"/><Relationship Id="rId14" Type="http://schemas.openxmlformats.org/officeDocument/2006/relationships/slideLayout" Target="../slideLayouts/slideLayout154.xml"/><Relationship Id="rId22" Type="http://schemas.openxmlformats.org/officeDocument/2006/relationships/slideLayout" Target="../slideLayouts/slideLayout1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01/06/2026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4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8147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321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5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086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  <p:sldLayoutId id="2147483715" r:id="rId20"/>
    <p:sldLayoutId id="2147483716" r:id="rId21"/>
    <p:sldLayoutId id="2147483717" r:id="rId22"/>
    <p:sldLayoutId id="214748379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1738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  <p:sldLayoutId id="2147483736" r:id="rId18"/>
    <p:sldLayoutId id="2147483737" r:id="rId19"/>
    <p:sldLayoutId id="2147483738" r:id="rId20"/>
    <p:sldLayoutId id="2147483739" r:id="rId21"/>
    <p:sldLayoutId id="214748374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9971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  <p:sldLayoutId id="2147483767" r:id="rId15"/>
    <p:sldLayoutId id="2147483768" r:id="rId16"/>
    <p:sldLayoutId id="2147483769" r:id="rId17"/>
    <p:sldLayoutId id="2147483770" r:id="rId18"/>
    <p:sldLayoutId id="2147483771" r:id="rId19"/>
    <p:sldLayoutId id="2147483772" r:id="rId20"/>
    <p:sldLayoutId id="2147483773" r:id="rId21"/>
    <p:sldLayoutId id="2147483774" r:id="rId22"/>
    <p:sldLayoutId id="214748377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076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3829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  <p:sldLayoutId id="2147483804" r:id="rId13"/>
    <p:sldLayoutId id="2147483805" r:id="rId14"/>
    <p:sldLayoutId id="2147483806" r:id="rId15"/>
    <p:sldLayoutId id="2147483807" r:id="rId16"/>
    <p:sldLayoutId id="2147483808" r:id="rId17"/>
    <p:sldLayoutId id="2147483809" r:id="rId18"/>
    <p:sldLayoutId id="2147483810" r:id="rId19"/>
    <p:sldLayoutId id="2147483811" r:id="rId20"/>
    <p:sldLayoutId id="2147483812" r:id="rId21"/>
    <p:sldLayoutId id="2147483813" r:id="rId22"/>
    <p:sldLayoutId id="214748381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4512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  <p:sldLayoutId id="2147483832" r:id="rId17"/>
    <p:sldLayoutId id="2147483833" r:id="rId18"/>
    <p:sldLayoutId id="2147483834" r:id="rId19"/>
    <p:sldLayoutId id="2147483835" r:id="rId20"/>
    <p:sldLayoutId id="2147483836" r:id="rId21"/>
    <p:sldLayoutId id="2147483837" r:id="rId22"/>
    <p:sldLayoutId id="2147483838" r:id="rId23"/>
    <p:sldLayoutId id="2147483839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microsoft.com/office/2007/relationships/hdphoto" Target="../media/hdphoto1.wdp"/><Relationship Id="rId7" Type="http://schemas.microsoft.com/office/2007/relationships/hdphoto" Target="../media/hdphoto7.wdp"/><Relationship Id="rId12" Type="http://schemas.openxmlformats.org/officeDocument/2006/relationships/image" Target="../media/image2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11" Type="http://schemas.openxmlformats.org/officeDocument/2006/relationships/image" Target="../media/image25.png"/><Relationship Id="rId5" Type="http://schemas.microsoft.com/office/2007/relationships/hdphoto" Target="../media/hdphoto6.wdp"/><Relationship Id="rId10" Type="http://schemas.openxmlformats.org/officeDocument/2006/relationships/image" Target="../media/image24.png"/><Relationship Id="rId4" Type="http://schemas.openxmlformats.org/officeDocument/2006/relationships/image" Target="../media/image20.png"/><Relationship Id="rId9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2.mp4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11" Type="http://schemas.openxmlformats.org/officeDocument/2006/relationships/image" Target="../media/image34.png"/><Relationship Id="rId5" Type="http://schemas.openxmlformats.org/officeDocument/2006/relationships/slideLayout" Target="../slideLayouts/slideLayout100.xml"/><Relationship Id="rId10" Type="http://schemas.openxmlformats.org/officeDocument/2006/relationships/image" Target="../media/image33.png"/><Relationship Id="rId4" Type="http://schemas.openxmlformats.org/officeDocument/2006/relationships/video" Target="../media/media2.mp4"/><Relationship Id="rId9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0.png"/><Relationship Id="rId7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1.png"/><Relationship Id="rId9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3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0.png"/><Relationship Id="rId5" Type="http://schemas.openxmlformats.org/officeDocument/2006/relationships/image" Target="../media/image28.png"/><Relationship Id="rId4" Type="http://schemas.openxmlformats.org/officeDocument/2006/relationships/image" Target="../media/image42.jpeg"/><Relationship Id="rId9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44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4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1.xml"/><Relationship Id="rId6" Type="http://schemas.openxmlformats.org/officeDocument/2006/relationships/image" Target="../media/image44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4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1.xml"/><Relationship Id="rId6" Type="http://schemas.openxmlformats.org/officeDocument/2006/relationships/image" Target="../media/image44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5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4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4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gif"/><Relationship Id="rId3" Type="http://schemas.openxmlformats.org/officeDocument/2006/relationships/image" Target="../media/image30.png"/><Relationship Id="rId7" Type="http://schemas.openxmlformats.org/officeDocument/2006/relationships/image" Target="../media/image4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8.png"/><Relationship Id="rId7" Type="http://schemas.openxmlformats.org/officeDocument/2006/relationships/image" Target="../media/image44.png"/><Relationship Id="rId2" Type="http://schemas.openxmlformats.org/officeDocument/2006/relationships/slideLayout" Target="../slideLayouts/slideLayout55.xml"/><Relationship Id="rId1" Type="http://schemas.openxmlformats.org/officeDocument/2006/relationships/tags" Target="../tags/tag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4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4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50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7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4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50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7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7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51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5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51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5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5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5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7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0.png"/><Relationship Id="rId7" Type="http://schemas.openxmlformats.org/officeDocument/2006/relationships/image" Target="../media/image5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54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5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51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5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52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5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7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51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5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52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5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7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3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7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5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60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6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7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61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6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7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6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2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6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6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7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62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3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37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0.png"/><Relationship Id="rId7" Type="http://schemas.openxmlformats.org/officeDocument/2006/relationships/image" Target="../media/image4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6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D51384-739E-EBBF-E2EA-604C455616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489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9664E7-77B5-50FC-03ED-8FAAA6239FEC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AC8AD7-4821-3F90-5671-83FA72E348E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05A59921-57EC-9409-733B-DDC45665AA1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06667E6-F68C-CFF6-CCF8-1FB17470000D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القراءة: استثمار النص (50د)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إملاء (25د)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معجم (25د)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الكلمات البصرية+ القراءة المشتركة(20د) 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(45د)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1D581304-246A-58CA-886C-1FD769162936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القراءة: الفهم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إنتاج الكتابي: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/>
              <a:t>قراءة إثرائية 25 د</a:t>
            </a:r>
            <a:endParaRPr lang="ar-MA" dirty="0"/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(45د)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أنشطة اعتيادية (10د)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ورشة القراءة  (40د)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 الإنتاج الكتابي (35د)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69D3F22-E806-3997-6F1F-1710B0409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30155"/>
            <a:ext cx="7886700" cy="720000"/>
          </a:xfrm>
        </p:spPr>
        <p:txBody>
          <a:bodyPr/>
          <a:lstStyle/>
          <a:p>
            <a:r>
              <a:rPr lang="ar-MA" dirty="0"/>
              <a:t>هيكلة حصة اليوم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E57AC55-454C-4B04-AE73-C745845F70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955372" y="3043130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89D41D6-3C0B-AB4B-3B0E-8962CFFE98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3354" y="3100150"/>
            <a:ext cx="53634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835A04A-1963-66B3-D2A8-1A5840794778}"/>
              </a:ext>
            </a:extLst>
          </p:cNvPr>
          <p:cNvSpPr txBox="1"/>
          <p:nvPr/>
        </p:nvSpPr>
        <p:spPr>
          <a:xfrm>
            <a:off x="5680328" y="3055676"/>
            <a:ext cx="9589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3BCC5E1B-36D1-B19B-0DE4-2DE8A87A2614}"/>
              </a:ext>
            </a:extLst>
          </p:cNvPr>
          <p:cNvSpPr txBox="1">
            <a:spLocks/>
          </p:cNvSpPr>
          <p:nvPr/>
        </p:nvSpPr>
        <p:spPr>
          <a:xfrm>
            <a:off x="2122822" y="33703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/>
              <a:t>جزم المضارع ب (لا</a:t>
            </a:r>
            <a:r>
              <a:rPr lang="fr-FR" dirty="0"/>
              <a:t> </a:t>
            </a:r>
            <a:r>
              <a:rPr lang="ar-MA" dirty="0"/>
              <a:t> الناهية) و(لم) (1)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630107E-A592-E35E-BA33-54752F097A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955372" y="4319916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F740558-E699-43D3-EC5C-502BDFE3AE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759150" y="4376936"/>
            <a:ext cx="424748" cy="54000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164BD859-3C67-E762-28E9-4D416A2AC900}"/>
              </a:ext>
            </a:extLst>
          </p:cNvPr>
          <p:cNvSpPr txBox="1"/>
          <p:nvPr/>
        </p:nvSpPr>
        <p:spPr>
          <a:xfrm>
            <a:off x="5058362" y="4332462"/>
            <a:ext cx="15808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2CC6D665-86B8-35D7-2668-7D5EFE5C7368}"/>
              </a:ext>
            </a:extLst>
          </p:cNvPr>
          <p:cNvSpPr txBox="1">
            <a:spLocks/>
          </p:cNvSpPr>
          <p:nvPr/>
        </p:nvSpPr>
        <p:spPr>
          <a:xfrm>
            <a:off x="2122822" y="464709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/>
              <a:t>إكمال قصة (مقطع الوسط)</a:t>
            </a: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5886A91-905D-F54B-3EC0-46AAB1B20D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572169"/>
            <a:ext cx="5472000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EC932406-546D-45F3-E59D-24BB1B1B2742}"/>
              </a:ext>
            </a:extLst>
          </p:cNvPr>
          <p:cNvSpPr txBox="1">
            <a:spLocks/>
          </p:cNvSpPr>
          <p:nvPr/>
        </p:nvSpPr>
        <p:spPr>
          <a:xfrm>
            <a:off x="2122822" y="207256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b="1" dirty="0"/>
              <a:t>سرد قصة انطلاقا من مشاهد.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69A2394-0E16-E341-34ED-F1289EC7749B}"/>
              </a:ext>
            </a:extLst>
          </p:cNvPr>
          <p:cNvSpPr txBox="1"/>
          <p:nvPr/>
        </p:nvSpPr>
        <p:spPr>
          <a:xfrm>
            <a:off x="4763409" y="1733980"/>
            <a:ext cx="18758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E85CF4-2E56-B7E5-8A7D-63D519C10B0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4741" y="1784265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ACB17038-86AB-F318-19A6-40B2A513057B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586265"/>
            <a:ext cx="468000" cy="468000"/>
          </a:xfrm>
          <a:prstGeom prst="rect">
            <a:avLst/>
          </a:prstGeom>
        </p:spPr>
      </p:pic>
      <p:pic>
        <p:nvPicPr>
          <p:cNvPr id="24" name="Espace réservé pour une image  20">
            <a:extLst>
              <a:ext uri="{FF2B5EF4-FFF2-40B4-BE49-F238E27FC236}">
                <a16:creationId xmlns:a16="http://schemas.microsoft.com/office/drawing/2014/main" id="{DD8803AF-9D84-AC6B-522A-3A0883F60961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2902284"/>
            <a:ext cx="468000" cy="468000"/>
          </a:xfrm>
          <a:prstGeom prst="rect">
            <a:avLst/>
          </a:prstGeom>
        </p:spPr>
      </p:pic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B928D1F6-1366-364B-A1A1-699BEF70670C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21372" y="4155737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391246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1224000" y="2807138"/>
            <a:ext cx="6696000" cy="890781"/>
            <a:chOff x="1331545" y="2851205"/>
            <a:chExt cx="6696000" cy="89078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1479176" y="3199690"/>
              <a:ext cx="499184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سرد قصة انطلاقا من مشاهد؛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CE52EA-E686-0295-6C37-F75BB849C1E8}"/>
              </a:ext>
            </a:extLst>
          </p:cNvPr>
          <p:cNvGrpSpPr/>
          <p:nvPr/>
        </p:nvGrpSpPr>
        <p:grpSpPr>
          <a:xfrm>
            <a:off x="1224000" y="3697919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4F9AE84-3F8A-A221-AEB5-F192297F617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99DB0A-3584-9A33-BD4F-26F6665A6A55}"/>
                </a:ext>
              </a:extLst>
            </p:cNvPr>
            <p:cNvSpPr/>
            <p:nvPr/>
          </p:nvSpPr>
          <p:spPr>
            <a:xfrm>
              <a:off x="1331545" y="3190359"/>
              <a:ext cx="513947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جزم المضارع الصحيح بـ (لا الناهية) و(لم)؛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B43C3F9-6599-3EDA-E1AE-D7611648D265}"/>
              </a:ext>
            </a:extLst>
          </p:cNvPr>
          <p:cNvGrpSpPr/>
          <p:nvPr/>
        </p:nvGrpSpPr>
        <p:grpSpPr>
          <a:xfrm>
            <a:off x="1129004" y="4588700"/>
            <a:ext cx="6790996" cy="890781"/>
            <a:chOff x="1236549" y="2851205"/>
            <a:chExt cx="6790996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3B1F021-E674-23A7-4837-8639585951E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834F9FC-7880-2B36-D784-E8067F81A8F8}"/>
                </a:ext>
              </a:extLst>
            </p:cNvPr>
            <p:cNvSpPr/>
            <p:nvPr/>
          </p:nvSpPr>
          <p:spPr>
            <a:xfrm>
              <a:off x="1236549" y="3199690"/>
              <a:ext cx="523447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إكمال قصة (مقطع الوسط).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الواجب المنزلي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252100" y="1777877"/>
            <a:ext cx="1919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AE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نشطة اعتيادية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58419" y="1706925"/>
            <a:ext cx="612000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CE1AEE-F112-8346-92EC-DC7FBFB83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8AF0F60-53BC-7E7B-BC50-42D94B0959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BD3B967-7237-9F9E-B9D9-E7DF453D613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A414B16-7E63-F7EF-5ADC-6B4BE2D330C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E7F575D-B778-76C1-A680-B46FBA5B9748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4C2FAA9-38BC-6DD4-376B-CB0A6AA2EA2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1727DE-793A-7A7D-05B4-355D52DB060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قـــــــر</a:t>
            </a:r>
            <a:r>
              <a:rPr kumimoji="0" lang="tzm-Arab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C38EB39-C4DC-D100-E073-32A48E5BD05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55AC85-F704-C4C1-7106-9CAD5144793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1" name="Nada-Wave">
            <a:hlinkClick r:id="" action="ppaction://media"/>
            <a:extLst>
              <a:ext uri="{FF2B5EF4-FFF2-40B4-BE49-F238E27FC236}">
                <a16:creationId xmlns:a16="http://schemas.microsoft.com/office/drawing/2014/main" id="{B840E5EF-5A45-B2B2-C5AA-A4740F5A19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12" name="majd_wave">
            <a:hlinkClick r:id="" action="ppaction://media"/>
            <a:extLst>
              <a:ext uri="{FF2B5EF4-FFF2-40B4-BE49-F238E27FC236}">
                <a16:creationId xmlns:a16="http://schemas.microsoft.com/office/drawing/2014/main" id="{A55F39E2-EE1F-FE94-7B82-7A11F7A32B7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6AF7A57D-D88C-F4D3-734E-0A37DAFF3D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بداية من يذكر شروط الحصول على نجمة التميز؟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3114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8250" y="12680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5556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/>
        </p:nvSpPr>
        <p:spPr>
          <a:xfrm>
            <a:off x="6492973" y="12184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/>
        </p:nvSpPr>
        <p:spPr>
          <a:xfrm>
            <a:off x="218530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انتاج كتابي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/>
        </p:nvSpPr>
        <p:spPr>
          <a:xfrm>
            <a:off x="441740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66353D1D-13DD-8ABD-BDD6-653C5F7C33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428D79D4-EE58-3EBF-C582-41E8A1E04D5C}"/>
              </a:ext>
            </a:extLst>
          </p:cNvPr>
          <p:cNvSpPr/>
          <p:nvPr/>
        </p:nvSpPr>
        <p:spPr>
          <a:xfrm>
            <a:off x="6634535" y="1745749"/>
            <a:ext cx="1098923" cy="1101915"/>
          </a:xfrm>
          <a:prstGeom prst="ellipse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9EA2E9E6-1E82-69D5-A5B0-45CD118A4590}"/>
              </a:ext>
            </a:extLst>
          </p:cNvPr>
          <p:cNvSpPr/>
          <p:nvPr/>
        </p:nvSpPr>
        <p:spPr>
          <a:xfrm>
            <a:off x="5535611" y="3992976"/>
            <a:ext cx="1098924" cy="1030418"/>
          </a:xfrm>
          <a:prstGeom prst="ellipse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 11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64F52E6-F20B-A80E-CC96-AC1690462C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891" y="2914370"/>
            <a:ext cx="1098923" cy="1030418"/>
          </a:xfrm>
          <a:prstGeom prst="ellipse">
            <a:avLst/>
          </a:prstGeom>
          <a:ln w="63500" cap="rnd">
            <a:solidFill>
              <a:schemeClr val="bg1">
                <a:lumMod val="6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4D19E4E3-55E6-A584-7DFB-92C00AFFD140}"/>
              </a:ext>
            </a:extLst>
          </p:cNvPr>
          <p:cNvSpPr txBox="1">
            <a:spLocks/>
          </p:cNvSpPr>
          <p:nvPr/>
        </p:nvSpPr>
        <p:spPr>
          <a:xfrm>
            <a:off x="747576" y="1884891"/>
            <a:ext cx="4688730" cy="71504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مَنْ يُذَكِّرُ بِقَواعِدِ السُّلوكِ داخِلَ الْقِسْمِ؟</a:t>
            </a:r>
            <a:endParaRPr lang="ar-MA" sz="3200" dirty="0">
              <a:solidFill>
                <a:srgbClr val="424D7B"/>
              </a:solidFill>
            </a:endParaRPr>
          </a:p>
        </p:txBody>
      </p:sp>
      <p:pic>
        <p:nvPicPr>
          <p:cNvPr id="16" name="Image 15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B3A30405-252A-23D2-6ADC-5622F60907F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5389" y="1407884"/>
            <a:ext cx="1669058" cy="1669058"/>
          </a:xfrm>
          <a:prstGeom prst="rect">
            <a:avLst/>
          </a:prstGeom>
        </p:spPr>
      </p:pic>
      <p:sp>
        <p:nvSpPr>
          <p:cNvPr id="18" name="Ellipse 17">
            <a:extLst>
              <a:ext uri="{FF2B5EF4-FFF2-40B4-BE49-F238E27FC236}">
                <a16:creationId xmlns:a16="http://schemas.microsoft.com/office/drawing/2014/main" id="{89C91F67-03E7-C71F-D653-62FB8CCD1FEB}"/>
              </a:ext>
            </a:extLst>
          </p:cNvPr>
          <p:cNvSpPr/>
          <p:nvPr/>
        </p:nvSpPr>
        <p:spPr>
          <a:xfrm>
            <a:off x="4986149" y="5071582"/>
            <a:ext cx="1098924" cy="1030418"/>
          </a:xfrm>
          <a:prstGeom prst="ellipse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730956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2A95C82-3103-6A4C-9FA6-4D5F9D46C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E963470-A3A2-288C-760B-70DD69579177}"/>
              </a:ext>
            </a:extLst>
          </p:cNvPr>
          <p:cNvGrpSpPr/>
          <p:nvPr/>
        </p:nvGrpSpPr>
        <p:grpSpPr>
          <a:xfrm>
            <a:off x="8032249" y="738000"/>
            <a:ext cx="792000" cy="792000"/>
            <a:chOff x="498143" y="776756"/>
            <a:chExt cx="792000" cy="792000"/>
          </a:xfrm>
          <a:noFill/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F39620F-1B2D-9928-A359-A25E92ADAC30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5D3DA99-EFA5-8130-6391-8715B8AF78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2" y="923017"/>
              <a:ext cx="615210" cy="535110"/>
            </a:xfrm>
            <a:prstGeom prst="rect">
              <a:avLst/>
            </a:prstGeom>
            <a:grpFill/>
          </p:spPr>
        </p:pic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085DF814-36E0-4E05-203E-B132EA284A3B}"/>
              </a:ext>
            </a:extLst>
          </p:cNvPr>
          <p:cNvGrpSpPr/>
          <p:nvPr/>
        </p:nvGrpSpPr>
        <p:grpSpPr>
          <a:xfrm>
            <a:off x="864331" y="126807"/>
            <a:ext cx="7283921" cy="298614"/>
            <a:chOff x="864331" y="126807"/>
            <a:chExt cx="7283921" cy="298614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4F268FAB-5591-6EE5-CF42-5714CBC409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9" name="Image 68">
              <a:extLst>
                <a:ext uri="{FF2B5EF4-FFF2-40B4-BE49-F238E27FC236}">
                  <a16:creationId xmlns:a16="http://schemas.microsoft.com/office/drawing/2014/main" id="{F3032343-C984-2689-99A9-0471E9333AC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5016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0" name="Image 69">
              <a:extLst>
                <a:ext uri="{FF2B5EF4-FFF2-40B4-BE49-F238E27FC236}">
                  <a16:creationId xmlns:a16="http://schemas.microsoft.com/office/drawing/2014/main" id="{04D9429D-790F-D5D1-DE52-0D7333F123F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18241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1" name="Image 70">
              <a:extLst>
                <a:ext uri="{FF2B5EF4-FFF2-40B4-BE49-F238E27FC236}">
                  <a16:creationId xmlns:a16="http://schemas.microsoft.com/office/drawing/2014/main" id="{83FF5149-0CCB-A8B6-C21E-9CEB5FCD942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755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EC72691B-79CE-598F-F00C-25D199BC4790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افتتاح الحصة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829FDB2A-F623-22B7-2E85-EFE4B6A0FF6A}"/>
                </a:ext>
              </a:extLst>
            </p:cNvPr>
            <p:cNvSpPr>
              <a:spLocks/>
            </p:cNvSpPr>
            <p:nvPr/>
          </p:nvSpPr>
          <p:spPr>
            <a:xfrm>
              <a:off x="4805556" y="1374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قراءة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802B3E9F-BABE-5A3C-55F2-062656ACEAAD}"/>
                </a:ext>
              </a:extLst>
            </p:cNvPr>
            <p:cNvSpPr>
              <a:spLocks/>
            </p:cNvSpPr>
            <p:nvPr/>
          </p:nvSpPr>
          <p:spPr>
            <a:xfrm>
              <a:off x="864331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اختــتام الحــصة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9C84A45-83E0-FCF3-F365-B6B9CE52DDDF}"/>
                </a:ext>
              </a:extLst>
            </p:cNvPr>
            <p:cNvSpPr>
              <a:spLocks/>
            </p:cNvSpPr>
            <p:nvPr/>
          </p:nvSpPr>
          <p:spPr>
            <a:xfrm>
              <a:off x="2870775" y="12680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الإنتاج الكتابي</a:t>
              </a:r>
            </a:p>
          </p:txBody>
        </p:sp>
      </p:grpSp>
      <p:pic>
        <p:nvPicPr>
          <p:cNvPr id="6" name="rangement">
            <a:hlinkClick r:id="" action="ppaction://media"/>
            <a:extLst>
              <a:ext uri="{FF2B5EF4-FFF2-40B4-BE49-F238E27FC236}">
                <a16:creationId xmlns:a16="http://schemas.microsoft.com/office/drawing/2014/main" id="{4B102669-5BA3-2F37-484C-15C6907150B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70242" y="1732520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358495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420D3-92FE-0AB4-6240-7D8C41D7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5E6034-1B25-DAE1-F955-ADF5AC219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488" y="775777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ستواصلون التدرب على سرد حكاية انطلاقا من صور. مستعدون؟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A313DEA-5D8D-89F0-CC34-0969F17EC0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978E65-D3AF-2FE7-48F2-7DF003DB48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F0B229-EA27-1D24-6C6D-53F403D9045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715ACD-7EE7-39A3-D1D8-79909F271A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8CEBDAB-F178-4FB2-16F4-0CAE5E017FC6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794020-196E-E7D0-AFFA-FDE65B849FB8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170259B-D356-21B3-9A11-A09019381467}"/>
              </a:ext>
            </a:extLst>
          </p:cNvPr>
          <p:cNvSpPr txBox="1"/>
          <p:nvPr/>
        </p:nvSpPr>
        <p:spPr>
          <a:xfrm>
            <a:off x="1744035" y="3013502"/>
            <a:ext cx="5655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أَسْرُدُ حِكايَةً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ٱنْطِلاقاً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مِنْ مَشاهِدَ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1F1ECF-750D-60CA-DB22-C338805058E4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BCFB2E9-7815-5C59-151F-A2A8584DFADE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5">
            <a:extLst>
              <a:ext uri="{FF2B5EF4-FFF2-40B4-BE49-F238E27FC236}">
                <a16:creationId xmlns:a16="http://schemas.microsoft.com/office/drawing/2014/main" id="{13C7EE91-1390-9012-8C86-7D66E802AE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2681" y="667777"/>
            <a:ext cx="828000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245577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BC728-C366-02A4-4110-DC85B039E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C548147-E33E-C6A9-716A-FFB3985D4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13" y="78648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صور لقصة مرتبة من 1 إلى 7.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حظها جميعها جيدا لتسرد القصة.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فكروا.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F3696E5-EF10-B25F-10B9-7227592ACF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7608DF7-5452-36E2-9212-E5AECE46AC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D4B6817-FF98-5364-43C9-7C167AB0EF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B2AC1E-3D5C-20E2-202A-6B87D54501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5810B35-3859-EB1E-1250-782B6A4745BC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E8D62C-BE83-ABAF-B3DA-F2581006EC2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11C0BF-0033-ADA1-3493-E78CE1956018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F56039-606F-DBF0-9C64-F2979DEA0F62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26A2A37-1048-9090-4C4B-C8037C8A26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109E940-A1D4-B77B-6C8B-AFF00EF589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2338" y="1611471"/>
            <a:ext cx="8041728" cy="493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81325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0BFC9-413D-4E31-FD20-7EED359C6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EBCF5BD-5FB5-AC31-9025-C6A11FF15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13" y="78648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ويسرد القصة؟ آخر؟ ...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BE96B0D-4355-2A52-91D9-CA67B013985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51799A4-8E69-EEBA-1641-EED9F3CE87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28CB074-5BBD-BE85-55B1-D777CD51CA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404E2F6-6B52-2D5B-9386-99ECAF2B1B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61705A1-0870-CA19-2062-D03B346891DB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9AB27D5-D353-87AA-5D30-AF4CC2E87F34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2DC332-37AA-78D2-788A-0323E6667A3E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E485C48-D4D9-96CF-F1FD-0E724C2187B4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9D5928F3-65D7-169B-B5DD-6DF018DD5B9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10E568F-1785-341F-FF69-8129D7113E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2338" y="1611471"/>
            <a:ext cx="8041728" cy="493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196442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E0DEB-E3FB-3A52-EB89-679F61A35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6B25A93-CB9E-9CE2-E669-98A8DA8AC9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433" y="2004657"/>
            <a:ext cx="6192456" cy="2510785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C1DB0CBF-CEA5-32AC-0B8C-7125714E60CB}"/>
              </a:ext>
            </a:extLst>
          </p:cNvPr>
          <p:cNvSpPr txBox="1">
            <a:spLocks/>
          </p:cNvSpPr>
          <p:nvPr/>
        </p:nvSpPr>
        <p:spPr>
          <a:xfrm>
            <a:off x="1855803" y="3087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/>
              <a:t>الببر </a:t>
            </a:r>
            <a:r>
              <a:rPr lang="ar-MA" sz="1600" b="1" dirty="0" err="1"/>
              <a:t>التسماني</a:t>
            </a:r>
            <a:r>
              <a:rPr lang="ar-MA" sz="1600" b="1" dirty="0"/>
              <a:t>: </a:t>
            </a:r>
            <a:endParaRPr lang="ar-MA" sz="1600" dirty="0">
              <a:solidFill>
                <a:srgbClr val="424D7B"/>
              </a:solidFill>
            </a:endParaRPr>
          </a:p>
          <a:p>
            <a:pPr marL="685800" lvl="1" indent="-228600" algn="r" rtl="1">
              <a:buFont typeface="Wingdings" panose="05000000000000000000" pitchFamily="2" charset="2"/>
              <a:buChar char="m"/>
            </a:pPr>
            <a:r>
              <a:rPr lang="ar-MA" sz="1400" dirty="0">
                <a:solidFill>
                  <a:srgbClr val="424D7B"/>
                </a:solidFill>
              </a:rPr>
              <a:t>جزم المضارع ب (لا) و(لم).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BD22799-1DFC-C7A8-13F4-47E67297823A}"/>
              </a:ext>
            </a:extLst>
          </p:cNvPr>
          <p:cNvSpPr txBox="1"/>
          <p:nvPr/>
        </p:nvSpPr>
        <p:spPr>
          <a:xfrm>
            <a:off x="5853817" y="2376552"/>
            <a:ext cx="11320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-  02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</a:rPr>
              <a:t>قراءة</a:t>
            </a:r>
            <a:endParaRPr lang="ar-MA" sz="1600" b="1" dirty="0">
              <a:solidFill>
                <a:srgbClr val="424D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57AE066-BD9C-D85B-7405-192AC4B1951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985858" y="2256954"/>
            <a:ext cx="536339" cy="540000"/>
          </a:xfrm>
          <a:prstGeom prst="rect">
            <a:avLst/>
          </a:prstGeom>
        </p:spPr>
      </p:pic>
      <p:sp>
        <p:nvSpPr>
          <p:cNvPr id="12" name="Titre 11">
            <a:extLst>
              <a:ext uri="{FF2B5EF4-FFF2-40B4-BE49-F238E27FC236}">
                <a16:creationId xmlns:a16="http://schemas.microsoft.com/office/drawing/2014/main" id="{825CD0A6-FA26-CDD6-45F6-DB18A01A1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قــــراءة</a:t>
            </a:r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F5A595E-0649-8F0A-8E14-243D0553EE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0780" y="1024505"/>
            <a:ext cx="467547" cy="467547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348EBD1F-DACF-6704-947B-19FF5EB9578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39433" y="2168812"/>
            <a:ext cx="716283" cy="71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8280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01EE1-F73F-CB96-B98C-C5A034CB7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77695A-6FEA-83FB-F03D-0E8DB87D2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47" y="756000"/>
            <a:ext cx="706182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خلال درس اليوم ستتعلمون استعمال الكلمتين (لا الناهية) و(لم).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5DC5DC3-1BD5-4FB1-7876-B67AE9D1A7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BA24462-71FE-C461-DEDA-822402FFEB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9A59BF-25BD-A1CB-311F-C82CF6F674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6DD294-2251-1DEE-6A47-FAB94CF912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B8E195C-5774-D27F-7889-5071A93B976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AF374D-512C-C10A-3C43-3F1E24412CB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09E2F8-BEA3-C543-D91A-C1CC12C31A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99BE-C6C9-4BB3-909A-1CA57A061F6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ECD00E1-A110-A693-4269-8F610D65B67A}"/>
              </a:ext>
            </a:extLst>
          </p:cNvPr>
          <p:cNvSpPr txBox="1"/>
          <p:nvPr/>
        </p:nvSpPr>
        <p:spPr>
          <a:xfrm>
            <a:off x="2246593" y="3155010"/>
            <a:ext cx="2145479" cy="10215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لَمْ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EC7779CE-B231-C02B-AB17-8353799BA3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1597603-FB95-FCA4-48F5-29315F102DDB}"/>
              </a:ext>
            </a:extLst>
          </p:cNvPr>
          <p:cNvSpPr txBox="1"/>
          <p:nvPr/>
        </p:nvSpPr>
        <p:spPr>
          <a:xfrm>
            <a:off x="4973375" y="3155010"/>
            <a:ext cx="2498998" cy="10215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(النّاهِيَةُ) </a:t>
            </a:r>
          </a:p>
        </p:txBody>
      </p:sp>
    </p:spTree>
    <p:extLst>
      <p:ext uri="{BB962C8B-B14F-4D97-AF65-F5344CB8AC3E}">
        <p14:creationId xmlns:p14="http://schemas.microsoft.com/office/powerpoint/2010/main" val="654851611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68D09E-1E95-85D2-44D5-DFAC46934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21CAC6-0E1C-5FC2-0513-5454EA332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47" y="756000"/>
            <a:ext cx="706182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نوع الكلمتين لا (الناهية) و(لم)؟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FD2618F-4A9C-901B-5153-F9CBAA3547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CECFD57-046F-78DF-6526-57363B019C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6D0D990-3CCD-44A1-3780-465BD343B37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F6D373E-7860-63F5-5B89-8E7156FB14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B2C1238-9E82-0BAA-3955-EC5DD7BD3A5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6ACCFD-5152-0798-973B-7CB13CD00C5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69DAB1-FA6C-F2FB-CC93-1D141ADD3CB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0212C10-0CA2-C848-96BC-DDC1EA7C2DE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AD08246-F419-72CD-689D-46AB5180FBDF}"/>
              </a:ext>
            </a:extLst>
          </p:cNvPr>
          <p:cNvSpPr txBox="1"/>
          <p:nvPr/>
        </p:nvSpPr>
        <p:spPr>
          <a:xfrm>
            <a:off x="2124331" y="2287263"/>
            <a:ext cx="2145479" cy="10215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لَمْ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3A693329-AE33-DB1D-B096-09E572AE11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B0E03A7-109A-3E16-BA8C-9468481289BB}"/>
              </a:ext>
            </a:extLst>
          </p:cNvPr>
          <p:cNvSpPr txBox="1"/>
          <p:nvPr/>
        </p:nvSpPr>
        <p:spPr>
          <a:xfrm>
            <a:off x="5253293" y="2287263"/>
            <a:ext cx="2498998" cy="10215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(النّاهِيَةُ) 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088B05B3-210C-899D-FFA9-A8F1E6234701}"/>
              </a:ext>
            </a:extLst>
          </p:cNvPr>
          <p:cNvCxnSpPr>
            <a:cxnSpLocks/>
            <a:stCxn id="4" idx="2"/>
          </p:cNvCxnSpPr>
          <p:nvPr/>
        </p:nvCxnSpPr>
        <p:spPr>
          <a:xfrm flipH="1">
            <a:off x="5342550" y="3308819"/>
            <a:ext cx="1160242" cy="9832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C1B8D2C3-5EE4-EBFB-0BCB-E45B106587AA}"/>
              </a:ext>
            </a:extLst>
          </p:cNvPr>
          <p:cNvCxnSpPr>
            <a:stCxn id="14" idx="2"/>
          </p:cNvCxnSpPr>
          <p:nvPr/>
        </p:nvCxnSpPr>
        <p:spPr>
          <a:xfrm>
            <a:off x="3197071" y="3308819"/>
            <a:ext cx="1608485" cy="9832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8B278368-F231-0BDB-9A12-17F8B7BBC1C1}"/>
              </a:ext>
            </a:extLst>
          </p:cNvPr>
          <p:cNvSpPr txBox="1"/>
          <p:nvPr/>
        </p:nvSpPr>
        <p:spPr>
          <a:xfrm>
            <a:off x="3904690" y="4330375"/>
            <a:ext cx="2145479" cy="102155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حَرْفٌ</a:t>
            </a:r>
          </a:p>
        </p:txBody>
      </p:sp>
    </p:spTree>
    <p:extLst>
      <p:ext uri="{BB962C8B-B14F-4D97-AF65-F5344CB8AC3E}">
        <p14:creationId xmlns:p14="http://schemas.microsoft.com/office/powerpoint/2010/main" val="32761539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66C573-C1E2-9FFD-AE7B-BAF6DA922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2C1640-6979-448E-B265-23642645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47" y="756000"/>
            <a:ext cx="706182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نتعرف أولا متى نستعمل الحرفين (لا الناهية ولم).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50F323-E2B1-50CD-6F45-52B1DFE4ED2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AB7AFFD-8E17-C2E3-D1FE-05DCB5197D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F3D8ABE-410B-3BCC-9178-3050FA1239F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3C623B7-0201-DCD3-E019-E1FFA8BF09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1A2FC9B-9AB7-C875-2074-C9AE71513B9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5E034D0-A220-7900-311B-325CD2A3A36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7997449-7E43-D1BA-7406-E84B7D099C3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C265355-BBE0-01E1-76DA-0F406A7703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16A66E9-15D0-AB3F-4118-8144D7F98B63}"/>
              </a:ext>
            </a:extLst>
          </p:cNvPr>
          <p:cNvSpPr txBox="1"/>
          <p:nvPr/>
        </p:nvSpPr>
        <p:spPr>
          <a:xfrm>
            <a:off x="653143" y="4644413"/>
            <a:ext cx="8083725" cy="119181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نَسْتَعْمِلُ (لَمْ) حَرْفٌ يَدْخُلُ عَلى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ٱلْمُضارِعِ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فَيَنْفي وُقوعَ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ٱلْماضي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          مِثالٌ: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لَمْ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يَقْرَأْ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قِصَّةَ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ٱلْبَبْرِ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ٱلتَّسْمانِيِّ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33971A34-7F10-7448-7CDC-7702648135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CF0BAF8-F0A3-46DF-B0C2-1570D9AEB15D}"/>
              </a:ext>
            </a:extLst>
          </p:cNvPr>
          <p:cNvSpPr txBox="1"/>
          <p:nvPr/>
        </p:nvSpPr>
        <p:spPr>
          <a:xfrm>
            <a:off x="653143" y="2833092"/>
            <a:ext cx="8083725" cy="119181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(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ٱلنّاهِيَةَ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حَرْفٌ يَدْخُلُ عَلى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ٱلْمُضارِعِ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فَتُفيدُ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ٱلنَهْيَ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ٱلْقِيامِ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بِفِعْلٍ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           مِثالٌ: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تَلْعَبْ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ٱلطَّريقِ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4D6E965-191B-AFCF-85B7-15717BAD66B8}"/>
              </a:ext>
            </a:extLst>
          </p:cNvPr>
          <p:cNvSpPr txBox="1"/>
          <p:nvPr/>
        </p:nvSpPr>
        <p:spPr>
          <a:xfrm>
            <a:off x="1194318" y="1750727"/>
            <a:ext cx="6885991" cy="7150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 أَسْتَعْمِلُ لا (النّاهِيَةَ) وَ (لَمْ)؟</a:t>
            </a:r>
          </a:p>
        </p:txBody>
      </p:sp>
    </p:spTree>
    <p:extLst>
      <p:ext uri="{BB962C8B-B14F-4D97-AF65-F5344CB8AC3E}">
        <p14:creationId xmlns:p14="http://schemas.microsoft.com/office/powerpoint/2010/main" val="4192432071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F866C-6212-2882-DF5D-4F11AD620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60FBF6-77D3-4693-2E27-2A027AB7E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47" y="756000"/>
            <a:ext cx="706182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 كيف سأوظف لا الناهية ولم. أريد أن أنهى الطفل عن القيام بالفعل على الصورة.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6786E32-F674-744B-EB42-EB56CB9AD3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E0894AD-9DF2-40E6-CC8B-7AE2829947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9E100A6-166A-3AEC-494E-666AB4CBB72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1141F07-EFF7-1AB4-748A-E10C3061C0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62D49C7-2B64-6A28-13F1-3D5CEB09BC3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C4C6AC4-7F6D-4F04-6D7E-54C2D0A7AAD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707383-1A48-D631-58D6-210EF969061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4607782-7281-A79E-9155-9AE65D5E322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69B42EDE-AF1D-13FC-F9B0-D43DE12C5FE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88C3B4D-FA59-0BFB-8910-400C2AD5B0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58523" y="1791476"/>
            <a:ext cx="2868975" cy="2787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616667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359E5-D399-99A8-E2CA-F46CF4C11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B06FBB-6838-F50D-4861-326CA338B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47" y="756000"/>
            <a:ext cx="706182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 أحدد الفعل الذي أريد أن أنهى عنه.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F693F97-9EAF-8023-7B93-0C2247ABE4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DA0C63A-CC85-ED56-7D59-9AF874F7B4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947CD30-8493-6FA8-9A7C-C01722D6BB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1FA93B5-7089-3FD0-3814-3BCF85CCA13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762CDC4-D797-7A6C-0E6B-FAE5163BCB4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05F0C7-DF58-0D45-8FDF-D496C9B118B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43751E-FB13-5E54-3C60-4D60FA0FA48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62C5E1-9311-50DF-CA6D-A5378971D84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547F636C-7491-90BD-FF2A-255BBEA1C6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86F4C6F-1CC0-4383-43FB-E64632B1B6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9946" y="1709193"/>
            <a:ext cx="2868975" cy="2787342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D20D9D1-A0CC-A3D7-3ABC-4B93261D220C}"/>
              </a:ext>
            </a:extLst>
          </p:cNvPr>
          <p:cNvSpPr/>
          <p:nvPr/>
        </p:nvSpPr>
        <p:spPr>
          <a:xfrm>
            <a:off x="2124331" y="4600584"/>
            <a:ext cx="4653757" cy="73468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قْذ</a:t>
            </a:r>
            <a:r>
              <a:rPr lang="ar-MA" sz="32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ِفُ </a:t>
            </a:r>
            <a:r>
              <a:rPr lang="ar-MA" sz="3200" b="1" dirty="0" err="1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ٱلطِّفْلُ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عَصافيرَ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ٱلْغابَةِ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بٱلْحِجارَةِ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475412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A555E-5FF3-44D8-44F9-754FEB28F4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28A481-6596-8BD5-9844-AD201C2BA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47" y="756000"/>
            <a:ext cx="706182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ثانيا أدخل (لا) على الفعل المضارع مع 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جزمه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(وضع السكون على حرفه الأخير).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816C810-DFA5-DB6A-1ECE-B510F91054F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291B751-BF4D-A86D-42DC-39F6024F45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31563FE-A019-3D5F-1A43-5A04CDADE26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E89860C-6206-BC00-A175-D368046569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3B343AA-C796-5020-08C2-C5ECC901F17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38FF966-6AC7-033B-5867-950DDBA5FFE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EC5A7E-C0A3-770B-E999-222C608D8E9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F2BA2EC-8D22-E6E9-1FAA-1EE78ABFAD9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0DD93385-8047-D294-EC7D-48ED71DB4B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B33ACA2-1809-3D36-DD82-1F331418CB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9946" y="1709193"/>
            <a:ext cx="2868975" cy="2787342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6CDD5D-4513-FDF0-107F-A20BC6228733}"/>
              </a:ext>
            </a:extLst>
          </p:cNvPr>
          <p:cNvSpPr/>
          <p:nvPr/>
        </p:nvSpPr>
        <p:spPr>
          <a:xfrm>
            <a:off x="7380327" y="5653056"/>
            <a:ext cx="1087844" cy="61200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نَهْيٌ 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C17D7E-7963-356E-27DC-BE0DD35B7F09}"/>
              </a:ext>
            </a:extLst>
          </p:cNvPr>
          <p:cNvSpPr/>
          <p:nvPr/>
        </p:nvSpPr>
        <p:spPr>
          <a:xfrm>
            <a:off x="2124331" y="4600584"/>
            <a:ext cx="4653757" cy="73468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قْذ</a:t>
            </a:r>
            <a:r>
              <a:rPr lang="ar-MA" sz="32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ِفُ </a:t>
            </a:r>
            <a:r>
              <a:rPr lang="ar-MA" sz="3200" b="1" dirty="0" err="1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ٱلطِّفْلُ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عَصافيرَ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ٱلْغابَةِ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بٱلْحِجارَةِ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9860289-E241-7888-8B32-2A800B6C4F82}"/>
              </a:ext>
            </a:extLst>
          </p:cNvPr>
          <p:cNvSpPr/>
          <p:nvPr/>
        </p:nvSpPr>
        <p:spPr>
          <a:xfrm>
            <a:off x="2673953" y="5591716"/>
            <a:ext cx="3645760" cy="73468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تَقْذِ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فْ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عَصافيرَ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ٱلْغابَةِ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بٱلْحِجارَةِ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9AC2A8CF-85A0-9CFB-9FC0-9DE1D074FC78}"/>
              </a:ext>
            </a:extLst>
          </p:cNvPr>
          <p:cNvSpPr/>
          <p:nvPr/>
        </p:nvSpPr>
        <p:spPr>
          <a:xfrm rot="5400000">
            <a:off x="6742718" y="5669698"/>
            <a:ext cx="214604" cy="61311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053BAAB-9019-5E3F-2D54-D055DF9FC4B6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838676">
            <a:off x="5192980" y="5096544"/>
            <a:ext cx="869041" cy="68554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91252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ACC0A-0FBC-DFC8-FD12-F0B4274D3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46F9EF-22DD-B64A-D655-B616BC3A7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47" y="756000"/>
            <a:ext cx="7061826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هذه جملة. أريد نفي فعلها في الماضي.  أولا أدخل عليها (لَمْ) ثمَّ أَضَعُ السكون على آخر الفعل المضارع (جَزْمُ الْفِعْلِ).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C8522A5-E155-C829-B35D-F1751999F2C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485C437-6A2F-B7AA-20A1-17739F0E91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80092B5-E0E4-2612-418A-1832C864DAA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E442C08-4236-AD3D-7CA3-09878DE5A3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2AC0D20-DE23-290A-BF6B-E92C8036F10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6E0074-8490-D8C3-C846-79D79607E28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5A0343-1902-690D-D879-BC9F0CE85D7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7A5225-5A50-CDC6-2652-C1AFE6D32E7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5218C945-4874-0F21-590A-AC1940A526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56513D6-9ED4-B117-2C37-2E7210E2B393}"/>
              </a:ext>
            </a:extLst>
          </p:cNvPr>
          <p:cNvSpPr/>
          <p:nvPr/>
        </p:nvSpPr>
        <p:spPr>
          <a:xfrm>
            <a:off x="4796384" y="2547807"/>
            <a:ext cx="3063707" cy="73468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قَطَعَ 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سامي شَجَرَةً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8714541-A0E9-92DE-C33C-48B2E6A097C9}"/>
              </a:ext>
            </a:extLst>
          </p:cNvPr>
          <p:cNvSpPr/>
          <p:nvPr/>
        </p:nvSpPr>
        <p:spPr>
          <a:xfrm>
            <a:off x="4806476" y="3917239"/>
            <a:ext cx="3063707" cy="73468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لَمْ 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يَقْطَعْ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سامي شَجَرَةً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C3D3D05-04B5-DAC1-6993-C9AD2788D9F4}"/>
              </a:ext>
            </a:extLst>
          </p:cNvPr>
          <p:cNvSpPr/>
          <p:nvPr/>
        </p:nvSpPr>
        <p:spPr>
          <a:xfrm>
            <a:off x="954283" y="3930272"/>
            <a:ext cx="3160567" cy="73468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لَمْ يَقَعِ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ٱلْفِعْلُ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ٱلْماضي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886EE0AD-0A59-A715-A6BB-825F386C9E26}"/>
              </a:ext>
            </a:extLst>
          </p:cNvPr>
          <p:cNvSpPr/>
          <p:nvPr/>
        </p:nvSpPr>
        <p:spPr>
          <a:xfrm rot="5400000">
            <a:off x="4314107" y="2608589"/>
            <a:ext cx="214604" cy="61311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 : bas 15">
            <a:extLst>
              <a:ext uri="{FF2B5EF4-FFF2-40B4-BE49-F238E27FC236}">
                <a16:creationId xmlns:a16="http://schemas.microsoft.com/office/drawing/2014/main" id="{1B0ACB34-486B-9E59-0EA5-0FEF99202EF0}"/>
              </a:ext>
            </a:extLst>
          </p:cNvPr>
          <p:cNvSpPr/>
          <p:nvPr/>
        </p:nvSpPr>
        <p:spPr>
          <a:xfrm rot="5400000">
            <a:off x="4356532" y="3978021"/>
            <a:ext cx="214604" cy="61311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9D408C1-AD95-D614-F3CC-09F20DD8D584}"/>
              </a:ext>
            </a:extLst>
          </p:cNvPr>
          <p:cNvSpPr/>
          <p:nvPr/>
        </p:nvSpPr>
        <p:spPr>
          <a:xfrm>
            <a:off x="920075" y="2547806"/>
            <a:ext cx="3160567" cy="73468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وَقَعَ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ٱلْفِعْلُ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ٱلْماضي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923784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3F3B2-013C-4663-C657-7B500A0BE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F06839-5B84-F25D-A551-BF67D0A9B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42AA983-12B6-11E9-A0B5-B15E4A60E0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356566F-8ABD-A2EE-DBEF-E2C895032C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A1F23DD-98FD-88DE-E6EF-CD6DB93801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08063F1-0A82-5D1E-7FA3-44A1F62A6B2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545F062-F448-82F9-61E5-38B422AC498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9A89567-7625-737D-ADBD-AB32B7EC1E2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921CD9-4BB0-8F31-0267-514D141F7B8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8D4BAA-B1DF-6377-C0EA-014CA1FCC71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A2E19BF4-7E48-3DB6-E9F4-50677DFB73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ED384DD-FB40-D908-2008-FF928856CC2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70775" y="2446843"/>
            <a:ext cx="3457463" cy="2673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182238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5CE466-6C98-BFC0-1DAC-FE368ADCC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75089A-3B31-095A-A46E-3FABB1D81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لاحظوا المشهد، ما الفعل الذي يقوم به الطفل؟ ما الأداة التي سنستعملها لنهيه عن ذلك؟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4AF90F7-A953-167F-9304-B98275F971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5D17FB4-C822-0527-6DAF-300D40718E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7E2F28A-EA15-9CCB-FC8A-4A3D50E025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71F8650-75C0-EA76-EAA4-E82D426C1C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7B38FF3-8490-0B14-6185-04462013A18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545715-4830-12DA-C4AE-EB015F593D4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61C51F-55C1-6004-2DDC-7983DF8416B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52E119-A3C2-AE14-76FD-370DB4D6F4B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455A1D2D-E1E8-27EF-73F9-44D24E7091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74EEEF7-2F28-D602-2001-4C75726B19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91711" y="1966556"/>
            <a:ext cx="2831231" cy="2787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507533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6D0848-2E77-1221-12A4-74B3889ED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25FA4D-E22D-0871-F9EB-62B906B5A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جملة تنهون الطفل فيها عن قطع أغصان الأشجار.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BD1BECE-D14B-9870-1CA8-8322C221FD0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39B2B38-DBCB-235D-359E-A9A0811C68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24F716C-71EA-A252-9C14-7E888BE3E18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05A0C74-5E43-584E-E76B-2683772051B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BFCD36E-0E18-8E95-DE31-29A305FA030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F9FFD6-EE41-4388-8415-C1A6BEBC603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CE077A-BD5C-0FBF-5780-52329D28B3E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56DF9EB-3FE0-B745-C378-AFAD2BECBA2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6B851A2E-8643-F0B0-6273-1120E5EABB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2FDD936-E992-FCA2-A87B-0430521C73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91711" y="1966556"/>
            <a:ext cx="2831231" cy="2787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894633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F4A58-5455-293A-2495-621962CA9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57744-1DB1-C9E3-21A4-3210E31AB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هل تتفقون مع هذه الإجابة؟ لماذا؟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A128E76-7E0A-5FB0-A581-354DE9D18CE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2D4AFD-D2C0-B963-54B8-6C7B4E3636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5BD3452-E093-2ED4-1370-46EEE31EC8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B0AFFC-572C-6F7F-4004-5AF9070E44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BDE311A-FEDB-BADC-3FD6-924D45D4C7F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6B94A2-D84E-237D-FB97-18383A5C31D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BEC1E4-444B-70FB-0D20-8944E253AFD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B6534DF-860B-6009-5DDC-F2C58A6BB74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6A1F7B0B-A6A9-DF39-B56B-427061355B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5" name="Google Shape;702;p155">
            <a:extLst>
              <a:ext uri="{FF2B5EF4-FFF2-40B4-BE49-F238E27FC236}">
                <a16:creationId xmlns:a16="http://schemas.microsoft.com/office/drawing/2014/main" id="{5D0692CA-C4D5-C697-EAC7-898A16B71342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55181" y="1737360"/>
            <a:ext cx="5436500" cy="43729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8887453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1628F-0F92-040A-8C75-2A934FF82A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8769A-A16B-72F7-ABE3-B9B725C83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تأكدوا من إجاباتكم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2BF3125-D6F4-F152-5391-8554C6E1CF9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B2A3CC-FC6C-6C74-0C9D-BDB0DFA569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7E5B6F7-0BA1-3934-08E9-0D10F6FF54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C62F948-4F65-9563-02C3-AEE2EF5A5BC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8189994-35D4-39B9-DAF9-FEA7598A6B9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557A8A0-4417-5497-909A-C4D491E4FEA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F39C4C8-FA35-98AE-9398-DA0E02CB360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8F7B91-F598-5EA2-91E7-E1116F9B74C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649CCBEC-D328-042C-7456-57584EE56F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5BBD64F1-EE8B-396E-4078-A815888B3714}"/>
              </a:ext>
            </a:extLst>
          </p:cNvPr>
          <p:cNvSpPr/>
          <p:nvPr/>
        </p:nvSpPr>
        <p:spPr>
          <a:xfrm>
            <a:off x="864331" y="4902454"/>
            <a:ext cx="7626525" cy="9000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تَقْطَعْ أَغْصانَ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ٱلْأَشْجارِ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EE3F47F-6973-4B6C-6058-1E449943CE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91711" y="1966556"/>
            <a:ext cx="2831231" cy="2787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24929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89D9C-68F9-8869-9507-8B84B853A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767092-2F55-7237-D709-208A27BB7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اكتبوا جملة لنفي وقوع الفهم في الماضي.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495452D-90CF-DB2D-5216-B67545DB9F1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C4B4CEE-D8E9-A79D-ADD7-F7C1FDAAA4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3DCF852-3B9B-CA10-DF3B-0E48AF25AE3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15DC5CA-654E-88D8-FE16-15F11F1BE4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5C0DC0E-0FEC-D0B0-C9FC-46A5991C73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CFC3CE-D683-BB33-68EE-7B61C6C8495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502659-9165-1052-A7B9-86DF4B36B29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40F8B03-99C1-7870-B93D-2D68F0BABF4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D830B6BA-87D6-AD74-20EF-3BB7CBDFEB6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0980094-7AAA-B316-7C97-963580BD74D6}"/>
              </a:ext>
            </a:extLst>
          </p:cNvPr>
          <p:cNvSpPr/>
          <p:nvPr/>
        </p:nvSpPr>
        <p:spPr>
          <a:xfrm>
            <a:off x="4796384" y="2547807"/>
            <a:ext cx="3063707" cy="73468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فَهِمَ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ٱلتِّلْميذُ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ٱلدَّرْسَ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C5EC3BE9-10C2-E0C2-183D-70EECEDA0A5D}"/>
              </a:ext>
            </a:extLst>
          </p:cNvPr>
          <p:cNvSpPr/>
          <p:nvPr/>
        </p:nvSpPr>
        <p:spPr>
          <a:xfrm rot="5400000">
            <a:off x="4314107" y="2608589"/>
            <a:ext cx="214604" cy="61311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F2F5774-AEE2-24F6-425A-42A6797E05BE}"/>
              </a:ext>
            </a:extLst>
          </p:cNvPr>
          <p:cNvSpPr/>
          <p:nvPr/>
        </p:nvSpPr>
        <p:spPr>
          <a:xfrm>
            <a:off x="920075" y="2547806"/>
            <a:ext cx="3160567" cy="73468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وَقَعَ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ٱلْفِعْلُ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ٱلْماضي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92B8867C-C2D6-C76D-15FF-DAAEE0365BEB}"/>
              </a:ext>
            </a:extLst>
          </p:cNvPr>
          <p:cNvSpPr/>
          <p:nvPr/>
        </p:nvSpPr>
        <p:spPr>
          <a:xfrm>
            <a:off x="4806476" y="3917239"/>
            <a:ext cx="3063707" cy="73468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AC11F1C-5B09-A589-FF21-C5F6A2FDFD9D}"/>
              </a:ext>
            </a:extLst>
          </p:cNvPr>
          <p:cNvSpPr/>
          <p:nvPr/>
        </p:nvSpPr>
        <p:spPr>
          <a:xfrm>
            <a:off x="954283" y="3930272"/>
            <a:ext cx="3160567" cy="73468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نَفْيُ وُقوعِ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ٱلْفِعْلِ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ٱلْماضي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Flèche : bas 18">
            <a:extLst>
              <a:ext uri="{FF2B5EF4-FFF2-40B4-BE49-F238E27FC236}">
                <a16:creationId xmlns:a16="http://schemas.microsoft.com/office/drawing/2014/main" id="{14688DB5-6B31-3F1A-56B2-048CD4F244F2}"/>
              </a:ext>
            </a:extLst>
          </p:cNvPr>
          <p:cNvSpPr/>
          <p:nvPr/>
        </p:nvSpPr>
        <p:spPr>
          <a:xfrm rot="5400000">
            <a:off x="4356532" y="3978021"/>
            <a:ext cx="214604" cy="61311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809910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1313F0-5011-7D9B-1D4C-04EA60223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5DC948-FDEC-32B2-5B77-D435E2AB8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هل تتفقون مع هذه الإجابة؟ لماذا؟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4521C2A-64EF-DC64-0F95-49FDB3393C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AA42BBA-E2C5-9EB7-80C9-2E75F064F9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9D4A479-9F02-005E-E066-D95F836FA4E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5D3EC1C-6B4E-EAFA-A84B-FCFABD08A5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415E2B6-29FF-C358-5349-2B85438AFB0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CC5D8C-0E49-A15E-F618-37C983A3B32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44E61C-FE89-231E-F1B7-24BA09FA515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D4932C3-6E40-3587-8DF6-B8097A46E38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A5C0B88D-A0BC-415F-8B91-46BD5A608F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5" name="Google Shape;702;p155">
            <a:extLst>
              <a:ext uri="{FF2B5EF4-FFF2-40B4-BE49-F238E27FC236}">
                <a16:creationId xmlns:a16="http://schemas.microsoft.com/office/drawing/2014/main" id="{79016471-7DEF-CE5D-E87D-9E40A20AFDF0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55181" y="1737360"/>
            <a:ext cx="5436500" cy="43729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2601940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04B77-DE54-DCE0-E370-1CA8DF506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FEF711-954C-3723-3F12-15E79E0BD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انتبهوا للتصحيح. (يوضح الأستاذ نقل حركة الهمزة إلى الحرف الساكن تسهيلا للنطق)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59C17BA-1CCA-20FF-1CD5-E4E5DB17819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3703DF7-BAB8-A17D-BB88-32BD957CC6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4F0FC89-C2E5-E8A5-FC9D-65FAF0B4B8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C81792B-F135-812A-A4AC-B94D5D865AC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0BD3B4A-E506-8E89-4EFE-E8E5049EDE0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0103A61-0E36-3A75-BC9B-CDC9DC8D612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12770E-E22E-2F35-FE63-82F51769F1F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91C846B-8548-1B59-EF27-82AE6A815E5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DFC00F1-E8BF-4DAB-57FA-B163C457E46E}"/>
              </a:ext>
            </a:extLst>
          </p:cNvPr>
          <p:cNvSpPr/>
          <p:nvPr/>
        </p:nvSpPr>
        <p:spPr>
          <a:xfrm>
            <a:off x="4796384" y="2547807"/>
            <a:ext cx="3063707" cy="73468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فَهِمَ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ٱلتِّلْميذُ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ٱلدَّرْسَ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6710527B-5F01-985C-4892-6373C53D825A}"/>
              </a:ext>
            </a:extLst>
          </p:cNvPr>
          <p:cNvSpPr/>
          <p:nvPr/>
        </p:nvSpPr>
        <p:spPr>
          <a:xfrm rot="5400000">
            <a:off x="4314107" y="2608589"/>
            <a:ext cx="214604" cy="61311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97D50B53-DBD9-14CE-7178-C28D9C2B9751}"/>
              </a:ext>
            </a:extLst>
          </p:cNvPr>
          <p:cNvSpPr/>
          <p:nvPr/>
        </p:nvSpPr>
        <p:spPr>
          <a:xfrm>
            <a:off x="920075" y="2547806"/>
            <a:ext cx="3160567" cy="73468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حصَلَ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ٱلْفَهْمُ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ٱلْماضي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C1CF485-0887-5BCC-C4C6-1C3AD1CB19EA}"/>
              </a:ext>
            </a:extLst>
          </p:cNvPr>
          <p:cNvSpPr/>
          <p:nvPr/>
        </p:nvSpPr>
        <p:spPr>
          <a:xfrm>
            <a:off x="4806476" y="3917239"/>
            <a:ext cx="3063707" cy="73468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لَمْ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يَفْهَمِ (مْ)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ٱلتِّلْميذُ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ٱلدَّرْسَ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E50C7D2-ECF0-0347-96F4-F72EA296FE89}"/>
              </a:ext>
            </a:extLst>
          </p:cNvPr>
          <p:cNvSpPr/>
          <p:nvPr/>
        </p:nvSpPr>
        <p:spPr>
          <a:xfrm>
            <a:off x="954283" y="3930272"/>
            <a:ext cx="3160567" cy="73468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لَمْ يَحْصُلِ الْفَهْمُ في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ٱلْماضي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Flèche : bas 18">
            <a:extLst>
              <a:ext uri="{FF2B5EF4-FFF2-40B4-BE49-F238E27FC236}">
                <a16:creationId xmlns:a16="http://schemas.microsoft.com/office/drawing/2014/main" id="{FB32FC5F-0984-6C52-4296-E5FC98D5F59C}"/>
              </a:ext>
            </a:extLst>
          </p:cNvPr>
          <p:cNvSpPr/>
          <p:nvPr/>
        </p:nvSpPr>
        <p:spPr>
          <a:xfrm rot="5400000">
            <a:off x="4356532" y="3978021"/>
            <a:ext cx="214604" cy="61311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6F3B0518-E2DA-5A77-7A25-8E76EB5A91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39944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5247B-0E21-1872-14ED-0C7D865F1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79C87A-D9E8-5CCE-B52C-5807C2128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B4FDCAD-11CC-F88A-6BD8-B1D8D369766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EC15539-93A3-434E-5422-6EAF12D156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2AE9A1-1995-E5F8-A115-CA5995AB52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024606E-0F18-C2C9-0565-A7CF97ED4A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43DB84D-4F05-8055-3DDF-63D1476CF7F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9A737C9-5915-26FD-834A-32790F17E57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DDD0B14-CEE3-D743-443E-62DEB554ED7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794405-661A-6B6A-1D57-0275F1070EB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6FF08A3-751E-0EB7-6B98-8CB680C58F86}"/>
              </a:ext>
            </a:extLst>
          </p:cNvPr>
          <p:cNvSpPr/>
          <p:nvPr/>
        </p:nvSpPr>
        <p:spPr>
          <a:xfrm>
            <a:off x="522514" y="1853194"/>
            <a:ext cx="7766776" cy="141432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rtl="1">
              <a:defRPr/>
            </a:pP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(الناهيةُ): حَرْفٌ يُسْتَعْمَلُ لِلنَّهْيِ وَيَدْخُلُ عَلى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ٱلْفِعْلِ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ٱلْمُضارِعِ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يَجْزِمُهُ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تُدَمِّرُ أَشْجارَ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ٱلْغابَةِ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              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تُدَمِّــــ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ــرْ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أَشْجارَ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ٱلْغابَةِ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0B2793B3-FCD3-21DB-D9BC-3A487F763CF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F03FF4B-BCD8-D8DD-91FB-D3974C1B4810}"/>
              </a:ext>
            </a:extLst>
          </p:cNvPr>
          <p:cNvSpPr/>
          <p:nvPr/>
        </p:nvSpPr>
        <p:spPr>
          <a:xfrm>
            <a:off x="522513" y="3590487"/>
            <a:ext cx="7968343" cy="125507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rtl="1"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لَمْ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حَرْفٌ يَنْفي وُقوعَ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ٱلْفِعْلِ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ٱلْماضي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وَيَدْخُلُ عَلى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ٱلْفِعْلِ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ٱلْمُضارِعِ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يَجْزِمُهُ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يُساهِمُ مُحَمَّدٌ في حِمايَةِ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ٱلْحَيَوانِ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         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لَمْ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يُساهِـــ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ــمْ 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مُحَمَّدٌ في حِمايَةِ </a:t>
            </a:r>
            <a:r>
              <a:rPr lang="ar-MA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ٱلْحَيَوانِ</a:t>
            </a:r>
            <a:r>
              <a:rPr lang="ar-M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3A34553C-BAF8-6FE3-169D-D6632B80D0B9}"/>
              </a:ext>
            </a:extLst>
          </p:cNvPr>
          <p:cNvSpPr/>
          <p:nvPr/>
        </p:nvSpPr>
        <p:spPr>
          <a:xfrm>
            <a:off x="5435556" y="2733869"/>
            <a:ext cx="614613" cy="347279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 : gauche 15">
            <a:extLst>
              <a:ext uri="{FF2B5EF4-FFF2-40B4-BE49-F238E27FC236}">
                <a16:creationId xmlns:a16="http://schemas.microsoft.com/office/drawing/2014/main" id="{CBA0ED47-C7D7-72F9-9186-4369AE5C8612}"/>
              </a:ext>
            </a:extLst>
          </p:cNvPr>
          <p:cNvSpPr/>
          <p:nvPr/>
        </p:nvSpPr>
        <p:spPr>
          <a:xfrm>
            <a:off x="4609322" y="4394718"/>
            <a:ext cx="540542" cy="306217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9341846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7FEDD-EF00-2D71-3F13-F7F9761FB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3C345E15-246E-C0DC-5A6F-FC99B802E1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326" y="1978090"/>
            <a:ext cx="2688579" cy="412391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DD6C137-6D2B-2C88-E254-AE6C65079F2F}"/>
              </a:ext>
            </a:extLst>
          </p:cNvPr>
          <p:cNvSpPr/>
          <p:nvPr/>
        </p:nvSpPr>
        <p:spPr>
          <a:xfrm>
            <a:off x="3542326" y="2295332"/>
            <a:ext cx="2609897" cy="104502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4A2ED05A-5698-7A53-6C66-5E7819CEF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74801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ص 156. من يقرأ المقطع "نتعلم معا"؟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B9971AE-8035-21B7-16C0-388037E20B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CBDC51-C7BC-62E3-D315-70315E0978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9582420-D5A8-D8C1-67D8-268501752E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2FD40D5-1ECF-2F00-667C-C9C1098329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EBB56A8-3B77-01A6-3AF1-CB44FBF122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961A775-3350-356B-353F-2FC09902694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5C46EC-12F7-56B3-3549-DFE23B32157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FED15F3-68D8-D815-CB02-19FBAE7D1C5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B724EB23-7C4D-FE3D-D4AD-602FDA583B36}"/>
              </a:ext>
            </a:extLst>
          </p:cNvPr>
          <p:cNvSpPr/>
          <p:nvPr/>
        </p:nvSpPr>
        <p:spPr>
          <a:xfrm>
            <a:off x="6328238" y="2522957"/>
            <a:ext cx="680051" cy="154259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EA880CE0-7329-5EDC-1B40-0FBF01E97C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89875167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5D180-64AD-3126-ABB3-51052C365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B30AB99C-9CEA-64B2-BCB8-F6D16D1A8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2" y="756000"/>
            <a:ext cx="7238044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الآن، خذوا النشاط "أتدرب مع زملائي". من يقرأ التعليمة؟ ما المطلوب؟</a:t>
            </a:r>
            <a:endParaRPr lang="ar-MA"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0760B24-9F55-42C3-2615-BCFE1CE45A3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E22D060-243D-F14B-6445-342F5B0B29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F03EE40-B57E-ABCF-7762-8BB4FBA744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26B010B-1A77-7CAF-3C00-AAF1F40F25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FE5041F-9362-64E9-C10C-002368095C0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31D5BE-FB9D-70C7-D7A8-A4D6AA0D082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3EA3B54-973F-4420-EBD2-C67E3F6F7AC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3FD59F7-667B-74AB-B7C2-6F999F3CD1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326" y="1978090"/>
            <a:ext cx="2633975" cy="404015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0B84BED-D83F-26A2-02EA-BEBBFE2AFA8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6FDF258-D89D-6A4E-394D-C677D1154531}"/>
              </a:ext>
            </a:extLst>
          </p:cNvPr>
          <p:cNvSpPr/>
          <p:nvPr/>
        </p:nvSpPr>
        <p:spPr>
          <a:xfrm>
            <a:off x="3542326" y="3349691"/>
            <a:ext cx="2609897" cy="82109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D7C4D404-4B47-B04A-5AB3-9CC8C777632A}"/>
              </a:ext>
            </a:extLst>
          </p:cNvPr>
          <p:cNvSpPr/>
          <p:nvPr/>
        </p:nvSpPr>
        <p:spPr>
          <a:xfrm>
            <a:off x="6328238" y="3429000"/>
            <a:ext cx="680051" cy="201582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C5152544-AC3E-3053-6EAC-DCAB5066AD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273873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DD699-5A63-4F0A-C83E-A06E1A04D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12083031-8755-1704-792B-8D537ADD4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216" y="756000"/>
            <a:ext cx="7071157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أنجزوا بشكل فردي. اكتبوا بخط مقروء.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455DA65-7D28-74A8-001B-88AF658135C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C6E8F98-BDF3-87AA-F42D-63AF09736F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F27E91C-C4F1-BDDC-C2E0-D3B84179CE4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3505C5C-B9B4-8A95-D46F-CBCFDC14FC7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437FB0B-5979-5004-19DA-E9F34EB0C79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3FCA99-845B-1837-E8AF-4EEB28500F2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E515639-033D-A735-C156-3A387E2C93B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EBAC377-3613-7581-D07A-4B082FD4E5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326" y="1978090"/>
            <a:ext cx="2633975" cy="404015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26A1EA5-8C84-D898-604B-F04E6E49888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378B2A80-C825-52A7-65C7-F1D4C4EF98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3820A84-4FA8-FE37-D9B9-5BD0110786B5}"/>
              </a:ext>
            </a:extLst>
          </p:cNvPr>
          <p:cNvSpPr/>
          <p:nvPr/>
        </p:nvSpPr>
        <p:spPr>
          <a:xfrm>
            <a:off x="3556759" y="3303037"/>
            <a:ext cx="2609897" cy="80243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BAF4FAF5-89BB-82EE-6403-768FEEBD6A0E}"/>
              </a:ext>
            </a:extLst>
          </p:cNvPr>
          <p:cNvSpPr/>
          <p:nvPr/>
        </p:nvSpPr>
        <p:spPr>
          <a:xfrm>
            <a:off x="6270157" y="3429000"/>
            <a:ext cx="680051" cy="201582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8644985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0FF743-187C-6879-6CE2-0B3DA5CE8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9C4229CF-0CE4-978A-1206-D4FF572D9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في ثنائيات وضح لزميلك كيف أجبت. دقيقة واحدة.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7DA7AE8-0271-6EF2-D296-FEB579B76E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724421F-62F5-7A7E-D060-4E62BC3FC7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8BF8B4-295E-6889-94D2-35B5FBD36F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443341E-9BC4-1335-89C8-EF80AB648B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CA6402C-2ACE-F33C-D54C-669C4B03079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651DF1F-6081-C9AD-33D8-634FA214F1B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CC0892-B58C-408D-55BC-DA503520F23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AF0099A-66E3-7E87-C5B6-66D73A6A484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C15A92-9769-D12F-1F6E-00A40CE761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C3DC797-7FF3-5393-1EB3-2FE9C6EC47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73" y="2477346"/>
            <a:ext cx="7977981" cy="2505201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62002215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EF024-0861-258B-FE17-4192E2F59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B883B894-EBEC-7573-74EA-8F9808B33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نصحح. نبدأ بالجملة الأولى. ستبررون اختياركم وتوضحون المعنى الذي تقصدونه (نفي الفعل في الماضي أو النهي عن القيام بالفعل)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E93668C-99FA-4ABA-94D6-E117C54818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23E9A19-CFFB-82F5-4114-895AC95CAB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C391BCD-FC10-3C9A-4CDC-2F2FA2D54F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EA30492-C2B3-4C3C-89F5-0794E9AE6A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E7CC9D6-1409-5219-5704-BB618AC13EE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8F21E2F-9F31-A1DE-4831-0BC4C8C79EC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0ED310B-A19D-A9DC-E5B7-F805B2ACAE9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CC1B5EB-618A-FD1F-0D93-D8055D1645C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555509F5-4715-121B-1E52-3692564BE9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9E646AD-221D-A4E5-80B2-2A45141E9F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73" y="2477346"/>
            <a:ext cx="7977981" cy="2505201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76936994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8C7D4D-B0B2-5837-43D6-CB165C6AB1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93EF3302-4455-FA35-16D3-7D1EE1B88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انتبهوا للتصحيح. انتبهوا نستعمل لا للنهي/ نستعمل لم لنفي الفعل في الماضي)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09EF967-08AF-A64A-FF5D-E45370440D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21F193B-E5BA-8DD8-A329-A80ED09C6C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C25AA23-A3F1-D553-07C0-612AB4618C8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FB705C4-C683-D653-7745-338EDF8546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864CB73-0A58-972B-F405-DFDDA00A0DB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00B2F25-23E1-46AA-CDD6-8967E7B2621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E54A2E-64C5-C8BF-1C6B-C7E94D940D4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92ACF5EB-C223-3141-CBD1-45EBD7B857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373" y="2477346"/>
            <a:ext cx="7977981" cy="2505201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0BB21FD-B0EB-5CF8-0AF0-A250000881E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2FB3998F-8E1F-02E8-8F3F-C97FDC7836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D0CCAB3-5942-89C9-0EE6-32233855211A}"/>
              </a:ext>
            </a:extLst>
          </p:cNvPr>
          <p:cNvSpPr txBox="1"/>
          <p:nvPr/>
        </p:nvSpPr>
        <p:spPr>
          <a:xfrm>
            <a:off x="6896162" y="2902312"/>
            <a:ext cx="1152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لَمْ</a:t>
            </a:r>
            <a:endParaRPr lang="fr-FR" sz="4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FCF74D57-7F2C-8650-FE06-B70211493B35}"/>
              </a:ext>
            </a:extLst>
          </p:cNvPr>
          <p:cNvSpPr txBox="1"/>
          <p:nvPr/>
        </p:nvSpPr>
        <p:spPr>
          <a:xfrm>
            <a:off x="6896162" y="4334823"/>
            <a:ext cx="1152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لَمْ</a:t>
            </a:r>
            <a:endParaRPr lang="fr-FR" sz="4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486ACBB1-C16B-2A20-105F-09889E98FA09}"/>
              </a:ext>
            </a:extLst>
          </p:cNvPr>
          <p:cNvSpPr txBox="1"/>
          <p:nvPr/>
        </p:nvSpPr>
        <p:spPr>
          <a:xfrm>
            <a:off x="7249447" y="3406780"/>
            <a:ext cx="1152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/ لَمْ</a:t>
            </a:r>
            <a:endParaRPr lang="fr-FR" sz="4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BF079E8A-65E9-A41B-437F-19FE5393AD5D}"/>
              </a:ext>
            </a:extLst>
          </p:cNvPr>
          <p:cNvSpPr txBox="1"/>
          <p:nvPr/>
        </p:nvSpPr>
        <p:spPr>
          <a:xfrm>
            <a:off x="7040962" y="3911248"/>
            <a:ext cx="1152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/ لَمْ</a:t>
            </a:r>
            <a:endParaRPr lang="fr-FR" sz="4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14B9CEA-5A70-B32D-A8BE-CA8C049170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88546" y="4421540"/>
            <a:ext cx="91448" cy="16765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6548052-65BC-FBE6-2182-EFF628A636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88546" y="3969283"/>
            <a:ext cx="91448" cy="16765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E41C522-7C68-C7BB-0AF0-7EE8381943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7755" y="3057822"/>
            <a:ext cx="91448" cy="16765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1B71DD9-8660-59D2-D63F-F66E3D8518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47062" y="3835566"/>
            <a:ext cx="167655" cy="167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835811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300B5-A6F4-C354-2BD6-3AAB4ED42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F6184A81-D0C4-7CB4-6F0F-444D2F4D6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نمر إلى التمرين الأول ضمن "أنجز بمفردي". من يقرأ التعليمة؟ ما المطلوب؟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B422CE-6EF9-FB6F-03A0-036E7ED331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C2AE5FA-4CF4-B752-30B4-A08CC6DD96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ACB7CCF-39AB-70B6-722A-C47194C87B1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FF56362-8E72-7AAC-D580-D72D4D2358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4827E3D-2985-1B53-337B-45FA63C8BDC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42EF88-ACA0-8907-1234-6B0E9B548C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FE08E7-A42F-7B6E-4BF7-17D57381176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ACD7969-7274-FC6F-EB56-E81169D3E9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326" y="1978090"/>
            <a:ext cx="2633975" cy="404015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4465DA5-F6DD-BEAB-700D-4994798E708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76180C13-F655-0DB5-433A-13825A21DC65}"/>
              </a:ext>
            </a:extLst>
          </p:cNvPr>
          <p:cNvSpPr/>
          <p:nvPr/>
        </p:nvSpPr>
        <p:spPr>
          <a:xfrm>
            <a:off x="6258284" y="4164096"/>
            <a:ext cx="680051" cy="241528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1D63BF0-B20A-526F-8117-3BBB0438EFF5}"/>
              </a:ext>
            </a:extLst>
          </p:cNvPr>
          <p:cNvSpPr/>
          <p:nvPr/>
        </p:nvSpPr>
        <p:spPr>
          <a:xfrm>
            <a:off x="3579306" y="4099624"/>
            <a:ext cx="2609897" cy="6120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8520C415-3A0D-A146-A552-B64E8D67C4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346365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A27E4-9587-7083-9769-E9F06712F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DFC3C3B3-9368-E8FD-1F8C-1BDA8A0B0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انجزوا بشكل فردي.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E5B82FF-5FA2-81F8-C421-BD16DA8CEB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5329721-C937-0E44-04F0-7C2D1C5663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0F230D0-A7B9-F450-4C9A-3CB7FC6674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AFB7199-3971-5399-F320-BABA2252B5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CCE0495-F7FA-4BD5-3BE4-DEA7B4B226D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D7C36B-8529-86E8-F139-0503665A965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312D9DB-E822-B52A-C75F-8676C0A5220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3C8072-6713-004C-ABF6-C8444558D6A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05D85723-CF0C-9189-0B8C-0040B4F81E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44EA262-DF49-87BC-AB14-C4BC0FD317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9836" y="2712657"/>
            <a:ext cx="8298785" cy="2052713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54501465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211A3-6AF0-0C81-794D-78DE51E6C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20617739-2968-2708-3FBC-FCAD3124A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نصحح. من يقرأ الجملة الأولى؟ ما المعنى الذي تريده (النهي أو النفي)؟ هل تتفقون؟ 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745E8C-A8B2-99A5-3E9D-5FEA9564C8F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59E3F9B-AF9F-8E2B-AE98-A1AEAC3D24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D899A85-772F-7BCF-7109-941449AC54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1AAE95F-8E47-64A1-53B6-673B45C7E4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A9F614A-C3B1-50A6-D6E9-12B7052AD1D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373A71-CF03-1749-BDA3-57975D7EDD7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7912F1-5A69-429B-B25F-81EE86F4034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C86C26-3222-52DE-8A2E-FCEAE7AFD75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74DF60E7-A922-D96A-D5EF-8C8702F8B3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8467A010-1BCC-4B4E-E37A-21C7AA406A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9836" y="2712657"/>
            <a:ext cx="8298785" cy="2052713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01131018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F8F16-74E7-AD71-E307-B06659171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26E2EB0F-1AEF-0B84-DDE6-1D17AC470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نمر إلى التمرين الثاني. من يقرأ التعليمة؟ ما المطلوب؟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287DE3-D014-8B7F-F0F3-E59340FA26B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76F4D26-CC0A-7B69-84C2-F7B9D490CF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CDE1ADF-25F7-6466-D7C8-4EF56DF80E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7BD2DB9-3256-EF24-555D-BF3544BF55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B5FCDDD-F43D-5CE2-A55B-12F89CD626C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B99C2E-F929-05EB-E8A5-A91B78D97EA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4EB0ECD-2B5A-320F-D0D7-6EBF579BE14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4835F0-78D5-B49C-1810-A19A27F634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326" y="1978090"/>
            <a:ext cx="2633975" cy="404015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BE86162-A27F-5A9B-EB9C-2B27E625165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1B6C2830-F7E7-1754-658E-66B7F8BCE8B0}"/>
              </a:ext>
            </a:extLst>
          </p:cNvPr>
          <p:cNvSpPr/>
          <p:nvPr/>
        </p:nvSpPr>
        <p:spPr>
          <a:xfrm>
            <a:off x="6221304" y="4915378"/>
            <a:ext cx="680051" cy="241528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5164552-72EF-E4F8-5268-010EDA967FEA}"/>
              </a:ext>
            </a:extLst>
          </p:cNvPr>
          <p:cNvSpPr/>
          <p:nvPr/>
        </p:nvSpPr>
        <p:spPr>
          <a:xfrm>
            <a:off x="3566404" y="4734106"/>
            <a:ext cx="2609897" cy="8456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8DECCDF8-B892-9B08-65D2-0104EF5B12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071613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0E6706-2218-5779-3943-D97E6A204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4276148A-D3CC-C63C-6014-080EEC29C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أنجزوا بشكل فردي.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CFEAC5D-11B6-4EAF-4E3C-65F58343131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27B212A-3A0D-7DB3-3513-A843C40A14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4193FF-07AD-CB44-DF4E-CFD1A9A39C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E4718C5-2DC7-309A-BA50-0831E1E438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BECEAEC-57FC-D624-D995-34C413492B4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7FD868-9F22-FB98-4361-422919441AB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72FCE8-63B5-E392-5664-8805C836AFF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01D5714-A51C-5F3E-F7EA-CFCB8BC033C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E3860483-4DBB-CAB0-0591-07EF1A6B6E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6DE7736-9DC7-D46E-974B-DE724EEDC1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1075" y="2382993"/>
            <a:ext cx="8101080" cy="3261674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01012074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BF55B4-79EC-C5AF-303E-A02E372A1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D790C406-13FC-087C-8DA1-C3217561C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نصحح. من يقرأ الجملة الأولى؟ هل تتفقون؟                               -صححوا 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9352A9A-84C8-BE25-2448-858EB0E7F35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1CED82B-321D-9CB9-DF3D-1C4859E569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49EBDFA-46C9-A302-3BD3-685997D787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DDF55A-8800-B98F-31E3-8C5B64A22E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E33D598-71C6-BF4C-A08E-9752FCBCEA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48CF6C9-1923-BEC3-C828-F65AB4D3533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0DD78F-0B85-34B7-1373-AC165862D41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9ACBC72-1276-D930-F4A4-F1505AE8B06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BFCCE0C8-8F3E-330E-C06F-E951489638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924950F-C636-904D-7DBE-CCF86F782F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1075" y="2382993"/>
            <a:ext cx="8101080" cy="3261674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508AC75-4785-34CC-DD32-B47D6C772D76}"/>
              </a:ext>
            </a:extLst>
          </p:cNvPr>
          <p:cNvSpPr txBox="1"/>
          <p:nvPr/>
        </p:nvSpPr>
        <p:spPr>
          <a:xfrm>
            <a:off x="864331" y="3690664"/>
            <a:ext cx="7144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تَعْبَثْ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بِٱلْمَحْمِيّاتِ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ٱلطَّبيعِيَّةِ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108103B-EFF2-3E34-8B02-806FF1BE65F1}"/>
              </a:ext>
            </a:extLst>
          </p:cNvPr>
          <p:cNvSpPr txBox="1"/>
          <p:nvPr/>
        </p:nvSpPr>
        <p:spPr>
          <a:xfrm>
            <a:off x="999557" y="4998335"/>
            <a:ext cx="7144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لَمْ يُهْمِلْ واجِبَهُ تُجاهَ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ٱلْبيئَةِ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094535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FFA65-3FBE-F36B-6DB4-E3B7EB7F6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7B3D0C0-E6DE-B2E6-0B2A-E6A0A0C04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إنتاج كتابي</a:t>
            </a:r>
            <a:endParaRPr lang="fr-MA" dirty="0"/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2236DE5-BAC2-AC9B-5CA4-266AE2C590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98" y="2071159"/>
            <a:ext cx="6354147" cy="2024979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78B19C1-1D46-0605-5D68-4BCC869E8FBC}"/>
              </a:ext>
            </a:extLst>
          </p:cNvPr>
          <p:cNvSpPr txBox="1">
            <a:spLocks/>
          </p:cNvSpPr>
          <p:nvPr/>
        </p:nvSpPr>
        <p:spPr>
          <a:xfrm>
            <a:off x="2079738" y="284728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b="1" dirty="0"/>
              <a:t>إكمال قصة (كتابة مقطع الوسط)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81510FA-142D-FA3B-05B2-E8C078C11D77}"/>
              </a:ext>
            </a:extLst>
          </p:cNvPr>
          <p:cNvSpPr txBox="1"/>
          <p:nvPr/>
        </p:nvSpPr>
        <p:spPr>
          <a:xfrm>
            <a:off x="5216274" y="2394660"/>
            <a:ext cx="16962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-  03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8AB9ABDC-FD2D-5C80-B0AD-BA2837B89F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492898" y="2265214"/>
            <a:ext cx="468000" cy="46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E2C74D1-938E-FC22-5E2E-7F3CBBD4E0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5824" y="981396"/>
            <a:ext cx="524912" cy="52491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886C1CE-726D-E6BD-CDDD-D48A7557DBC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011522" y="2265214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95073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8F002-EFDA-36A6-0D0F-EE174FFBA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5B4F78-84AA-DA4B-AC1A-AFBD366DD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حصة الإنتاج الكتابي اليوم ستتدربون على إكمال قصة بكتابة مقطع الوسط (الحدث المفاجئ والعقدة والحل).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62F6278-133F-328D-215E-EA36C2302DC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138325E-0457-95F1-C1CE-E7BF058287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B59D5F4-FDE9-4D5F-B8B4-A8F169ACC5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B2FA255-B87E-B67F-C2E2-A622E94889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FA93A4B-7662-4B89-72A6-222C1AE9C94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4B435A-42A8-08D0-09CB-B6A067FD077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A86199C-8EB7-F37C-AB3D-19E00BA3E7B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D406D54-C80D-3BA8-CE1F-8DFF1C701FD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DB9CFDA-07BA-A0AB-1F53-650EDBBE7C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E390C34-6412-0567-318C-4427B4FDA0AF}"/>
              </a:ext>
            </a:extLst>
          </p:cNvPr>
          <p:cNvSpPr txBox="1"/>
          <p:nvPr/>
        </p:nvSpPr>
        <p:spPr>
          <a:xfrm>
            <a:off x="2566466" y="3183453"/>
            <a:ext cx="3761772" cy="10215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كِتابَةُ مَقْطَ</a:t>
            </a:r>
            <a:r>
              <a:rPr lang="ar-MA" sz="54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عِ </a:t>
            </a:r>
            <a:r>
              <a:rPr lang="ar-MA" sz="5400" b="1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ٱلْوَسَطِ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9856654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2EBA27-27D5-8D6B-04EC-BA9E53A3B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D065EE-482F-78C4-0C47-FFC6E22ED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 بالمقاطع الأساسية لقصة التي تعرفنا عليها سابقا.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CFF279F-CE7A-06D7-28F7-0DA18B2649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509AF93-AB81-AA94-5AC5-F829B19541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2103F79-DE20-F11F-FD0D-357E055F70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C366D4-E3BA-3B46-2F6C-EDCF34858E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4475330-BF9A-F0A8-8423-794FD71EBCE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C3413D8-4414-9F5D-EB80-DCD875AD958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4B10979-DA71-C9EB-D271-7AEA9DC4D4E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33C3A36-698A-6417-C4F9-718C388FB00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0144E30B-D5BA-A95B-5BF3-1D07915F655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702662"/>
            <a:ext cx="828000" cy="828000"/>
          </a:xfr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D387FBF-1520-5D5C-E435-14A8698F8F73}"/>
              </a:ext>
            </a:extLst>
          </p:cNvPr>
          <p:cNvSpPr txBox="1"/>
          <p:nvPr/>
        </p:nvSpPr>
        <p:spPr>
          <a:xfrm>
            <a:off x="608275" y="1997524"/>
            <a:ext cx="7927450" cy="10215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اَلْمَقاطِعُ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ٱلْأَساسِيَّةُ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لِقِصَّةٍ 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5404069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2B009-42CD-6472-62E0-C031457BB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1E908D-F445-5FDA-F2CA-C7706F143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خصائص كل مقطع من مقاطع القصة؟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B89B4EC-A279-24C4-B64D-599925C9001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CCDE447-EC4F-AEAD-D9F4-D1FFA7D5D4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3E2CA38-D680-265B-5908-910A436CC9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F0D8ABD-FEC9-ADA0-4A40-EBCCF84115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ECC8239-A15F-BD36-242A-43499AEBCCF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02D196A-9F90-149A-04D0-2173C54AE95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EB91CC3-DD4B-7E13-5E83-F9BA35825E2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429128-84D3-574C-1B45-F2146789EC4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8D4D1FF-6DDB-27F4-9933-081D875153BD}"/>
              </a:ext>
            </a:extLst>
          </p:cNvPr>
          <p:cNvSpPr txBox="1"/>
          <p:nvPr/>
        </p:nvSpPr>
        <p:spPr>
          <a:xfrm>
            <a:off x="608274" y="2207077"/>
            <a:ext cx="7927450" cy="10215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اَلْقِصَّةُ 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5618ECF8-E0FC-D56C-5DC7-E2A6741F99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83AD1F15-8A1A-95DA-8162-B1EE85D8C1F3}"/>
              </a:ext>
            </a:extLst>
          </p:cNvPr>
          <p:cNvSpPr txBox="1"/>
          <p:nvPr/>
        </p:nvSpPr>
        <p:spPr>
          <a:xfrm>
            <a:off x="7128588" y="3563902"/>
            <a:ext cx="1166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اَلْبِدايَةُ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284E991-9DB7-4537-871E-2F4BA9890570}"/>
              </a:ext>
            </a:extLst>
          </p:cNvPr>
          <p:cNvSpPr txBox="1"/>
          <p:nvPr/>
        </p:nvSpPr>
        <p:spPr>
          <a:xfrm>
            <a:off x="3988837" y="3576007"/>
            <a:ext cx="1166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اَلْوَسَطُ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81E0EB9-7CA6-C88B-AAB9-7B703F220DF5}"/>
              </a:ext>
            </a:extLst>
          </p:cNvPr>
          <p:cNvSpPr txBox="1"/>
          <p:nvPr/>
        </p:nvSpPr>
        <p:spPr>
          <a:xfrm>
            <a:off x="911168" y="3563902"/>
            <a:ext cx="1166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اَلنِّهايَةُ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Flèche : gauche 19">
            <a:extLst>
              <a:ext uri="{FF2B5EF4-FFF2-40B4-BE49-F238E27FC236}">
                <a16:creationId xmlns:a16="http://schemas.microsoft.com/office/drawing/2014/main" id="{77D0176F-C3F5-82AF-0E2F-6478B7761EC1}"/>
              </a:ext>
            </a:extLst>
          </p:cNvPr>
          <p:cNvSpPr/>
          <p:nvPr/>
        </p:nvSpPr>
        <p:spPr>
          <a:xfrm>
            <a:off x="737119" y="3294098"/>
            <a:ext cx="7679094" cy="269805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2897827-848F-1261-9ECE-AAA76325323C}"/>
              </a:ext>
            </a:extLst>
          </p:cNvPr>
          <p:cNvSpPr txBox="1"/>
          <p:nvPr/>
        </p:nvSpPr>
        <p:spPr>
          <a:xfrm>
            <a:off x="3320996" y="4234442"/>
            <a:ext cx="2502007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تَغَيُّرٌ مُفاجِئٌ 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ٱلْأَحْداثِ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لْعُقْدَةُ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(تَسارُعُ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</a:t>
            </a:r>
            <a:r>
              <a:rPr lang="ar-MA" sz="28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حْداثِ)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اَلْحَلُّ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E2BAAB1-50BC-06E5-A736-6839EB3EDC1E}"/>
              </a:ext>
            </a:extLst>
          </p:cNvPr>
          <p:cNvSpPr txBox="1"/>
          <p:nvPr/>
        </p:nvSpPr>
        <p:spPr>
          <a:xfrm>
            <a:off x="6703017" y="4234441"/>
            <a:ext cx="2121232" cy="138499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اَلشَّخْصيّاتُ-اَلزَّمانُ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وَٱلْمَكانُ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اَلْأَحْداثُ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ٱلَّتي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تَمَهِّدُ لِلْقِصَّةِ.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3F60A5C-8591-43E2-6156-DDF597F253CE}"/>
              </a:ext>
            </a:extLst>
          </p:cNvPr>
          <p:cNvSpPr txBox="1"/>
          <p:nvPr/>
        </p:nvSpPr>
        <p:spPr>
          <a:xfrm>
            <a:off x="378982" y="4234441"/>
            <a:ext cx="2502007" cy="95410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اَلْعَوْدَةُ لِلِاسْتِقْرارِ: نِهايَةٌ سَعيدَةٌ أَوْ حَزينَةٌ.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15490594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0E00C-0B68-5403-2C5B-4A5163708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D2B45A-D08C-0647-5E2C-98B9567DA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هذه قصة بدون وَسط. انتبهوا معي كيف سأكتب مقطع وسط مناسب لها.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92C8ED7-B40A-6DB8-F97B-A45D914C56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3AC70DE-3236-95B4-4EA9-84648B46A7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66AB492-D95A-94F5-7AB3-2F13EACFD3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71E93A3-4B47-9FD6-23A1-BB8FFBC598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C9A9DB4-EC61-BFA3-2CB6-49F4A578DAE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95F818-F5C0-875A-5764-A407FE50B09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C570A5-12E1-4972-00F8-5FF8C0900BE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8F76E2-E5DA-5D2C-70EB-1A5ED509BDA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9017F32-DA2A-39E7-5FB6-FF94A592B0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3CE09585-EA98-EB1C-3A41-4428674F8992}"/>
              </a:ext>
            </a:extLst>
          </p:cNvPr>
          <p:cNvSpPr txBox="1"/>
          <p:nvPr/>
        </p:nvSpPr>
        <p:spPr>
          <a:xfrm>
            <a:off x="428771" y="3105371"/>
            <a:ext cx="7287645" cy="1938992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فَجْأَةً، ..........................................................................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........................................................................................................................................................................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99098FA-F881-D1B4-9E06-9451370ADE0E}"/>
              </a:ext>
            </a:extLst>
          </p:cNvPr>
          <p:cNvSpPr txBox="1"/>
          <p:nvPr/>
        </p:nvSpPr>
        <p:spPr>
          <a:xfrm>
            <a:off x="428770" y="5477856"/>
            <a:ext cx="7287645" cy="1077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فَرِحَتْ ساندريلا كَثيراً، وَشَكَرَتِ السَّيِّدَةَ عَلى تَفَهُّمِها وَلُطْفِها، ثُمَّ عادَتْ إِلى عَمَلِها بِهُدوءٍ وَنَشاطٍ.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669F6F2-7ECA-4305-2081-6F0C181EC0FB}"/>
              </a:ext>
            </a:extLst>
          </p:cNvPr>
          <p:cNvSpPr txBox="1"/>
          <p:nvPr/>
        </p:nvSpPr>
        <p:spPr>
          <a:xfrm>
            <a:off x="428770" y="1841274"/>
            <a:ext cx="7287645" cy="1077218"/>
          </a:xfrm>
          <a:prstGeom prst="rect">
            <a:avLst/>
          </a:prstGeom>
          <a:solidFill>
            <a:srgbClr val="DAE3F3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ذاتَ مَساءٍ كانَتْ ساندريلا تُنَظِّفُ بَهْوَ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ٱلْمَنْزِلِ،تَمْسَحُ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أَثاثَهُ بِعِنايَةٍ وَحَذَرٍ شَديدٍ. سَحَبَتْ لَوْحَةً فَنِّيَّةً مُعَلَّقَةً عَلى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ٱلْحائِطِ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أَخَذَتْ تُمَرِّرُ عَلَيْها مِنْديلاً ...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FA2F9AE-01D3-D915-74E6-1B2D257E8CB4}"/>
              </a:ext>
            </a:extLst>
          </p:cNvPr>
          <p:cNvSpPr txBox="1"/>
          <p:nvPr/>
        </p:nvSpPr>
        <p:spPr>
          <a:xfrm>
            <a:off x="7716416" y="2085282"/>
            <a:ext cx="1114275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اَلْبِدايَةُ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42CDC1F-63B0-6E0C-A644-3921D1E43187}"/>
              </a:ext>
            </a:extLst>
          </p:cNvPr>
          <p:cNvSpPr txBox="1"/>
          <p:nvPr/>
        </p:nvSpPr>
        <p:spPr>
          <a:xfrm>
            <a:off x="7729298" y="3750791"/>
            <a:ext cx="1114275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اَلْوَسَطُ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9A9EB70-D471-5CC3-D473-948766FF70D8}"/>
              </a:ext>
            </a:extLst>
          </p:cNvPr>
          <p:cNvSpPr txBox="1"/>
          <p:nvPr/>
        </p:nvSpPr>
        <p:spPr>
          <a:xfrm>
            <a:off x="7716416" y="5416300"/>
            <a:ext cx="1114275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اَلنِّهايَةُ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72368156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D02C96-198E-B370-FE10-ADF08BDFA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0D81A2-47CD-2B0C-BE69-CA257A590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أولا، أقرأ مقطع البداية ومقطع النهاية جيدا. استمعوا سأقرأ.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865C3FB-1AA1-AC82-A5C4-11ACAC855B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08A71FC-56C0-7AAC-7653-ABB99889469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7C6D84F-F736-A7A5-F259-55C052B966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EA4AB97-A8C8-27A1-565C-27871982CC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ACC0648-8EFB-054D-6930-9A3139D37E1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135D612-C3E6-A273-115C-C1BCB26CD4B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61CB263-8249-0F51-071D-89C6CA74463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62EF507-DB37-BB57-6C48-EE1FA343A75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866522E-5D89-0BE0-B1C5-6103E4F472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6CCBA8C-2722-BAA6-FA14-51774CC6EDF3}"/>
              </a:ext>
            </a:extLst>
          </p:cNvPr>
          <p:cNvSpPr txBox="1"/>
          <p:nvPr/>
        </p:nvSpPr>
        <p:spPr>
          <a:xfrm>
            <a:off x="7716416" y="2085282"/>
            <a:ext cx="1114275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اَلْبِدايَةُ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2B1C5CA-5018-30D0-FB66-58679E7BE407}"/>
              </a:ext>
            </a:extLst>
          </p:cNvPr>
          <p:cNvSpPr txBox="1"/>
          <p:nvPr/>
        </p:nvSpPr>
        <p:spPr>
          <a:xfrm>
            <a:off x="7729298" y="3750791"/>
            <a:ext cx="1114275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اَلْوَسَطُ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677CE7E-BCF2-ECA4-34BC-1077AC534914}"/>
              </a:ext>
            </a:extLst>
          </p:cNvPr>
          <p:cNvSpPr txBox="1"/>
          <p:nvPr/>
        </p:nvSpPr>
        <p:spPr>
          <a:xfrm>
            <a:off x="7716416" y="5416300"/>
            <a:ext cx="1114275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اَلنِّهايَةُ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8A2EB7D-898A-232A-AB91-E1C5017D6B63}"/>
              </a:ext>
            </a:extLst>
          </p:cNvPr>
          <p:cNvSpPr txBox="1"/>
          <p:nvPr/>
        </p:nvSpPr>
        <p:spPr>
          <a:xfrm>
            <a:off x="428771" y="3105371"/>
            <a:ext cx="7287645" cy="1938992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فَجْأَةً، ..........................................................................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........................................................................................................................................................................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719C330-A76A-7D20-494C-2B1365D7BE26}"/>
              </a:ext>
            </a:extLst>
          </p:cNvPr>
          <p:cNvSpPr txBox="1"/>
          <p:nvPr/>
        </p:nvSpPr>
        <p:spPr>
          <a:xfrm>
            <a:off x="428770" y="5477856"/>
            <a:ext cx="7287645" cy="1077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فَرِحَتْ ساندريلا كَثيراً، وَشَكَرَتِ السَّيِّدَةَ عَلى تَفَهُّمِها وَلُطْفِها، ثُمَّ عادَتْ إِلى عَمَلِها بِهُدوءٍ وَنَشاطٍ.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5645AB8-01DB-E320-1645-896C77AADE66}"/>
              </a:ext>
            </a:extLst>
          </p:cNvPr>
          <p:cNvSpPr txBox="1"/>
          <p:nvPr/>
        </p:nvSpPr>
        <p:spPr>
          <a:xfrm>
            <a:off x="428770" y="1841274"/>
            <a:ext cx="7287645" cy="1077218"/>
          </a:xfrm>
          <a:prstGeom prst="rect">
            <a:avLst/>
          </a:prstGeom>
          <a:solidFill>
            <a:srgbClr val="DAE3F3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ذاتَ مَساءٍ كانَتْ ساندريلا تُنَظِّفُ بَهْوَ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ٱلْمَنْزِلِ،تَمْسَحُ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أَثاثَهُ بِعِنايَةٍ وَحَذَرٍ شَديدٍ. سَحَبَتْ لَوْحَةً فَنِّيَّةً مُعَلَّقَةً عَلى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ٱلْحائِطِ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أَخَذَتْ تُمَرِّرُ عَلَيْها مِنْديلاً ...</a:t>
            </a:r>
          </a:p>
        </p:txBody>
      </p:sp>
    </p:spTree>
    <p:extLst>
      <p:ext uri="{BB962C8B-B14F-4D97-AF65-F5344CB8AC3E}">
        <p14:creationId xmlns:p14="http://schemas.microsoft.com/office/powerpoint/2010/main" val="4128840851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CADD1-D114-7179-47D4-FAF498683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816AE3-BF06-F84F-B34E-2D0DC2090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ثانيا، أحدد العناصر الأساسية للقصة: الزمان والمكان، الشخصيات، الأحداث.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2F0C4F-773E-376F-B247-D9A2E22597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A5FE42B-8227-AC55-F0A1-0E5010E2BF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7656EE2-206E-760F-5B97-76E21E1533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53F2396-E7B4-579B-F81E-41739DACD0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DA45982-9F68-A1E2-6AFD-7924B4397D0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CB0FD1-5EC0-489D-5719-22D3EB9B6F8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0F370A-53CE-8B4E-5B48-21586FCB3C9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AC28CC-A082-FDD2-8158-A5BB102B891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228C3FC6-A72C-3D5F-19E3-4AB97DEAF0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625ABCC1-B88D-FBD6-E899-CF9CA7D0BF2C}"/>
              </a:ext>
            </a:extLst>
          </p:cNvPr>
          <p:cNvSpPr txBox="1"/>
          <p:nvPr/>
        </p:nvSpPr>
        <p:spPr>
          <a:xfrm>
            <a:off x="7716416" y="2085282"/>
            <a:ext cx="1114275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اَلْبِدايَةُ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637F5CF-11EB-654D-16D1-7D4CBE911E21}"/>
              </a:ext>
            </a:extLst>
          </p:cNvPr>
          <p:cNvSpPr txBox="1"/>
          <p:nvPr/>
        </p:nvSpPr>
        <p:spPr>
          <a:xfrm>
            <a:off x="7729298" y="3750791"/>
            <a:ext cx="1114275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اَلْوَسَطُ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D1FB8BD-58E1-95E7-BAF7-4C5D2EEFC9B8}"/>
              </a:ext>
            </a:extLst>
          </p:cNvPr>
          <p:cNvSpPr txBox="1"/>
          <p:nvPr/>
        </p:nvSpPr>
        <p:spPr>
          <a:xfrm>
            <a:off x="7716416" y="5416300"/>
            <a:ext cx="1114275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اَلنِّهايَةُ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616CB3F-D0F8-7E6B-E59D-EA869E846CD7}"/>
              </a:ext>
            </a:extLst>
          </p:cNvPr>
          <p:cNvSpPr txBox="1"/>
          <p:nvPr/>
        </p:nvSpPr>
        <p:spPr>
          <a:xfrm>
            <a:off x="428771" y="3105371"/>
            <a:ext cx="7287645" cy="1938992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فَجْأَةً، ..........................................................................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........................................................................................................................................................................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5413001-45F4-FCEB-D9FB-4C5750956851}"/>
              </a:ext>
            </a:extLst>
          </p:cNvPr>
          <p:cNvSpPr txBox="1"/>
          <p:nvPr/>
        </p:nvSpPr>
        <p:spPr>
          <a:xfrm>
            <a:off x="428770" y="5477856"/>
            <a:ext cx="7287645" cy="1077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فَرِحَتْ ساندريلا كَثيراً، وَشَكَرَتِ السَّيِّدَةَ عَلى تَفَهُّمِها وَلُطْفِها، ثُمَّ عادَتْ إِلى عَمَلِها بِهُدوءٍ وَنَشاطٍ.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CDA52BE2-A6DE-22BD-4B2C-0EB57B3D894C}"/>
              </a:ext>
            </a:extLst>
          </p:cNvPr>
          <p:cNvSpPr txBox="1"/>
          <p:nvPr/>
        </p:nvSpPr>
        <p:spPr>
          <a:xfrm>
            <a:off x="428770" y="1841274"/>
            <a:ext cx="7287645" cy="1077218"/>
          </a:xfrm>
          <a:prstGeom prst="rect">
            <a:avLst/>
          </a:prstGeom>
          <a:solidFill>
            <a:srgbClr val="DAE3F3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ذاتَ مَساءٍ كانَتْ ساندريلا تُنَظِّفُ بَهْوَ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ٱلْمَنْزِلِ،تَمْسَحُ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أَثاثَهُ بِعِنايَةٍ وَحَذَرٍ شَديدٍ. سَحَبَتْ لَوْحَةً فَنِّيَّةً مُعَلَّقَةً عَلى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ٱلْحائِطِ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أَخَذَتْ تُمَرِّرُ عَلَيْها مِنْديلاً ...</a:t>
            </a:r>
          </a:p>
        </p:txBody>
      </p:sp>
    </p:spTree>
    <p:extLst>
      <p:ext uri="{BB962C8B-B14F-4D97-AF65-F5344CB8AC3E}">
        <p14:creationId xmlns:p14="http://schemas.microsoft.com/office/powerpoint/2010/main" val="253840705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D4A46D-5F73-BED6-C377-F5DD81FFC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0809D9-D704-E54D-0087-263210804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14" y="794749"/>
            <a:ext cx="7388398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حددت العناصر باللون المغاير: الزمان والمكان والشخصيات والأحداث.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36D221A-5E1F-34C5-5DE5-AC95C1DAAC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F708618-916A-7BCB-0BCC-14E91263655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0056BF1-8B50-BE2D-C2AA-9162D4706F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2647476-3D82-4F09-844A-60810B9BAF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A1223CC-98DB-CC12-03D3-80367F99BA9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BD38C8-B29A-EFF6-FF38-2C144FDE5EC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83D2455-EB54-FDEB-4984-AD0FF1C7D24D}"/>
              </a:ext>
            </a:extLst>
          </p:cNvPr>
          <p:cNvSpPr txBox="1"/>
          <p:nvPr/>
        </p:nvSpPr>
        <p:spPr>
          <a:xfrm>
            <a:off x="428771" y="3105371"/>
            <a:ext cx="7287645" cy="1938992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فَجْأَةً، ..........................................................................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........................................................................................................................................................................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4577EE2-9219-1D50-167B-E198FFB4124C}"/>
              </a:ext>
            </a:extLst>
          </p:cNvPr>
          <p:cNvSpPr txBox="1"/>
          <p:nvPr/>
        </p:nvSpPr>
        <p:spPr>
          <a:xfrm>
            <a:off x="428770" y="5477856"/>
            <a:ext cx="7287645" cy="1077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فَرِحَتْ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ساندريلا كَثيراً،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وَشَكَرَت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ِ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السَّيِّدَةَ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عَلى تَفَهُّمِها وَلُطْفِها، ثُمَّ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عادَتْ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إِلى عَمَلِها بِهُدوءٍ وَنَشاطٍ.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3C58660-897B-5670-02BE-875E9755448E}"/>
              </a:ext>
            </a:extLst>
          </p:cNvPr>
          <p:cNvSpPr txBox="1"/>
          <p:nvPr/>
        </p:nvSpPr>
        <p:spPr>
          <a:xfrm>
            <a:off x="428770" y="1841274"/>
            <a:ext cx="7287645" cy="1077218"/>
          </a:xfrm>
          <a:prstGeom prst="rect">
            <a:avLst/>
          </a:prstGeom>
          <a:solidFill>
            <a:srgbClr val="DAE3F3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ذاتَ مَساءٍ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كانَتْ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ساندريلا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تُنَظِّفُ بَهْوَ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ٱلْمَنْزِلِ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تَمْسَحُ أَثاثَهُ بِعِنايَةٍ وَحَذَرٍ شَديدٍ.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سَحَبَتْ لَوْحَةً فَنِّيَّةً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مُعَلَّقَةً عَلى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ٱلْحائِطِ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أَخَذَتْ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تُمَرِّرُ عَلَيْها مِنْديلاً ...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B728566-8796-0570-6435-F23F2447AD3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8653CA-20BB-1B57-F40B-4DC2F104B02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30834F00-B9DA-24C8-5A3B-30D24E9C04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7EA578DE-3670-E40A-6583-C1D0391D808A}"/>
              </a:ext>
            </a:extLst>
          </p:cNvPr>
          <p:cNvSpPr txBox="1"/>
          <p:nvPr/>
        </p:nvSpPr>
        <p:spPr>
          <a:xfrm>
            <a:off x="7748885" y="2064013"/>
            <a:ext cx="1114275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اَلْبِدايَةُ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0742D00-C408-6A88-8E13-24FD8AD86B00}"/>
              </a:ext>
            </a:extLst>
          </p:cNvPr>
          <p:cNvSpPr txBox="1"/>
          <p:nvPr/>
        </p:nvSpPr>
        <p:spPr>
          <a:xfrm>
            <a:off x="7721864" y="4289956"/>
            <a:ext cx="1114275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اَلْوَسَطُ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40E93DD-FCD5-4986-3606-24B5BBB064DB}"/>
              </a:ext>
            </a:extLst>
          </p:cNvPr>
          <p:cNvSpPr txBox="1"/>
          <p:nvPr/>
        </p:nvSpPr>
        <p:spPr>
          <a:xfrm>
            <a:off x="7716416" y="5416300"/>
            <a:ext cx="1114275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اَلنِّهايَةُ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14145246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31D2C-3570-97E7-8C9A-867304F19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262D6C-F59B-86D2-BC04-65F142E3E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14" y="794749"/>
            <a:ext cx="7388398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أتخيل حدثا مفاجئا حدث وغير أحداث البداية. يمكن أن أقول كمثال: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8122ADC-98B4-10BB-2103-D183B37D24A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4D17C41-9072-1391-1BB3-5DAB055127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8C54813-9BD4-861D-5C6D-3C5EAA65E4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25A16F6-9864-C46A-55E7-62CB472DFC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1003093-BB21-9E24-0B6C-6D845FE5E46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1B0654-C0AA-20B8-1269-AC3837EC4E8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84783E9-6DEE-E613-0E6F-75D9F2EB36D0}"/>
              </a:ext>
            </a:extLst>
          </p:cNvPr>
          <p:cNvSpPr txBox="1"/>
          <p:nvPr/>
        </p:nvSpPr>
        <p:spPr>
          <a:xfrm>
            <a:off x="428770" y="5477856"/>
            <a:ext cx="7287645" cy="1077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فَرِحَتْ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ساندريلا كَثيراً،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وَشَكَرَت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ِ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السَّيِّدَةَ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عَلى تَفَهُّمِها وَلُطْفِها، ثُمَّ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عادَتْ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إِلى عَمَلِها بِهُدوءٍ وَنَشاطٍ.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856B22D-C2EA-9963-2160-F53FEA71F33F}"/>
              </a:ext>
            </a:extLst>
          </p:cNvPr>
          <p:cNvSpPr txBox="1"/>
          <p:nvPr/>
        </p:nvSpPr>
        <p:spPr>
          <a:xfrm>
            <a:off x="428770" y="1841274"/>
            <a:ext cx="7287645" cy="1077218"/>
          </a:xfrm>
          <a:prstGeom prst="rect">
            <a:avLst/>
          </a:prstGeom>
          <a:solidFill>
            <a:srgbClr val="DAE3F3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ذاتَ مَساءٍ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كانَتْ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ساندريلا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تُنَظِّفُ بَهْوَ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ٱلْمَنْزِلِ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تَمْسَحُ أَثاثَهُ بِعِنايَةٍ وَحَذَرٍ شَديدٍ.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سَحَبَتْ لَوْحَةً فَنِّيَّةً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مُعَلَّقَةً عَلى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ٱلْحائِطِ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أَخَذَتْ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تُمَرِّرُ عَلَيْها مِنْديلاً ...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BEB76F-26BC-E973-5DCB-D267A2D5CE2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A9A9071-CD58-FE3F-108D-1E057BE54CC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1C5B15A0-544E-563B-21CB-70F38A9385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2E49AD0E-57C7-F0A7-BB6E-E53FFBA05621}"/>
              </a:ext>
            </a:extLst>
          </p:cNvPr>
          <p:cNvSpPr txBox="1"/>
          <p:nvPr/>
        </p:nvSpPr>
        <p:spPr>
          <a:xfrm>
            <a:off x="428771" y="3228678"/>
            <a:ext cx="7301626" cy="584775"/>
          </a:xfrm>
          <a:prstGeom prst="rect">
            <a:avLst/>
          </a:prstGeom>
          <a:solidFill>
            <a:srgbClr val="DAE3F3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فَجْأَةً، اِنْفَلَتَتِ اللَّوْحَةُ مِنْ بَيْنِ يَدَيْها وَوَقَعَتْ على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ٱلْأَرْضِ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...</a:t>
            </a: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FE7D05C-E64C-25AB-F0D6-33DEE4594CA0}"/>
              </a:ext>
            </a:extLst>
          </p:cNvPr>
          <p:cNvSpPr txBox="1"/>
          <p:nvPr/>
        </p:nvSpPr>
        <p:spPr>
          <a:xfrm>
            <a:off x="7703896" y="2040778"/>
            <a:ext cx="1114275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اَلْبِدايَةُ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62E8188-E125-EBC7-696D-5E362CCD657D}"/>
              </a:ext>
            </a:extLst>
          </p:cNvPr>
          <p:cNvSpPr txBox="1"/>
          <p:nvPr/>
        </p:nvSpPr>
        <p:spPr>
          <a:xfrm>
            <a:off x="7721864" y="4289956"/>
            <a:ext cx="1114275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اَلْوَسَطُ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15ACA63-8B16-2F35-E386-35227CE2420F}"/>
              </a:ext>
            </a:extLst>
          </p:cNvPr>
          <p:cNvSpPr txBox="1"/>
          <p:nvPr/>
        </p:nvSpPr>
        <p:spPr>
          <a:xfrm>
            <a:off x="7716416" y="5416300"/>
            <a:ext cx="1114275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اَلنِّهايَةُ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4747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21BEAC-E262-337F-C4AF-1B2B7DF57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C8F70B-DD12-27AC-7C69-B4BEB3F64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14" y="794749"/>
            <a:ext cx="7388398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أتخيل تسارعا للأحداث (أي ردود أفعال الشخصيات بعد الحدث المفاجئ) يمكن أن أقول: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D817387-BA2B-E985-34E6-6B42D3A63A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956FFC1-86FC-A300-7B25-764746A4A0D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8D0FCF2-6391-41B5-C09D-C07FE89A4A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EE0A61F-DA7E-9C1F-2C24-642079DEFA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03CF362-A405-CF24-8940-A80137115F4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95A35D-C3AC-25BF-D641-0B8376628DB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596A50A-DAD1-0F25-7E4D-41058E7A14D6}"/>
              </a:ext>
            </a:extLst>
          </p:cNvPr>
          <p:cNvSpPr txBox="1"/>
          <p:nvPr/>
        </p:nvSpPr>
        <p:spPr>
          <a:xfrm>
            <a:off x="428770" y="5477856"/>
            <a:ext cx="7287645" cy="1077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فَرِحَتْ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ساندريلا كَثيراً،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وَشَكَرَت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ِ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السَّيِّدَةَ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عَلى تَفَهُّمِها وَلُطْفِها، ثُمَّ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عادَتْ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إِلى عَمَلِها بِهُدوءٍ وَنَشاطٍ.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6E331CD-7351-9398-839C-63DC1C532C53}"/>
              </a:ext>
            </a:extLst>
          </p:cNvPr>
          <p:cNvSpPr txBox="1"/>
          <p:nvPr/>
        </p:nvSpPr>
        <p:spPr>
          <a:xfrm>
            <a:off x="428770" y="1841274"/>
            <a:ext cx="7287645" cy="1077218"/>
          </a:xfrm>
          <a:prstGeom prst="rect">
            <a:avLst/>
          </a:prstGeom>
          <a:solidFill>
            <a:srgbClr val="DAE3F3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ذاتَ مَساءٍ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كانَتْ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ساندريلا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تُنَظِّفُ بَهْوَ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ٱلْمَنْزِلِ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تَمْسَحُ أَثاثَهُ بِعِنايَةٍ وَحَذَرٍ شَديدٍ.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سَحَبَتْ لَوْحَةً فَنِّيَّةً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مُعَلَّقَةً عَلى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ٱلْحائِطِ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أَخَذَتْ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تُمَرِّرُ عَلَيْها مِنْديلاً ...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418205-0657-7C7E-6D10-17ECE43AE64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CFA7452-5B3B-30A3-8695-9F40239B9EB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B2DEAA3A-814F-5C7C-92E1-6229211EF6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DCCABEAE-43D4-42BB-BE92-4EBC6802144F}"/>
              </a:ext>
            </a:extLst>
          </p:cNvPr>
          <p:cNvSpPr txBox="1"/>
          <p:nvPr/>
        </p:nvSpPr>
        <p:spPr>
          <a:xfrm>
            <a:off x="434685" y="3036593"/>
            <a:ext cx="7301626" cy="584775"/>
          </a:xfrm>
          <a:prstGeom prst="rect">
            <a:avLst/>
          </a:prstGeom>
          <a:solidFill>
            <a:srgbClr val="DAE3F3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فَجْأَةً، اِنْفَلَتَتِ اللَّوْحَةُ مِنْ بَيْنِ يَدَيْها وَوَقَعَتْ على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ٱلْأَرْضِ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...</a:t>
            </a: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95FA780-BF6C-A6B4-AC45-084FE17BBB58}"/>
              </a:ext>
            </a:extLst>
          </p:cNvPr>
          <p:cNvSpPr txBox="1"/>
          <p:nvPr/>
        </p:nvSpPr>
        <p:spPr>
          <a:xfrm>
            <a:off x="7703896" y="2040778"/>
            <a:ext cx="1114275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اَلْبِدايَةُ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902F1B4-E75F-0949-A31A-94B3C5B2E4B2}"/>
              </a:ext>
            </a:extLst>
          </p:cNvPr>
          <p:cNvSpPr txBox="1"/>
          <p:nvPr/>
        </p:nvSpPr>
        <p:spPr>
          <a:xfrm>
            <a:off x="7721864" y="4289956"/>
            <a:ext cx="1114275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اَلْوَسَطُ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03A809B-580B-E648-E350-0E4E5AE88613}"/>
              </a:ext>
            </a:extLst>
          </p:cNvPr>
          <p:cNvSpPr txBox="1"/>
          <p:nvPr/>
        </p:nvSpPr>
        <p:spPr>
          <a:xfrm>
            <a:off x="7716416" y="5416300"/>
            <a:ext cx="1114275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اَلنِّهايَةُ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AFD73A8-52E8-2D57-5DE4-1A7E80B715D1}"/>
              </a:ext>
            </a:extLst>
          </p:cNvPr>
          <p:cNvSpPr txBox="1"/>
          <p:nvPr/>
        </p:nvSpPr>
        <p:spPr>
          <a:xfrm>
            <a:off x="434685" y="3582069"/>
            <a:ext cx="7301626" cy="1077218"/>
          </a:xfrm>
          <a:prstGeom prst="rect">
            <a:avLst/>
          </a:prstGeom>
          <a:solidFill>
            <a:srgbClr val="DAE3F3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شَعَرَتْ ساندريلا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بِٱلخَوْفِ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وَٱلحُزْنِ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وَفي تِلْكَ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ٱللَّحْظَةِ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سَمِعَتِ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ٱلسَّيِّدَةُ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ٱلصَّوْتَ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فَهَرَعَتْ إِلَى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ٱلبَهْوِ</a:t>
            </a:r>
            <a:r>
              <a:rPr lang="a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وَهِيَ تَصْرُخُ.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اِنْحَنَتْ وَفَحَصَتْ إِطارَ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ٱللَّوْحَةِ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بِعِنايَةٍ.</a:t>
            </a: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312618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A4104E-7CB2-FD8E-E88E-945FEE11C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947D95-2101-D8CE-63F9-9158E96A2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14" y="794749"/>
            <a:ext cx="7388398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أتخيل حلا مناسبا ومنسجما للمشكلة. يمكن أن أقول: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2EDB1E9-78A0-21AB-1675-43614E5D82D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7BAA04C-631F-A37A-7F46-ABEA15A3F5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A0A6F0-73E2-918D-E37C-2E98E89009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4304030-C77F-6581-3DBA-2ABDCE1C60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01424E7-4ADA-6A09-E00B-1B88A850856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9DE44D-3F8A-4CB4-8E86-19A28DFA4FE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ADB2BEC-AB3F-2020-4A06-B8F8F905A853}"/>
              </a:ext>
            </a:extLst>
          </p:cNvPr>
          <p:cNvSpPr txBox="1"/>
          <p:nvPr/>
        </p:nvSpPr>
        <p:spPr>
          <a:xfrm>
            <a:off x="428770" y="5477856"/>
            <a:ext cx="7287645" cy="1077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فَرِحَتْ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ساندريلا كَثيراً،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وَشَكَرَت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ِ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السَّيِّدَةَ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عَلى تَفَهُّمِها وَلُطْفِها، ثُمَّ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عادَتْ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إِلى عَمَلِها بِهُدوءٍ وَنَشاطٍ.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3D3B20B-5314-60CC-EF39-08EE00C466C5}"/>
              </a:ext>
            </a:extLst>
          </p:cNvPr>
          <p:cNvSpPr txBox="1"/>
          <p:nvPr/>
        </p:nvSpPr>
        <p:spPr>
          <a:xfrm>
            <a:off x="428770" y="1841274"/>
            <a:ext cx="7287645" cy="1077218"/>
          </a:xfrm>
          <a:prstGeom prst="rect">
            <a:avLst/>
          </a:prstGeom>
          <a:solidFill>
            <a:srgbClr val="DAE3F3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ذاتَ مَساءٍ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كانَتْ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ساندريلا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تُنَظِّفُ بَهْوَ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ٱلْمَنْزِلِ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تَمْسَحُ أَثاثَهُ بِعِنايَةٍ وَحَذَرٍ شَديدٍ.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سَحَبَتْ لَوْحَةً فَنِّيَّةً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مُعَلَّقَةً عَلى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ٱلْحائِطِ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أَخَذَتْ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تُمَرِّرُ عَلَيْها مِنْديلاً ...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F9EA28-6D0D-B772-E2DE-EF380AE406F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43C00FD-E3D3-922D-C844-A518D6814A8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2FF73C6E-7288-21F5-324F-F8B540D504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3A4D8F02-D72F-43AB-A184-2EC2AD2EE305}"/>
              </a:ext>
            </a:extLst>
          </p:cNvPr>
          <p:cNvSpPr txBox="1"/>
          <p:nvPr/>
        </p:nvSpPr>
        <p:spPr>
          <a:xfrm>
            <a:off x="7703896" y="2040778"/>
            <a:ext cx="1114275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اَلْبِدايَةُ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4AC5654-E8DB-CFA4-E5B5-DD742DCFB8EA}"/>
              </a:ext>
            </a:extLst>
          </p:cNvPr>
          <p:cNvSpPr txBox="1"/>
          <p:nvPr/>
        </p:nvSpPr>
        <p:spPr>
          <a:xfrm>
            <a:off x="7721864" y="4289956"/>
            <a:ext cx="1114275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اَلْوَسَطُ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ED32385-505B-6C57-1817-FD1C98A4434C}"/>
              </a:ext>
            </a:extLst>
          </p:cNvPr>
          <p:cNvSpPr txBox="1"/>
          <p:nvPr/>
        </p:nvSpPr>
        <p:spPr>
          <a:xfrm>
            <a:off x="7716416" y="5416300"/>
            <a:ext cx="1114275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اَلنِّهايَةُ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1E83C87-E66C-306E-8AD8-345CC3FCA40E}"/>
              </a:ext>
            </a:extLst>
          </p:cNvPr>
          <p:cNvSpPr txBox="1"/>
          <p:nvPr/>
        </p:nvSpPr>
        <p:spPr>
          <a:xfrm>
            <a:off x="434685" y="3036593"/>
            <a:ext cx="7301626" cy="584775"/>
          </a:xfrm>
          <a:prstGeom prst="rect">
            <a:avLst/>
          </a:prstGeom>
          <a:solidFill>
            <a:srgbClr val="DAE3F3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فَجْأَةً، اِنْفَلَتَتِ اللَّوْحَةُ مِنْ بَيْنِ يَدَيْها وَوَقَعَتْ على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ٱلْأَرْضِ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...</a:t>
            </a: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EE2E425-463C-D8D7-D020-D19E43E901E8}"/>
              </a:ext>
            </a:extLst>
          </p:cNvPr>
          <p:cNvSpPr txBox="1"/>
          <p:nvPr/>
        </p:nvSpPr>
        <p:spPr>
          <a:xfrm>
            <a:off x="434685" y="3582069"/>
            <a:ext cx="7301626" cy="1077218"/>
          </a:xfrm>
          <a:prstGeom prst="rect">
            <a:avLst/>
          </a:prstGeom>
          <a:solidFill>
            <a:srgbClr val="DAE3F3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شَعَرَتْ ساندريلا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بِٱلخَوْفِ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وَٱلحُزْنِ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وَفي تِلْكَ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ٱللَّحْظَةِ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سَمِعَتِ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ٱلسَّيِّدَةُ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ٱلصَّوْتَ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فَهَرَعَتْ إِلَى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ٱلبَهْوِ</a:t>
            </a:r>
            <a:r>
              <a:rPr lang="a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وَهِيَ تَصْرُخُ.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اِنْحَنَتْ وَفَحَصَتْ إِطارَ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ٱللَّوْحَةِ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بِعِنايَةٍ.</a:t>
            </a: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EDF0538-6C3F-4517-0CF5-34E8390692FD}"/>
              </a:ext>
            </a:extLst>
          </p:cNvPr>
          <p:cNvSpPr txBox="1"/>
          <p:nvPr/>
        </p:nvSpPr>
        <p:spPr>
          <a:xfrm>
            <a:off x="434685" y="4714628"/>
            <a:ext cx="7301626" cy="584775"/>
          </a:xfrm>
          <a:prstGeom prst="rect">
            <a:avLst/>
          </a:prstGeom>
          <a:solidFill>
            <a:srgbClr val="DAE3F3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اِبْتَسَمَتِ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ٱلسَّيَّدَةُ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وَقالَتْ: لا تَقْلَقي،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فَٱلْإِطارُ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لَمْ يَتَكَسَّرْ، بَلْ تَفَكَّكَ فَحَسْبُ.</a:t>
            </a: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3606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E564E2-678E-759B-3026-0115C5B6C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FD45A5-245A-226E-E764-A1262FBD9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14" y="794749"/>
            <a:ext cx="7388398" cy="612000"/>
          </a:xfrm>
        </p:spPr>
        <p:txBody>
          <a:bodyPr>
            <a:no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رابعا أقرأ القصة كاملة وأتحقق من انسجام مقطع الوسط مع مقطع البداية ومقطع النهاية.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EC062A2-F10A-332D-CB41-EEFA9792D0A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816AF2C-7C85-83C8-1A53-8FACC5FE93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E44862C-49C5-0F05-6EB0-2E6D18963C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560123-E041-CA65-D8B6-ED2E3129D16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03FFC5B-2215-3101-FA28-CF540E30363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615AE47-DA51-2094-3BB7-A2933E77022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F94A0E5-CC7B-1C69-5E03-1D9565DBCC8C}"/>
              </a:ext>
            </a:extLst>
          </p:cNvPr>
          <p:cNvSpPr txBox="1"/>
          <p:nvPr/>
        </p:nvSpPr>
        <p:spPr>
          <a:xfrm>
            <a:off x="428770" y="5477856"/>
            <a:ext cx="7287645" cy="1077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فَرِحَتْ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ساندريلا كَثيراً،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وَشَكَرَت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ِ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السَّيِّدَةَ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عَلى تَفَهُّمِها وَلُطْفِها، ثُمَّ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عادَتْ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إِلى عَمَلِها بِهُدوءٍ وَنَشاطٍ.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8C4E4DE-526E-7C74-F766-751B956CCF68}"/>
              </a:ext>
            </a:extLst>
          </p:cNvPr>
          <p:cNvSpPr txBox="1"/>
          <p:nvPr/>
        </p:nvSpPr>
        <p:spPr>
          <a:xfrm>
            <a:off x="428770" y="1841274"/>
            <a:ext cx="7287645" cy="1077218"/>
          </a:xfrm>
          <a:prstGeom prst="rect">
            <a:avLst/>
          </a:prstGeom>
          <a:solidFill>
            <a:srgbClr val="DAE3F3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ذاتَ مَساءٍ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كانَتْ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ساندريلا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تُنَظِّفُ بَهْوَ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ٱلْمَنْزِلِ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تَمْسَحُ أَثاثَهُ بِعِنايَةٍ وَحَذَرٍ شَديدٍ.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سَحَبَتْ لَوْحَةً فَنِّيَّةً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مُعَلَّقَةً عَلى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ٱلْحائِطِ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أَخَذَتْ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تُمَرِّرُ عَلَيْها مِنْديلاً ...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A6EC26-DC08-624E-A29C-04E60D85801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F732CF6-7505-91AC-72BC-495250BC93E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8E63C1C5-0CEA-97AA-945C-A5936B4AE6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3ED5186A-D4B1-4189-A910-D99A77ED3B76}"/>
              </a:ext>
            </a:extLst>
          </p:cNvPr>
          <p:cNvSpPr txBox="1"/>
          <p:nvPr/>
        </p:nvSpPr>
        <p:spPr>
          <a:xfrm>
            <a:off x="7703896" y="2040778"/>
            <a:ext cx="1114275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اَلْبِدايَةُ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E92C75A-29BB-77C1-BCC2-E8A28BDE0BD3}"/>
              </a:ext>
            </a:extLst>
          </p:cNvPr>
          <p:cNvSpPr txBox="1"/>
          <p:nvPr/>
        </p:nvSpPr>
        <p:spPr>
          <a:xfrm>
            <a:off x="7721864" y="4289956"/>
            <a:ext cx="1114275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اَلْوَسَطُ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FC8BE8-A5FC-588A-D9F3-44F4B37B77B7}"/>
              </a:ext>
            </a:extLst>
          </p:cNvPr>
          <p:cNvSpPr txBox="1"/>
          <p:nvPr/>
        </p:nvSpPr>
        <p:spPr>
          <a:xfrm>
            <a:off x="7716416" y="5416300"/>
            <a:ext cx="1114275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اَلنِّهايَةُ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29B90EA-F54E-A02A-DD0F-CDF8587ADE94}"/>
              </a:ext>
            </a:extLst>
          </p:cNvPr>
          <p:cNvSpPr txBox="1"/>
          <p:nvPr/>
        </p:nvSpPr>
        <p:spPr>
          <a:xfrm>
            <a:off x="434685" y="3036593"/>
            <a:ext cx="7301626" cy="584775"/>
          </a:xfrm>
          <a:prstGeom prst="rect">
            <a:avLst/>
          </a:prstGeom>
          <a:solidFill>
            <a:srgbClr val="DAE3F3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فَجْأَةً، اِنْفَلَتَتِ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ٱللَّوْحَةُ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مِنْ بَيْنِ يَدَيْها وَوَقَعَتْ على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ٱلْأَرْضِ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...</a:t>
            </a: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1F5EBBA-EA75-3765-5786-7C91B79C3ED1}"/>
              </a:ext>
            </a:extLst>
          </p:cNvPr>
          <p:cNvSpPr txBox="1"/>
          <p:nvPr/>
        </p:nvSpPr>
        <p:spPr>
          <a:xfrm>
            <a:off x="434685" y="3582069"/>
            <a:ext cx="7301626" cy="1077218"/>
          </a:xfrm>
          <a:prstGeom prst="rect">
            <a:avLst/>
          </a:prstGeom>
          <a:solidFill>
            <a:srgbClr val="DAE3F3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شَعَرَتْ ساندريلا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بِٱلخَوْفِ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وَٱلحُزْنِ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وَفي تِلْكَ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ٱللَّحْظَةِ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سَمِعَتِ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ٱلسَّيِّدَةُ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ٱلصَّوْتَ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فَهَرَعَتْ إِلى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ٱلْبَهْوِ</a:t>
            </a:r>
            <a:r>
              <a:rPr lang="a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وَهِيَ تَصْرُخُ.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اِنْحَنَتْ وَفَحَصَتْ إِطارَ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ٱللَّوْحَةِ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بِعِنايَةٍ.</a:t>
            </a: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101368A-D76B-28AC-339D-858DEADAD840}"/>
              </a:ext>
            </a:extLst>
          </p:cNvPr>
          <p:cNvSpPr txBox="1"/>
          <p:nvPr/>
        </p:nvSpPr>
        <p:spPr>
          <a:xfrm>
            <a:off x="434685" y="4714628"/>
            <a:ext cx="7301626" cy="584775"/>
          </a:xfrm>
          <a:prstGeom prst="rect">
            <a:avLst/>
          </a:prstGeom>
          <a:solidFill>
            <a:srgbClr val="DAE3F3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اِبْتَسَمَتِ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ٱلسَّيِّدَةُ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وَقالَتْ: لا تَقْلَقي،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فَٱلْإِطارُ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لَمْ يَتَكَسَّرْ، بَلْ تَفَكَّكَ فَحَسْبُ. </a:t>
            </a: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08434658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6E198-7B03-68EA-3F16-FD2220E11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BA580E-D11B-81C9-3138-A8A73ACC6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14" y="794749"/>
            <a:ext cx="7388398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الخطوات التي تساعدنا لإكمال قصة ينقصها مقطع الوسط.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11F159E-1E11-5D6B-8DB9-6594D5275AB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C09510F-9CDF-7FFE-CDF5-23332203C3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71D34B-B466-ECE1-E73A-EE3C2EF723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890BE5C-115D-9994-06C0-B1BF000C7B6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E16B10C-CDDD-4955-4B7E-DA5B493B341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5F78AAA-F6D9-AFCA-DDED-0D539DA0FBC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5A10FB-DA71-E3E6-5819-7BA040CE011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0E6BEB0-4349-508B-29EC-4A922B3D291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04FC964-CBE5-3231-2834-7D0744BAD1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Image 19" descr="Une image contenant dessin, dessin humoristique, émoticône, croquis&#10;&#10;Le contenu généré par l’IA peut être incorrect.">
            <a:extLst>
              <a:ext uri="{FF2B5EF4-FFF2-40B4-BE49-F238E27FC236}">
                <a16:creationId xmlns:a16="http://schemas.microsoft.com/office/drawing/2014/main" id="{91483663-29A9-1E54-C055-30886AD687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912" y="1395774"/>
            <a:ext cx="1158340" cy="82303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35524C5-C9E4-8189-DF79-AC5C8329BF15}"/>
              </a:ext>
            </a:extLst>
          </p:cNvPr>
          <p:cNvSpPr txBox="1"/>
          <p:nvPr/>
        </p:nvSpPr>
        <p:spPr>
          <a:xfrm>
            <a:off x="4413380" y="2191580"/>
            <a:ext cx="3921152" cy="584775"/>
          </a:xfrm>
          <a:prstGeom prst="rect">
            <a:avLst/>
          </a:prstGeom>
          <a:solidFill>
            <a:srgbClr val="DAE3F3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 algn="just" rtl="1"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لِإِكْمالِ 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قِصَّةٍ يَنْقُصُها مَقْطَعُ الْوَسَطِ: 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8A12933-3286-7D3D-EFD7-56DF1D48D0D0}"/>
              </a:ext>
            </a:extLst>
          </p:cNvPr>
          <p:cNvSpPr txBox="1"/>
          <p:nvPr/>
        </p:nvSpPr>
        <p:spPr>
          <a:xfrm>
            <a:off x="983083" y="2860715"/>
            <a:ext cx="7388398" cy="523220"/>
          </a:xfrm>
          <a:prstGeom prst="rect">
            <a:avLst/>
          </a:prstGeom>
          <a:solidFill>
            <a:srgbClr val="DAE3F3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مَقْطَعَ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ٱلْبِدايَةِ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وَمَقْطَعَ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ٱلنِّهايَةِ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جَيِّداً؛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7F6E045-2056-685E-DDAD-CBE41CF28AC7}"/>
              </a:ext>
            </a:extLst>
          </p:cNvPr>
          <p:cNvSpPr txBox="1"/>
          <p:nvPr/>
        </p:nvSpPr>
        <p:spPr>
          <a:xfrm>
            <a:off x="983082" y="3521767"/>
            <a:ext cx="7388398" cy="954107"/>
          </a:xfrm>
          <a:prstGeom prst="rect">
            <a:avLst/>
          </a:prstGeom>
          <a:solidFill>
            <a:srgbClr val="DAE3F3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أُحَدِّدُ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ٱلْعَناصِرَ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ٱلْأَساسِيَّةَ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لِلْقِصَّةِ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اَلزَّمانُ-اَلْمَكانُ-الشَّخْصِيّاتُ-أَحْداثُ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ٱلبِدايَةِ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وَأَحْداثُ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ٱلنِّهايَةِ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5DDC394-41F6-E4C1-5BF1-4BCC68DD6F86}"/>
              </a:ext>
            </a:extLst>
          </p:cNvPr>
          <p:cNvSpPr txBox="1"/>
          <p:nvPr/>
        </p:nvSpPr>
        <p:spPr>
          <a:xfrm>
            <a:off x="983082" y="4629763"/>
            <a:ext cx="7388399" cy="523220"/>
          </a:xfrm>
          <a:prstGeom prst="rect">
            <a:avLst/>
          </a:prstGeom>
          <a:solidFill>
            <a:srgbClr val="DAE3F3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أَتَخَيَّلُ حَدَثا مُفاجِئاً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ثُمَّ 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رُدودَ أَفْعالِ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ٱلشَّخْصِيّاتِ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ثُمَّ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حَلّاً 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لِلْمُشْكِلَةِ.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16ED20F-067B-46BE-8929-C6B5237BF33D}"/>
              </a:ext>
            </a:extLst>
          </p:cNvPr>
          <p:cNvSpPr txBox="1"/>
          <p:nvPr/>
        </p:nvSpPr>
        <p:spPr>
          <a:xfrm>
            <a:off x="983082" y="5286599"/>
            <a:ext cx="7388399" cy="523220"/>
          </a:xfrm>
          <a:prstGeom prst="rect">
            <a:avLst/>
          </a:prstGeom>
          <a:solidFill>
            <a:srgbClr val="DAE3F3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 algn="just" rtl="1"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أَقْرَأُ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ٱلْقِصَّةَ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أَتَحَقَّقُ 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مِنِ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ٱنْسِجامِ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مَقْطَعِ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ٱلْوَسَطِ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 مَقْطَعِ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ٱلْبِدايَةِ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وَمَقْطَعِ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ٱلنِّهايَةِ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6776088-7147-CA47-8CA1-D105649407A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34532" y="296784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4D1887D-BCD0-D173-75A1-755BF81554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34531" y="365766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62792A2-85D9-0EBF-1388-F8A6927258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0768" y="47342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D543E53-40F3-1275-E026-CA1F0BD6DB2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0768" y="536093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7543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6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B8A508-9B3F-84E5-463D-5EF22505A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CE5A08-5226-7C15-208E-DAB8163E4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الكراسات ص 158. من يقرأ التعليمة 1؟ ماذا تمثل المشاهد؟ ما المطلوب؟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6E89E85-310B-2307-36C4-20A9C35DBD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856AA1C-7568-973D-3521-C818A6121ED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C732012-B405-5EB5-7BCD-319CF9606B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23611A0-3427-D570-FF25-5064EEB0F7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570D784-6E34-E917-86DC-002320C59D7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59D3CF-9C2C-D80D-0E03-9F17FDE2FF1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D248F8-55DB-7237-53FD-05D64A19A65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716044E-5952-3832-F57F-869310AEA5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078" y="1838130"/>
            <a:ext cx="2617506" cy="401489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40ACA97-EB41-B5D9-6CAB-75E299B0209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266AE7D-B918-4D63-A311-18684F0A6AB2}"/>
              </a:ext>
            </a:extLst>
          </p:cNvPr>
          <p:cNvSpPr/>
          <p:nvPr/>
        </p:nvSpPr>
        <p:spPr>
          <a:xfrm>
            <a:off x="3521078" y="2971801"/>
            <a:ext cx="2617506" cy="74178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29F6614-92C1-6F9A-A33D-D30CA5D278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733444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658FB5-B7E5-0F6A-163A-4C1DC9430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B5A802-7D36-25C8-B629-E73CC4AEB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الصور جيدا ثم ضعوا علامة تحت الصورة التي تمثل وضعية الوسط.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4E756B1-1876-6DA7-4B39-3121A61B3E5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AFC17B6-6329-30CF-2155-45DB8D2F81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406C92C-7259-D90A-5A7D-E891799BBE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EDF7168-B982-1C72-C652-20F8DB7807D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31BE66E-FDCB-33C4-4AFC-0A1B513FA74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54F5764-C291-77CC-61FA-CB50E189B44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A6DB811-0073-2334-137E-51750A28575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6B8683-4DEC-917A-EA75-12EA9FA8E58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3076DEF3-40B2-A71D-C35E-5F5DAC13BA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ECA014A-DA34-C3F0-E889-8A7B0C0DB8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078" y="1838130"/>
            <a:ext cx="2617506" cy="4014893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9A72D57-75BF-259D-D5B7-348053AA3828}"/>
              </a:ext>
            </a:extLst>
          </p:cNvPr>
          <p:cNvSpPr/>
          <p:nvPr/>
        </p:nvSpPr>
        <p:spPr>
          <a:xfrm>
            <a:off x="3521078" y="2971801"/>
            <a:ext cx="2617506" cy="74178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4837510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D0BB79-E806-6D2D-9B1C-A6487361D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960AAD-B25E-411F-1EDB-94DC88A00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نصحح، ما هو مشهد الوسط؟ لماذا؟          انتبهوا للتصحيح.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CBC4E6D-2ED8-D368-4D78-02CFF462672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4BFAEE5-FFA6-66F7-6216-3E29BA6C4BB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33E4D69-5336-A3EB-B9E4-965EAF6F46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1692B4C-9AE3-1DB4-C9BE-A0BAAE118E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E1468D8-8465-1487-4C25-9E8201894B6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D62411-5CC9-EF68-A9C3-DB053B8F60C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4E1ED8-1667-42E9-F910-BC4180BF9E9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EA8B516-7ACC-83BE-7FBE-58EDD40E97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973" y="1698579"/>
            <a:ext cx="8077889" cy="332632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E953B47-91FA-FC71-8788-616BAFFE132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46DD35CF-0A25-E7AD-4BC8-42A7D4C50C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2E5FBE2-6C26-F744-7D14-019FDF624A43}"/>
              </a:ext>
            </a:extLst>
          </p:cNvPr>
          <p:cNvSpPr txBox="1"/>
          <p:nvPr/>
        </p:nvSpPr>
        <p:spPr>
          <a:xfrm>
            <a:off x="4096567" y="4265507"/>
            <a:ext cx="7089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0C64B4E-B21C-9D61-E0B2-F934BF01E0B9}"/>
              </a:ext>
            </a:extLst>
          </p:cNvPr>
          <p:cNvSpPr txBox="1"/>
          <p:nvPr/>
        </p:nvSpPr>
        <p:spPr>
          <a:xfrm>
            <a:off x="3500775" y="5021294"/>
            <a:ext cx="200428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وَسَطٌ: </a:t>
            </a:r>
            <a:r>
              <a:rPr kumimoji="0" lang="ar-MA" sz="28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تَشاوَرَتِ الْفَأْراتُ، </a:t>
            </a:r>
            <a:r>
              <a:rPr kumimoji="0" lang="ar-MA" sz="280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شَكَّلَتْ سِلْسِلَةً مُتَماسِكَةً.</a:t>
            </a:r>
            <a:endParaRPr kumimoji="0" lang="fr-FR" sz="2800" i="0" u="none" strike="noStrike" kern="1200" cap="none" spc="0" normalizeH="0" baseline="0" noProof="0" dirty="0">
              <a:ln>
                <a:noFill/>
              </a:ln>
              <a:solidFill>
                <a:srgbClr val="44546A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0D8866E-2280-270D-7DAA-241A8E68A542}"/>
              </a:ext>
            </a:extLst>
          </p:cNvPr>
          <p:cNvSpPr txBox="1"/>
          <p:nvPr/>
        </p:nvSpPr>
        <p:spPr>
          <a:xfrm>
            <a:off x="6189202" y="5021294"/>
            <a:ext cx="24765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بِدايَةٌ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اَلْفَأْراتُ وَجَدَتْ طعاماً وَتُريدُ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ٱلْوُصولَ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إِلَيْهِ.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9A4C0DC-639F-E6A7-71A4-2ACFF7AC8F86}"/>
              </a:ext>
            </a:extLst>
          </p:cNvPr>
          <p:cNvSpPr txBox="1"/>
          <p:nvPr/>
        </p:nvSpPr>
        <p:spPr>
          <a:xfrm>
            <a:off x="950511" y="5021294"/>
            <a:ext cx="200428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نِهايَةٌ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فَرِحَتِ الْفَأْراتُ وَعَرَفَتْ أَهَمِّيَّةَ التَّعاوُنِ.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844747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16" grpId="0"/>
      <p:bldP spid="17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503EC-F82F-2A92-A189-6BDE54445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F70FFD-E24D-F854-741B-B1C4C63CC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من يقرأ التعليمة الثانية؟ ما المطلوب؟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1E4D8E5-C310-3BE4-A74E-730599C22B8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4753FDF-2F2C-AD1D-69EC-4EE151B8A05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DE0E26B-2AB6-FE6D-7665-F3DA56DA20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AC20208-72FD-A039-A9B0-B398DE20EA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4F8E5EC-46F6-ACCC-E54A-7D96C70609B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B179D0-C5F0-08FB-194F-C02C4D5A591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7A88E74-EB23-A11A-4D51-D823BDD412E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CD46F17-3E86-5FC3-39FB-F71DF14A436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18D36166-F355-1AE3-7B1C-51F0D43C59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29045F3-36E5-5C7E-E5EF-BE45EBD08E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078" y="1838130"/>
            <a:ext cx="2617506" cy="4014893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1A23BBC-501F-7487-721F-DB3541AF72B7}"/>
              </a:ext>
            </a:extLst>
          </p:cNvPr>
          <p:cNvSpPr/>
          <p:nvPr/>
        </p:nvSpPr>
        <p:spPr>
          <a:xfrm>
            <a:off x="3477012" y="3708918"/>
            <a:ext cx="2617506" cy="169350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1143687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8DD40-5538-186A-4982-2DF3FBA85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535FB6-7A52-9007-9B2B-A2D7990A2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بشكل فردي أكملوا الفقرة للحصول على مقطع وسط القصة.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C064A3D-E981-A6AE-0B13-FC83C21257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65CB11E-4B63-44AD-4461-C8A98BD654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1D8C880-DE83-7458-B0D0-72A97217C2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1FFB5EC-18D7-8293-C9BE-E4E0FA5FE9B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49A6720-72FC-4FFC-F321-F31FC0DEFF0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F35DD0-536B-01C9-00F8-27261D50DA7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B38219-B819-41E9-5C47-D82F0427D35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CB35AC-446B-736B-242D-C6DDCD9DB2D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69D379A7-AA92-29BB-40DD-6EC7E3DCD7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0929591-F1D6-F950-E5EC-DA7DD690F3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331" y="1584000"/>
            <a:ext cx="7152623" cy="4756698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73873941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A4B5D-6B99-4BE9-E054-62D1A9338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18347-40A7-953B-D68A-13FB8F137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 تقاسم مع زميلك عملك ووضح له كيف فعلت.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3CACE8F-CC94-8A33-494A-0C930D01E7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60E584-2417-EC05-5574-1D6DD46DAB6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A78E1D4-A810-0AED-2A9A-902804482E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1743AF6-E11F-0381-CF05-08BE104EAB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ECE1414-4A7B-E3AB-633B-BD75548DAAC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2D6E3D-A2E5-012F-A545-E6C011502C1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C8D158-AB11-4B3C-2F04-7EC3E07D7F3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0B25A1B-86C2-9EC2-4BBD-7BDD1325E1F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1933A8A6-C6D6-0DD8-108B-06B53B50AF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B6FACBE-14A3-B50B-1A4E-195D94E9D2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331" y="1584000"/>
            <a:ext cx="7152623" cy="4756698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24323064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56288-1B41-FF87-FFCF-187B8F955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B9C384-C2D5-768E-6C80-7B014DADC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مقطع الوسط الذي كتبه؟ استمعوا جيدا.                 -هل هو مناسب ومنسجم؟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70F21BA-D1DD-9852-D6E4-883859FB74F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F152199-B632-34FA-862C-EAC7C78292D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AA03C5B-A917-0543-56C7-83240CF8FD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02B6D1D-B377-C94D-AE5F-5C718884BDB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0D40154-27AF-6C0F-0712-DCE7BAF780D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2828D8-10FE-DFB5-6BE1-74B0AE9CD0E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C9EE46B-C2E0-C94B-E8DC-022A2DB1D66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65AC10-F08D-BD5D-E929-3EE35EE3117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A3F4A36-A269-38E9-73F5-07A2E8DEBCC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433690E-2196-9731-91E0-C88596EC93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331" y="1584000"/>
            <a:ext cx="7152623" cy="4756698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52328770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57E55-AF98-D0EC-1C0A-DEEB1CB3C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738795-1E73-038B-365D-4FFB2B0B2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صياغة أخرى لمقطع الوسط. من يقرأ؟  -انتبهوا للتصحيح.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7AD42E6-86B0-0FED-C414-E533BB1EF27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385251A-7636-7B3B-6115-5BA22FD4551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E8A98CA-EF81-1988-0CF0-2D546999BD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49CC147-B76C-B1E4-92B3-BC81BD179FD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2A79A3-725C-EF58-7623-DD79657036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4331" y="1584000"/>
            <a:ext cx="7152623" cy="4756698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A8CF596-108F-D1CB-B938-764BCF754C0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5DC6AA-BC1B-2209-0DFD-4F40A5C399B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767AE09-248E-D984-F498-BC31E2A27AC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28CC78-1A88-C74D-1F41-5532E431C23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34205E7-3806-7878-3F16-4FF5ADFC50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052D5B9-7A37-197A-7CF7-4C192082F778}"/>
              </a:ext>
            </a:extLst>
          </p:cNvPr>
          <p:cNvSpPr txBox="1"/>
          <p:nvPr/>
        </p:nvSpPr>
        <p:spPr>
          <a:xfrm>
            <a:off x="2931473" y="2878969"/>
            <a:ext cx="1509169" cy="646986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تُفَكّرُ في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9EF5789-4DC5-3538-7079-0FDF6316F90D}"/>
              </a:ext>
            </a:extLst>
          </p:cNvPr>
          <p:cNvSpPr txBox="1"/>
          <p:nvPr/>
        </p:nvSpPr>
        <p:spPr>
          <a:xfrm>
            <a:off x="4246224" y="3220237"/>
            <a:ext cx="1219372" cy="646986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سِلْسِلَةً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1110035-FB00-0BD6-0146-3F69191D0112}"/>
              </a:ext>
            </a:extLst>
          </p:cNvPr>
          <p:cNvSpPr txBox="1"/>
          <p:nvPr/>
        </p:nvSpPr>
        <p:spPr>
          <a:xfrm>
            <a:off x="287853" y="3457868"/>
            <a:ext cx="2308209" cy="715089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قَدْراً يَسيراً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5E6F57D-BEEC-C6B4-6382-7AD4D525A807}"/>
              </a:ext>
            </a:extLst>
          </p:cNvPr>
          <p:cNvSpPr txBox="1"/>
          <p:nvPr/>
        </p:nvSpPr>
        <p:spPr>
          <a:xfrm>
            <a:off x="4961736" y="3525971"/>
            <a:ext cx="1509169" cy="646986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قَعْرِ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ٱلْجَرَّةِ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A07A54D-FD0A-656E-8F10-D5B442E1C8E0}"/>
              </a:ext>
            </a:extLst>
          </p:cNvPr>
          <p:cNvSpPr txBox="1"/>
          <p:nvPr/>
        </p:nvSpPr>
        <p:spPr>
          <a:xfrm>
            <a:off x="1938015" y="3793650"/>
            <a:ext cx="2308209" cy="715089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نَصيباً.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CC9EA2F-6E8C-5440-F08C-4970BBD10853}"/>
              </a:ext>
            </a:extLst>
          </p:cNvPr>
          <p:cNvSpPr txBox="1"/>
          <p:nvPr/>
        </p:nvSpPr>
        <p:spPr>
          <a:xfrm>
            <a:off x="747746" y="4105835"/>
            <a:ext cx="4503927" cy="715089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just" rtl="1"/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ٱلنُّزولَ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بِحَذَرٍ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وَٱلْتَزَمَتْ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كُلُّ 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فَأْرَةٍ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بِٱلْخُطَّةِ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74DA844-B166-16DE-DFBB-98113896B5DF}"/>
              </a:ext>
            </a:extLst>
          </p:cNvPr>
          <p:cNvSpPr txBox="1"/>
          <p:nvPr/>
        </p:nvSpPr>
        <p:spPr>
          <a:xfrm>
            <a:off x="2200819" y="4684734"/>
            <a:ext cx="4292739" cy="715089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just" rtl="1"/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ٱلْمُتَّفَقِ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عَلَيْها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096792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20" grpId="0"/>
      <p:bldP spid="21" grpId="0"/>
      <p:bldP spid="22" grpId="0"/>
      <p:bldP spid="23" grpId="0"/>
      <p:bldP spid="25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C00BDB-087D-B210-2205-730EF33C06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3327" y="987759"/>
            <a:ext cx="323674" cy="32367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9D932-DE38-11BF-B401-F30AEF68B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55BFBF4-8CF8-BA9C-A7AC-D2820A0FA39E}"/>
              </a:ext>
            </a:extLst>
          </p:cNvPr>
          <p:cNvSpPr/>
          <p:nvPr/>
        </p:nvSpPr>
        <p:spPr>
          <a:xfrm>
            <a:off x="580445" y="1786785"/>
            <a:ext cx="7736619" cy="330204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MA" sz="36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مَنْ يُرَكِّبُ جُمْلَةً مُسْتَعْمِلاً لا النّاهِيَةَ؟ </a:t>
            </a:r>
          </a:p>
          <a:p>
            <a:pPr algn="just" rtl="1"/>
            <a:r>
              <a:rPr lang="ar-MA" sz="36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مَنْ يُرَكِّبُ جُمْلَةً أُخْرى تَبْتَدِئُ بِ "لَمْ"؟ </a:t>
            </a:r>
          </a:p>
          <a:p>
            <a:pPr algn="just" rtl="1"/>
            <a:r>
              <a:rPr lang="ar-MA" sz="36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يَكونُ الفِعْلُ الْمُضارِعُ بَعْدَهُما؟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B113DA2-72A0-A048-8F03-C662BD113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تَعَلَّمْتم في هَذِهِ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ٱلْحِصَّةِ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201ECCC-2DAD-F559-C698-C6905300DCA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CA6D53-E295-7F5A-B1D9-49B319F5C1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3D430D-8778-A2F0-3BC1-D213E92A13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0A2DE97-664A-49AF-026B-722606F87C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4A90063-411B-A056-370A-00E9FBB352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BF8AC3-ED70-18E3-F0E3-3A48A39EE47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D7540A-531B-2067-37A0-19E62CF206D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A2AB03-3359-286D-FF88-E1E6675AE25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A85F3D0-6842-784F-01C7-A2C3CA5D6A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28781092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A8B06-064A-4F49-D478-5C408E347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ACF7C2-BC32-DAB5-CFA7-41A8B23DB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عمل منزلي، على دفاتر المنزل،  اقرؤا القصة التالية ص 159 ثم اكتبوا مقطع وسط لها.  </a:t>
            </a:r>
            <a:endParaRPr lang="fr-FR" sz="1800" i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069072E-E587-AD84-E5FA-6FD098B2F27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81D746A-1C15-D21D-8299-906AD8858F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82846CD-A6FD-F13F-C2EF-422487A968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C3E745-1198-A79F-1E0F-16AAD8B108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499C328-C12E-A455-E6A0-72834E0587E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97CC37-E8A5-9E4B-B42B-6A43239E314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3A1439-E048-7FB0-7FAC-E060ACEFCA2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1F3E40-7C4E-654E-B300-BB7D2D9587D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BC5CFE62-D002-C045-9B2B-C7AD5658FF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25773" y="2054687"/>
            <a:ext cx="900000" cy="900000"/>
          </a:xfr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80E87B21-82BB-2B00-7E4A-1E82D2729F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648A346-1C57-1C3F-BF0F-C646F977331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106" y="1841868"/>
            <a:ext cx="2649788" cy="4064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169995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B8206-865D-070C-9636-A9E66B6D6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FB5DF3B-ACE5-D045-A430-1184D44E6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8">
            <a:extLst>
              <a:ext uri="{FF2B5EF4-FFF2-40B4-BE49-F238E27FC236}">
                <a16:creationId xmlns:a16="http://schemas.microsoft.com/office/drawing/2014/main" id="{2B2C81A4-E574-3042-9360-4B372AD5B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BD35591-0F6D-1E78-788C-F8CF366D81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CC20E54-9FE7-8539-C396-E9F2154763F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405F446-11D3-734A-E478-0C5C26251C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891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DCD8A04-8428-8273-4E5A-ECA6DE674A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6A9F635-9EC4-9D2C-28AC-EBFC5B0B4F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8DB25A-C90E-B43F-376F-A570E2BCCDE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44009E-1E51-CA7C-8902-8B299140998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6DCF08-AFD3-58D4-89F1-88DFA8B4DBF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التعبير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68B29DC-2B84-9BC4-99EE-0CBA924B35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90710433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05- 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24412</TotalTime>
  <Words>2277</Words>
  <Application>Microsoft Office PowerPoint</Application>
  <PresentationFormat>Affichage à l'écran (4:3)</PresentationFormat>
  <Paragraphs>465</Paragraphs>
  <Slides>65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65</vt:i4>
      </vt:variant>
    </vt:vector>
  </HeadingPairs>
  <TitlesOfParts>
    <vt:vector size="84" baseType="lpstr">
      <vt:lpstr>Wingdings</vt:lpstr>
      <vt:lpstr>Dosis SemiBold</vt:lpstr>
      <vt:lpstr>Dosis</vt:lpstr>
      <vt:lpstr>Dosis Medium</vt:lpstr>
      <vt:lpstr>Arial</vt:lpstr>
      <vt:lpstr>Modern Love</vt:lpstr>
      <vt:lpstr>Calibri</vt:lpstr>
      <vt:lpstr>Dosis ExtraBold</vt:lpstr>
      <vt:lpstr>Calibri Light</vt:lpstr>
      <vt:lpstr>Microsoft Uighur</vt:lpstr>
      <vt:lpstr>Thème Office</vt:lpstr>
      <vt:lpstr>1_Thème Office</vt:lpstr>
      <vt:lpstr>1_01- نشاط اعتيادي</vt:lpstr>
      <vt:lpstr>1_04- قراءة/ كتابة</vt:lpstr>
      <vt:lpstr>05- اختتام الحصة</vt:lpstr>
      <vt:lpstr>2_05- افتتاح الحصة</vt:lpstr>
      <vt:lpstr>00_Env-Enseignant</vt:lpstr>
      <vt:lpstr>1_05- اختتام الحصة</vt:lpstr>
      <vt:lpstr>01- نشاط اعتيادي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 مرحبا بكم. سننطلق في حصة اللغة العربية.</vt:lpstr>
      <vt:lpstr>بداية من يذكر شروط الحصول على نجمة التميز؟</vt:lpstr>
      <vt:lpstr>ضعوا اللوحة والكراسة في القمطر.</vt:lpstr>
      <vt:lpstr>ستواصلون التدرب على سرد حكاية انطلاقا من صور. مستعدون؟</vt:lpstr>
      <vt:lpstr>هذه صور لقصة مرتبة من 1 إلى 7. لاحظها جميعها جيدا لتسرد القصة. فكروا.</vt:lpstr>
      <vt:lpstr>من يقوم ويسرد القصة؟ آخر؟ ...</vt:lpstr>
      <vt:lpstr>قــــراءة</vt:lpstr>
      <vt:lpstr>خلال درس اليوم ستتعلمون استعمال الكلمتين (لا الناهية) و(لم).</vt:lpstr>
      <vt:lpstr>من يحدد نوع الكلمتين لا (الناهية) و(لم)؟</vt:lpstr>
      <vt:lpstr>نتعرف أولا متى نستعمل الحرفين (لا الناهية ولم).</vt:lpstr>
      <vt:lpstr>تابعوا معي كيف سأوظف لا الناهية ولم. أريد أن أنهى الطفل عن القيام بالفعل على الصورة. </vt:lpstr>
      <vt:lpstr>أولا أحدد الفعل الذي أريد أن أنهى عنه.</vt:lpstr>
      <vt:lpstr>ثانيا أدخل (لا) على الفعل المضارع مع جزمه (وضع السكون على حرفه الأخير).</vt:lpstr>
      <vt:lpstr>والآن هذه جملة. أريد نفي فعلها في الماضي.  أولا أدخل عليها (لَمْ) ثمَّ أَضَعُ السكون على آخر الفعل المضارع (جَزْمُ الْفِعْلِ). </vt:lpstr>
      <vt:lpstr>خذوا ألواحكم</vt:lpstr>
      <vt:lpstr>الآن، لاحظوا المشهد، ما الفعل الذي يقوم به الطفل؟ ما الأداة التي سنستعملها لنهيه عن ذلك؟</vt:lpstr>
      <vt:lpstr>اكتبوا جملة تنهون الطفل فيها عن قطع أغصان الأشجار.</vt:lpstr>
      <vt:lpstr>ارفعوا ألواحكم. هل تتفقون مع هذه الإجابة؟ لماذا؟</vt:lpstr>
      <vt:lpstr>تأكدوا من إجاباتكم</vt:lpstr>
      <vt:lpstr>الآن، اكتبوا جملة لنفي وقوع الفهم في الماضي.</vt:lpstr>
      <vt:lpstr>ارفعوا ألواحكم. هل تتفقون مع هذه الإجابة؟ لماذا؟</vt:lpstr>
      <vt:lpstr> انتبهوا للتصحيح. (يوضح الأستاذ نقل حركة الهمزة إلى الحرف الساكن تسهيلا للنطق) </vt:lpstr>
      <vt:lpstr>نتذكر.</vt:lpstr>
      <vt:lpstr>خذوا ص 156. من يقرأ المقطع "نتعلم معا"؟ </vt:lpstr>
      <vt:lpstr>الآن، خذوا النشاط "أتدرب مع زملائي". من يقرأ التعليمة؟ ما المطلوب؟</vt:lpstr>
      <vt:lpstr>أنجزوا بشكل فردي. اكتبوا بخط مقروء. </vt:lpstr>
      <vt:lpstr>في ثنائيات وضح لزميلك كيف أجبت. دقيقة واحدة.</vt:lpstr>
      <vt:lpstr>نصحح. نبدأ بالجملة الأولى. ستبررون اختياركم وتوضحون المعنى الذي تقصدونه (نفي الفعل في الماضي أو النهي عن القيام بالفعل)</vt:lpstr>
      <vt:lpstr>انتبهوا للتصحيح. انتبهوا نستعمل لا للنهي/ نستعمل لم لنفي الفعل في الماضي)</vt:lpstr>
      <vt:lpstr>نمر إلى التمرين الأول ضمن "أنجز بمفردي". من يقرأ التعليمة؟ ما المطلوب؟</vt:lpstr>
      <vt:lpstr>انجزوا بشكل فردي.</vt:lpstr>
      <vt:lpstr>نصحح. من يقرأ الجملة الأولى؟ ما المعنى الذي تريده (النهي أو النفي)؟ هل تتفقون؟ </vt:lpstr>
      <vt:lpstr>نمر إلى التمرين الثاني. من يقرأ التعليمة؟ ما المطلوب؟</vt:lpstr>
      <vt:lpstr>أنجزوا بشكل فردي.</vt:lpstr>
      <vt:lpstr>نصحح. من يقرأ الجملة الأولى؟ هل تتفقون؟                               -صححوا </vt:lpstr>
      <vt:lpstr>إنتاج كتابي</vt:lpstr>
      <vt:lpstr>في حصة الإنتاج الكتابي اليوم ستتدربون على إكمال قصة بكتابة مقطع الوسط (الحدث المفاجئ والعقدة والحل). </vt:lpstr>
      <vt:lpstr>من يذكر بالمقاطع الأساسية لقصة التي تعرفنا عليها سابقا.</vt:lpstr>
      <vt:lpstr>من يقرأ خصائص كل مقطع من مقاطع القصة؟</vt:lpstr>
      <vt:lpstr>الآن هذه قصة بدون وَسط. انتبهوا معي كيف سأكتب مقطع وسط مناسب لها.</vt:lpstr>
      <vt:lpstr>أولا، أقرأ مقطع البداية ومقطع النهاية جيدا. استمعوا سأقرأ.</vt:lpstr>
      <vt:lpstr>ثانيا، أحدد العناصر الأساسية للقصة: الزمان والمكان، الشخصيات، الأحداث.</vt:lpstr>
      <vt:lpstr>حددت العناصر باللون المغاير: الزمان والمكان والشخصيات والأحداث.</vt:lpstr>
      <vt:lpstr>الآن أتخيل حدثا مفاجئا حدث وغير أحداث البداية. يمكن أن أقول كمثال: </vt:lpstr>
      <vt:lpstr>الآن أتخيل تسارعا للأحداث (أي ردود أفعال الشخصيات بعد الحدث المفاجئ) يمكن أن أقول:</vt:lpstr>
      <vt:lpstr>الآن أتخيل حلا مناسبا ومنسجما للمشكلة. يمكن أن أقول:</vt:lpstr>
      <vt:lpstr>رابعا أقرأ القصة كاملة وأتحقق من انسجام مقطع الوسط مع مقطع البداية ومقطع النهاية.</vt:lpstr>
      <vt:lpstr>نتذكر الخطوات التي تساعدنا لإكمال قصة ينقصها مقطع الوسط.</vt:lpstr>
      <vt:lpstr>خذوا الكراسات ص 158. من يقرأ التعليمة 1؟ ماذا تمثل المشاهد؟ ما المطلوب؟ </vt:lpstr>
      <vt:lpstr>لاحظوا الصور جيدا ثم ضعوا علامة تحت الصورة التي تمثل وضعية الوسط.</vt:lpstr>
      <vt:lpstr> نصحح، ما هو مشهد الوسط؟ لماذا؟          انتبهوا للتصحيح.</vt:lpstr>
      <vt:lpstr>الآن من يقرأ التعليمة الثانية؟ ما المطلوب؟ </vt:lpstr>
      <vt:lpstr>بشكل فردي أكملوا الفقرة للحصول على مقطع وسط القصة.</vt:lpstr>
      <vt:lpstr>في ثنائيات تقاسم مع زميلك عملك ووضح له كيف فعلت.</vt:lpstr>
      <vt:lpstr>نصحح. من يقرأ مقطع الوسط الذي كتبه؟ استمعوا جيدا.                 -هل هو مناسب ومنسجم؟</vt:lpstr>
      <vt:lpstr>هذه صياغة أخرى لمقطع الوسط. من يقرأ؟  -انتبهوا للتصحيح.</vt:lpstr>
      <vt:lpstr>اختتام الحصة</vt:lpstr>
      <vt:lpstr>ماذا تَعَلَّمْتم في هَذِهِ ٱلْحِصَّةِ؟</vt:lpstr>
      <vt:lpstr>عمل منزلي، على دفاتر المنزل،  اقرؤا القصة التالية ص 159 ثم اكتبوا مقطع وسط لها.  </vt:lpstr>
      <vt:lpstr>إلى اللقاء في الحصة المقبلة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GENIE BENI MELLAL</dc:creator>
  <cp:lastModifiedBy>HASSAN.OUMEZIANE</cp:lastModifiedBy>
  <cp:revision>201</cp:revision>
  <dcterms:created xsi:type="dcterms:W3CDTF">2023-09-20T21:35:22Z</dcterms:created>
  <dcterms:modified xsi:type="dcterms:W3CDTF">2026-06-02T10:58:25Z</dcterms:modified>
</cp:coreProperties>
</file>