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</p:sldMasterIdLst>
  <p:notesMasterIdLst>
    <p:notesMasterId r:id="rId77"/>
  </p:notesMasterIdLst>
  <p:sldIdLst>
    <p:sldId id="2147482684" r:id="rId8"/>
    <p:sldId id="2147482617" r:id="rId9"/>
    <p:sldId id="2147482470" r:id="rId10"/>
    <p:sldId id="2147482516" r:id="rId11"/>
    <p:sldId id="2147482615" r:id="rId12"/>
    <p:sldId id="2147482639" r:id="rId13"/>
    <p:sldId id="2147482480" r:id="rId14"/>
    <p:sldId id="2134806929" r:id="rId15"/>
    <p:sldId id="2147482481" r:id="rId16"/>
    <p:sldId id="2147482804" r:id="rId17"/>
    <p:sldId id="2147482640" r:id="rId18"/>
    <p:sldId id="2147482805" r:id="rId19"/>
    <p:sldId id="2147482830" r:id="rId20"/>
    <p:sldId id="2147482763" r:id="rId21"/>
    <p:sldId id="2134806657" r:id="rId22"/>
    <p:sldId id="2147482807" r:id="rId23"/>
    <p:sldId id="2147482832" r:id="rId24"/>
    <p:sldId id="2147482831" r:id="rId25"/>
    <p:sldId id="2147482695" r:id="rId26"/>
    <p:sldId id="2147482764" r:id="rId27"/>
    <p:sldId id="2147482775" r:id="rId28"/>
    <p:sldId id="2147482773" r:id="rId29"/>
    <p:sldId id="2147482786" r:id="rId30"/>
    <p:sldId id="2147482835" r:id="rId31"/>
    <p:sldId id="2147482836" r:id="rId32"/>
    <p:sldId id="2147482833" r:id="rId33"/>
    <p:sldId id="2147482808" r:id="rId34"/>
    <p:sldId id="2147482809" r:id="rId35"/>
    <p:sldId id="2147482834" r:id="rId36"/>
    <p:sldId id="2147482697" r:id="rId37"/>
    <p:sldId id="2147482780" r:id="rId38"/>
    <p:sldId id="2147482664" r:id="rId39"/>
    <p:sldId id="2147482761" r:id="rId40"/>
    <p:sldId id="2147482665" r:id="rId41"/>
    <p:sldId id="2134806880" r:id="rId42"/>
    <p:sldId id="2147482837" r:id="rId43"/>
    <p:sldId id="2147482838" r:id="rId44"/>
    <p:sldId id="2147482787" r:id="rId45"/>
    <p:sldId id="2147482799" r:id="rId46"/>
    <p:sldId id="2147482738" r:id="rId47"/>
    <p:sldId id="2147482815" r:id="rId48"/>
    <p:sldId id="2147482816" r:id="rId49"/>
    <p:sldId id="2147482817" r:id="rId50"/>
    <p:sldId id="2147482818" r:id="rId51"/>
    <p:sldId id="2147482800" r:id="rId52"/>
    <p:sldId id="2147482819" r:id="rId53"/>
    <p:sldId id="2147482820" r:id="rId54"/>
    <p:sldId id="2147482821" r:id="rId55"/>
    <p:sldId id="2147482822" r:id="rId56"/>
    <p:sldId id="2147482784" r:id="rId57"/>
    <p:sldId id="2147482825" r:id="rId58"/>
    <p:sldId id="2147482823" r:id="rId59"/>
    <p:sldId id="2147482685" r:id="rId60"/>
    <p:sldId id="2147482824" r:id="rId61"/>
    <p:sldId id="2147482826" r:id="rId62"/>
    <p:sldId id="2147482827" r:id="rId63"/>
    <p:sldId id="2147482828" r:id="rId64"/>
    <p:sldId id="2147482829" r:id="rId65"/>
    <p:sldId id="2147482801" r:id="rId66"/>
    <p:sldId id="2147482802" r:id="rId67"/>
    <p:sldId id="2147482749" r:id="rId68"/>
    <p:sldId id="2147482677" r:id="rId69"/>
    <p:sldId id="2147482803" r:id="rId70"/>
    <p:sldId id="2147482751" r:id="rId71"/>
    <p:sldId id="2147482813" r:id="rId72"/>
    <p:sldId id="2147482627" r:id="rId73"/>
    <p:sldId id="2134806936" r:id="rId74"/>
    <p:sldId id="2147482629" r:id="rId75"/>
    <p:sldId id="2147482628" r:id="rId76"/>
  </p:sldIdLst>
  <p:sldSz cx="9144000" cy="6858000" type="screen4x3"/>
  <p:notesSz cx="6858000" cy="9144000"/>
  <p:embeddedFontLst>
    <p:embeddedFont>
      <p:font typeface="Dosis" pitchFamily="2" charset="0"/>
      <p:regular r:id="rId78"/>
      <p:bold r:id="rId79"/>
    </p:embeddedFont>
    <p:embeddedFont>
      <p:font typeface="Dosis ExtraBold" pitchFamily="2" charset="0"/>
      <p:bold r:id="rId80"/>
    </p:embeddedFont>
    <p:embeddedFont>
      <p:font typeface="Dosis Medium" pitchFamily="2" charset="0"/>
      <p:regular r:id="rId81"/>
    </p:embeddedFont>
    <p:embeddedFont>
      <p:font typeface="Dosis SemiBold" pitchFamily="2" charset="0"/>
      <p:regular r:id="rId82"/>
      <p:bold r:id="rId83"/>
    </p:embeddedFont>
    <p:embeddedFont>
      <p:font typeface="Microsoft Uighur" panose="02000000000000000000" pitchFamily="2" charset="-78"/>
      <p:regular r:id="rId84"/>
      <p:bold r:id="rId85"/>
    </p:embeddedFont>
    <p:embeddedFont>
      <p:font typeface="Modern Love" panose="04090805081005020601" pitchFamily="82" charset="0"/>
      <p:regular r:id="rId8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21"/>
    <a:srgbClr val="0097B2"/>
    <a:srgbClr val="424D7C"/>
    <a:srgbClr val="4E7FBD"/>
    <a:srgbClr val="936D93"/>
    <a:srgbClr val="ECF8FB"/>
    <a:srgbClr val="257390"/>
    <a:srgbClr val="424D7A"/>
    <a:srgbClr val="424D7B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5" autoAdjust="0"/>
    <p:restoredTop sz="94673" autoAdjust="0"/>
  </p:normalViewPr>
  <p:slideViewPr>
    <p:cSldViewPr snapToGrid="0">
      <p:cViewPr varScale="1">
        <p:scale>
          <a:sx n="78" d="100"/>
          <a:sy n="78" d="100"/>
        </p:scale>
        <p:origin x="1531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font" Target="fonts/font7.fntdata"/><Relationship Id="rId89" Type="http://schemas.openxmlformats.org/officeDocument/2006/relationships/theme" Target="theme/theme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font" Target="fonts/font6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presProps" Target="presProps.xml"/><Relationship Id="rId61" Type="http://schemas.openxmlformats.org/officeDocument/2006/relationships/slide" Target="slides/slide54.xml"/><Relationship Id="rId82" Type="http://schemas.openxmlformats.org/officeDocument/2006/relationships/font" Target="fonts/font5.fntdata"/><Relationship Id="rId19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30/05/2026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496" y="4453837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710233" y="3100065"/>
            <a:ext cx="716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589204" y="3144699"/>
            <a:ext cx="53640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5227AF-D1A4-D964-E22D-953C22830963}"/>
              </a:ext>
            </a:extLst>
          </p:cNvPr>
          <p:cNvSpPr txBox="1"/>
          <p:nvPr userDrawn="1"/>
        </p:nvSpPr>
        <p:spPr>
          <a:xfrm>
            <a:off x="1927940" y="434684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7539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563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7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30/05/2026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8" r:id="rId15"/>
    <p:sldLayoutId id="2147483779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5" Type="http://schemas.openxmlformats.org/officeDocument/2006/relationships/image" Target="../media/image40.png"/><Relationship Id="rId10" Type="http://schemas.openxmlformats.org/officeDocument/2006/relationships/image" Target="../media/image38.png"/><Relationship Id="rId4" Type="http://schemas.openxmlformats.org/officeDocument/2006/relationships/image" Target="../media/image39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0.xml"/><Relationship Id="rId5" Type="http://schemas.microsoft.com/office/2007/relationships/hdphoto" Target="../media/hdphoto5.wdp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1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8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3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4.gif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55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8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57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1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6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1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7.png"/><Relationship Id="rId5" Type="http://schemas.openxmlformats.org/officeDocument/2006/relationships/image" Target="../media/image65.png"/><Relationship Id="rId4" Type="http://schemas.openxmlformats.org/officeDocument/2006/relationships/image" Target="../media/image3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8AC0255-E3CA-0F40-C8EF-C2AEE036F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851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الإنتاج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إنتاج الكتابي: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قراءة إثرائية 25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القراءة: استثمار النص (50د)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إملاء (25د)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اليومِ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إكمال قصة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1387" y="1635472"/>
            <a:ext cx="468000" cy="468000"/>
          </a:xfrm>
        </p:spPr>
      </p:pic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041789BA-64BF-6314-FC3E-0A51F498C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9" b="6419"/>
          <a:stretch>
            <a:fillRect/>
          </a:stretch>
        </p:blipFill>
        <p:spPr>
          <a:xfrm>
            <a:off x="1470025" y="2862263"/>
            <a:ext cx="466725" cy="468312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E93A7909-D15F-8A7A-5FF6-07955D09A89B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4" b="6394"/>
          <a:stretch>
            <a:fillRect/>
          </a:stretch>
        </p:blipFill>
        <p:spPr>
          <a:xfrm>
            <a:off x="1470025" y="4138613"/>
            <a:ext cx="466725" cy="468312"/>
          </a:xfrm>
          <a:prstGeom prst="rect">
            <a:avLst/>
          </a:prstGeom>
        </p:spPr>
      </p:pic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1555CFB2-9599-D58E-1A2A-FFD14595FAD3}"/>
              </a:ext>
            </a:extLst>
          </p:cNvPr>
          <p:cNvSpPr txBox="1">
            <a:spLocks/>
          </p:cNvSpPr>
          <p:nvPr/>
        </p:nvSpPr>
        <p:spPr>
          <a:xfrm>
            <a:off x="2122822" y="33703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النص: الببر </a:t>
            </a:r>
            <a:r>
              <a:rPr lang="ar-MA" dirty="0" err="1"/>
              <a:t>التسماني</a:t>
            </a:r>
            <a:endParaRPr lang="ar-MA" dirty="0"/>
          </a:p>
          <a:p>
            <a:pPr lvl="1">
              <a:buClrTx/>
            </a:pPr>
            <a:r>
              <a:rPr lang="ar-MA" dirty="0"/>
              <a:t>قراءات فردية</a:t>
            </a:r>
          </a:p>
          <a:p>
            <a:pPr lvl="1">
              <a:buClrTx/>
            </a:pPr>
            <a:r>
              <a:rPr lang="ar-MA" dirty="0"/>
              <a:t>استثمار النص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E43CC7B8-DCF9-DD4D-F675-05D3E09088AF}"/>
              </a:ext>
            </a:extLst>
          </p:cNvPr>
          <p:cNvSpPr txBox="1">
            <a:spLocks/>
          </p:cNvSpPr>
          <p:nvPr/>
        </p:nvSpPr>
        <p:spPr>
          <a:xfrm>
            <a:off x="2122822" y="46470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الأسماء الموصولة (1): الجمع المؤنث والمذكر</a:t>
            </a: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400" dirty="0"/>
              <a:t>عند نهاية الحصة</a:t>
            </a:r>
            <a:endParaRPr lang="fr-MA" sz="4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4400" y="3429000"/>
            <a:ext cx="7259387" cy="106004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8400" y="4651010"/>
            <a:ext cx="7259387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914400" y="2347228"/>
            <a:ext cx="7259387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إكمال قصة؛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1160206" y="3696903"/>
            <a:ext cx="53286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(الببر </a:t>
            </a:r>
            <a:r>
              <a:rPr lang="ar-MA" sz="2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التسماني</a:t>
            </a: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): استنتاج معلومات ضمنية في النص، تحديد أفكار النص، إبداء الرأي حول مضمون النص.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2002010" y="498236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رسم الأسماء الموصولة (الذين/اللواتي/اللاتي) وتوظيفها بشكل صحيح؛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% 80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BF26-EDEF-B814-D64A-62A7A6C67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B840715-8A37-7EDA-2070-470D476A2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147" y="1552632"/>
            <a:ext cx="6223821" cy="720000"/>
          </a:xfrm>
        </p:spPr>
        <p:txBody>
          <a:bodyPr/>
          <a:lstStyle/>
          <a:p>
            <a:r>
              <a:rPr lang="ar-MA" dirty="0"/>
              <a:t>افتتاح الحصة</a:t>
            </a:r>
            <a:endParaRPr lang="fr-MA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BC7D155-D303-AF66-4566-96626752B8D9}"/>
              </a:ext>
            </a:extLst>
          </p:cNvPr>
          <p:cNvGrpSpPr/>
          <p:nvPr/>
        </p:nvGrpSpPr>
        <p:grpSpPr>
          <a:xfrm>
            <a:off x="1887677" y="2851355"/>
            <a:ext cx="5368645" cy="1763587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EA0E85D7-EF6D-1DCC-6222-A5CF0ED25D49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5681889-3B2D-85D8-051B-8CF1B5CA716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FB16753-488C-E5D8-6FDB-05B164788F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7972" y="2904957"/>
            <a:ext cx="544953" cy="540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9F349FD-F66A-A515-4321-2E9074AEB765}"/>
              </a:ext>
            </a:extLst>
          </p:cNvPr>
          <p:cNvSpPr txBox="1"/>
          <p:nvPr/>
        </p:nvSpPr>
        <p:spPr>
          <a:xfrm>
            <a:off x="4492304" y="2885903"/>
            <a:ext cx="2152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-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23F4F91-9448-30E0-1766-8E16CF8002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808502" y="2756182"/>
            <a:ext cx="657527" cy="657527"/>
          </a:xfrm>
          <a:prstGeom prst="rect">
            <a:avLst/>
          </a:prstGeom>
        </p:spPr>
      </p:pic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8C263D1D-F33B-DE8B-06C1-8A4705AF7B28}"/>
              </a:ext>
            </a:extLst>
          </p:cNvPr>
          <p:cNvSpPr txBox="1">
            <a:spLocks/>
          </p:cNvSpPr>
          <p:nvPr/>
        </p:nvSpPr>
        <p:spPr>
          <a:xfrm>
            <a:off x="2033500" y="367232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اعتيادي: إكمال قصة</a:t>
            </a:r>
          </a:p>
        </p:txBody>
      </p:sp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8D120050-6B72-397B-A748-285F8BC9A9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2334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23287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1785BF-4247-782A-D7BA-FA2C81123383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C77B55-1F47-1D6E-160C-CFD676BCBEDA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02A7679-7455-9523-D88F-3CA89F37BF40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210B10-6A9E-A0E4-C1AF-FCB2EAD14B3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775" y="1871663"/>
            <a:ext cx="7038975" cy="3959225"/>
          </a:xfrm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5F6FC2-2CC0-BF00-4CD3-731C71C8272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563E7A-59E6-3097-26D5-2F3671FA5E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06B1926-4F93-9789-DC52-6E2278EA169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EEB92C-145A-51F7-2AF1-A733004BF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انتبهوا، نبدأ بسرد تكملة القصة. ستقرؤون ما أنتجتموه. من يقرأ؟ هل تكملة زميلكم مناسبة لبدايتها؟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E82CFF3-F5E6-3F72-87F3-1434A6E20D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sp>
        <p:nvSpPr>
          <p:cNvPr id="9" name="Google Shape;1205;p183">
            <a:extLst>
              <a:ext uri="{FF2B5EF4-FFF2-40B4-BE49-F238E27FC236}">
                <a16:creationId xmlns:a16="http://schemas.microsoft.com/office/drawing/2014/main" id="{A42046E7-55C4-5B38-3382-D5BB00F6A254}"/>
              </a:ext>
            </a:extLst>
          </p:cNvPr>
          <p:cNvSpPr txBox="1"/>
          <p:nvPr/>
        </p:nvSpPr>
        <p:spPr>
          <a:xfrm>
            <a:off x="632373" y="2650406"/>
            <a:ext cx="7777316" cy="1464186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 defTabSz="914400" rtl="1">
              <a:buClr>
                <a:srgbClr val="000000"/>
              </a:buClr>
              <a:buSzPts val="4400"/>
              <a:defRPr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خِلالَ مُباراةٍ لِكُرَةِ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ٱلْقَدَمِ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كانَ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يَلْعَبونَ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بِٱلْمَلْعَبِ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ٱلْمُجاوِرِ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لِلطَّريقِ. فَجْأَةً، اِنْطَلَقَتِ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ٱلْكُرَةُ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بِقُوَّةٍ نَحْوَ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ٱلسَّيّاراتِ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5CAC36-778B-A9FC-6D98-3CE1D9C66EF8}"/>
              </a:ext>
            </a:extLst>
          </p:cNvPr>
          <p:cNvSpPr txBox="1"/>
          <p:nvPr/>
        </p:nvSpPr>
        <p:spPr>
          <a:xfrm>
            <a:off x="734550" y="1853193"/>
            <a:ext cx="7515879" cy="78319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أُكْمِلُ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مُسْتَعيناً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بِٱلْأَسْئِلَةِ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ٱلْمُوالِيَةِ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37C0CC2-4510-A13E-2C8A-CBAF256FA0D7}"/>
              </a:ext>
            </a:extLst>
          </p:cNvPr>
          <p:cNvSpPr txBox="1"/>
          <p:nvPr/>
        </p:nvSpPr>
        <p:spPr>
          <a:xfrm>
            <a:off x="363795" y="4204056"/>
            <a:ext cx="8112630" cy="214526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حَدَثَ لِزُجاجِ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(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تَكَسَّرَ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تَشَقَّقَ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- ...) </a:t>
            </a:r>
          </a:p>
          <a:p>
            <a:pPr algn="r" rtl="1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ماذا فَعَلَ صاحِبُ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ٱلسَّيّارَةِ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 (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تَوَقَّفَ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اِنْزَعَجَ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عاتبَ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- ...)</a:t>
            </a:r>
          </a:p>
          <a:p>
            <a:pPr algn="r"/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قَرَّرَ </a:t>
            </a:r>
            <a:r>
              <a:rPr lang="ar-MA" sz="4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ٱلتَّلاميذُ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بَعْدَ ذلِكَ؟ (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اِعْتَذَروا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قَرَّروا تَغْييرَ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...)</a:t>
            </a:r>
            <a:endParaRPr lang="fr-FR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CE50E-2C4E-C47C-38A0-1078B9E2A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F40BB5-3480-26FA-BCE1-473A548DE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هذه تكملة أخرى. من يقرؤها؟</a:t>
            </a:r>
            <a:endParaRPr lang="ar-MA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D5D3BC-85C8-277E-BEEF-96D4E968C1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5CE157-D147-1EB4-60D3-12C8566787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BEFEC5-1E12-2AC0-37AC-CA160D0BCB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9D4F4EF-FCFC-83C6-534B-74488910F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C0DE1D2-A165-9939-4D69-EA7855204547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C1FE58-A4BA-FBE5-DAB5-3D90AC8756F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B9296D-7124-BC60-4FCF-76A5D1FD9549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B879E3A-7DBB-659D-37E8-CDE28D1BD21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3" name="Espace réservé pour une image  9">
            <a:extLst>
              <a:ext uri="{FF2B5EF4-FFF2-40B4-BE49-F238E27FC236}">
                <a16:creationId xmlns:a16="http://schemas.microsoft.com/office/drawing/2014/main" id="{14E4A8C6-A917-D379-3EE2-39ED139503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84884A6A-61F5-9251-4C74-0EEE9A39709F}"/>
              </a:ext>
            </a:extLst>
          </p:cNvPr>
          <p:cNvSpPr txBox="1"/>
          <p:nvPr/>
        </p:nvSpPr>
        <p:spPr>
          <a:xfrm>
            <a:off x="683342" y="1913664"/>
            <a:ext cx="7777316" cy="4188336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 defTabSz="914400" rtl="1">
              <a:buClr>
                <a:srgbClr val="000000"/>
              </a:buClr>
              <a:buSzPts val="4400"/>
              <a:defRPr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خِلالَ مُباراةٍ لِكُرَةِ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ٱلْقَدَمِ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كانَ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يَلْعَبونَ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بِٱلْمَلْعَبِ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ٱلْمُجاوِرِ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لِلطَّريقِ. فَجْأَةً، اِنْطَلَقَتِ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ٱلْكُرَةُ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بِقُوَّةٍ نَحْوَ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ٱلسَّيّاراتِ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اِرْتَطَمَتِ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ٱلْكُرَةُ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بِزُجاجِ إِحْدى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فَتَكَسَّرَ. تَوَقَّفَ صاحِبُ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ٱلسَّيّارَةِ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وَنَزَلَ مُنْزَعِجاً،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فَٱعْتَذَرَ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عَمّا حَدَثَ. بَعْدَ ذٰلِكَ، قَرَّرَ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أَلّا يَلْعَبوا قُرْبَ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ٱلطَّريقِ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مَرَّةً أُخْرى، وَأَنْ يَخْتاروا مَكاناً آمِناً لِلَّعِبِ.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9979308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7283C-AFA1-9C70-1B62-12D92CC0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F56429D0-CC76-F835-071D-62EEB9B47C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1065FF3-DA34-416B-2347-440F94D6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قراءة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0DEB7A0-B3DB-E9F3-18AC-1A1CBC74CEFD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3B8B99-BAE2-A58D-C16C-03D00CB8F962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9364D8B-6E65-C499-9754-8EEC5D8E794E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000" b="1" dirty="0">
                <a:cs typeface="Microsoft Uighur" panose="02000000000000000000" pitchFamily="2" charset="-78"/>
              </a:rPr>
              <a:t>الببر </a:t>
            </a:r>
            <a:r>
              <a:rPr lang="ar-MA" sz="2000" b="1" dirty="0" err="1">
                <a:cs typeface="Microsoft Uighur" panose="02000000000000000000" pitchFamily="2" charset="-78"/>
              </a:rPr>
              <a:t>التسماني</a:t>
            </a:r>
            <a:r>
              <a:rPr lang="ar-MA" sz="2000" b="1" dirty="0">
                <a:cs typeface="Microsoft Uighur" panose="02000000000000000000" pitchFamily="2" charset="-78"/>
              </a:rPr>
              <a:t>: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(35د)</a:t>
            </a:r>
          </a:p>
        </p:txBody>
      </p:sp>
      <p:pic>
        <p:nvPicPr>
          <p:cNvPr id="11" name="Espace réservé pour une image  20">
            <a:extLst>
              <a:ext uri="{FF2B5EF4-FFF2-40B4-BE49-F238E27FC236}">
                <a16:creationId xmlns:a16="http://schemas.microsoft.com/office/drawing/2014/main" id="{43C13006-999D-BD48-9565-B878495E44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0025" y="2788388"/>
            <a:ext cx="715006" cy="7150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9A247-A51D-1153-27B4-EE454CC9BA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38380E8-1D79-37BC-9C87-F8E2ECD4BACE}"/>
              </a:ext>
            </a:extLst>
          </p:cNvPr>
          <p:cNvSpPr txBox="1"/>
          <p:nvPr/>
        </p:nvSpPr>
        <p:spPr>
          <a:xfrm>
            <a:off x="2729771" y="308427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424D7B"/>
                </a:solidFill>
              </a:rPr>
              <a:t>02 - </a:t>
            </a:r>
            <a:r>
              <a:rPr lang="ar-MA" sz="1800" dirty="0">
                <a:solidFill>
                  <a:srgbClr val="424D7B"/>
                </a:solidFill>
              </a:rPr>
              <a:t>قراءة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47880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E3A11-3DCE-A82C-B72A-00F4804BA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B7A3C00-0484-78FA-A484-649FFB914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خذوا الصفحة 153، سنواصل استثمار النص "الببر </a:t>
            </a:r>
            <a:r>
              <a:rPr lang="ar-MA" sz="2400" b="1" dirty="0" err="1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التسماني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". 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2334D3-83B1-16BF-010F-D066E68A81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94B782-3F22-6F56-E4D5-39575560B8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031916-BCAD-D047-7CC3-123E948B13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4AA0F3-EFA7-E701-ECCA-E96236CD30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4214051-F7CF-C37C-B23D-70A9BA04BF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DDCD4F-BC54-65E5-D075-3253E59F2C6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4F99AA-1FC8-24B8-3078-8DE7C2AE00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81654D-CA4F-8C82-41B5-2AC05750F81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2CAB6D9-F370-6314-294C-9D3FDF87ED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6CCDCD-F6AB-944C-5DFF-42D33772FB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775" y="2068802"/>
            <a:ext cx="2411266" cy="369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11432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38CAC-65C0-8B9E-AD6B-CB2A2E961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61BCD3D-94E5-7BA8-7CCF-B54AC499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نتذكر مضامين النص. من يجيب عن الأسئلة؟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39EE179-ABD7-2847-7C3E-B567945F10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5669C2-4781-5DC6-20FD-64AC8CAC0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6B27EF6-9BE3-103D-4890-1E1F09CEC1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25D16B1-0D86-3171-1ECA-36799B6885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08FE792-89F1-910E-F3F5-D9E9586F1B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4CF04B-61AE-E413-55CB-2AE502A632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8C526F-0D75-0709-3623-EC0764B0FD3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C5DCFF-A656-DBA0-5A05-E69A6281A8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C4E79D9B-D68F-1493-D02F-6D90C6032C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2728505-8BCA-32E8-7CFD-1D75C536541C}"/>
              </a:ext>
            </a:extLst>
          </p:cNvPr>
          <p:cNvSpPr txBox="1"/>
          <p:nvPr/>
        </p:nvSpPr>
        <p:spPr>
          <a:xfrm>
            <a:off x="1140542" y="2654003"/>
            <a:ext cx="7433187" cy="255389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اُذْكُرْ  (ي) أَسْبابَ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ٱنْقِراضِ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ٱلْبَبْرِ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ٱلتَّسْمانِيِّ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ٱلْحَيَواناتُ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ٱلْمُهَدَّدَةُ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بِٱلِانْقِراضِ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ٱلْمَذْكورَةُ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>
              <a:buFontTx/>
              <a:buChar char="-"/>
            </a:pP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عَرَفَتْ أَرْوى أَنَّ حِمايَةَ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ٱلْحَيَواناتِ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مَسْؤولِيَّةُ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ٱلْجَميعِ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كَيْفَ يُمْكِنُ أَنْ نَحْمي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ٱلْحَيَواناتِ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</p:txBody>
      </p:sp>
    </p:spTree>
    <p:extLst>
      <p:ext uri="{BB962C8B-B14F-4D97-AF65-F5344CB8AC3E}">
        <p14:creationId xmlns:p14="http://schemas.microsoft.com/office/powerpoint/2010/main" val="296801831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B4270-3FBF-5B26-22A9-2422F4FC0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5CD80EA-5931-D3CC-0D4F-193B89D5E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معاني المفردات. ضعوا الكلمة المناسبة أمام كل تعريف.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2C5CFCC-A0AA-36C1-12ED-3A82A3D6A3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D9C14B-87C1-3611-AE27-1045E7C8F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94F0829-06D0-F43A-F4B3-D0597B5500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B93944A-2DD2-7733-3D90-0EF2379406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50A9CD4-C356-B9CC-B343-BF1F097959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9A4549-BBFB-95BF-0CB7-1E193310B1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D20F61-58DB-EA51-D2C5-47685563258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070F1A-BEA5-EB9C-28B3-6A04C537932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7403439-40D4-E593-F291-F10367C850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698F0EA-8862-9711-3225-FE6554A9E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367" y="2023825"/>
            <a:ext cx="2411266" cy="369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6631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يقرأ. تابعوا. ارفعوا أصابعكم في كل مرة يقرأ زميلكم كلمة لا تفهمونها لنشرحها. </a:t>
            </a:r>
            <a:endParaRPr lang="fr-FR" sz="24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F6C120-51DE-03D8-DF5E-FF6B84A68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15BF09E-E746-87A7-15A8-FACBD82B88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367" y="2023825"/>
            <a:ext cx="2411266" cy="369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1F89F-7D27-4A3D-667D-2AAE25DB6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6A21B89-82DB-5DC7-D000-78A312C92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155. من يقرأ التعليمة؟ من يذكر بشعور الببر </a:t>
            </a:r>
            <a:r>
              <a:rPr lang="ar-MA" sz="2400" b="1" dirty="0" err="1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التسماني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وهو يحكي قصته؟</a:t>
            </a:r>
            <a:endParaRPr lang="fr-FR" sz="24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FD6420-DC29-C1B1-F626-2BA0D2CBC6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1066845-4CAC-7B08-5E89-578F7D3218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0973FF-2F9B-2EF7-8860-596D6B0A12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2C57DC-4F13-536A-E379-AF2DC4CEC9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216749-6BB0-2064-C3F3-DC22FE434C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A54D819-8B1D-27F1-5BE0-45D368BD38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EA3AB9-B2A3-B130-8CA5-838D00F78CA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C7257F-2AC1-D26A-22E8-B5A9CAD4198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22D2F52-5EDA-890E-1250-83ACCF876C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977" y="1709193"/>
            <a:ext cx="2627297" cy="40299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26087A4-66D0-2DFE-A4A7-A874937A8C9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831DCED8-CF1C-085D-F836-32BB62F717C1}"/>
              </a:ext>
            </a:extLst>
          </p:cNvPr>
          <p:cNvSpPr/>
          <p:nvPr/>
        </p:nvSpPr>
        <p:spPr>
          <a:xfrm>
            <a:off x="5934947" y="2369575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D1F1D59-C330-0C43-F01D-70C970E06904}"/>
              </a:ext>
            </a:extLst>
          </p:cNvPr>
          <p:cNvSpPr/>
          <p:nvPr/>
        </p:nvSpPr>
        <p:spPr>
          <a:xfrm>
            <a:off x="3282977" y="2369575"/>
            <a:ext cx="2607340" cy="8357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483778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19969-1128-F6A3-8F2A-1A069A731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C5BF6C9-5663-6B2F-9603-6803658E4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 الثاني؟ ابحثوا عن الإجابة في النص.</a:t>
            </a:r>
            <a:endParaRPr lang="fr-FR" sz="24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155FFDF-B20E-69DC-E31D-34493CF95E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A8B0417-A9AE-5ECA-FE02-E09475D4AF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D182228-B0FE-FB11-898B-7AE133E35D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35F0C3-1977-53C3-1410-C1C292CC83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A7036E-8205-C5ED-422A-DE89F287FD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E9E282-FD84-D88C-6C92-56D55F3605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E9DC17-2D4C-2180-4C5A-5AF7165524C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3A9958-4F8C-9F9C-7D91-17C07157CA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8892B0D-6D30-15BE-20F1-9EC2890A4C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977" y="1709193"/>
            <a:ext cx="2627297" cy="40299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94C6BE2-4B39-493F-0A41-BE51CC4B19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D49F8A0-5D15-1A20-8314-1C0AEE4165D3}"/>
              </a:ext>
            </a:extLst>
          </p:cNvPr>
          <p:cNvSpPr/>
          <p:nvPr/>
        </p:nvSpPr>
        <p:spPr>
          <a:xfrm>
            <a:off x="5934947" y="2895601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4913DB3-00E0-3927-84F8-4979E1B4927B}"/>
              </a:ext>
            </a:extLst>
          </p:cNvPr>
          <p:cNvSpPr/>
          <p:nvPr/>
        </p:nvSpPr>
        <p:spPr>
          <a:xfrm>
            <a:off x="3282977" y="2841523"/>
            <a:ext cx="2607340" cy="36379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30846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A2902-8CEE-9608-F195-8339F1176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B2BE9CC-63D9-8484-4F5B-C6F9A5197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إجابته؟ ما الذي يثبت ذلك في النص؟ هل تتفقون؟            -صححوا </a:t>
            </a:r>
            <a:endParaRPr lang="fr-FR" sz="2400" dirty="0"/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588A7BD-D2D4-140D-A43F-DC4BA70F57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A04CA9-2C0B-F8A5-FC0C-CF103A872C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F7F168-919B-22E2-510E-ED8C4160E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B66FA6-E664-1702-E7E4-0284B61DBF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8303C1-0C64-CCBF-AB1B-B9D9DC57F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9B5DB07-23E3-6E0B-0E7C-838146C28F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A4688E-A471-730F-F6A0-EC9CD6D645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B5A088-DD11-1A18-A4D5-41339141069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D233EA-95AB-7243-2C15-589CAAF8381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2FFEEC-2C9F-5C97-641D-8DB7AA0F8F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277" y="2819346"/>
            <a:ext cx="8131277" cy="2148556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6FD4904-6063-97E8-D001-38781415DF0B}"/>
              </a:ext>
            </a:extLst>
          </p:cNvPr>
          <p:cNvSpPr txBox="1"/>
          <p:nvPr/>
        </p:nvSpPr>
        <p:spPr>
          <a:xfrm>
            <a:off x="501446" y="3767573"/>
            <a:ext cx="8131277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اَلشَّرْطُ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ٱلْأَساسِيُّ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لِكَيْ لا تَنْقَرِضَ باقي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ٱلْحَيَواناتِ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ٱلتَّوَقُّفُ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تَدْميرِ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80991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37858-A1F4-3F8E-AC5A-0E345AA66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46D0D67-5A32-8D22-08E8-94B04401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نمر إلى أفكار النص. من يذكر بالمقصود بالفكرة الرئيسة؟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4059BB-FC6F-4759-8CF4-D71CD4CED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0FB3C-4FC4-35B2-9251-52CC34F92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4770ED-C8BE-F194-F95F-5893FE7311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9D690E-F6E3-E7AC-C47F-AA0E2A41CA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F1A3AF-DF90-0D44-D0C5-426B7442BC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65201C-6DC7-E8CA-F132-28E65B58EF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3DB34C-111C-18EF-36C5-3EB8E2290A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2B0AFB-C8BD-0E7B-625F-294F8A04095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82427D0-B2C1-0BD5-2E71-5154F215F0A9}"/>
              </a:ext>
            </a:extLst>
          </p:cNvPr>
          <p:cNvSpPr txBox="1"/>
          <p:nvPr/>
        </p:nvSpPr>
        <p:spPr>
          <a:xfrm>
            <a:off x="610859" y="2695948"/>
            <a:ext cx="8032955" cy="91940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endParaRPr lang="ar-MA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C2D8352-7906-E77B-EC3F-A600825EA8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2409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711C9-19F2-2E11-DE8A-8960A69C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753678-1F07-5A8B-5FFB-338EC898A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نتذكر جماعة. من يقرأ؟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170AA0-5F2B-600B-4B8D-B62F1B81E2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B3983B-A8D6-B012-F0E0-D564375DAD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0B8696-9F67-EAEF-A895-464F464377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C32DEE-05A6-CF13-0DD6-A9BA3256A3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322462-CC66-6DA4-D42D-62AE63A2B3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C77CF6-E275-E715-2AEA-05A5F45E4F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AAFF5F-E6DE-C1C4-7E9F-997DF707990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9A3C23-4AAA-9456-0540-A500CBE4C5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2C24F-F4BC-7A6A-260A-780D32014BF1}"/>
              </a:ext>
            </a:extLst>
          </p:cNvPr>
          <p:cNvSpPr txBox="1"/>
          <p:nvPr/>
        </p:nvSpPr>
        <p:spPr>
          <a:xfrm>
            <a:off x="540774" y="2654003"/>
            <a:ext cx="8032955" cy="2553891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اَلْفِكْرَةِ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 هِيَ جُمْلَةٌ تُلَخِّصُ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ٱلْمَعْنى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ٱلْأَساسِيَّ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لِلْفِقْرَةِ. </a:t>
            </a:r>
          </a:p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ٱلرَّئيسَةُ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تَتَضَمَّنُ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ٱلتَّفاصيلَ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لكِنَّها تَشْمَلُها.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D7EB57A-9AEC-1E2F-8123-A299491D81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4572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B99F7-5C8C-03EA-0E01-42311EDBE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C86FFB7-FA8D-B5EC-F3AA-8E95FCC42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نتذكر الخطوات التي تساعدنا على تحديد الفكرة الرئيسة للفقرة.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78D838-4410-69B6-37CB-98154A2B45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7D159D-4E7B-9058-9691-76A942942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C0C63B-D4F6-8C53-39AD-E93C247A17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AE9F1A-DC06-FD04-1919-492C41AE4C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3E7F26-152F-D048-7BBC-33CA004FE03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C58198-C902-D190-DA67-92C8B9B4E2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385F46-D102-FD55-AB77-1EBF87D726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40834E-03A1-94AF-FBD3-69450316642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FBBE2B0-BCDB-F428-A73F-77421B5074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D2D876-58FB-1485-801C-9A91DDE585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032" y="2162746"/>
            <a:ext cx="7795936" cy="333784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9920212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DBEB2-8A8E-338B-EDFB-77C8926F1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7684276-A322-F9D2-B807-39006164D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50" y="756000"/>
            <a:ext cx="71138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هذه فقرة من النص. سنحدد فكرتها الرئيسة. من يقرأ؟ ( تلميذان)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4887E1-C559-8AAC-2F06-C9B0C1EFE8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B20B8D-29B5-68B3-B276-88061B226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D904C3-FE36-F7CC-0ADB-515EEB3E5F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6D06DC-7092-2F81-81CB-43F35A856C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164FB8-F900-3FE9-839D-D70B9411F9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D507B0-8456-45F5-CB63-65E3FC3358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75E639-010D-9069-FDE3-0AEC42FFD5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FBD57E-D031-71DD-5B8C-35763DB6BE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FF1C430-9449-1A97-830F-3205581604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444B31-A45F-EC8A-D564-6D9597D3C3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101" y="2418969"/>
            <a:ext cx="8039797" cy="31016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4500281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D0440-2468-CFD6-0791-620BBE250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BA6927A-2973-D1BF-DF26-852047924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50" y="756000"/>
            <a:ext cx="71138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ما الموضوع الذي تتحدث عنه الفقرة؟ وما الكلمات المفاتيح فيها؟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93AB8B-222A-007B-5A16-378016070A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A7FF77-1014-3DC2-4D10-0EEC9FE88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461A3E-8D79-903B-436A-3C62BF201C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FBC330-4639-1BD4-DDB0-7423DCFCB1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5FE430-7E22-7715-A4CB-A76A26B7C0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E77F25-91D9-9AC2-B4E2-C26E8A11D9C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1441CF-F7CB-0E6F-9FAC-8FE4698AF3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C07EBE-7AD3-B2D4-1231-A11082D21F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535B47-344A-420F-B8C6-8F61F22141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134" y="2390245"/>
            <a:ext cx="8039797" cy="31016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9DA6131E-A097-08BC-5608-D93E01CFA4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07307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B1CF7-996B-67AA-652C-A892B223D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B9B61F7-10C7-258B-6BC3-B67214BF2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50" y="756000"/>
            <a:ext cx="71138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انطلاقا من الكلمات المفاتيح، من يصوغ الفكرة الرئيسة للفقرة؟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C03DD0-22C9-38E1-DE40-8C0CCC080E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E3D3152-D760-F1D4-122A-C7393A233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BD9CD1-7EB2-C6D2-1FAF-FF89B377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92C18B-935F-8304-D8BD-50B6E725A4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1CC3A8-C32E-0B12-2604-EA40E3F0FE8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0ED9ED-E72A-02F6-B83F-14AF0DBFC8F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92E08E-BB9A-E642-CC7D-22EE24BBA99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EBE0B6-7DDC-DCAB-7F7A-97A2172831D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F6A850-A04E-877D-96CA-07BCBBE3CA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134" y="2390245"/>
            <a:ext cx="8039797" cy="31016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EABA34F7-DB0E-8F33-1BBF-D7C5E7279C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5A6E53E-DDFE-1F48-79E1-EFDE1812A8E8}"/>
              </a:ext>
            </a:extLst>
          </p:cNvPr>
          <p:cNvCxnSpPr/>
          <p:nvPr/>
        </p:nvCxnSpPr>
        <p:spPr>
          <a:xfrm>
            <a:off x="6174658" y="3146323"/>
            <a:ext cx="111104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C3BBD77-A320-96BB-DF60-BD78A36F4BFA}"/>
              </a:ext>
            </a:extLst>
          </p:cNvPr>
          <p:cNvCxnSpPr>
            <a:cxnSpLocks/>
          </p:cNvCxnSpPr>
          <p:nvPr/>
        </p:nvCxnSpPr>
        <p:spPr>
          <a:xfrm>
            <a:off x="4296310" y="3524865"/>
            <a:ext cx="323700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5DB3C93-2BFC-C1CB-B29E-B60DD0E298E7}"/>
              </a:ext>
            </a:extLst>
          </p:cNvPr>
          <p:cNvCxnSpPr>
            <a:cxnSpLocks/>
          </p:cNvCxnSpPr>
          <p:nvPr/>
        </p:nvCxnSpPr>
        <p:spPr>
          <a:xfrm>
            <a:off x="6065556" y="4222956"/>
            <a:ext cx="74328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60ED3558-8ABB-C942-922D-D13F3F4F6C89}"/>
              </a:ext>
            </a:extLst>
          </p:cNvPr>
          <p:cNvCxnSpPr>
            <a:cxnSpLocks/>
          </p:cNvCxnSpPr>
          <p:nvPr/>
        </p:nvCxnSpPr>
        <p:spPr>
          <a:xfrm>
            <a:off x="2385628" y="5368414"/>
            <a:ext cx="249117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16069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5502B-1634-9800-B70C-C9F1107C7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CC87D94-977C-2559-BDC6-1313D5F00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50" y="756000"/>
            <a:ext cx="711386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هذه صياغة أخرى للفكرة الرئيسة. هل تعبر عن المعنى العام للفقرة؟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F0BE92-290A-A90E-D3CA-95F25879D4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079059-D1BD-BFEC-124D-325FE9277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DF5F6B-08D2-442A-ABC0-C37EE3A0C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BCAEBE8-8E02-BAD6-1CCB-636E659A5F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15B4ECE-5295-F721-C626-61E7291B74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959F3C-1316-3C85-E04D-CC477BA356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5D8A24-1208-3722-3688-88375788F3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C7186D-0454-D69C-460F-DEEAD224925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CF6421-4C79-4611-5EFC-452D4BB96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101" y="1709193"/>
            <a:ext cx="8039797" cy="31016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53FCDD15-ABBF-E76D-5A35-480869B8A6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C2BDAFA5-2FEB-DC3A-A171-CBF9AD7431A1}"/>
              </a:ext>
            </a:extLst>
          </p:cNvPr>
          <p:cNvCxnSpPr/>
          <p:nvPr/>
        </p:nvCxnSpPr>
        <p:spPr>
          <a:xfrm>
            <a:off x="6092625" y="2465271"/>
            <a:ext cx="111104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2E0C847-08EB-8477-7582-D1D4B8DD3D49}"/>
              </a:ext>
            </a:extLst>
          </p:cNvPr>
          <p:cNvCxnSpPr>
            <a:cxnSpLocks/>
          </p:cNvCxnSpPr>
          <p:nvPr/>
        </p:nvCxnSpPr>
        <p:spPr>
          <a:xfrm>
            <a:off x="4214277" y="2843813"/>
            <a:ext cx="323700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FA8D4DD-0A25-ED75-91F1-692834C61267}"/>
              </a:ext>
            </a:extLst>
          </p:cNvPr>
          <p:cNvCxnSpPr>
            <a:cxnSpLocks/>
          </p:cNvCxnSpPr>
          <p:nvPr/>
        </p:nvCxnSpPr>
        <p:spPr>
          <a:xfrm>
            <a:off x="5983523" y="3541904"/>
            <a:ext cx="74328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6697B49-2A09-C841-83A4-649E953637A1}"/>
              </a:ext>
            </a:extLst>
          </p:cNvPr>
          <p:cNvCxnSpPr>
            <a:cxnSpLocks/>
          </p:cNvCxnSpPr>
          <p:nvPr/>
        </p:nvCxnSpPr>
        <p:spPr>
          <a:xfrm>
            <a:off x="2303595" y="4687362"/>
            <a:ext cx="95088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7F142011-D797-2165-4B28-95ECDBAB4DEC}"/>
              </a:ext>
            </a:extLst>
          </p:cNvPr>
          <p:cNvSpPr txBox="1"/>
          <p:nvPr/>
        </p:nvSpPr>
        <p:spPr>
          <a:xfrm>
            <a:off x="538932" y="4901958"/>
            <a:ext cx="8032955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تَسَلُّطُ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عَلَى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وَتَدْميرُ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يُسَبِّبانِ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ٱنْقِراضَ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ٱلْحَيَواناتِ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16AE855-64E9-AA47-9DC8-774C24C8E7EA}"/>
              </a:ext>
            </a:extLst>
          </p:cNvPr>
          <p:cNvCxnSpPr>
            <a:cxnSpLocks/>
          </p:cNvCxnSpPr>
          <p:nvPr/>
        </p:nvCxnSpPr>
        <p:spPr>
          <a:xfrm>
            <a:off x="4805556" y="4294072"/>
            <a:ext cx="128706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69B64DB-A806-F990-51AA-0C4CD6D4A61C}"/>
              </a:ext>
            </a:extLst>
          </p:cNvPr>
          <p:cNvCxnSpPr>
            <a:cxnSpLocks/>
          </p:cNvCxnSpPr>
          <p:nvPr/>
        </p:nvCxnSpPr>
        <p:spPr>
          <a:xfrm>
            <a:off x="4710246" y="3541904"/>
            <a:ext cx="74328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2751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56006-412F-BFB5-8EE8-D50128BDB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56EABD8-A739-4CEA-EB44-ECC3B826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نمر إلى السؤال الموالي. من يقرأ التعليمة؟ ما المطلوب؟                 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9DC516-77CA-81AC-2A88-0F54A3A427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DE26F9C-78E1-A96F-0A49-72BA2243F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6F2295-4E8F-B2E6-0930-25768F2C41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0C1FA6-FA3D-6645-36C9-3F8B687ABD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F6E630E-C932-E2A4-5CD8-C2E6AFE05D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EF215B-ECB1-EA3F-9436-91E5EB00D14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3996CC-F28D-68ED-6098-D7EF743AF0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6AD71B0-F34F-4273-E5F3-C05F062700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2977" y="1709193"/>
            <a:ext cx="2627297" cy="40299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3575897-DC8C-4FD1-85B3-90D6252A17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E5531DC5-3CD0-1FDD-F3D7-8B49133CAAB8}"/>
              </a:ext>
            </a:extLst>
          </p:cNvPr>
          <p:cNvSpPr/>
          <p:nvPr/>
        </p:nvSpPr>
        <p:spPr>
          <a:xfrm>
            <a:off x="6050169" y="3301181"/>
            <a:ext cx="786581" cy="2556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5D2F202-E519-5A86-B68C-A827978C27D6}"/>
              </a:ext>
            </a:extLst>
          </p:cNvPr>
          <p:cNvSpPr/>
          <p:nvPr/>
        </p:nvSpPr>
        <p:spPr>
          <a:xfrm>
            <a:off x="3292955" y="3151239"/>
            <a:ext cx="2607340" cy="10176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7EBD51A-4600-0A31-FF1B-0528936C8D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4049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CBB0A-BEEB-7ACC-73F7-B1EB6E650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DF79D39-B425-4FE3-ED13-849B2C45E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D4FAC9-2523-93AB-4856-02AA86129A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ADD507-1424-01C6-1F60-7A545362C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C15D69-1FDE-33EE-25C9-B0CB6569E5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362AF5-7B3B-C3BC-9B3C-54E4847A0B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825DF7-C93C-33E1-37B0-63B7EBC2E2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D7E2D6-6B40-70B4-BB6F-569606587E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62B1A0-D38B-AA66-C4AE-9443319B1D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A55646-02BD-A9BD-EF5A-550C3801587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C0491CFC-373F-FB0F-CAAE-7CB72DB861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2FB68D-24C2-8CB8-FC8D-098DB95162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507" y="2041953"/>
            <a:ext cx="8184573" cy="3896731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9238837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B1CEC-3DEB-8813-AC5D-D38C876C0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7CA07C-C2A7-3C6C-9F55-E2C5C59C8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ما الفكرة التي وردت أولا في النص؟ هل تتفقون؟ لماذا؟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61996CA-90E2-19B7-DACD-8A35907EF9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EE8465-83A5-EB70-51F4-D58235B42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1D75B6-7BA0-18FC-A325-A90FCB09FD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3D06EA-CFD8-37E4-FA71-5DFD072C31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0A30B6A-2553-F05F-EFD0-E8C1FC898C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78FD13-B4A1-183D-049B-CFF397DE72E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8BA747-E91D-6DA6-5CBE-B0C1E37CF53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441494-B79C-2F24-586E-AFF4943844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F67C78D4-0589-0013-A8E0-8A50091ED9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E60321-6A59-847A-9D6F-DE223ED442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507" y="2041953"/>
            <a:ext cx="8184573" cy="3896731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C8707808-C02B-AD4F-173D-5A72018CE917}"/>
              </a:ext>
            </a:extLst>
          </p:cNvPr>
          <p:cNvSpPr/>
          <p:nvPr/>
        </p:nvSpPr>
        <p:spPr>
          <a:xfrm>
            <a:off x="8066816" y="3407443"/>
            <a:ext cx="422787" cy="40398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1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7FCEBF32-7E9D-C775-F9EE-BB722324B212}"/>
              </a:ext>
            </a:extLst>
          </p:cNvPr>
          <p:cNvSpPr/>
          <p:nvPr/>
        </p:nvSpPr>
        <p:spPr>
          <a:xfrm>
            <a:off x="8066816" y="4080420"/>
            <a:ext cx="422787" cy="40398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4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9A14EF7-E69E-9D1F-4E54-B243A4B796A9}"/>
              </a:ext>
            </a:extLst>
          </p:cNvPr>
          <p:cNvSpPr/>
          <p:nvPr/>
        </p:nvSpPr>
        <p:spPr>
          <a:xfrm>
            <a:off x="8092925" y="4717017"/>
            <a:ext cx="422787" cy="40398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5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54623EC8-9218-6E69-B9B7-FB2886B8C191}"/>
              </a:ext>
            </a:extLst>
          </p:cNvPr>
          <p:cNvSpPr/>
          <p:nvPr/>
        </p:nvSpPr>
        <p:spPr>
          <a:xfrm>
            <a:off x="8066816" y="5376963"/>
            <a:ext cx="422787" cy="40398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2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478C10A9-2263-FF65-D11F-A0A8309E05D9}"/>
              </a:ext>
            </a:extLst>
          </p:cNvPr>
          <p:cNvSpPr/>
          <p:nvPr/>
        </p:nvSpPr>
        <p:spPr>
          <a:xfrm>
            <a:off x="8085928" y="2747497"/>
            <a:ext cx="422787" cy="40398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3</a:t>
            </a:r>
            <a:endParaRPr lang="fr-F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8333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5" grpId="0" animBg="1"/>
      <p:bldP spid="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0DE2D-8C84-1C3E-1AB5-A199AED0C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76D7480-545F-68A5-3003-6501C4B2D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07" y="756000"/>
            <a:ext cx="704135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A05AE5-AE32-4012-EE57-5D394C3D9D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BB3B68-BD84-A6AB-2AEB-D736CCCD5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3933A1-8B99-DF83-9C87-8758919BF4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5FCA22-27F5-F6FE-443A-74675BFC07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C66408F-A79D-48A1-B5AC-D69690093D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ED888A-22DD-B986-373C-7758E5FE4A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9FDB66-9BD4-145E-C0D3-C92B32596A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56E57C-F96E-2E93-1096-8DC59E8EBD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40E0A4D-A88C-AED4-E01A-D70CAE477B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507" y="2041953"/>
            <a:ext cx="8184573" cy="3896731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D1DC6EC4-D6CB-3A28-0CC2-4052196E4D1C}"/>
              </a:ext>
            </a:extLst>
          </p:cNvPr>
          <p:cNvSpPr/>
          <p:nvPr/>
        </p:nvSpPr>
        <p:spPr>
          <a:xfrm>
            <a:off x="8066816" y="3407443"/>
            <a:ext cx="422787" cy="40398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1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84C6A2D-331C-453C-9E80-34AEE413468E}"/>
              </a:ext>
            </a:extLst>
          </p:cNvPr>
          <p:cNvSpPr/>
          <p:nvPr/>
        </p:nvSpPr>
        <p:spPr>
          <a:xfrm>
            <a:off x="8066816" y="4080420"/>
            <a:ext cx="422787" cy="40398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4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2743298-86BE-73CC-B311-B30CB8A2F943}"/>
              </a:ext>
            </a:extLst>
          </p:cNvPr>
          <p:cNvSpPr/>
          <p:nvPr/>
        </p:nvSpPr>
        <p:spPr>
          <a:xfrm>
            <a:off x="8092925" y="4717017"/>
            <a:ext cx="422787" cy="40398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5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122F8E1-34AB-134C-547C-B9EABFCB2462}"/>
              </a:ext>
            </a:extLst>
          </p:cNvPr>
          <p:cNvSpPr/>
          <p:nvPr/>
        </p:nvSpPr>
        <p:spPr>
          <a:xfrm>
            <a:off x="8066816" y="5376963"/>
            <a:ext cx="422787" cy="40398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2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569A7A27-1579-09A7-DCA3-3BFA30E4FA8D}"/>
              </a:ext>
            </a:extLst>
          </p:cNvPr>
          <p:cNvSpPr/>
          <p:nvPr/>
        </p:nvSpPr>
        <p:spPr>
          <a:xfrm>
            <a:off x="8085928" y="2747497"/>
            <a:ext cx="422787" cy="40398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FF0000"/>
                </a:solidFill>
              </a:rPr>
              <a:t>3</a:t>
            </a:r>
            <a:endParaRPr lang="fr-FR" sz="3600" b="1" dirty="0">
              <a:solidFill>
                <a:srgbClr val="FF0000"/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757D7951-DB85-61F8-07D4-BBD4744D9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9593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5FC6D-0697-E73D-85BC-3FFEEB564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E4AC3A7-A61B-D0AA-ACA2-E764E1285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14928"/>
            <a:ext cx="72412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التمرينين الرابع والخامس. من يقرأ السؤال الأول؟ فكروا ثم اكتبوا رأيكم.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71492F-D056-98E1-3B43-96AF175C3B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7E182C-E8F0-E288-A69B-CDF88EE5B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F58151-290E-3B30-BDB3-1DF155DED8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C88388-4C11-4884-E0BE-5EBA3E2896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739EAF-F67E-C436-0C5A-3D7A8FBD81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208526-B12F-9F76-9C15-D4C0173DC0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AD0D71-993B-5559-2F1B-E21DC0B228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791146-500A-5066-F49A-A2A78557E3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6578C2-4817-6308-9712-4A14342DF6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87" y="2172929"/>
            <a:ext cx="8055038" cy="415208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4DAD16C-D1D8-CDA5-4A49-34B4CFBAF872}"/>
              </a:ext>
            </a:extLst>
          </p:cNvPr>
          <p:cNvSpPr txBox="1"/>
          <p:nvPr/>
        </p:nvSpPr>
        <p:spPr>
          <a:xfrm>
            <a:off x="621087" y="2690782"/>
            <a:ext cx="748164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رَأْيي ...</a:t>
            </a:r>
          </a:p>
          <a:p>
            <a:pPr algn="just" rtl="1"/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7A3D31F-0F94-CBAE-9761-EEF9C1CE3E3C}"/>
              </a:ext>
            </a:extLst>
          </p:cNvPr>
          <p:cNvSpPr txBox="1"/>
          <p:nvPr/>
        </p:nvSpPr>
        <p:spPr>
          <a:xfrm>
            <a:off x="963805" y="3337156"/>
            <a:ext cx="7238401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أَنَّ ...</a:t>
            </a:r>
          </a:p>
          <a:p>
            <a:pPr algn="just" rtl="1"/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E6AC926-E9FB-01DE-FEA7-FA93A6AF13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136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E5503-7748-4E7D-5F93-EAD53063E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1281DD0-FD6B-0176-2736-A391473B3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55" y="827307"/>
            <a:ext cx="7462682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يتقاسم إجابته؟                               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DE7D1E-0CA4-0715-CCBE-ED40F48453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80CA96-4FDB-E05A-CFCD-2ADC983EB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C96D4D-83E9-F00B-6873-907A133FC5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DD69387-1824-1CB2-9A4A-D1A341AED7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EBCE36-AFFD-B8D5-3027-7A74F17A87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178581-5838-AC4B-4E6E-C735D857F53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DE564F-1D1B-8369-AE27-11F0643FA8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016088-B7B4-B7B1-0DAB-3C2242BE88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EC93CE9-D43A-8F6E-3BD3-75ED853616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157272-7E47-75AB-8F69-4059463F7E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87" y="2172929"/>
            <a:ext cx="8055038" cy="415208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C91ED20-3F56-94D3-77C7-AD8C3BAC3951}"/>
              </a:ext>
            </a:extLst>
          </p:cNvPr>
          <p:cNvSpPr txBox="1"/>
          <p:nvPr/>
        </p:nvSpPr>
        <p:spPr>
          <a:xfrm>
            <a:off x="621087" y="2690782"/>
            <a:ext cx="748164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رَأْيي ...</a:t>
            </a:r>
          </a:p>
          <a:p>
            <a:pPr algn="just" rtl="1"/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AD8B124-9AD1-EEDC-7912-9B7D940F9DD5}"/>
              </a:ext>
            </a:extLst>
          </p:cNvPr>
          <p:cNvSpPr txBox="1"/>
          <p:nvPr/>
        </p:nvSpPr>
        <p:spPr>
          <a:xfrm>
            <a:off x="963805" y="3337156"/>
            <a:ext cx="7238401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أَعْتَقِدُ أَنَّ ...</a:t>
            </a:r>
          </a:p>
          <a:p>
            <a:pPr algn="just" rtl="1"/>
            <a:endParaRPr lang="a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/>
            <a:endParaRPr lang="fr-FR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384911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iddle 3">
            <a:hlinkClick r:id="" action="ppaction://media"/>
            <a:extLst>
              <a:ext uri="{FF2B5EF4-FFF2-40B4-BE49-F238E27FC236}">
                <a16:creationId xmlns:a16="http://schemas.microsoft.com/office/drawing/2014/main" id="{E3D1B4E6-B711-C2A8-D098-A9F7AE3BC8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E4D3D5-1DE2-25CA-737C-F4F429D69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87C9C-4984-C93C-5484-4088141C5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2DC00E-B909-5690-B709-BFB036EC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ننشد قصيدة "هداياي" جماعة.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67C278-6EBE-B241-7A33-B30A3659FD4E}"/>
              </a:ext>
            </a:extLst>
          </p:cNvPr>
          <p:cNvSpPr>
            <a:spLocks/>
          </p:cNvSpPr>
          <p:nvPr/>
        </p:nvSpPr>
        <p:spPr>
          <a:xfrm>
            <a:off x="3563985" y="1267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تربوية</a:t>
            </a:r>
          </a:p>
        </p:txBody>
      </p:sp>
      <p:pic>
        <p:nvPicPr>
          <p:cNvPr id="6" name="Espace réservé pour une image  17">
            <a:extLst>
              <a:ext uri="{FF2B5EF4-FFF2-40B4-BE49-F238E27FC236}">
                <a16:creationId xmlns:a16="http://schemas.microsoft.com/office/drawing/2014/main" id="{2DA050F2-C11F-92D6-F497-AE88CB72A7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4" name="FINALE NACHID HADAYAY DONE">
            <a:hlinkClick r:id="" action="ppaction://media"/>
            <a:extLst>
              <a:ext uri="{FF2B5EF4-FFF2-40B4-BE49-F238E27FC236}">
                <a16:creationId xmlns:a16="http://schemas.microsoft.com/office/drawing/2014/main" id="{E2C1437C-8A58-49FB-9492-233A1AC5C8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0796" y="1686289"/>
            <a:ext cx="7367456" cy="414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314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0426A-FBB2-0E7D-E60E-5F11CF012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3589CC2-AEE9-7E82-FD2B-50CF31CD0FFF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315276E-52C1-F28B-F77D-4A017638B858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AE6A1C0-65C9-1108-A1F3-081126ED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44886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إملاء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BCC3B7A-32D5-469E-FBDB-9FA344B5AEA1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الأسماء الموصولة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D949C7-CEE2-D12F-074D-7A61936FBE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64109-8DB6-3773-06C6-510978A8FE75}"/>
              </a:ext>
            </a:extLst>
          </p:cNvPr>
          <p:cNvSpPr txBox="1"/>
          <p:nvPr/>
        </p:nvSpPr>
        <p:spPr>
          <a:xfrm>
            <a:off x="2843059" y="296422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01 - إملاء</a:t>
            </a:r>
            <a:endParaRPr lang="fr-FR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0D0AE3AB-2C43-0A2C-2386-117182E245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342169" y="2847159"/>
            <a:ext cx="648000" cy="64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30E5C3-E0A6-874F-AF1E-B8F240C652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1770" y="1503424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9271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BAD-5E93-BA63-09C7-E9B2C1C8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E5C1594-B7AA-444C-A69D-8F0500A7F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درس الإملاء اليوم ستتعلمون كيف توظفون الأسماء الموصولة الخاصة بالجمع.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D8F4E-A8BE-C075-1695-E53DB73D18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104D96-05E1-F5F0-AB24-DA84D44401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7AF509-EAE0-C64D-3C05-566680E0AD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AF847-65B2-57FA-36BD-0FF456C3B1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8C36F5-4682-DB4E-92D0-3E98584654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D732EF-AA09-688C-FA50-C5A1435EBF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D20846-F3C0-0CA7-4BA0-B50FF14E1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EC4ED40-0079-DA46-40F7-F8DF1D6C41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A48FBD-0ABA-2C05-1289-DD94CD0419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BAC712C-5FE5-C924-CF76-D7CE7B90A402}"/>
              </a:ext>
            </a:extLst>
          </p:cNvPr>
          <p:cNvSpPr txBox="1"/>
          <p:nvPr/>
        </p:nvSpPr>
        <p:spPr>
          <a:xfrm>
            <a:off x="2380371" y="2072148"/>
            <a:ext cx="503359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اَلْأَسْماءُ </a:t>
            </a:r>
            <a:r>
              <a:rPr lang="ar-MA" dirty="0" err="1"/>
              <a:t>ٱلْمَوْصولَةُ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C26EDD-3B93-88EA-068F-6FC0361620DC}"/>
              </a:ext>
            </a:extLst>
          </p:cNvPr>
          <p:cNvSpPr txBox="1"/>
          <p:nvPr/>
        </p:nvSpPr>
        <p:spPr>
          <a:xfrm>
            <a:off x="6075992" y="3775567"/>
            <a:ext cx="1374867" cy="919356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اَلَّذينَ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614B42E-384A-CD06-3291-CD07DCA88CEC}"/>
              </a:ext>
            </a:extLst>
          </p:cNvPr>
          <p:cNvSpPr txBox="1"/>
          <p:nvPr/>
        </p:nvSpPr>
        <p:spPr>
          <a:xfrm>
            <a:off x="1131140" y="3775567"/>
            <a:ext cx="2776744" cy="919356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اَللَّواتي/اَللّاتي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67040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0613B-0DEF-E5D6-1A56-25A502585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99E3F22-8341-2BFE-01B9-CC4745E43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قبل ذلك، ما هي الأسماء الموصولة التي تعرفنا عليها سابقا؟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210730-C2EC-070E-4D1B-CBFB317B9D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3ADFED-3A74-6070-FFE8-852028D63B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7A9282-9A2A-7732-6620-58D8E1E7CD9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05BAA9-416D-F60F-3003-317A299FDF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72DB25-D8E0-7CCD-AB9D-600CDFF7A2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A08FA42-D81F-2AA1-0B63-628B1E24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3D384F-FFF6-E8E0-2221-2B1E6B1856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755CB5F-FECE-7312-0093-B89A453916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777B87-E964-D922-4B77-96AF1310DF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772E4E8-B24E-D327-E544-9CF2E0DBF8A5}"/>
              </a:ext>
            </a:extLst>
          </p:cNvPr>
          <p:cNvSpPr txBox="1"/>
          <p:nvPr/>
        </p:nvSpPr>
        <p:spPr>
          <a:xfrm>
            <a:off x="2102302" y="1915556"/>
            <a:ext cx="503359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اَلْأَسْماءُ </a:t>
            </a:r>
            <a:r>
              <a:rPr lang="ar-MA" dirty="0" err="1"/>
              <a:t>ٱلْمَوْصولَةُ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04FEE3-8B74-E71F-8507-563386F3FA77}"/>
              </a:ext>
            </a:extLst>
          </p:cNvPr>
          <p:cNvSpPr txBox="1"/>
          <p:nvPr/>
        </p:nvSpPr>
        <p:spPr>
          <a:xfrm>
            <a:off x="6867728" y="3839284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</a:t>
            </a:r>
            <a:r>
              <a:rPr lang="ar-MA" sz="4000" dirty="0">
                <a:solidFill>
                  <a:srgbClr val="C00000"/>
                </a:solidFill>
              </a:rPr>
              <a:t>لّ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َذي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5056CCC-3134-0F5C-385B-B4A142C12CD0}"/>
              </a:ext>
            </a:extLst>
          </p:cNvPr>
          <p:cNvSpPr txBox="1"/>
          <p:nvPr/>
        </p:nvSpPr>
        <p:spPr>
          <a:xfrm>
            <a:off x="5532375" y="383018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</a:t>
            </a:r>
            <a:r>
              <a:rPr lang="ar-MA" sz="4000" dirty="0">
                <a:solidFill>
                  <a:srgbClr val="C00000"/>
                </a:solidFill>
              </a:rPr>
              <a:t>لَّ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تي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360DDB4-8A5B-E06C-5F05-1701807D9F90}"/>
              </a:ext>
            </a:extLst>
          </p:cNvPr>
          <p:cNvSpPr txBox="1"/>
          <p:nvPr/>
        </p:nvSpPr>
        <p:spPr>
          <a:xfrm>
            <a:off x="3361693" y="3850711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اَللَّذانِ/ اَللَّذَيْنِ </a:t>
            </a:r>
            <a:endParaRPr lang="fr-FR" sz="40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487CC3-EA55-A781-3F60-03DB08931742}"/>
              </a:ext>
            </a:extLst>
          </p:cNvPr>
          <p:cNvSpPr txBox="1"/>
          <p:nvPr/>
        </p:nvSpPr>
        <p:spPr>
          <a:xfrm>
            <a:off x="977530" y="3839284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اَللَّتانِ/ اَللَّتَيْنِ</a:t>
            </a:r>
            <a:endParaRPr lang="fr-F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9675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F939F-7C62-C587-4E62-E79862367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E6A7A69-4A20-B81B-B08D-3EDDE7230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لرسم الأسماء الموصولة.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F51E1B-A445-82FF-EA29-0B6A25EFB2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C64836-225C-A5A0-3C84-A15DC3C308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6AD75E-AEC1-A79C-C321-8B3A189D4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EC1473-0A5B-1AAF-FB01-EFF138739C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34F2DB-6F90-8080-AED3-E43C2C0C28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5ACE3EE-5FBE-2891-99A3-860700D124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D89B16-99FD-AB27-EAAF-82F61F46DA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F7A1FD4-C2AD-011D-3A1C-5E42B1EB9A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19BCF7-B470-EEFF-9020-16862E6366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8E21BBC-F442-C436-BA36-4A311E2F75B2}"/>
              </a:ext>
            </a:extLst>
          </p:cNvPr>
          <p:cNvSpPr txBox="1"/>
          <p:nvPr/>
        </p:nvSpPr>
        <p:spPr>
          <a:xfrm>
            <a:off x="2039159" y="3190999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840AD8-07CD-7638-4F42-70DC6E24C6AE}"/>
              </a:ext>
            </a:extLst>
          </p:cNvPr>
          <p:cNvSpPr txBox="1"/>
          <p:nvPr/>
        </p:nvSpPr>
        <p:spPr>
          <a:xfrm>
            <a:off x="610859" y="3190999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34779BF-8DB2-A5CC-BE56-4EC8FD8E3433}"/>
              </a:ext>
            </a:extLst>
          </p:cNvPr>
          <p:cNvSpPr txBox="1"/>
          <p:nvPr/>
        </p:nvSpPr>
        <p:spPr>
          <a:xfrm>
            <a:off x="1007420" y="4485879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َذانِ/ 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ذَيْنِ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16B5783-21A1-AA8F-2D7F-94A31FA72FAA}"/>
              </a:ext>
            </a:extLst>
          </p:cNvPr>
          <p:cNvSpPr txBox="1"/>
          <p:nvPr/>
        </p:nvSpPr>
        <p:spPr>
          <a:xfrm>
            <a:off x="1007420" y="5405572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تانِ/ 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َتَيْنِ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9783BFC-9DA8-4B50-A763-D9C370160C8A}"/>
              </a:ext>
            </a:extLst>
          </p:cNvPr>
          <p:cNvSpPr txBox="1"/>
          <p:nvPr/>
        </p:nvSpPr>
        <p:spPr>
          <a:xfrm>
            <a:off x="4030859" y="3190999"/>
            <a:ext cx="4639567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تُرْسَمُ بِلامٍ واحِدَةٍ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972042-23DF-FCB0-45E7-0C619F38B88C}"/>
              </a:ext>
            </a:extLst>
          </p:cNvPr>
          <p:cNvSpPr txBox="1"/>
          <p:nvPr/>
        </p:nvSpPr>
        <p:spPr>
          <a:xfrm>
            <a:off x="4030859" y="4893188"/>
            <a:ext cx="4639567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تُرْسَمُ بِلامَيْنِ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8" name="Accolade ouvrante 7">
            <a:extLst>
              <a:ext uri="{FF2B5EF4-FFF2-40B4-BE49-F238E27FC236}">
                <a16:creationId xmlns:a16="http://schemas.microsoft.com/office/drawing/2014/main" id="{F28101C7-9212-6EFB-01A3-6181A736B57E}"/>
              </a:ext>
            </a:extLst>
          </p:cNvPr>
          <p:cNvSpPr/>
          <p:nvPr/>
        </p:nvSpPr>
        <p:spPr>
          <a:xfrm rot="10800000">
            <a:off x="3436968" y="4519969"/>
            <a:ext cx="527833" cy="1582031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74DF858D-ED0E-00E4-F340-22FC13677B29}"/>
              </a:ext>
            </a:extLst>
          </p:cNvPr>
          <p:cNvSpPr/>
          <p:nvPr/>
        </p:nvSpPr>
        <p:spPr>
          <a:xfrm>
            <a:off x="3493887" y="3434109"/>
            <a:ext cx="413997" cy="32446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439940F-CF61-3E5F-4624-E296456B41D7}"/>
              </a:ext>
            </a:extLst>
          </p:cNvPr>
          <p:cNvSpPr txBox="1"/>
          <p:nvPr/>
        </p:nvSpPr>
        <p:spPr>
          <a:xfrm>
            <a:off x="2600616" y="1680972"/>
            <a:ext cx="4639567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كَيْفَ تُرْسَم</a:t>
            </a:r>
            <a:r>
              <a:rPr lang="ar-MA" sz="4000" dirty="0">
                <a:solidFill>
                  <a:srgbClr val="4472C4">
                    <a:lumMod val="50000"/>
                  </a:srgbClr>
                </a:solidFill>
              </a:rPr>
              <a:t>ُ 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لْأَسْماءُ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ٱلْمَوْصولَةُ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82509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0613B-0DEF-E5D6-1A56-25A502585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99E3F22-8341-2BFE-01B9-CC4745E43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تعلم توظيف الأسماء الموصولة التالية.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210730-C2EC-070E-4D1B-CBFB317B9D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3ADFED-3A74-6070-FFE8-852028D63B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7A9282-9A2A-7732-6620-58D8E1E7CD9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05BAA9-416D-F60F-3003-317A299FDF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72DB25-D8E0-7CCD-AB9D-600CDFF7A2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A08FA42-D81F-2AA1-0B63-628B1E24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3D384F-FFF6-E8E0-2221-2B1E6B1856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755CB5F-FECE-7312-0093-B89A453916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777B87-E964-D922-4B77-96AF1310DF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A0C278A-64B8-32FD-A968-93AC716D2B50}"/>
              </a:ext>
            </a:extLst>
          </p:cNvPr>
          <p:cNvSpPr txBox="1"/>
          <p:nvPr/>
        </p:nvSpPr>
        <p:spPr>
          <a:xfrm>
            <a:off x="6132375" y="2969322"/>
            <a:ext cx="1824102" cy="919356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اَلَّذينَ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CA084D-1113-B46F-4644-622FD84AC8ED}"/>
              </a:ext>
            </a:extLst>
          </p:cNvPr>
          <p:cNvSpPr txBox="1"/>
          <p:nvPr/>
        </p:nvSpPr>
        <p:spPr>
          <a:xfrm>
            <a:off x="1187523" y="2969322"/>
            <a:ext cx="4530084" cy="919356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 اَللَّواتي/اَللّاتي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37417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9CC85-AFED-24E7-7240-94EB30E84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5F26694-81EF-668C-2D59-44F8ADE7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تابعوا معي متى أستعمل (الذين-اللواتي /اللاتي).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4F1014-42C0-D227-98EF-42C0D1E38E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E5F9CD-7F18-EB46-BBB9-B1707E3553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D2591E-9360-578C-DD50-4822A1F03F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877271-8B56-B281-1E34-B6F511FBD1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FBC0F0-3845-D380-DBA3-7DF1B394DC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9FC8EC-B1DC-4C97-4316-A0672DFE28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96423D-5525-F2FC-AC39-BDD9880545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504E7F-D437-5B68-A623-7E3E075D30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3A098DC-A78C-3F5B-913E-EFE284263E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B91C3FE-CE51-5CF1-5791-F26C5F110E4A}"/>
              </a:ext>
            </a:extLst>
          </p:cNvPr>
          <p:cNvSpPr txBox="1"/>
          <p:nvPr/>
        </p:nvSpPr>
        <p:spPr>
          <a:xfrm>
            <a:off x="1445342" y="3046266"/>
            <a:ext cx="6702910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كَيْفَ أَسْتَعْمِلُ (الَّذينَ- اللَّواتي/ اللّاتي)؟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60235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04DEA-7A6C-F6CB-5F5B-0CF051A51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A84ABB1-9174-5D7C-1E65-15B2360B8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أريد كتابة الاسم الموصول في الجملة التالية لأربط بين الاسم والجملة.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F25BDB-1EAD-ADF7-6553-75D3D0D1FE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98D790-CCCB-0378-F2C3-9AD2771261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E4F743-A03A-54BF-062D-95A387EDD2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840F49-8274-3BBA-F3F8-B503FCDF2D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49B82B-8E76-9D6B-8D4E-0CA75EDC25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59AC1E-1FB7-6E62-F3F5-1DF14EAD5E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EEBBCA-07E3-F656-EDDA-78D95C888A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3A15CCE-850E-2D20-EEF4-B9017F9382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311E5CA-A504-81CB-2944-6F011FBFA3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31F5983-F852-B16D-9C50-6527AAF076E1}"/>
              </a:ext>
            </a:extLst>
          </p:cNvPr>
          <p:cNvSpPr txBox="1"/>
          <p:nvPr/>
        </p:nvSpPr>
        <p:spPr>
          <a:xfrm>
            <a:off x="1494331" y="3712455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ٱلرِّجالُ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يَحْرُسونَ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ٱلْمَحْمِيَّةَ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FCC2D3-F011-955A-4057-C2313924BC8F}"/>
              </a:ext>
            </a:extLst>
          </p:cNvPr>
          <p:cNvSpPr txBox="1"/>
          <p:nvPr/>
        </p:nvSpPr>
        <p:spPr>
          <a:xfrm>
            <a:off x="5599444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اَلَّذينَ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7DCC332-0B9B-A3DF-719A-0EF5B3AB52EE}"/>
              </a:ext>
            </a:extLst>
          </p:cNvPr>
          <p:cNvSpPr txBox="1"/>
          <p:nvPr/>
        </p:nvSpPr>
        <p:spPr>
          <a:xfrm>
            <a:off x="2124331" y="2049813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اَللَّواتي/ اَللَّائي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49347956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0E1B3-F781-336A-A090-BB4486514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0CD9B20-2B67-6A8E-189D-896269769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أولا أقرأ الجملة، ثم أحدد الاسم الذي يسبق الاسم الموصول.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074A0D-2EB8-2344-9634-2812824702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A38FB7-3B43-7F05-F9E5-CD048C903E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E7C693-4E76-6640-3B9B-3388445CD2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2DD3A4-2A1C-7034-DC6D-85AA10D551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52E427-95E9-5478-C54E-A2BA0BE59A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08FCEF9-C3A7-91C1-F679-8D81C9C4D7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93F5BF-354F-EEF4-A6F3-CD2EFF7049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0C13E94-B6B6-26A1-6C09-1AEB5DFE9C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85F5F88-AEB9-04A9-1597-23B0E39F1B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701CFD2-F446-6299-E260-71C082C60F23}"/>
              </a:ext>
            </a:extLst>
          </p:cNvPr>
          <p:cNvSpPr txBox="1"/>
          <p:nvPr/>
        </p:nvSpPr>
        <p:spPr>
          <a:xfrm>
            <a:off x="5599444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اَلَّذينَ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2EA1977-F7D3-2872-5884-250E3B40C036}"/>
              </a:ext>
            </a:extLst>
          </p:cNvPr>
          <p:cNvSpPr txBox="1"/>
          <p:nvPr/>
        </p:nvSpPr>
        <p:spPr>
          <a:xfrm>
            <a:off x="2124331" y="2049813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اَللَّواتي/ اَللَّائي</a:t>
            </a:r>
            <a:endParaRPr lang="fr-FR" sz="40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7FC38F9-2C4C-1B9B-22D7-E86B9E72DDE5}"/>
              </a:ext>
            </a:extLst>
          </p:cNvPr>
          <p:cNvSpPr txBox="1"/>
          <p:nvPr/>
        </p:nvSpPr>
        <p:spPr>
          <a:xfrm>
            <a:off x="1494331" y="3712455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ٱلرِّجالُ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يَحْرُسونَ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ٱلْمَحْمِيَّةَ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462506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58230-C8F5-5C52-92B8-FEED11FC3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6CE9A25-3716-D639-F7AA-1D2177308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الاسم السابق هو "الرجال" أضع تحته خط ثم أحدد عدده هل هو مفرد أو مثنى أو جمع.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EA6964-6E2B-C9DF-77A1-F00A6DDF16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13D10A-21C3-7A59-31C5-585F49B747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2DB4BE-9FE3-2056-5B24-B280F7CFBBB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F70609-14F9-4347-E795-D838724BA6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1C5464-2062-406B-B010-0015460C58D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91EA54E-C6FA-AFA5-584D-D859A73336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BC3F0F-4D34-10AA-24D5-81FC1CD91B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82FC0FC-7725-C612-7677-68337A62E0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5FDD0A0-D487-B672-E3C0-C1C15E2B82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1F7F4F0-C600-E041-5318-ADB25C54E1BC}"/>
              </a:ext>
            </a:extLst>
          </p:cNvPr>
          <p:cNvSpPr txBox="1"/>
          <p:nvPr/>
        </p:nvSpPr>
        <p:spPr>
          <a:xfrm>
            <a:off x="1341894" y="3321381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ٱلرِّجالُ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يَحْرُسونَ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ٱلْمَحْمِيَّةَ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C38D658-7E87-567C-9E44-BF85C19F4853}"/>
              </a:ext>
            </a:extLst>
          </p:cNvPr>
          <p:cNvCxnSpPr/>
          <p:nvPr/>
        </p:nvCxnSpPr>
        <p:spPr>
          <a:xfrm>
            <a:off x="5414938" y="3923071"/>
            <a:ext cx="76596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40FA3BE1-ACA3-2540-ACAA-07172C8295A0}"/>
              </a:ext>
            </a:extLst>
          </p:cNvPr>
          <p:cNvCxnSpPr/>
          <p:nvPr/>
        </p:nvCxnSpPr>
        <p:spPr>
          <a:xfrm>
            <a:off x="5889523" y="4029267"/>
            <a:ext cx="599767" cy="4542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BAA59F43-C554-7820-05A8-76E9135D79D2}"/>
              </a:ext>
            </a:extLst>
          </p:cNvPr>
          <p:cNvSpPr txBox="1"/>
          <p:nvPr/>
        </p:nvSpPr>
        <p:spPr>
          <a:xfrm>
            <a:off x="5604387" y="4511736"/>
            <a:ext cx="1807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ثلاثَةٌ أَوْ أَكْثَرُ (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جَمْعٌ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ٱلْعاقِلِ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A76D018-5254-0172-E1D1-5F79EB3CC2CE}"/>
              </a:ext>
            </a:extLst>
          </p:cNvPr>
          <p:cNvSpPr txBox="1"/>
          <p:nvPr/>
        </p:nvSpPr>
        <p:spPr>
          <a:xfrm>
            <a:off x="5599444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اَلَّذينَ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2B85D4C-BA15-0DB3-CC69-D3838008B35F}"/>
              </a:ext>
            </a:extLst>
          </p:cNvPr>
          <p:cNvSpPr txBox="1"/>
          <p:nvPr/>
        </p:nvSpPr>
        <p:spPr>
          <a:xfrm>
            <a:off x="2124331" y="2049813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اَللَّواتي/ اَللَّائي</a:t>
            </a:r>
            <a:endParaRPr lang="fr-FR" sz="4000" dirty="0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1F788DA4-C725-77D1-4C82-EDD4B3AC49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0910" y="3670782"/>
            <a:ext cx="1996613" cy="165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0270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08B16-153D-A305-5342-C3D5891E6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3F90389-B9C5-B751-689D-183511FCB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ثانيا أحدد جنسه أهو مذكر أو مؤنث. الرجال اسم مذكر.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D977B2-32F9-804C-9050-1AA23E362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0B3BBEF-D356-60AE-A189-39787D9EA1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98C83C-D23F-3019-B37C-962A563F1FA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4612A1-1339-8F57-4740-24E2D74802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551F73-A17E-8359-1F7E-6744D7ED10D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DCB9F83-C7DA-8869-4828-B0C76F96CC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63CE02F-112C-7BCD-AEFE-66BD1D5743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5F6EB2D-151B-D928-5A82-E90B2EBE54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02523BD-269E-1186-5295-4B1167776A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9F7C0A8-A952-2783-7F3D-CFC71EA418B0}"/>
              </a:ext>
            </a:extLst>
          </p:cNvPr>
          <p:cNvCxnSpPr>
            <a:cxnSpLocks/>
          </p:cNvCxnSpPr>
          <p:nvPr/>
        </p:nvCxnSpPr>
        <p:spPr>
          <a:xfrm>
            <a:off x="5827419" y="3960442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FB4D89D6-817B-842C-D740-D36CA31DEE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6863" y="3901413"/>
            <a:ext cx="1996613" cy="1653683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CBF3BCE7-578E-7FF3-9077-0CC177C2C7D0}"/>
              </a:ext>
            </a:extLst>
          </p:cNvPr>
          <p:cNvCxnSpPr>
            <a:cxnSpLocks/>
          </p:cNvCxnSpPr>
          <p:nvPr/>
        </p:nvCxnSpPr>
        <p:spPr>
          <a:xfrm flipH="1">
            <a:off x="4812334" y="3960442"/>
            <a:ext cx="742892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4D67F200-B446-DACB-6438-75D8F466A3E6}"/>
              </a:ext>
            </a:extLst>
          </p:cNvPr>
          <p:cNvSpPr txBox="1"/>
          <p:nvPr/>
        </p:nvSpPr>
        <p:spPr>
          <a:xfrm>
            <a:off x="4198500" y="4542468"/>
            <a:ext cx="150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مُذَكَّرٌ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43B7271-D73B-304C-0147-CE9DC8B89E5F}"/>
              </a:ext>
            </a:extLst>
          </p:cNvPr>
          <p:cNvSpPr txBox="1"/>
          <p:nvPr/>
        </p:nvSpPr>
        <p:spPr>
          <a:xfrm>
            <a:off x="5555227" y="4511736"/>
            <a:ext cx="18566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ثلاثَةٌ أَوْ أَكْثَرُ (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جَمْعٌ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ٱلْعاقِلِ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0CA5E4F-5379-8CF9-4062-E85F8CE67F33}"/>
              </a:ext>
            </a:extLst>
          </p:cNvPr>
          <p:cNvSpPr txBox="1"/>
          <p:nvPr/>
        </p:nvSpPr>
        <p:spPr>
          <a:xfrm>
            <a:off x="1341894" y="3321381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ٱلرِّجالُ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يَحْرُسونَ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ٱلْمَحْمِيَّةَ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3D11D5E-D706-06F5-0D72-1647F1F13C14}"/>
              </a:ext>
            </a:extLst>
          </p:cNvPr>
          <p:cNvCxnSpPr/>
          <p:nvPr/>
        </p:nvCxnSpPr>
        <p:spPr>
          <a:xfrm>
            <a:off x="5414938" y="3883742"/>
            <a:ext cx="76596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4E15C17D-6AA9-4DC4-DA6A-A870948C8BFC}"/>
              </a:ext>
            </a:extLst>
          </p:cNvPr>
          <p:cNvSpPr txBox="1"/>
          <p:nvPr/>
        </p:nvSpPr>
        <p:spPr>
          <a:xfrm>
            <a:off x="5599444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اَلَّذينَ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236916F-34F2-D771-A8FE-2666B50F5324}"/>
              </a:ext>
            </a:extLst>
          </p:cNvPr>
          <p:cNvSpPr txBox="1"/>
          <p:nvPr/>
        </p:nvSpPr>
        <p:spPr>
          <a:xfrm>
            <a:off x="2124331" y="2049813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اَللَّواتي/ اَللَّائي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7187524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AFD96-08F7-5486-65C8-29CE11CA9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2CD1F94-3287-3AC4-5105-0FDE7A7F3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ثالثا أحدد الاسم الموصول المناسب. (الرجال) جمع للعاقل المذكر</a:t>
            </a:r>
            <a:r>
              <a:rPr lang="ar-MA" sz="2400" b="1" dirty="0">
                <a:solidFill>
                  <a:srgbClr val="FF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أقول: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2C8FE3-71D8-2CFA-B680-7CE4D15E69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5E9D29-D8C1-8429-A556-903B26F238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FC137A-EDBF-E735-9468-20BEF47B8CF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B0ED18-901D-C322-9451-57D1A86C8A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3AF933-E6A2-242D-E58A-59A7AA5FE17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C43AAAF-CC43-812C-23CE-3EA6CFBFB3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569A28-AE22-26F8-4B2A-4C080E74AF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D7C5BE7-264D-0E68-555B-5E1106364E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E699E64-482E-0FA3-AC82-6EAD681C16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AEFB861-7962-8F87-F491-5B1504B6B6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6863" y="3901413"/>
            <a:ext cx="1996613" cy="1653683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108AA58-EA15-8E3B-E434-D53D8195A62C}"/>
              </a:ext>
            </a:extLst>
          </p:cNvPr>
          <p:cNvCxnSpPr>
            <a:cxnSpLocks/>
          </p:cNvCxnSpPr>
          <p:nvPr/>
        </p:nvCxnSpPr>
        <p:spPr>
          <a:xfrm>
            <a:off x="5827419" y="3960442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86256143-782A-5731-6AFC-FF14B190CFDF}"/>
              </a:ext>
            </a:extLst>
          </p:cNvPr>
          <p:cNvCxnSpPr>
            <a:cxnSpLocks/>
          </p:cNvCxnSpPr>
          <p:nvPr/>
        </p:nvCxnSpPr>
        <p:spPr>
          <a:xfrm flipH="1">
            <a:off x="4812334" y="3960442"/>
            <a:ext cx="742892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8E06E107-BFB2-8B06-ECFB-B7A2AC939EB6}"/>
              </a:ext>
            </a:extLst>
          </p:cNvPr>
          <p:cNvSpPr txBox="1"/>
          <p:nvPr/>
        </p:nvSpPr>
        <p:spPr>
          <a:xfrm>
            <a:off x="4198500" y="4542468"/>
            <a:ext cx="150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مُذَكَّرٌ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BDD6070-6B9A-197A-5EDE-CA04C869AB49}"/>
              </a:ext>
            </a:extLst>
          </p:cNvPr>
          <p:cNvSpPr txBox="1"/>
          <p:nvPr/>
        </p:nvSpPr>
        <p:spPr>
          <a:xfrm>
            <a:off x="5594301" y="4511736"/>
            <a:ext cx="18175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ثلاثَةٌ أَوْ أَكْثَرُ (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جَمْعٌ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ٱلْعاقِلِ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B67289D-40E5-CAF9-4529-D3A9A7BF8935}"/>
              </a:ext>
            </a:extLst>
          </p:cNvPr>
          <p:cNvSpPr txBox="1"/>
          <p:nvPr/>
        </p:nvSpPr>
        <p:spPr>
          <a:xfrm>
            <a:off x="1341894" y="3321381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ٱلرِّجالُ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ٱلَّذينَ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يَحْرُسونَ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ٱلْمَحْمِيَّةَ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3A28135C-44C2-7DE5-3F89-449B4A2D27CC}"/>
              </a:ext>
            </a:extLst>
          </p:cNvPr>
          <p:cNvCxnSpPr/>
          <p:nvPr/>
        </p:nvCxnSpPr>
        <p:spPr>
          <a:xfrm>
            <a:off x="5220929" y="3942736"/>
            <a:ext cx="76596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A81FE45E-985F-E8F4-4C8B-44200CB5B6A5}"/>
              </a:ext>
            </a:extLst>
          </p:cNvPr>
          <p:cNvSpPr txBox="1"/>
          <p:nvPr/>
        </p:nvSpPr>
        <p:spPr>
          <a:xfrm>
            <a:off x="5599444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اَلَّذينَ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532A50D-DA4A-0363-72DB-CB8245241ECE}"/>
              </a:ext>
            </a:extLst>
          </p:cNvPr>
          <p:cNvSpPr txBox="1"/>
          <p:nvPr/>
        </p:nvSpPr>
        <p:spPr>
          <a:xfrm>
            <a:off x="2124331" y="2049813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bg1">
                    <a:lumMod val="75000"/>
                  </a:schemeClr>
                </a:solidFill>
              </a:rPr>
              <a:t>اَللَّواتي/ اَللَّائي</a:t>
            </a:r>
            <a:endParaRPr lang="fr-FR" sz="4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14446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8B2F1-271D-DEC1-204F-BD627B32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024E898-566D-707C-4CFD-4A1536A12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هذه جملة أخرى نحدد جماعة الاسم الموصول المناسب للربط بين الاسم والجملة.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6A1F98-0EFC-3F07-ECB0-34E870E63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70BF5B3-9494-8784-3BF7-FDE4122B46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0F4EC9-5D9C-25E8-1629-D4412D46A9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62AE7A-5FD5-59A2-F0FA-46A913C9DA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4A053D-EF98-C96A-C691-0ACBAB3CC3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534590-79FD-0716-6C78-3CF6451A01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7DEB5D8-7BA9-5115-B384-CBD056BB9F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462A0F-5558-AF61-ED78-DB1AE99C98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BE52E11-AFEA-A6D7-A3D0-8085322810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FE74B-E7AB-B26D-27BB-AFB01EFAA1E4}"/>
              </a:ext>
            </a:extLst>
          </p:cNvPr>
          <p:cNvSpPr txBox="1"/>
          <p:nvPr/>
        </p:nvSpPr>
        <p:spPr>
          <a:xfrm>
            <a:off x="1494331" y="3803738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اِفْتَخَرَتِ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ٱلْأُسْتاذاتُ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نَجَحَ تَلاميذُهُنَّ.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6B2C4D7-B356-DB02-E0F7-A959A5F32A2D}"/>
              </a:ext>
            </a:extLst>
          </p:cNvPr>
          <p:cNvSpPr txBox="1"/>
          <p:nvPr/>
        </p:nvSpPr>
        <p:spPr>
          <a:xfrm>
            <a:off x="5599444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اَلَّذينَ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44B491-C8E2-E32C-9524-F659A6F5EF97}"/>
              </a:ext>
            </a:extLst>
          </p:cNvPr>
          <p:cNvSpPr txBox="1"/>
          <p:nvPr/>
        </p:nvSpPr>
        <p:spPr>
          <a:xfrm>
            <a:off x="2124331" y="2049813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اَللَّواتي/ اَللَّائي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25229999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5F974-2BCE-AA6D-16FD-01712B76D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3F496C9-7D67-E39D-2C4A-5F2F740F2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الخطوة الأولى؟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FA243A9-0895-C038-8499-041C8DD982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BD5142B-9B63-972D-D404-62B8929CE0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0C8F5D-C706-9DDB-6CF4-2FDB764EDC6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2D8EDB-75FC-2887-729A-FA8726D9CE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5B2E1E-2023-8BF0-F890-5E70FEB807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A3F9602-37D1-43E8-2ED3-6D11222C18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E6F2C6F-96F7-F564-363D-09D81DEBA1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90794D6-CBA8-1447-022C-ECC5370A06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FF8C87F-2FE8-EB35-20E8-F38CD9C2BF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F52F375-17D8-DF00-6727-A765BA70E80E}"/>
              </a:ext>
            </a:extLst>
          </p:cNvPr>
          <p:cNvSpPr txBox="1"/>
          <p:nvPr/>
        </p:nvSpPr>
        <p:spPr>
          <a:xfrm>
            <a:off x="1494331" y="3803738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اِفْتَخَرَتِ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ٱلْأُسْتاذاتُ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نَجَحَ تَلاميذُهُنَّ.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0E6F0B9-5387-9507-DE16-E9478B2C6603}"/>
              </a:ext>
            </a:extLst>
          </p:cNvPr>
          <p:cNvSpPr txBox="1"/>
          <p:nvPr/>
        </p:nvSpPr>
        <p:spPr>
          <a:xfrm>
            <a:off x="5599444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اَلَّذينَ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C7B7007-431D-5818-8FEF-79E3EC7A645B}"/>
              </a:ext>
            </a:extLst>
          </p:cNvPr>
          <p:cNvSpPr txBox="1"/>
          <p:nvPr/>
        </p:nvSpPr>
        <p:spPr>
          <a:xfrm>
            <a:off x="2124331" y="2049813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اَللَّواتي/ اَللَّائي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19274942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A9F5C-7A85-1B77-44D6-4291AB03F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E50C06B-D5B1-DF0A-600A-0F057F81A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حددنا الاسم (الأستاذات) السابق للاسم الموصول وحددنا عدده. ما الخطوة الموالية؟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DE34C1-6930-EAC4-3B37-651C928474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0D1597-9BE8-0D68-7055-14C721521B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549656-0C9C-5934-F750-9AF711BA43C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9DB8DE-CABE-AA53-EBA8-01EF8FA403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AA9503-779C-9E37-C71E-61E6BB9AD1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68464A-5A9B-7C3B-101C-0D1AF81669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C971D6-2303-1C56-EB5E-0B41BF11BE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1DEB656-1853-D9ED-310A-A3684420C3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313" y="3645011"/>
            <a:ext cx="2253936" cy="304826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6D79BE9-8F3B-8503-BDFF-2566D73D66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A244ACD-D5A4-4F69-8E88-0C39EA4CE7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029B5F2-6FD8-1124-690D-06563526ED17}"/>
              </a:ext>
            </a:extLst>
          </p:cNvPr>
          <p:cNvSpPr txBox="1"/>
          <p:nvPr/>
        </p:nvSpPr>
        <p:spPr>
          <a:xfrm>
            <a:off x="1494331" y="3803738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اِفْتَخَرَتِ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ٱلْأُسْتاذاتُ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نَجَحَ تَلاميذُهُنَّ.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EC3F008-C40B-BFAB-53A0-AB3AAA60674F}"/>
              </a:ext>
            </a:extLst>
          </p:cNvPr>
          <p:cNvCxnSpPr>
            <a:cxnSpLocks/>
          </p:cNvCxnSpPr>
          <p:nvPr/>
        </p:nvCxnSpPr>
        <p:spPr>
          <a:xfrm>
            <a:off x="5093110" y="4424516"/>
            <a:ext cx="117987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6C3CB37-223E-5AEE-CA09-94FCD6FDE7D9}"/>
              </a:ext>
            </a:extLst>
          </p:cNvPr>
          <p:cNvCxnSpPr>
            <a:cxnSpLocks/>
          </p:cNvCxnSpPr>
          <p:nvPr/>
        </p:nvCxnSpPr>
        <p:spPr>
          <a:xfrm>
            <a:off x="5614424" y="4463001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F1DEF608-741B-7A3E-0117-680C57729C06}"/>
              </a:ext>
            </a:extLst>
          </p:cNvPr>
          <p:cNvSpPr txBox="1"/>
          <p:nvPr/>
        </p:nvSpPr>
        <p:spPr>
          <a:xfrm>
            <a:off x="5093110" y="5098867"/>
            <a:ext cx="1934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ثَلاثٌ أَوْ أَكْثَرُ (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جَمْعٌ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ٱلْعاقِلِ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94A5E40-AE45-B77C-0B55-3042C2C10532}"/>
              </a:ext>
            </a:extLst>
          </p:cNvPr>
          <p:cNvSpPr txBox="1"/>
          <p:nvPr/>
        </p:nvSpPr>
        <p:spPr>
          <a:xfrm>
            <a:off x="5599444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اَلَّذينَ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BD0924C-1EAF-F84F-FEA6-53749BF2509F}"/>
              </a:ext>
            </a:extLst>
          </p:cNvPr>
          <p:cNvSpPr txBox="1"/>
          <p:nvPr/>
        </p:nvSpPr>
        <p:spPr>
          <a:xfrm>
            <a:off x="2124331" y="2049813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اَللَّواتي/ اَللَّائي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38004513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5A08B-6B3C-F157-3C0C-FC77B3078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09D2ABE-D7DA-739D-A711-BE05FDCF8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الاسم (الأستاذات) جمع العاقل المؤنث. والآن بقي أن نحدد الاسم الموصول المناسب. من يقدم الجواب؟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ADADC0-5262-C210-6A2F-056B42A1F3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5964B34-EF75-DA0B-3D69-799516FBF6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A482B-E2CD-0BD6-15B4-88383740A8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7C5FB0-9E06-34A0-9839-D1B204743E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786E10-5658-0000-7F26-3648175237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3F9373-78E3-9DDB-C12F-048163B14B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11BD8A-1978-7DFD-FF86-E5617B95E8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33B771-CBA0-4B52-0E65-CC8490DFAC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B789D12-35BA-BF5C-1914-3E349546C2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5B5523D-3EC2-6517-4A16-CDAC30411A73}"/>
              </a:ext>
            </a:extLst>
          </p:cNvPr>
          <p:cNvCxnSpPr>
            <a:cxnSpLocks/>
          </p:cNvCxnSpPr>
          <p:nvPr/>
        </p:nvCxnSpPr>
        <p:spPr>
          <a:xfrm>
            <a:off x="5614424" y="4463001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1A7FFAF0-E274-355B-6F21-0072111972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0313" y="3645011"/>
            <a:ext cx="2253936" cy="3048264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2F4089E6-A087-E25E-A34D-FF44A29E8A46}"/>
              </a:ext>
            </a:extLst>
          </p:cNvPr>
          <p:cNvSpPr txBox="1"/>
          <p:nvPr/>
        </p:nvSpPr>
        <p:spPr>
          <a:xfrm>
            <a:off x="5264610" y="5098867"/>
            <a:ext cx="1868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ثَلاثٌ أَوْ أَكْثَرُ (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جَمْعٌ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ٱلْعاقِلِ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26FF6C24-6893-6467-74D7-F67BF1794145}"/>
              </a:ext>
            </a:extLst>
          </p:cNvPr>
          <p:cNvCxnSpPr>
            <a:cxnSpLocks/>
          </p:cNvCxnSpPr>
          <p:nvPr/>
        </p:nvCxnSpPr>
        <p:spPr>
          <a:xfrm flipH="1">
            <a:off x="4521718" y="4472868"/>
            <a:ext cx="742892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C98EBBCD-254C-9508-969D-CCB78CE6E630}"/>
              </a:ext>
            </a:extLst>
          </p:cNvPr>
          <p:cNvSpPr txBox="1"/>
          <p:nvPr/>
        </p:nvSpPr>
        <p:spPr>
          <a:xfrm>
            <a:off x="3907884" y="5054894"/>
            <a:ext cx="150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مُؤَنَّثٌ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AB74FF-31C8-AAB3-0417-5494C92D700F}"/>
              </a:ext>
            </a:extLst>
          </p:cNvPr>
          <p:cNvSpPr txBox="1"/>
          <p:nvPr/>
        </p:nvSpPr>
        <p:spPr>
          <a:xfrm>
            <a:off x="1494331" y="3803738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اِفْتَخَرَتِ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ٱلْأُسْتاذاتُ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 نَجَحَ تَلاميذُهُنَّ.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C06E32B-EC97-60E4-3E83-2ABB4D3527BA}"/>
              </a:ext>
            </a:extLst>
          </p:cNvPr>
          <p:cNvCxnSpPr>
            <a:cxnSpLocks/>
          </p:cNvCxnSpPr>
          <p:nvPr/>
        </p:nvCxnSpPr>
        <p:spPr>
          <a:xfrm>
            <a:off x="5093110" y="4424516"/>
            <a:ext cx="117987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341BDBCE-7604-3456-A487-2BEBE3348F3D}"/>
              </a:ext>
            </a:extLst>
          </p:cNvPr>
          <p:cNvSpPr txBox="1"/>
          <p:nvPr/>
        </p:nvSpPr>
        <p:spPr>
          <a:xfrm>
            <a:off x="5599444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اَلَّذينَ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449356D-2EA6-C344-C270-C776C179A5C5}"/>
              </a:ext>
            </a:extLst>
          </p:cNvPr>
          <p:cNvSpPr txBox="1"/>
          <p:nvPr/>
        </p:nvSpPr>
        <p:spPr>
          <a:xfrm>
            <a:off x="2124331" y="2049813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اَللَّواتي/ اَللَّائي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83871640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35FBC-E67A-B043-9421-274D68A46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8E22049-FFFF-CC2D-51AA-270428494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نقول إذا: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441714-7383-A129-7BF9-6D796F26DC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64BAF1F-7EAD-51C6-4EAF-A42A81BCFA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D9A5BD-419B-9356-3872-4D163E8EDD9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E81C1B-3BA7-64F0-6627-E31E0D6723F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49C368-43F0-DCF6-6D3B-07BA0FFBA2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2140F47-2CDD-6C84-16D1-257D7277A0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8B443E-7774-3628-2CC1-A393D012BC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699D473-72C1-630D-3A35-06EC8BB724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249E4CC-E166-24C1-808E-39DE0114E9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5C36D7E-4D42-C8B6-523C-E75082AC1F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0313" y="3645011"/>
            <a:ext cx="2253936" cy="3048264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0B2F836-1A52-66BF-8B84-308774AF05F0}"/>
              </a:ext>
            </a:extLst>
          </p:cNvPr>
          <p:cNvSpPr txBox="1"/>
          <p:nvPr/>
        </p:nvSpPr>
        <p:spPr>
          <a:xfrm>
            <a:off x="5181601" y="5005461"/>
            <a:ext cx="1794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ثَلاثٌ أَوْ أَكْثَرُ (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جَمْعٌ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ٱلْعاقِلِ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7F56C30A-84D3-5738-CCE8-59130B58C97D}"/>
              </a:ext>
            </a:extLst>
          </p:cNvPr>
          <p:cNvCxnSpPr>
            <a:cxnSpLocks/>
          </p:cNvCxnSpPr>
          <p:nvPr/>
        </p:nvCxnSpPr>
        <p:spPr>
          <a:xfrm>
            <a:off x="5614424" y="4463001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DF2DD3D0-5D15-CC72-19E4-E014E8D2010E}"/>
              </a:ext>
            </a:extLst>
          </p:cNvPr>
          <p:cNvCxnSpPr>
            <a:cxnSpLocks/>
          </p:cNvCxnSpPr>
          <p:nvPr/>
        </p:nvCxnSpPr>
        <p:spPr>
          <a:xfrm flipH="1">
            <a:off x="4521718" y="4472868"/>
            <a:ext cx="742892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076F5479-B9EA-AA58-56AA-D23E87F30744}"/>
              </a:ext>
            </a:extLst>
          </p:cNvPr>
          <p:cNvSpPr txBox="1"/>
          <p:nvPr/>
        </p:nvSpPr>
        <p:spPr>
          <a:xfrm>
            <a:off x="3785431" y="5005461"/>
            <a:ext cx="150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مُؤَنَّثٌ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27EFC56-56FE-A2F0-C23D-34F2BACA007F}"/>
              </a:ext>
            </a:extLst>
          </p:cNvPr>
          <p:cNvSpPr txBox="1"/>
          <p:nvPr/>
        </p:nvSpPr>
        <p:spPr>
          <a:xfrm>
            <a:off x="1494331" y="3803738"/>
            <a:ext cx="632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اِفْتَخَرَتِ </a:t>
            </a:r>
            <a:r>
              <a:rPr lang="ar-MA" sz="36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ٱلْأُسْتاذاتُ</a:t>
            </a: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ٱللَّواتي</a:t>
            </a: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نَجَحَ تَلاميذُهُنَّ.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F365155-A43D-7146-4E5D-04CD606E6309}"/>
              </a:ext>
            </a:extLst>
          </p:cNvPr>
          <p:cNvSpPr txBox="1"/>
          <p:nvPr/>
        </p:nvSpPr>
        <p:spPr>
          <a:xfrm>
            <a:off x="1494331" y="3250611"/>
            <a:ext cx="632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اِفْتَخَرَتِ </a:t>
            </a:r>
            <a:r>
              <a:rPr lang="ar-MA" sz="36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ٱلْأُسْتاذاتُ</a:t>
            </a: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ٱللّاتي</a:t>
            </a:r>
            <a:r>
              <a:rPr lang="ar-MA" sz="36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نَجَحَ تَلاميذُهُنَّ.</a:t>
            </a:r>
            <a:endParaRPr lang="fr-FR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C36CA5B-9B41-FD15-6169-57A140DAC1A6}"/>
              </a:ext>
            </a:extLst>
          </p:cNvPr>
          <p:cNvSpPr txBox="1"/>
          <p:nvPr/>
        </p:nvSpPr>
        <p:spPr>
          <a:xfrm>
            <a:off x="7325834" y="3780939"/>
            <a:ext cx="742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أَوْ: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015B02D-AEE9-3459-F491-8FEA639D16CD}"/>
              </a:ext>
            </a:extLst>
          </p:cNvPr>
          <p:cNvSpPr txBox="1"/>
          <p:nvPr/>
        </p:nvSpPr>
        <p:spPr>
          <a:xfrm>
            <a:off x="5599444" y="2049813"/>
            <a:ext cx="12618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>
                <a:solidFill>
                  <a:schemeClr val="bg1">
                    <a:lumMod val="75000"/>
                  </a:schemeClr>
                </a:solidFill>
              </a:rPr>
              <a:t>اَلَّذينَ</a:t>
            </a:r>
            <a:endParaRPr lang="fr-FR" sz="4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C2427A0-F732-87FB-7441-5A80EF84472F}"/>
              </a:ext>
            </a:extLst>
          </p:cNvPr>
          <p:cNvSpPr txBox="1"/>
          <p:nvPr/>
        </p:nvSpPr>
        <p:spPr>
          <a:xfrm>
            <a:off x="2124331" y="2049813"/>
            <a:ext cx="2080120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اَللَّواتي/ اَللَّائي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14119306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9135F-50F8-461D-7CA3-926572D08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6751BEA-4C0F-9222-E45F-D3EA9F74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كيف نوظف ونكتب الأسماء الموصولة.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246A22-1CC6-B324-5130-0609914AD2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25506E-E54C-05D6-6B61-2ED1117AD7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37E5E0-46E8-B974-FD3E-8FE0DAC5E1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F0C116-A677-735E-4900-D1BCE7D53F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FC0164-5040-4A05-8F80-E3BF31841B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0A5B223-FFA5-9E7F-93F1-46AFA61E29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B84A0C7-8749-6E71-0BCF-F76DF712AA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C3DAD48-D959-B6CA-FF3C-72EFA60AB2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09ABB84-2078-4BBB-E8CE-8A07F65D7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9C225B-8F9C-D7F3-E2B9-EF15D7E19C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894" y="2123767"/>
            <a:ext cx="7750212" cy="38542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7194197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1034405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BC6BE-CDC8-5163-2D70-67C8345BD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AB617A3-0A48-AEB1-78C7-64AACDEA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على ألواحكم، اكتبوا الاسم الموصول المناسب.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E560F3-E086-84CB-EEC0-AB4C9ADF10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2CAA57-9704-1B31-A72B-78FDFD1FE4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B6721F-108A-4756-40E3-B0F7B05198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561F46-1368-E594-5293-FC68B5FBF8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3CD1A8-E865-F3FC-84A8-F0F1FBB5E2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370BE83-B150-CC10-EACD-4344B03433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A01958-ECE5-5D49-3A8D-C43322840A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F6AEEA3-1C47-A7E3-7237-A61D8A9DED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C229FE-9B58-ECC4-1786-70D330A1D5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63959FD-B496-489E-BE29-718C25733199}"/>
              </a:ext>
            </a:extLst>
          </p:cNvPr>
          <p:cNvSpPr txBox="1"/>
          <p:nvPr/>
        </p:nvSpPr>
        <p:spPr>
          <a:xfrm>
            <a:off x="1494331" y="3803738"/>
            <a:ext cx="6321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اِسْتَمَعْتُ إِلى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ٱلْمُرْشِداتِ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 كُنَّ قُرْبَ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ٱلسِّياجِ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4E6189A-8E38-5FBE-39F7-AF68E89FF7B4}"/>
              </a:ext>
            </a:extLst>
          </p:cNvPr>
          <p:cNvSpPr txBox="1"/>
          <p:nvPr/>
        </p:nvSpPr>
        <p:spPr>
          <a:xfrm>
            <a:off x="7543072" y="2049813"/>
            <a:ext cx="852065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اَلَّذي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F9C2162-2D97-5938-4F49-D279E121E76D}"/>
              </a:ext>
            </a:extLst>
          </p:cNvPr>
          <p:cNvSpPr txBox="1"/>
          <p:nvPr/>
        </p:nvSpPr>
        <p:spPr>
          <a:xfrm>
            <a:off x="6637130" y="2044682"/>
            <a:ext cx="869135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اَلَّتي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2EB587C-4CDC-C964-E468-27DF616E7467}"/>
              </a:ext>
            </a:extLst>
          </p:cNvPr>
          <p:cNvSpPr txBox="1"/>
          <p:nvPr/>
        </p:nvSpPr>
        <p:spPr>
          <a:xfrm>
            <a:off x="4912929" y="2044682"/>
            <a:ext cx="1687394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/>
              <a:t>اَللَّذانِ/ اَللَّذَيْنِ </a:t>
            </a:r>
            <a:endParaRPr lang="fr-FR" sz="32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9CD1230-0A60-6DC9-2565-AE298FDFE514}"/>
              </a:ext>
            </a:extLst>
          </p:cNvPr>
          <p:cNvSpPr txBox="1"/>
          <p:nvPr/>
        </p:nvSpPr>
        <p:spPr>
          <a:xfrm>
            <a:off x="3187162" y="2037130"/>
            <a:ext cx="1687394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/>
              <a:t>اَللَّتانِ/ اَللَّتَيْنِ</a:t>
            </a:r>
            <a:endParaRPr lang="fr-FR" sz="3200" dirty="0">
              <a:solidFill>
                <a:srgbClr val="FF0000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C46690A-C09F-04C1-9588-1B0A38652492}"/>
              </a:ext>
            </a:extLst>
          </p:cNvPr>
          <p:cNvCxnSpPr>
            <a:cxnSpLocks/>
          </p:cNvCxnSpPr>
          <p:nvPr/>
        </p:nvCxnSpPr>
        <p:spPr>
          <a:xfrm>
            <a:off x="5299587" y="4424516"/>
            <a:ext cx="4983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23078F4-95D0-D21E-966E-D8A2C57AFF97}"/>
              </a:ext>
            </a:extLst>
          </p:cNvPr>
          <p:cNvCxnSpPr>
            <a:cxnSpLocks/>
          </p:cNvCxnSpPr>
          <p:nvPr/>
        </p:nvCxnSpPr>
        <p:spPr>
          <a:xfrm>
            <a:off x="5614424" y="4463001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684D510B-BAFB-FEF2-247D-B64464E4BDDD}"/>
              </a:ext>
            </a:extLst>
          </p:cNvPr>
          <p:cNvSpPr txBox="1"/>
          <p:nvPr/>
        </p:nvSpPr>
        <p:spPr>
          <a:xfrm>
            <a:off x="5797924" y="5054894"/>
            <a:ext cx="1652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جَمْعُ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ٱلْعاقِلِ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69BE1D7-EC38-0404-C0C3-24EF5509EB7B}"/>
              </a:ext>
            </a:extLst>
          </p:cNvPr>
          <p:cNvCxnSpPr>
            <a:cxnSpLocks/>
          </p:cNvCxnSpPr>
          <p:nvPr/>
        </p:nvCxnSpPr>
        <p:spPr>
          <a:xfrm flipH="1">
            <a:off x="4521718" y="4472868"/>
            <a:ext cx="742892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48BA04B7-9A78-2227-F75F-7717A365E6F4}"/>
              </a:ext>
            </a:extLst>
          </p:cNvPr>
          <p:cNvSpPr txBox="1"/>
          <p:nvPr/>
        </p:nvSpPr>
        <p:spPr>
          <a:xfrm>
            <a:off x="3907884" y="5054894"/>
            <a:ext cx="150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مُؤَنَّثٌ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D4B84DC-1C6E-718F-D86E-05FC98A584BC}"/>
              </a:ext>
            </a:extLst>
          </p:cNvPr>
          <p:cNvSpPr txBox="1"/>
          <p:nvPr/>
        </p:nvSpPr>
        <p:spPr>
          <a:xfrm>
            <a:off x="577222" y="2034713"/>
            <a:ext cx="863972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اَلَّذينَ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9B875F7-D290-AB29-5134-F32002AE5F7C}"/>
              </a:ext>
            </a:extLst>
          </p:cNvPr>
          <p:cNvSpPr txBox="1"/>
          <p:nvPr/>
        </p:nvSpPr>
        <p:spPr>
          <a:xfrm>
            <a:off x="1480582" y="2037129"/>
            <a:ext cx="1687394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/>
              <a:t>اَللَّواتي/ اَللَّائي</a:t>
            </a:r>
            <a:endParaRPr lang="fr-FR" sz="32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B1C30B-0C6F-84D4-72DD-2993DD0D8A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0859" y="4727710"/>
            <a:ext cx="1341236" cy="139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2354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41388-9A44-96A1-F7DD-F8E5B17F7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89740-895A-DFD3-5376-BF8353B9C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A41BF8-5D4A-BAA1-F8BF-C7AADBAD44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43080B-1C5E-50D0-4DB2-AA6F6D9664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884CB0-53F6-F676-1872-B723908C02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70FF19-4C2F-416B-9624-BC6C91D5C2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D94DC0-4E3C-817F-2D90-939E40A96CE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39E7C8-6885-77D1-D8DF-A9619C2A523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EF38D7-2400-13A4-55DB-2853E17CC84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7C1916D-FAB9-AE22-3D4F-2E33CA6A552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E6D72FF-BDA7-E0F3-BC54-283AB75573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Google Shape;702;p155">
            <a:extLst>
              <a:ext uri="{FF2B5EF4-FFF2-40B4-BE49-F238E27FC236}">
                <a16:creationId xmlns:a16="http://schemas.microsoft.com/office/drawing/2014/main" id="{F7B4FB41-548B-7FD1-FB29-39D020C9D0B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602409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B490F-DC7B-233E-7A67-AAF0AE759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FEE84FD-0C61-6490-6CCB-FA3158DB7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234274-9A71-A014-45DA-BEC8CA66E9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63AFC01-17A1-79D5-74B2-16CF3C1FC3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C6F336-C72E-BFC8-99E3-1F3BF85C526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5FFE50-C1A9-3A46-8645-A2AE72019E7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741F00-311C-E049-0271-35F49D5A3E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5B282B9-0708-707E-1E65-C08AAEDC04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0A6748-8031-47F0-E4CC-CCF3704BF2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CAC0093-5541-A735-3A5E-72195488D9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D31B4B6-01B4-0382-2FCD-088D7D8A28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0D0D848-9C14-D930-9002-0A1E9EE4AA89}"/>
              </a:ext>
            </a:extLst>
          </p:cNvPr>
          <p:cNvCxnSpPr>
            <a:cxnSpLocks/>
          </p:cNvCxnSpPr>
          <p:nvPr/>
        </p:nvCxnSpPr>
        <p:spPr>
          <a:xfrm>
            <a:off x="5299587" y="4424516"/>
            <a:ext cx="109760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8BAFCEA-49BC-BF1E-20B8-1DE607311878}"/>
              </a:ext>
            </a:extLst>
          </p:cNvPr>
          <p:cNvCxnSpPr>
            <a:cxnSpLocks/>
          </p:cNvCxnSpPr>
          <p:nvPr/>
        </p:nvCxnSpPr>
        <p:spPr>
          <a:xfrm>
            <a:off x="5614424" y="4463001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0444D09-424E-D642-5259-ED48F502DF1C}"/>
              </a:ext>
            </a:extLst>
          </p:cNvPr>
          <p:cNvCxnSpPr>
            <a:cxnSpLocks/>
          </p:cNvCxnSpPr>
          <p:nvPr/>
        </p:nvCxnSpPr>
        <p:spPr>
          <a:xfrm flipH="1">
            <a:off x="4521718" y="4472868"/>
            <a:ext cx="742892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03DDC508-65BF-7F7E-5C25-E866C438B3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5981" y="4608351"/>
            <a:ext cx="723962" cy="149364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1FEBC02-1D8B-2939-62CE-D7098C93E3E0}"/>
              </a:ext>
            </a:extLst>
          </p:cNvPr>
          <p:cNvSpPr txBox="1"/>
          <p:nvPr/>
        </p:nvSpPr>
        <p:spPr>
          <a:xfrm>
            <a:off x="423703" y="3829473"/>
            <a:ext cx="7917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اِسْتَمَعْتُ إِلى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ٱلْمُرْشِداتِ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ٱللَّواتي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(أَوْ </a:t>
            </a:r>
            <a:r>
              <a:rPr lang="ar-MA" sz="40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ٱللّاتي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كُنَّ قُرْبَ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ٱلسِّياجِ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60463D1-430D-31DB-07AD-3B4D9C8B42DA}"/>
              </a:ext>
            </a:extLst>
          </p:cNvPr>
          <p:cNvSpPr txBox="1"/>
          <p:nvPr/>
        </p:nvSpPr>
        <p:spPr>
          <a:xfrm>
            <a:off x="7543072" y="2049813"/>
            <a:ext cx="852065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bg1">
                    <a:lumMod val="75000"/>
                  </a:schemeClr>
                </a:solidFill>
              </a:rPr>
              <a:t>اَلَّذي</a:t>
            </a:r>
            <a:endParaRPr lang="fr-FR" sz="3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A930823-FCD0-E758-C2DE-03B75A682FE3}"/>
              </a:ext>
            </a:extLst>
          </p:cNvPr>
          <p:cNvSpPr txBox="1"/>
          <p:nvPr/>
        </p:nvSpPr>
        <p:spPr>
          <a:xfrm>
            <a:off x="6637130" y="2044682"/>
            <a:ext cx="869135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bg1">
                    <a:lumMod val="75000"/>
                  </a:schemeClr>
                </a:solidFill>
              </a:rPr>
              <a:t>اَلَّتي</a:t>
            </a:r>
            <a:endParaRPr lang="fr-FR" sz="3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7E8CA4A-1920-1951-8885-638668CB3FC6}"/>
              </a:ext>
            </a:extLst>
          </p:cNvPr>
          <p:cNvSpPr txBox="1"/>
          <p:nvPr/>
        </p:nvSpPr>
        <p:spPr>
          <a:xfrm>
            <a:off x="4912929" y="2044682"/>
            <a:ext cx="1687394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bg1">
                    <a:lumMod val="75000"/>
                  </a:schemeClr>
                </a:solidFill>
              </a:rPr>
              <a:t>اَللَّذانِ/ اَللَّذَيْنِ </a:t>
            </a:r>
            <a:endParaRPr lang="fr-FR" sz="3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7AF1E7B-F87C-C0A4-9E80-DFA71F271CFC}"/>
              </a:ext>
            </a:extLst>
          </p:cNvPr>
          <p:cNvSpPr txBox="1"/>
          <p:nvPr/>
        </p:nvSpPr>
        <p:spPr>
          <a:xfrm>
            <a:off x="3187162" y="2037130"/>
            <a:ext cx="1687394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bg1">
                    <a:lumMod val="75000"/>
                  </a:schemeClr>
                </a:solidFill>
              </a:rPr>
              <a:t>اَللَّتانِ/ اَللَّتَيْنِ</a:t>
            </a:r>
            <a:endParaRPr lang="fr-FR" sz="3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BF63EA7-B8D2-C2A6-6209-E4FB559E8AE4}"/>
              </a:ext>
            </a:extLst>
          </p:cNvPr>
          <p:cNvSpPr txBox="1"/>
          <p:nvPr/>
        </p:nvSpPr>
        <p:spPr>
          <a:xfrm>
            <a:off x="5797924" y="5054894"/>
            <a:ext cx="1652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جَمْعُ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ٱلْعاقِلِ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E0F5683-ACBE-1259-DDCE-CBA405C5794B}"/>
              </a:ext>
            </a:extLst>
          </p:cNvPr>
          <p:cNvSpPr txBox="1"/>
          <p:nvPr/>
        </p:nvSpPr>
        <p:spPr>
          <a:xfrm>
            <a:off x="3907884" y="5054894"/>
            <a:ext cx="150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مُؤَنَّثٌ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91D2A50-5626-E577-5B04-4AB5E91DA718}"/>
              </a:ext>
            </a:extLst>
          </p:cNvPr>
          <p:cNvSpPr txBox="1"/>
          <p:nvPr/>
        </p:nvSpPr>
        <p:spPr>
          <a:xfrm>
            <a:off x="577222" y="2034713"/>
            <a:ext cx="863972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bg1">
                    <a:lumMod val="75000"/>
                  </a:schemeClr>
                </a:solidFill>
              </a:rPr>
              <a:t>اَلَّذينَ</a:t>
            </a:r>
            <a:endParaRPr lang="fr-FR" sz="3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F457F13-2595-7B69-3141-E4EE71C38AB7}"/>
              </a:ext>
            </a:extLst>
          </p:cNvPr>
          <p:cNvSpPr txBox="1"/>
          <p:nvPr/>
        </p:nvSpPr>
        <p:spPr>
          <a:xfrm>
            <a:off x="1480582" y="2037129"/>
            <a:ext cx="1687394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/>
              <a:t>اَللَّواتي/ اَللَّائي</a:t>
            </a:r>
            <a:endParaRPr lang="fr-FR" sz="3200" dirty="0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45998A30-DB71-9B03-A9DB-65CB567668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0859" y="4727710"/>
            <a:ext cx="1341236" cy="139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4023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817F3-43B2-233C-56ED-EEB7C4E8D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6D2D756-3BE6-85A9-7EA9-510B7A813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هذه جملة أخرى. اكتبوا الاسم الموصول المناسب.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0FAE8F-C0AB-8678-9C42-B6E28D7BB5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C94822-FE3D-93D6-7911-372BAB8F71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831803-75A6-6856-FBC2-1B4E21E2CE9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DFA30C-599A-1D39-45D9-3BD7183F7D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95C6F3-D101-71CB-3A4B-75672DC6D23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5A621E-9F21-D5C0-1E2C-FB2C1F24B4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CEC7FBC-2488-2757-B6F0-69B6E8A35A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05AEECA-02C2-3A4C-4101-BFB111C603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1B8F82D-4768-BE74-9FAD-649DC81430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35A118D-8F02-41B1-AA94-97905D549FFF}"/>
              </a:ext>
            </a:extLst>
          </p:cNvPr>
          <p:cNvCxnSpPr>
            <a:cxnSpLocks/>
          </p:cNvCxnSpPr>
          <p:nvPr/>
        </p:nvCxnSpPr>
        <p:spPr>
          <a:xfrm>
            <a:off x="4805556" y="4145465"/>
            <a:ext cx="154608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6FF1A66-9B0E-C349-64FC-AB9DA3E49FA2}"/>
              </a:ext>
            </a:extLst>
          </p:cNvPr>
          <p:cNvSpPr txBox="1"/>
          <p:nvPr/>
        </p:nvSpPr>
        <p:spPr>
          <a:xfrm>
            <a:off x="1128899" y="3499912"/>
            <a:ext cx="6321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رَأَيْتُ أَصْدِقاءَ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ٱلْبيئَةِ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بَنَوْا مَحْمِيّاتٍ آمِنَةً. 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D3BC0E7-E11B-5F06-1AEB-DD6E74BFA4D8}"/>
              </a:ext>
            </a:extLst>
          </p:cNvPr>
          <p:cNvSpPr txBox="1"/>
          <p:nvPr/>
        </p:nvSpPr>
        <p:spPr>
          <a:xfrm>
            <a:off x="7543072" y="2049813"/>
            <a:ext cx="852065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اَلَّذي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EA9C3F9-7349-06F3-CEE8-9F3B3C583391}"/>
              </a:ext>
            </a:extLst>
          </p:cNvPr>
          <p:cNvSpPr txBox="1"/>
          <p:nvPr/>
        </p:nvSpPr>
        <p:spPr>
          <a:xfrm>
            <a:off x="6637130" y="2044682"/>
            <a:ext cx="869135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اَلَّتي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9C21878-8E27-79D0-857E-51D38E5AD130}"/>
              </a:ext>
            </a:extLst>
          </p:cNvPr>
          <p:cNvSpPr txBox="1"/>
          <p:nvPr/>
        </p:nvSpPr>
        <p:spPr>
          <a:xfrm>
            <a:off x="4912929" y="2044682"/>
            <a:ext cx="1687394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/>
              <a:t>اَللَّذانِ/ اَللَّذَيْنِ </a:t>
            </a:r>
            <a:endParaRPr lang="fr-FR" sz="32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74C4D45-9885-2E0F-FE57-FFBA6C5F1A56}"/>
              </a:ext>
            </a:extLst>
          </p:cNvPr>
          <p:cNvSpPr txBox="1"/>
          <p:nvPr/>
        </p:nvSpPr>
        <p:spPr>
          <a:xfrm>
            <a:off x="3187162" y="2037130"/>
            <a:ext cx="1687394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/>
              <a:t>اَللَّتانِ/ اَللَّتَيْنِ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11709B5-6A7A-DCF3-DC7F-F12A845D9391}"/>
              </a:ext>
            </a:extLst>
          </p:cNvPr>
          <p:cNvSpPr txBox="1"/>
          <p:nvPr/>
        </p:nvSpPr>
        <p:spPr>
          <a:xfrm>
            <a:off x="577222" y="2034713"/>
            <a:ext cx="863972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اَلَّذينَ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1729C79-AAB9-BDF2-2A6F-9DFFCB4AF6B9}"/>
              </a:ext>
            </a:extLst>
          </p:cNvPr>
          <p:cNvSpPr txBox="1"/>
          <p:nvPr/>
        </p:nvSpPr>
        <p:spPr>
          <a:xfrm>
            <a:off x="1480582" y="2037129"/>
            <a:ext cx="1687394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/>
              <a:t>اَللَّواتي/ اَللَّائي</a:t>
            </a:r>
            <a:endParaRPr lang="fr-FR" sz="3200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7E6AA30-6024-4B03-2CAD-E6F929594C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5942" y="4448317"/>
            <a:ext cx="1996613" cy="165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5712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4D44A-0CEA-3C40-EC27-306AB042F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1853F8-5A05-2232-E128-2CDD6C7A4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هل تتفقون مع هذه الإجابة؟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147B82F-9CA1-DD4D-DA1E-530783EC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6BAD47-08C4-99D2-B923-B0E5D5B48E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63555C-59C8-7733-8AB2-92E09783F7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A4B19F-80B7-3D7E-9FEB-30F160FF18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FD52B1F-77C0-28F6-6627-08BAB8B787F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69234B-6991-6556-0D79-7544031010C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6D95797-94D8-3743-E171-572239B82D2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23775D-793D-0ADE-9954-25FB0CD6A68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7B7213E-2AEE-B480-0838-8B59500849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Google Shape;702;p155">
            <a:extLst>
              <a:ext uri="{FF2B5EF4-FFF2-40B4-BE49-F238E27FC236}">
                <a16:creationId xmlns:a16="http://schemas.microsoft.com/office/drawing/2014/main" id="{52103079-5207-B84A-7757-83E162F747D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181" y="1737360"/>
            <a:ext cx="5436500" cy="4372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44830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1065C-ED6E-A1CA-2C7B-CECF3BF73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1E78877-F198-4F80-ED62-100235DC1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F6B892-F972-2C59-B4C5-60FB68C8F0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AA4C5F9-784B-ECE7-A9D2-7F1E48CB88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5584D2-09DD-2DD0-BE80-4D379610D5D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0C85A0-4BE4-5385-9495-6E9A790E9FE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A29888-38CC-E8B0-4E89-E7962043252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2AB352B-AA04-5642-21CA-8618767D7A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4CA4C0-6B2A-8362-6164-70D1B12C31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D20DF01-CBF4-1A32-895D-56249CDCB2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39FDD6A-1093-304C-B65F-E03AE55FCC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01A922D-4520-7AF7-7478-ABAB5AB0C330}"/>
              </a:ext>
            </a:extLst>
          </p:cNvPr>
          <p:cNvCxnSpPr>
            <a:cxnSpLocks/>
          </p:cNvCxnSpPr>
          <p:nvPr/>
        </p:nvCxnSpPr>
        <p:spPr>
          <a:xfrm>
            <a:off x="4874556" y="4135633"/>
            <a:ext cx="159507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E685390-1637-159D-03B6-FEE335179DD3}"/>
              </a:ext>
            </a:extLst>
          </p:cNvPr>
          <p:cNvCxnSpPr>
            <a:cxnSpLocks/>
          </p:cNvCxnSpPr>
          <p:nvPr/>
        </p:nvCxnSpPr>
        <p:spPr>
          <a:xfrm>
            <a:off x="5814872" y="4135633"/>
            <a:ext cx="782764" cy="557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657EDE0F-22C1-C35E-669B-B7E7F0740790}"/>
              </a:ext>
            </a:extLst>
          </p:cNvPr>
          <p:cNvCxnSpPr>
            <a:cxnSpLocks/>
          </p:cNvCxnSpPr>
          <p:nvPr/>
        </p:nvCxnSpPr>
        <p:spPr>
          <a:xfrm flipH="1">
            <a:off x="4799787" y="4135633"/>
            <a:ext cx="742892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A691213-275A-B4B8-966C-DD916D15257D}"/>
              </a:ext>
            </a:extLst>
          </p:cNvPr>
          <p:cNvSpPr txBox="1"/>
          <p:nvPr/>
        </p:nvSpPr>
        <p:spPr>
          <a:xfrm>
            <a:off x="4185953" y="4717659"/>
            <a:ext cx="150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مُذَكَّرٌ</a:t>
            </a:r>
            <a:endParaRPr lang="fr-FR" sz="36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BCEE7EB-7294-5C64-5AE7-ECF639DA1708}"/>
              </a:ext>
            </a:extLst>
          </p:cNvPr>
          <p:cNvSpPr txBox="1"/>
          <p:nvPr/>
        </p:nvSpPr>
        <p:spPr>
          <a:xfrm>
            <a:off x="7543072" y="2049813"/>
            <a:ext cx="852065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bg1">
                    <a:lumMod val="75000"/>
                  </a:schemeClr>
                </a:solidFill>
              </a:rPr>
              <a:t>اَلَّذي</a:t>
            </a:r>
            <a:endParaRPr lang="fr-FR" sz="3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1D9789-897D-D4A0-6B8B-CB17475E91B6}"/>
              </a:ext>
            </a:extLst>
          </p:cNvPr>
          <p:cNvSpPr txBox="1"/>
          <p:nvPr/>
        </p:nvSpPr>
        <p:spPr>
          <a:xfrm>
            <a:off x="6637130" y="2044682"/>
            <a:ext cx="869135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bg1">
                    <a:lumMod val="75000"/>
                  </a:schemeClr>
                </a:solidFill>
              </a:rPr>
              <a:t>اَلَّتي</a:t>
            </a:r>
            <a:endParaRPr lang="fr-FR" sz="3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6F609B7-445A-CDBB-8CC7-4EB1DE47471D}"/>
              </a:ext>
            </a:extLst>
          </p:cNvPr>
          <p:cNvSpPr txBox="1"/>
          <p:nvPr/>
        </p:nvSpPr>
        <p:spPr>
          <a:xfrm>
            <a:off x="4912929" y="2044682"/>
            <a:ext cx="1687394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bg1">
                    <a:lumMod val="75000"/>
                  </a:schemeClr>
                </a:solidFill>
              </a:rPr>
              <a:t>اَللَّذانِ/ اَللَّذَيْنِ </a:t>
            </a:r>
            <a:endParaRPr lang="fr-FR" sz="3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4292402-812A-25D6-6C7B-ACDC2CABB622}"/>
              </a:ext>
            </a:extLst>
          </p:cNvPr>
          <p:cNvSpPr txBox="1"/>
          <p:nvPr/>
        </p:nvSpPr>
        <p:spPr>
          <a:xfrm>
            <a:off x="3187162" y="2037130"/>
            <a:ext cx="1687394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bg1">
                    <a:lumMod val="75000"/>
                  </a:schemeClr>
                </a:solidFill>
              </a:rPr>
              <a:t>اَللَّتانِ/ اَللَّتَيْنِ</a:t>
            </a:r>
            <a:endParaRPr lang="fr-FR" sz="3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C64CFBD-C5D7-12AD-3C85-0D20CF45CF12}"/>
              </a:ext>
            </a:extLst>
          </p:cNvPr>
          <p:cNvSpPr txBox="1"/>
          <p:nvPr/>
        </p:nvSpPr>
        <p:spPr>
          <a:xfrm>
            <a:off x="577222" y="2034713"/>
            <a:ext cx="863972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accent1">
                    <a:lumMod val="50000"/>
                  </a:schemeClr>
                </a:solidFill>
              </a:rPr>
              <a:t>اَلَّذينَ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417765C-AADF-1A06-B3DA-96D2FDB9A0BE}"/>
              </a:ext>
            </a:extLst>
          </p:cNvPr>
          <p:cNvSpPr txBox="1"/>
          <p:nvPr/>
        </p:nvSpPr>
        <p:spPr>
          <a:xfrm>
            <a:off x="1480582" y="2037129"/>
            <a:ext cx="1687394" cy="646941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200" dirty="0">
                <a:solidFill>
                  <a:schemeClr val="bg1">
                    <a:lumMod val="75000"/>
                  </a:schemeClr>
                </a:solidFill>
              </a:rPr>
              <a:t>اَللَّواتي/ اَللَّائي</a:t>
            </a:r>
            <a:endParaRPr lang="fr-FR" sz="3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1CAF3F8-8097-72D5-EDDE-FC8F3B7729C9}"/>
              </a:ext>
            </a:extLst>
          </p:cNvPr>
          <p:cNvSpPr txBox="1"/>
          <p:nvPr/>
        </p:nvSpPr>
        <p:spPr>
          <a:xfrm>
            <a:off x="1155287" y="3429000"/>
            <a:ext cx="6321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رَأَيْتُ أَصْدِقاءَ </a:t>
            </a:r>
            <a:r>
              <a:rPr lang="ar-MA" sz="4000" b="1" dirty="0" err="1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ٱلْبيئَةِ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ٱلَّذينَ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بَنَوْا مَحْمِيّاتٍ آمِنَةً. 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31C40F1-5FD7-B93B-19EE-B7AF585422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5942" y="3992684"/>
            <a:ext cx="1996613" cy="1653683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87FA649F-9F6A-85AA-427C-D9751EC23F63}"/>
              </a:ext>
            </a:extLst>
          </p:cNvPr>
          <p:cNvSpPr txBox="1"/>
          <p:nvPr/>
        </p:nvSpPr>
        <p:spPr>
          <a:xfrm>
            <a:off x="5797924" y="5054894"/>
            <a:ext cx="1652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جَمْعُ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ٱلْعاقِلِ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966371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F939F-7C62-C587-4E62-E79862367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4E6A7A69-4A20-B81B-B08D-3EDDE7230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لرسم الأسماء الموصولة.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F51E1B-A445-82FF-EA29-0B6A25EFB2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C64836-225C-A5A0-3C84-A15DC3C308A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6AD75E-AEC1-A79C-C321-8B3A189D43E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EC1473-0A5B-1AAF-FB01-EFF138739CB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34F2DB-6F90-8080-AED3-E43C2C0C28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5ACE3EE-5FBE-2891-99A3-860700D124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D89B16-99FD-AB27-EAAF-82F61F46DA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F7A1FD4-C2AD-011D-3A1C-5E42B1EB9A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19BCF7-B470-EEFF-9020-16862E6366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8E21BBC-F442-C436-BA36-4A311E2F75B2}"/>
              </a:ext>
            </a:extLst>
          </p:cNvPr>
          <p:cNvSpPr txBox="1"/>
          <p:nvPr/>
        </p:nvSpPr>
        <p:spPr>
          <a:xfrm>
            <a:off x="7501018" y="2057727"/>
            <a:ext cx="93477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840AD8-07CD-7638-4F42-70DC6E24C6AE}"/>
              </a:ext>
            </a:extLst>
          </p:cNvPr>
          <p:cNvSpPr txBox="1"/>
          <p:nvPr/>
        </p:nvSpPr>
        <p:spPr>
          <a:xfrm>
            <a:off x="6559084" y="2047998"/>
            <a:ext cx="880393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34779BF-8DB2-A5CC-BE56-4EC8FD8E3433}"/>
              </a:ext>
            </a:extLst>
          </p:cNvPr>
          <p:cNvSpPr txBox="1"/>
          <p:nvPr/>
        </p:nvSpPr>
        <p:spPr>
          <a:xfrm>
            <a:off x="6101537" y="3560240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َذانِ/ 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ذَيْنِ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16B5783-21A1-AA8F-2D7F-94A31FA72FAA}"/>
              </a:ext>
            </a:extLst>
          </p:cNvPr>
          <p:cNvSpPr txBox="1"/>
          <p:nvPr/>
        </p:nvSpPr>
        <p:spPr>
          <a:xfrm>
            <a:off x="6101537" y="4479933"/>
            <a:ext cx="2293601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تانِ/ اَ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للّ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َتَيْنِ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9783BFC-9DA8-4B50-A763-D9C370160C8A}"/>
              </a:ext>
            </a:extLst>
          </p:cNvPr>
          <p:cNvSpPr txBox="1"/>
          <p:nvPr/>
        </p:nvSpPr>
        <p:spPr>
          <a:xfrm>
            <a:off x="550992" y="2072546"/>
            <a:ext cx="3744562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تُرْسَمُ بِلامٍ واحِدَةٍ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972042-23DF-FCB0-45E7-0C619F38B88C}"/>
              </a:ext>
            </a:extLst>
          </p:cNvPr>
          <p:cNvSpPr txBox="1"/>
          <p:nvPr/>
        </p:nvSpPr>
        <p:spPr>
          <a:xfrm>
            <a:off x="550991" y="3951814"/>
            <a:ext cx="3744563" cy="783148"/>
          </a:xfrm>
          <a:prstGeom prst="roundRect">
            <a:avLst/>
          </a:prstGeom>
          <a:solidFill>
            <a:srgbClr val="ECFAFD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تُرْسَمُ بِلامَيْنِ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8" name="Accolade ouvrante 7">
            <a:extLst>
              <a:ext uri="{FF2B5EF4-FFF2-40B4-BE49-F238E27FC236}">
                <a16:creationId xmlns:a16="http://schemas.microsoft.com/office/drawing/2014/main" id="{F28101C7-9212-6EFB-01A3-6181A736B57E}"/>
              </a:ext>
            </a:extLst>
          </p:cNvPr>
          <p:cNvSpPr/>
          <p:nvPr/>
        </p:nvSpPr>
        <p:spPr>
          <a:xfrm>
            <a:off x="5270090" y="3560240"/>
            <a:ext cx="527833" cy="2622534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74DF858D-ED0E-00E4-F340-22FC13677B29}"/>
              </a:ext>
            </a:extLst>
          </p:cNvPr>
          <p:cNvSpPr/>
          <p:nvPr/>
        </p:nvSpPr>
        <p:spPr>
          <a:xfrm>
            <a:off x="4550564" y="2335443"/>
            <a:ext cx="413997" cy="32446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93E96E-AC5D-6EC7-F3AC-95CC29B5D147}"/>
              </a:ext>
            </a:extLst>
          </p:cNvPr>
          <p:cNvSpPr txBox="1"/>
          <p:nvPr/>
        </p:nvSpPr>
        <p:spPr>
          <a:xfrm>
            <a:off x="5496233" y="2047998"/>
            <a:ext cx="1001310" cy="783148"/>
          </a:xfrm>
          <a:prstGeom prst="roundRect">
            <a:avLst/>
          </a:prstGeom>
          <a:solidFill>
            <a:srgbClr val="ECFAFD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just"/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اَ</a:t>
            </a:r>
            <a:r>
              <a:rPr lang="ar-MA" sz="4000" dirty="0">
                <a:solidFill>
                  <a:srgbClr val="FF0000"/>
                </a:solidFill>
              </a:rPr>
              <a:t>لَّ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</a:rPr>
              <a:t>ذينَ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4A580F-041D-6F17-7379-2FD258E34406}"/>
              </a:ext>
            </a:extLst>
          </p:cNvPr>
          <p:cNvSpPr txBox="1"/>
          <p:nvPr/>
        </p:nvSpPr>
        <p:spPr>
          <a:xfrm>
            <a:off x="6101537" y="5399626"/>
            <a:ext cx="2352350" cy="783148"/>
          </a:xfrm>
          <a:prstGeom prst="roundRect">
            <a:avLst/>
          </a:prstGeom>
          <a:solidFill>
            <a:srgbClr val="ECFAFD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اَ</a:t>
            </a:r>
            <a:r>
              <a:rPr lang="ar-MA" sz="4000" dirty="0">
                <a:solidFill>
                  <a:srgbClr val="FF0000"/>
                </a:solidFill>
              </a:rPr>
              <a:t>للَّ</a:t>
            </a:r>
            <a:r>
              <a:rPr lang="ar-MA" sz="4000" dirty="0"/>
              <a:t>واتي/ اَ</a:t>
            </a:r>
            <a:r>
              <a:rPr lang="ar-MA" sz="4000" dirty="0">
                <a:solidFill>
                  <a:srgbClr val="FF0000"/>
                </a:solidFill>
              </a:rPr>
              <a:t>للّ</a:t>
            </a:r>
            <a:r>
              <a:rPr lang="ar-MA" sz="4000" dirty="0"/>
              <a:t>َائي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8945344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3A674-FB59-26CE-BABB-455AF8E5C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A5844E1-ACED-C79A-994B-EE99273D9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157. من يقرأ تعليمة النشاط "أنجز مع زملائي"؟ من يقرأ المثال؟ ما المطلوب؟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1A1860-C1FF-782A-BC68-B9918678F3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B018D8-0DC4-7388-3E11-B5F786B041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813C07-C116-8698-DB4D-4CA6F5D4D5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FDD780-F2C3-238E-3746-BC64132390B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8C3550-F52C-DF0E-5DD0-0A2B6CDCF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135" y="2080728"/>
            <a:ext cx="2545616" cy="39046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2916DBB-FE1C-2B2B-8AE0-3686D8629E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498D52-484C-D937-D24C-2F45AB6B23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0DAAB35-0EFE-E07A-D51E-88E8C1B8761F}"/>
              </a:ext>
            </a:extLst>
          </p:cNvPr>
          <p:cNvSpPr/>
          <p:nvPr/>
        </p:nvSpPr>
        <p:spPr>
          <a:xfrm>
            <a:off x="3333135" y="3518051"/>
            <a:ext cx="2545616" cy="10299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6B764D6-35ED-6EB1-4193-8D4FD49C54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4CB6BF-266A-9C93-4E0B-7B59DEA432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595C4A-120D-9C48-82CA-11710B25DD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46802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26C5D-D011-9881-256D-95017CB23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723C8B8-052A-4C44-ED57-3BD883530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بشكل فردي. (دقيقتان)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5B9C8A-BA23-15D8-359B-C38C9FAD20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B4474A-56F0-61D1-6587-BED22C7102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88402E-CAF3-98F7-E858-C64E07273B9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71C24F-5A35-9A35-E090-D5C80B692BC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244EAA-26ED-8C53-FA60-C38CD453D2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5F8537-42B1-0960-52D6-7B502667EE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4FB1887-4068-C3BA-2709-82C058F25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A35A904-2DE5-C5D3-29A2-DF11D475C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216DF51-E987-8D0A-08E6-85F64A18B5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2249E1-EFC0-F886-0BCA-C538CB0E65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3135" y="2080728"/>
            <a:ext cx="2545616" cy="3904623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367AED4-AC01-775D-6C9D-F19F21C678FB}"/>
              </a:ext>
            </a:extLst>
          </p:cNvPr>
          <p:cNvSpPr/>
          <p:nvPr/>
        </p:nvSpPr>
        <p:spPr>
          <a:xfrm>
            <a:off x="3333135" y="3518051"/>
            <a:ext cx="2545616" cy="10299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018977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578A0-DD44-782A-924F-95F1A44A0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3D4243-1D07-267D-3BA1-167FB33BB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وضح لزميلك كيف توصلت إلى الأجوبة. دقيقة واحدة</a:t>
            </a:r>
            <a:endParaRPr lang="fr-FR" sz="2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DFC6B1-7773-668B-05E8-3DFFEDEBFC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C9AECE-18F2-08CB-C562-1F30D57A22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45AC79-D6FC-693D-EDAE-A6E159236F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85C8D3-3E49-820A-E940-CC24DA34BC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859FE33-CCC0-EC6A-143F-23D01F3E02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D636FC-DA30-4BB1-FF6C-94A8956D4A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1CE4D35-2309-DF26-9355-1AEA0158D7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0D2DE05-1F39-CFB6-A2EE-4B5CEA7B9E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B95934B-93C0-CA64-9F6C-EC37959D97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7B6B0F-42EE-4E3B-6E94-CC9B2F6874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3135" y="2080728"/>
            <a:ext cx="2545616" cy="390462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6464605-76E6-D356-4737-8A1AE5E3EA0D}"/>
              </a:ext>
            </a:extLst>
          </p:cNvPr>
          <p:cNvSpPr/>
          <p:nvPr/>
        </p:nvSpPr>
        <p:spPr>
          <a:xfrm>
            <a:off x="3333135" y="3518051"/>
            <a:ext cx="2545616" cy="10299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43158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19DC3-A1D1-60B6-9CA9-7285A1CEA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ACF965-D3A3-88F5-FBC3-6A43AD652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4909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سأعين من يمر ليكتب الاسم الموصول بشكل صحيح.      </a:t>
            </a:r>
            <a:r>
              <a:rPr lang="ar-MA" sz="2400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-هل أنتم متفقون؟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3ADEFE-15D6-2998-1AB3-1464BCD9AB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A76C261-F7B9-9D7E-A690-0BCC0AD4A4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EC2AB8-20A1-F374-453D-F3B1D90F45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224974-7A09-B70E-4010-3A40E67EF38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50B1B5-CD01-4EA8-3BDB-344699F1246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088C36D-1E01-9333-9F1A-18867B845F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DF9EFF-2DBD-F2BF-C8EB-A973576B91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5C870E-A0D2-8AD2-2E6B-A307A4200B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75B9C2-B451-9148-C053-D1B625280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067DD9-B0FD-AE8F-7005-51EF9D81B8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942" y="2231518"/>
            <a:ext cx="8139769" cy="367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0636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A6FB3-CCA8-EC8C-E28A-5FD86FCAD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AB0767-304B-4B42-4455-DACDD707F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لاحظتم أن (الذين) ترسم بلام واحدة.               -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توضيح أن استعمال اللاتي أيضا صحيح في حالة جمع العاقل المؤنث.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D16488-5ED2-5335-1F6B-94EF4E612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972B8A8-B6DB-F635-6594-E5609DCEF9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C193E1-258E-0962-978C-74E20F731B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6D3860-C52B-0962-84F4-84DF5DB61FD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6C0FEF-FD07-F2AB-433C-14E8E4DD12E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387EA08-10EE-ADB4-FDAB-D505874586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55C2050-2A91-0441-391F-3887BB94C5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036F9F-62C8-1468-7E54-86F5866F2B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942" y="2231518"/>
            <a:ext cx="8139769" cy="367315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8DCF52-7FBB-AD0D-F784-6F4CDB89A7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F58ED20-9DFE-0385-7480-9BB72EA87F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4D70356-4D8C-FF09-D5F5-DAE89B7A2DA5}"/>
              </a:ext>
            </a:extLst>
          </p:cNvPr>
          <p:cNvSpPr txBox="1"/>
          <p:nvPr/>
        </p:nvSpPr>
        <p:spPr>
          <a:xfrm>
            <a:off x="1625733" y="3775709"/>
            <a:ext cx="1231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 err="1">
                <a:solidFill>
                  <a:srgbClr val="C00000"/>
                </a:solidFill>
              </a:rPr>
              <a:t>ٱللَّواتي</a:t>
            </a:r>
            <a:endParaRPr lang="fr-FR" sz="1600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E33013-8555-C2DB-A928-62DDC5DD0164}"/>
              </a:ext>
            </a:extLst>
          </p:cNvPr>
          <p:cNvSpPr txBox="1"/>
          <p:nvPr/>
        </p:nvSpPr>
        <p:spPr>
          <a:xfrm>
            <a:off x="2598468" y="4547804"/>
            <a:ext cx="1231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 err="1">
                <a:solidFill>
                  <a:srgbClr val="C00000"/>
                </a:solidFill>
              </a:rPr>
              <a:t>ٱلَّذينَ</a:t>
            </a:r>
            <a:endParaRPr lang="fr-FR" sz="16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BEBE91-6F05-1C21-F3D5-E84D10F38464}"/>
              </a:ext>
            </a:extLst>
          </p:cNvPr>
          <p:cNvSpPr txBox="1"/>
          <p:nvPr/>
        </p:nvSpPr>
        <p:spPr>
          <a:xfrm>
            <a:off x="2529642" y="5379987"/>
            <a:ext cx="842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 err="1">
                <a:solidFill>
                  <a:srgbClr val="C00000"/>
                </a:solidFill>
              </a:rPr>
              <a:t>ٱللَّواتي</a:t>
            </a:r>
            <a:endParaRPr lang="fr-FR" sz="11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3177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  <p:bldP spid="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260F5-6D74-BA0C-20C9-88FB92F6D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845080-E25C-4FCB-875E-2E995C38F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الموالي. من يقرأ التعليمة؟ ما المطلوب؟ 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1B3A8D-0BD3-4E3F-FA8E-33B4A98BF5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C0489D-A8A1-3295-7270-813CC9510F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CA9521-ED9B-74F9-32D6-4423020E5A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C56488-7FBA-C414-55CC-7ED0A8FFBF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4FD8FE0-28B5-FF07-A42B-0841A83CBE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4DB907-1B04-D3A7-639A-4FEB98DB5F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D01D54A-ECA3-5AD0-7DD1-212519F3DA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D5C16E-C3EC-97B3-F8F3-5B42B226DB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8812E2E5-9D24-7B20-203A-19CDB963EB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7C19BE-2DF6-9787-ECFA-35DD60B298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3135" y="2080728"/>
            <a:ext cx="2545616" cy="390462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D2054F7-AA48-072D-2184-5B7B55F4763C}"/>
              </a:ext>
            </a:extLst>
          </p:cNvPr>
          <p:cNvSpPr/>
          <p:nvPr/>
        </p:nvSpPr>
        <p:spPr>
          <a:xfrm>
            <a:off x="3343455" y="4552335"/>
            <a:ext cx="2545616" cy="10520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983723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91D33-ED6D-AE31-5760-18C5BFD5A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54061C-69DD-1DB2-95B5-105A050F3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فردي.</a:t>
            </a:r>
            <a:b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بين الصفوف ويصحح كتابيا ثم على السبورة.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D13ABC-D2A4-CE3A-F736-8B0B4BD1C7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3B492D-A7E1-2BBF-8EBD-659386CAC80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FE6707-AF24-F070-34A8-5E0762183D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24C4CA-D343-2D81-E70E-1F5141BFE8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5147CBD-146E-FFFB-5D5E-B79C5AA055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FAFE25-0A80-3AE7-6695-EF2564EB77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213A182-E1FA-CC3C-2534-5FAB0C43F4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896B25B-629B-3D34-E2B0-4E1B04FB2D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ABB236E9-63FB-7C55-2A1F-3ABFA9448F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867B66-2B4C-B5C5-6DA0-90DE8030AD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3135" y="2080728"/>
            <a:ext cx="2545616" cy="3904623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0EDD83-75A9-D492-8594-393322FF2B2A}"/>
              </a:ext>
            </a:extLst>
          </p:cNvPr>
          <p:cNvSpPr/>
          <p:nvPr/>
        </p:nvSpPr>
        <p:spPr>
          <a:xfrm>
            <a:off x="3343455" y="4552335"/>
            <a:ext cx="2545616" cy="10520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997666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903010-D294-8F21-869B-F1C0442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6677"/>
            <a:ext cx="7886700" cy="1325563"/>
          </a:xfrm>
        </p:spPr>
        <p:txBody>
          <a:bodyPr/>
          <a:lstStyle/>
          <a:p>
            <a:pPr algn="ctr" rtl="1"/>
            <a:r>
              <a:rPr lang="tzm-Arab-MA" sz="6000" dirty="0"/>
              <a:t>اختــتام الحــصة</a:t>
            </a:r>
            <a:endParaRPr lang="fr-FR" sz="6000" dirty="0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16FB18EF-9A0F-3551-35C2-F240C78D2DED}"/>
              </a:ext>
            </a:extLst>
          </p:cNvPr>
          <p:cNvSpPr/>
          <p:nvPr/>
        </p:nvSpPr>
        <p:spPr>
          <a:xfrm>
            <a:off x="628650" y="2849249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3F962A-8448-5DFB-B32D-B655C0A3266C}"/>
              </a:ext>
            </a:extLst>
          </p:cNvPr>
          <p:cNvSpPr/>
          <p:nvPr/>
        </p:nvSpPr>
        <p:spPr>
          <a:xfrm>
            <a:off x="628651" y="2849249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3D2D9-AF1D-379D-A736-EE976C962980}"/>
              </a:ext>
            </a:extLst>
          </p:cNvPr>
          <p:cNvSpPr txBox="1"/>
          <p:nvPr/>
        </p:nvSpPr>
        <p:spPr>
          <a:xfrm>
            <a:off x="753847" y="3593947"/>
            <a:ext cx="7553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723C90-FF25-0E3D-9101-8F0DFE30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D33841-EB83-5072-4C0E-B9226D4902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535E88-1A78-9810-D4A6-1DE67E5236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BE6C77-A1ED-2CEA-7701-D4C1FB5F8F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234D66-B96B-3D48-251E-A8EC0A10A7B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15D68A-6F0D-8D0F-4A9E-15879F3B865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7470E42-4A9E-3470-C597-86175E80DD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203791-2185-3A32-9DB2-E36D746C83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9051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سأسألكم وأنتم تجيبون.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651E29-17A3-21D3-DCAE-EE98834DE62F}"/>
              </a:ext>
            </a:extLst>
          </p:cNvPr>
          <p:cNvSpPr txBox="1"/>
          <p:nvPr/>
        </p:nvSpPr>
        <p:spPr>
          <a:xfrm>
            <a:off x="1308253" y="2566219"/>
            <a:ext cx="6839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Tx/>
              <a:buChar char="-"/>
            </a:pP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أُحَدِّدُ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ٱلْفِكْرَةَ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ٱلرَّئيسَةَ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</a:p>
          <a:p>
            <a:pPr marL="285750" indent="-285750" algn="r" rtl="1">
              <a:buFontTx/>
              <a:buChar char="-"/>
            </a:pP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هِيَ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ٱلْأَسْماءُ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ٱلْمَوْصولَةُ</a:t>
            </a:r>
            <a:r>
              <a:rPr lang="ar-MA" sz="4000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ما هِيَ تِلْكَ الَّتي تُرْسَمُ بِأَلِفٍ واحِدَةٍ؟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B52BAF84-E432-D2E6-AEE7-19C0B5747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26494</TotalTime>
  <Words>1924</Words>
  <Application>Microsoft Office PowerPoint</Application>
  <PresentationFormat>Affichage à l'écran (4:3)</PresentationFormat>
  <Paragraphs>485</Paragraphs>
  <Slides>69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69</vt:i4>
      </vt:variant>
    </vt:vector>
  </HeadingPairs>
  <TitlesOfParts>
    <vt:vector size="86" baseType="lpstr">
      <vt:lpstr>Microsoft Uighur</vt:lpstr>
      <vt:lpstr>Dosis SemiBold</vt:lpstr>
      <vt:lpstr>Calibri Light</vt:lpstr>
      <vt:lpstr>Wingdings</vt:lpstr>
      <vt:lpstr>Dosis</vt:lpstr>
      <vt:lpstr>Dosis Medium</vt:lpstr>
      <vt:lpstr>Modern Love</vt:lpstr>
      <vt:lpstr>Arial</vt:lpstr>
      <vt:lpstr>Dosis ExtraBold</vt:lpstr>
      <vt:lpstr>Calibri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اليومِ</vt:lpstr>
      <vt:lpstr>عند نهاية الحصة</vt:lpstr>
      <vt:lpstr>افتتاح الحصة</vt:lpstr>
      <vt:lpstr>مرحبا بكم. سننطلق في حصة اللغة العربية.</vt:lpstr>
      <vt:lpstr>ضعوا اللوحة والكراسة في القمطر.</vt:lpstr>
      <vt:lpstr>انتبهوا، نبدأ بسرد تكملة القصة. ستقرؤون ما أنتجتموه. من يقرأ؟ هل تكملة زميلكم مناسبة لبدايتها؟ </vt:lpstr>
      <vt:lpstr>انتبهوا هذه تكملة أخرى. من يقرؤها؟</vt:lpstr>
      <vt:lpstr>قراءة</vt:lpstr>
      <vt:lpstr> خذوا الصفحة 153، سنواصل استثمار النص "الببر التسماني". </vt:lpstr>
      <vt:lpstr> نتذكر مضامين النص. من يجيب عن الأسئلة؟</vt:lpstr>
      <vt:lpstr>نتذكر معاني المفردات. ضعوا الكلمة المناسبة أمام كل تعريف.</vt:lpstr>
      <vt:lpstr>سأعين من يقرأ. تابعوا. ارفعوا أصابعكم في كل مرة يقرأ زميلكم كلمة لا تفهمونها لنشرحها. </vt:lpstr>
      <vt:lpstr>خذوا الصفحة 155. من يقرأ التعليمة؟ من يذكر بشعور الببر التسماني وهو يحكي قصته؟</vt:lpstr>
      <vt:lpstr> من يقرأ السؤال الثاني؟ ابحثوا عن الإجابة في النص.</vt:lpstr>
      <vt:lpstr>نصحح. من يقرأ إجابته؟ ما الذي يثبت ذلك في النص؟ هل تتفقون؟            -صححوا </vt:lpstr>
      <vt:lpstr>نمر إلى أفكار النص. من يذكر بالمقصود بالفكرة الرئيسة؟</vt:lpstr>
      <vt:lpstr>نتذكر جماعة. من يقرأ؟</vt:lpstr>
      <vt:lpstr>نتذكر الخطوات التي تساعدنا على تحديد الفكرة الرئيسة للفقرة.</vt:lpstr>
      <vt:lpstr>هذه فقرة من النص. سنحدد فكرتها الرئيسة. من يقرأ؟ ( تلميذان)</vt:lpstr>
      <vt:lpstr>ما الموضوع الذي تتحدث عنه الفقرة؟ وما الكلمات المفاتيح فيها؟</vt:lpstr>
      <vt:lpstr>انطلاقا من الكلمات المفاتيح، من يصوغ الفكرة الرئيسة للفقرة؟</vt:lpstr>
      <vt:lpstr>هذه صياغة أخرى للفكرة الرئيسة. هل تعبر عن المعنى العام للفقرة؟</vt:lpstr>
      <vt:lpstr> نمر إلى السؤال الموالي. من يقرأ التعليمة؟ ما المطلوب؟                  </vt:lpstr>
      <vt:lpstr>أنجزوا.</vt:lpstr>
      <vt:lpstr>نصحح. ما الفكرة التي وردت أولا في النص؟ هل تتفقون؟ لماذا؟ </vt:lpstr>
      <vt:lpstr>انتبهوا للتصحيح.</vt:lpstr>
      <vt:lpstr>نمر إلى التمرينين الرابع والخامس. من يقرأ السؤال الأول؟ فكروا ثم اكتبوا رأيكم.</vt:lpstr>
      <vt:lpstr>من يتقاسم إجابته؟                                </vt:lpstr>
      <vt:lpstr>Présentation PowerPoint</vt:lpstr>
      <vt:lpstr>ننشد قصيدة "هداياي" جماعة.</vt:lpstr>
      <vt:lpstr>إملاء</vt:lpstr>
      <vt:lpstr>خلال درس الإملاء اليوم ستتعلمون كيف توظفون الأسماء الموصولة الخاصة بالجمع.</vt:lpstr>
      <vt:lpstr>قبل ذلك، ما هي الأسماء الموصولة التي تعرفنا عليها سابقا؟</vt:lpstr>
      <vt:lpstr>انتبهوا لرسم الأسماء الموصولة. </vt:lpstr>
      <vt:lpstr> نمر إلى تعلم توظيف الأسماء الموصولة التالية.</vt:lpstr>
      <vt:lpstr>تابعوا معي متى أستعمل (الذين-اللواتي /اللاتي).</vt:lpstr>
      <vt:lpstr>أريد كتابة الاسم الموصول في الجملة التالية لأربط بين الاسم والجملة.</vt:lpstr>
      <vt:lpstr>أولا أقرأ الجملة، ثم أحدد الاسم الذي يسبق الاسم الموصول.</vt:lpstr>
      <vt:lpstr>الاسم السابق هو "الرجال" أضع تحته خط ثم أحدد عدده هل هو مفرد أو مثنى أو جمع.</vt:lpstr>
      <vt:lpstr>ثانيا أحدد جنسه أهو مذكر أو مؤنث. الرجال اسم مذكر.</vt:lpstr>
      <vt:lpstr>ثالثا أحدد الاسم الموصول المناسب. (الرجال) جمع للعاقل المذكر. أقول: </vt:lpstr>
      <vt:lpstr>هذه جملة أخرى نحدد جماعة الاسم الموصول المناسب للربط بين الاسم والجملة.</vt:lpstr>
      <vt:lpstr>ما الخطوة الأولى؟ </vt:lpstr>
      <vt:lpstr>حددنا الاسم (الأستاذات) السابق للاسم الموصول وحددنا عدده. ما الخطوة الموالية؟</vt:lpstr>
      <vt:lpstr>الاسم (الأستاذات) جمع العاقل المؤنث. والآن بقي أن نحدد الاسم الموصول المناسب. من يقدم الجواب؟</vt:lpstr>
      <vt:lpstr>نقول إذا: </vt:lpstr>
      <vt:lpstr>نتذكر كيف نوظف ونكتب الأسماء الموصولة.</vt:lpstr>
      <vt:lpstr>خذوا ألواحكم.</vt:lpstr>
      <vt:lpstr>الآن على ألواحكم، اكتبوا الاسم الموصول المناسب. </vt:lpstr>
      <vt:lpstr>ارفعوا ألواحكم. هل تتفقون مع هذه الإجابة؟</vt:lpstr>
      <vt:lpstr>انتبهوا للتصحيح.</vt:lpstr>
      <vt:lpstr>هذه جملة أخرى. اكتبوا الاسم الموصول المناسب. </vt:lpstr>
      <vt:lpstr>ارفعوا ألواحكم. هل تتفقون مع هذه الإجابة؟</vt:lpstr>
      <vt:lpstr>انتبهوا للتصحيح.</vt:lpstr>
      <vt:lpstr>انتبهوا لرسم الأسماء الموصولة. </vt:lpstr>
      <vt:lpstr>خذوا الصفحة 157. من يقرأ تعليمة النشاط "أنجز مع زملائي"؟ من يقرأ المثال؟ ما المطلوب؟</vt:lpstr>
      <vt:lpstr>أنجزوا النشاط بشكل فردي. (دقيقتان)</vt:lpstr>
      <vt:lpstr>في ثنائيات وضح لزميلك كيف توصلت إلى الأجوبة. دقيقة واحدة</vt:lpstr>
      <vt:lpstr>نصحح على السبورة. سأعين من يمر ليكتب الاسم الموصول بشكل صحيح.      -هل أنتم متفقون؟</vt:lpstr>
      <vt:lpstr>من يقرأ؟ لاحظتم أن (الذين) ترسم بلام واحدة.               -انتبهوا للتصحيح. توضيح أن استعمال اللاتي أيضا صحيح في حالة جمع العاقل المؤنث.</vt:lpstr>
      <vt:lpstr>نمر إلى النشاط الموالي. من يقرأ التعليمة؟ ما المطلوب؟ </vt:lpstr>
      <vt:lpstr>أنجزوا بشكل فردي. يمر الأستاذ بين الصفوف ويصحح كتابيا ثم على السبورة.</vt:lpstr>
      <vt:lpstr>اختــتام الحــصة</vt:lpstr>
      <vt:lpstr>انتبهوا، سأسألكم وأنتم تجيبون.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GENIE BENI MELLAL</dc:creator>
  <cp:lastModifiedBy>HASSAN.OUMEZIANE</cp:lastModifiedBy>
  <cp:revision>104</cp:revision>
  <dcterms:created xsi:type="dcterms:W3CDTF">2023-09-20T21:35:22Z</dcterms:created>
  <dcterms:modified xsi:type="dcterms:W3CDTF">2026-05-30T13:29:24Z</dcterms:modified>
</cp:coreProperties>
</file>