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6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8.xml" ContentType="application/vnd.openxmlformats-officedocument.theme+xml"/>
  <Override PartName="/ppt/slideLayouts/slideLayout140.xml" ContentType="application/vnd.openxmlformats-officedocument.presentationml.slideLayout+xml"/>
  <Override PartName="/ppt/theme/theme9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6" r:id="rId6"/>
    <p:sldMasterId id="2147483780" r:id="rId7"/>
    <p:sldMasterId id="2147483796" r:id="rId8"/>
    <p:sldMasterId id="2147483808" r:id="rId9"/>
    <p:sldMasterId id="2147483810" r:id="rId10"/>
  </p:sldMasterIdLst>
  <p:notesMasterIdLst>
    <p:notesMasterId r:id="rId76"/>
  </p:notesMasterIdLst>
  <p:sldIdLst>
    <p:sldId id="2147482804" r:id="rId11"/>
    <p:sldId id="2147482693" r:id="rId12"/>
    <p:sldId id="2147482463" r:id="rId13"/>
    <p:sldId id="2147482692" r:id="rId14"/>
    <p:sldId id="2147482531" r:id="rId15"/>
    <p:sldId id="2147482691" r:id="rId16"/>
    <p:sldId id="2147482489" r:id="rId17"/>
    <p:sldId id="2147482516" r:id="rId18"/>
    <p:sldId id="2147482513" r:id="rId19"/>
    <p:sldId id="2147482713" r:id="rId20"/>
    <p:sldId id="2134806539" r:id="rId21"/>
    <p:sldId id="2147482519" r:id="rId22"/>
    <p:sldId id="2147482705" r:id="rId23"/>
    <p:sldId id="2134806402" r:id="rId24"/>
    <p:sldId id="2147482729" r:id="rId25"/>
    <p:sldId id="2147482732" r:id="rId26"/>
    <p:sldId id="2134806931" r:id="rId27"/>
    <p:sldId id="2134806507" r:id="rId28"/>
    <p:sldId id="2147482824" r:id="rId29"/>
    <p:sldId id="2147482815" r:id="rId30"/>
    <p:sldId id="2134806930" r:id="rId31"/>
    <p:sldId id="2134806147" r:id="rId32"/>
    <p:sldId id="2147482749" r:id="rId33"/>
    <p:sldId id="2147482772" r:id="rId34"/>
    <p:sldId id="2147482731" r:id="rId35"/>
    <p:sldId id="2147482769" r:id="rId36"/>
    <p:sldId id="2147482726" r:id="rId37"/>
    <p:sldId id="2147482776" r:id="rId38"/>
    <p:sldId id="2147482522" r:id="rId39"/>
    <p:sldId id="2147482715" r:id="rId40"/>
    <p:sldId id="2147482523" r:id="rId41"/>
    <p:sldId id="2147482784" r:id="rId42"/>
    <p:sldId id="2147482526" r:id="rId43"/>
    <p:sldId id="2147482702" r:id="rId44"/>
    <p:sldId id="2134806934" r:id="rId45"/>
    <p:sldId id="2134806324" r:id="rId46"/>
    <p:sldId id="2147482727" r:id="rId47"/>
    <p:sldId id="2134806574" r:id="rId48"/>
    <p:sldId id="2147482527" r:id="rId49"/>
    <p:sldId id="2147482816" r:id="rId50"/>
    <p:sldId id="2147482818" r:id="rId51"/>
    <p:sldId id="2147482819" r:id="rId52"/>
    <p:sldId id="2147482822" r:id="rId53"/>
    <p:sldId id="2147482820" r:id="rId54"/>
    <p:sldId id="2147482821" r:id="rId55"/>
    <p:sldId id="2147482826" r:id="rId56"/>
    <p:sldId id="2147482827" r:id="rId57"/>
    <p:sldId id="2147482790" r:id="rId58"/>
    <p:sldId id="2147482794" r:id="rId59"/>
    <p:sldId id="2147482795" r:id="rId60"/>
    <p:sldId id="2147482833" r:id="rId61"/>
    <p:sldId id="2147482832" r:id="rId62"/>
    <p:sldId id="2147482834" r:id="rId63"/>
    <p:sldId id="2147482835" r:id="rId64"/>
    <p:sldId id="2147482836" r:id="rId65"/>
    <p:sldId id="2147482791" r:id="rId66"/>
    <p:sldId id="2147482830" r:id="rId67"/>
    <p:sldId id="2147482837" r:id="rId68"/>
    <p:sldId id="2147482817" r:id="rId69"/>
    <p:sldId id="2147482838" r:id="rId70"/>
    <p:sldId id="2147482831" r:id="rId71"/>
    <p:sldId id="2147482839" r:id="rId72"/>
    <p:sldId id="2147482730" r:id="rId73"/>
    <p:sldId id="2147482717" r:id="rId74"/>
    <p:sldId id="2147482487" r:id="rId75"/>
  </p:sldIdLst>
  <p:sldSz cx="9144000" cy="6858000" type="screen4x3"/>
  <p:notesSz cx="6858000" cy="9144000"/>
  <p:embeddedFontLst>
    <p:embeddedFont>
      <p:font typeface="Dosis" pitchFamily="2" charset="0"/>
      <p:regular r:id="rId77"/>
      <p:bold r:id="rId78"/>
    </p:embeddedFont>
    <p:embeddedFont>
      <p:font typeface="Dosis ExtraBold" pitchFamily="2" charset="0"/>
      <p:bold r:id="rId79"/>
    </p:embeddedFont>
    <p:embeddedFont>
      <p:font typeface="Dosis Medium" pitchFamily="2" charset="0"/>
      <p:regular r:id="rId80"/>
    </p:embeddedFont>
    <p:embeddedFont>
      <p:font typeface="Dosis SemiBold" pitchFamily="2" charset="0"/>
      <p:regular r:id="rId81"/>
      <p:bold r:id="rId82"/>
    </p:embeddedFont>
    <p:embeddedFont>
      <p:font typeface="Microsoft Uighur" panose="02000000000000000000" pitchFamily="2" charset="-78"/>
      <p:regular r:id="rId83"/>
      <p:bold r:id="rId84"/>
    </p:embeddedFont>
    <p:embeddedFont>
      <p:font typeface="Modern Love" panose="04090805081005020601" pitchFamily="82" charset="0"/>
      <p:regular r:id="rId85"/>
    </p:embeddedFont>
    <p:embeddedFont>
      <p:font typeface="Noto Sans Symbols" panose="020B0604020202020204" charset="0"/>
      <p:regular r:id="rId86"/>
      <p:bold r:id="rId8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2704" userDrawn="1">
          <p15:clr>
            <a:srgbClr val="A4A3A4"/>
          </p15:clr>
        </p15:guide>
        <p15:guide id="4" orient="horz" userDrawn="1">
          <p15:clr>
            <a:srgbClr val="A4A3A4"/>
          </p15:clr>
        </p15:guide>
        <p15:guide id="5" orient="horz" pos="3158" userDrawn="1">
          <p15:clr>
            <a:srgbClr val="A4A3A4"/>
          </p15:clr>
        </p15:guide>
        <p15:guide id="6" pos="2925" userDrawn="1">
          <p15:clr>
            <a:srgbClr val="A4A3A4"/>
          </p15:clr>
        </p15:guide>
        <p15:guide id="7" pos="1043" userDrawn="1">
          <p15:clr>
            <a:srgbClr val="A4A3A4"/>
          </p15:clr>
        </p15:guide>
        <p15:guide id="8" orient="horz" pos="1389" userDrawn="1">
          <p15:clr>
            <a:srgbClr val="A4A3A4"/>
          </p15:clr>
        </p15:guide>
        <p15:guide id="9" orient="horz" pos="3521" userDrawn="1">
          <p15:clr>
            <a:srgbClr val="A4A3A4"/>
          </p15:clr>
        </p15:guide>
        <p15:guide id="10" pos="3969" userDrawn="1">
          <p15:clr>
            <a:srgbClr val="A4A3A4"/>
          </p15:clr>
        </p15:guide>
        <p15:guide id="11" pos="1837" userDrawn="1">
          <p15:clr>
            <a:srgbClr val="A4A3A4"/>
          </p15:clr>
        </p15:guide>
        <p15:guide id="12" pos="226" userDrawn="1">
          <p15:clr>
            <a:srgbClr val="A4A3A4"/>
          </p15:clr>
        </p15:guide>
        <p15:guide id="13" pos="5080" userDrawn="1">
          <p15:clr>
            <a:srgbClr val="A4A3A4"/>
          </p15:clr>
        </p15:guide>
        <p15:guide id="14" pos="7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A1"/>
    <a:srgbClr val="424D7B"/>
    <a:srgbClr val="00ACA4"/>
    <a:srgbClr val="DEEBF7"/>
    <a:srgbClr val="565F88"/>
    <a:srgbClr val="424D7C"/>
    <a:srgbClr val="F3EDE8"/>
    <a:srgbClr val="E2F6F5"/>
    <a:srgbClr val="89D9D5"/>
    <a:srgbClr val="A1A7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94118" autoAdjust="0"/>
  </p:normalViewPr>
  <p:slideViewPr>
    <p:cSldViewPr snapToGrid="0">
      <p:cViewPr varScale="1">
        <p:scale>
          <a:sx n="77" d="100"/>
          <a:sy n="77" d="100"/>
        </p:scale>
        <p:origin x="1037" y="72"/>
      </p:cViewPr>
      <p:guideLst>
        <p:guide pos="4626"/>
        <p:guide orient="horz" pos="709"/>
        <p:guide orient="horz" pos="2704"/>
        <p:guide orient="horz"/>
        <p:guide orient="horz" pos="3158"/>
        <p:guide pos="2925"/>
        <p:guide pos="1043"/>
        <p:guide orient="horz" pos="1389"/>
        <p:guide orient="horz" pos="3521"/>
        <p:guide pos="3969"/>
        <p:guide pos="1837"/>
        <p:guide pos="226"/>
        <p:guide pos="5080"/>
        <p:guide pos="7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font" Target="fonts/font8.fntdata"/><Relationship Id="rId89" Type="http://schemas.openxmlformats.org/officeDocument/2006/relationships/viewProps" Target="viewProps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font" Target="fonts/font7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font" Target="fonts/font11.fntdata"/><Relationship Id="rId61" Type="http://schemas.openxmlformats.org/officeDocument/2006/relationships/slide" Target="slides/slide51.xml"/><Relationship Id="rId82" Type="http://schemas.openxmlformats.org/officeDocument/2006/relationships/font" Target="fonts/font6.fntdata"/><Relationship Id="rId19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07/06/2026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45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3810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8759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2788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0124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7912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microsoft.com/office/2007/relationships/hdphoto" Target="../media/hdphoto3.wdp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3.png"/><Relationship Id="rId9" Type="http://schemas.microsoft.com/office/2007/relationships/hdphoto" Target="../media/hdphoto5.wdp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2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2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2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9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0.png"/><Relationship Id="rId5" Type="http://schemas.microsoft.com/office/2007/relationships/hdphoto" Target="../media/hdphoto8.wdp"/><Relationship Id="rId4" Type="http://schemas.openxmlformats.org/officeDocument/2006/relationships/image" Target="../media/image19.png"/><Relationship Id="rId9" Type="http://schemas.microsoft.com/office/2007/relationships/hdphoto" Target="../media/hdphoto7.wdp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60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preserve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587737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88590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49645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2538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5237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91341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92348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07804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18831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02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133188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630100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75708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39935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32825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738467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792753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66360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091470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33423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61599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4555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919018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371216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07528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57475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38589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81912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56174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083680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69282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0473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77105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45245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0719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32961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04078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119377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16722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983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120502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69330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45796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9255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90858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12421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12847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3_Voc_Act_01__Libre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1" name="Google Shape;741;p10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784492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69019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46678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620673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3672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54460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63435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70305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26819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52273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50261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537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4925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874239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6510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016847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50869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444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87773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54044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660226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308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7200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82101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36766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09229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78242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33723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1206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92557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196511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40662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65944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413300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31895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090226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936959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44273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171530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29988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11242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465441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237120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06334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384392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393064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261257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370208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51184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971562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831771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07/06/2026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87422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23200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5127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01575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148558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769568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1688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17326373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50593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15765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45995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34990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147206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48451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773579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0195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00574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44375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0385971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90458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93918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863897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11534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607232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972118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698503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813269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652786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830949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52299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82190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122893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97392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04698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21342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60288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36353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76132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094017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6701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79654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0156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786784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122275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881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369735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65240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75529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07626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33003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450768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14129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67839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image" Target="../media/image3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115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4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slideLayout" Target="../slideLayouts/slideLayout153.xml"/><Relationship Id="rId18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43.xml"/><Relationship Id="rId21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17" Type="http://schemas.openxmlformats.org/officeDocument/2006/relationships/slideLayout" Target="../slideLayouts/slideLayout157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42.xml"/><Relationship Id="rId16" Type="http://schemas.openxmlformats.org/officeDocument/2006/relationships/slideLayout" Target="../slideLayouts/slideLayout156.xml"/><Relationship Id="rId20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55.xml"/><Relationship Id="rId23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0.xml"/><Relationship Id="rId19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slideLayout" Target="../slideLayouts/slideLayout154.xml"/><Relationship Id="rId22" Type="http://schemas.openxmlformats.org/officeDocument/2006/relationships/slideLayout" Target="../slideLayouts/slideLayout1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07/06/2026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761" r:id="rId8"/>
    <p:sldLayoutId id="2147483668" r:id="rId9"/>
    <p:sldLayoutId id="2147483669" r:id="rId10"/>
    <p:sldLayoutId id="2147483670" r:id="rId11"/>
    <p:sldLayoutId id="2147483671" r:id="rId12"/>
    <p:sldLayoutId id="21474837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92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479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834" r:id="rId23"/>
    <p:sldLayoutId id="2147483848" r:id="rId24"/>
    <p:sldLayoutId id="214748384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69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60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0857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07/06/2026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011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376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08194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13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745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Microsoft Uighur" panose="02000000000000000000" pitchFamily="2" charset="-78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29.gif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3.png"/><Relationship Id="rId7" Type="http://schemas.openxmlformats.org/officeDocument/2006/relationships/image" Target="../media/image11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5.png"/><Relationship Id="rId5" Type="http://schemas.openxmlformats.org/officeDocument/2006/relationships/image" Target="../media/image10.png"/><Relationship Id="rId10" Type="http://schemas.openxmlformats.org/officeDocument/2006/relationships/image" Target="../media/image37.png"/><Relationship Id="rId4" Type="http://schemas.openxmlformats.org/officeDocument/2006/relationships/image" Target="../media/image34.png"/><Relationship Id="rId9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29.gif"/><Relationship Id="rId3" Type="http://schemas.microsoft.com/office/2007/relationships/media" Target="../media/media2.mp4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png"/><Relationship Id="rId11" Type="http://schemas.openxmlformats.org/officeDocument/2006/relationships/image" Target="../media/image45.png"/><Relationship Id="rId5" Type="http://schemas.openxmlformats.org/officeDocument/2006/relationships/slideLayout" Target="../slideLayouts/slideLayout81.xml"/><Relationship Id="rId10" Type="http://schemas.openxmlformats.org/officeDocument/2006/relationships/image" Target="../media/image44.png"/><Relationship Id="rId4" Type="http://schemas.openxmlformats.org/officeDocument/2006/relationships/video" Target="../media/media2.mp4"/><Relationship Id="rId9" Type="http://schemas.openxmlformats.org/officeDocument/2006/relationships/image" Target="../media/image43.png"/><Relationship Id="rId1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1.png"/><Relationship Id="rId7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87.xml"/><Relationship Id="rId7" Type="http://schemas.openxmlformats.org/officeDocument/2006/relationships/image" Target="../media/image3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gif"/><Relationship Id="rId11" Type="http://schemas.openxmlformats.org/officeDocument/2006/relationships/image" Target="../media/image44.png"/><Relationship Id="rId5" Type="http://schemas.openxmlformats.org/officeDocument/2006/relationships/image" Target="../media/image51.png"/><Relationship Id="rId10" Type="http://schemas.openxmlformats.org/officeDocument/2006/relationships/image" Target="../media/image43.png"/><Relationship Id="rId4" Type="http://schemas.openxmlformats.org/officeDocument/2006/relationships/image" Target="../media/image50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2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40.xml"/><Relationship Id="rId5" Type="http://schemas.openxmlformats.org/officeDocument/2006/relationships/image" Target="../media/image36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62.xml"/><Relationship Id="rId7" Type="http://schemas.openxmlformats.org/officeDocument/2006/relationships/image" Target="../media/image3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6.png"/><Relationship Id="rId11" Type="http://schemas.openxmlformats.org/officeDocument/2006/relationships/image" Target="../media/image44.png"/><Relationship Id="rId5" Type="http://schemas.openxmlformats.org/officeDocument/2006/relationships/image" Target="../media/image29.gif"/><Relationship Id="rId10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8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59.png"/><Relationship Id="rId7" Type="http://schemas.openxmlformats.org/officeDocument/2006/relationships/image" Target="../media/image3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62.png"/><Relationship Id="rId11" Type="http://schemas.openxmlformats.org/officeDocument/2006/relationships/image" Target="../media/image44.png"/><Relationship Id="rId5" Type="http://schemas.openxmlformats.org/officeDocument/2006/relationships/image" Target="../media/image61.png"/><Relationship Id="rId10" Type="http://schemas.openxmlformats.org/officeDocument/2006/relationships/image" Target="../media/image43.png"/><Relationship Id="rId4" Type="http://schemas.openxmlformats.org/officeDocument/2006/relationships/image" Target="../media/image60.png"/><Relationship Id="rId9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59.png"/><Relationship Id="rId7" Type="http://schemas.openxmlformats.org/officeDocument/2006/relationships/image" Target="../media/image3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62.png"/><Relationship Id="rId11" Type="http://schemas.openxmlformats.org/officeDocument/2006/relationships/image" Target="../media/image44.png"/><Relationship Id="rId5" Type="http://schemas.openxmlformats.org/officeDocument/2006/relationships/image" Target="../media/image61.png"/><Relationship Id="rId10" Type="http://schemas.openxmlformats.org/officeDocument/2006/relationships/image" Target="../media/image43.png"/><Relationship Id="rId4" Type="http://schemas.openxmlformats.org/officeDocument/2006/relationships/image" Target="../media/image60.png"/><Relationship Id="rId9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59.png"/><Relationship Id="rId7" Type="http://schemas.openxmlformats.org/officeDocument/2006/relationships/image" Target="../media/image3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62.png"/><Relationship Id="rId11" Type="http://schemas.openxmlformats.org/officeDocument/2006/relationships/image" Target="../media/image44.png"/><Relationship Id="rId5" Type="http://schemas.openxmlformats.org/officeDocument/2006/relationships/image" Target="../media/image61.png"/><Relationship Id="rId10" Type="http://schemas.openxmlformats.org/officeDocument/2006/relationships/image" Target="../media/image43.png"/><Relationship Id="rId4" Type="http://schemas.openxmlformats.org/officeDocument/2006/relationships/image" Target="../media/image60.png"/><Relationship Id="rId9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3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5.png"/><Relationship Id="rId7" Type="http://schemas.openxmlformats.org/officeDocument/2006/relationships/image" Target="../media/image4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7.xml"/><Relationship Id="rId7" Type="http://schemas.openxmlformats.org/officeDocument/2006/relationships/image" Target="../media/image4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9.png"/><Relationship Id="rId11" Type="http://schemas.openxmlformats.org/officeDocument/2006/relationships/image" Target="../media/image64.png"/><Relationship Id="rId5" Type="http://schemas.openxmlformats.org/officeDocument/2006/relationships/image" Target="../media/image29.gif"/><Relationship Id="rId10" Type="http://schemas.openxmlformats.org/officeDocument/2006/relationships/image" Target="../media/image44.png"/><Relationship Id="rId4" Type="http://schemas.openxmlformats.org/officeDocument/2006/relationships/image" Target="../media/image28.png"/><Relationship Id="rId9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40.xml"/><Relationship Id="rId6" Type="http://schemas.openxmlformats.org/officeDocument/2006/relationships/image" Target="../media/image37.png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1.png"/><Relationship Id="rId7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6.png"/><Relationship Id="rId7" Type="http://schemas.openxmlformats.org/officeDocument/2006/relationships/image" Target="../media/image4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7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26.png"/><Relationship Id="rId9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7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72.png"/><Relationship Id="rId9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59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7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5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7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76.png"/><Relationship Id="rId11" Type="http://schemas.openxmlformats.org/officeDocument/2006/relationships/image" Target="../media/image44.png"/><Relationship Id="rId5" Type="http://schemas.openxmlformats.org/officeDocument/2006/relationships/image" Target="../media/image75.png"/><Relationship Id="rId10" Type="http://schemas.openxmlformats.org/officeDocument/2006/relationships/image" Target="../media/image43.png"/><Relationship Id="rId4" Type="http://schemas.openxmlformats.org/officeDocument/2006/relationships/image" Target="../media/image74.png"/><Relationship Id="rId9" Type="http://schemas.openxmlformats.org/officeDocument/2006/relationships/image" Target="../media/image4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5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7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79.png"/><Relationship Id="rId11" Type="http://schemas.openxmlformats.org/officeDocument/2006/relationships/image" Target="../media/image44.png"/><Relationship Id="rId5" Type="http://schemas.openxmlformats.org/officeDocument/2006/relationships/image" Target="../media/image78.png"/><Relationship Id="rId10" Type="http://schemas.openxmlformats.org/officeDocument/2006/relationships/image" Target="../media/image43.png"/><Relationship Id="rId4" Type="http://schemas.openxmlformats.org/officeDocument/2006/relationships/image" Target="../media/image77.png"/><Relationship Id="rId9" Type="http://schemas.openxmlformats.org/officeDocument/2006/relationships/image" Target="../media/image4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9.gif"/><Relationship Id="rId4" Type="http://schemas.openxmlformats.org/officeDocument/2006/relationships/image" Target="../media/image80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F6395FF-2557-DC00-7793-2971146D3CDA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B74EA7C-E57F-C266-3EE7-9A901E0C75DB}"/>
                </a:ext>
              </a:extLst>
            </p:cNvPr>
            <p:cNvGrpSpPr/>
            <p:nvPr/>
          </p:nvGrpSpPr>
          <p:grpSpPr>
            <a:xfrm>
              <a:off x="20" y="1282"/>
              <a:ext cx="9143980" cy="6856718"/>
              <a:chOff x="20" y="1282"/>
              <a:chExt cx="9143980" cy="6856718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1A5159B4-711A-904A-1973-31B65586D4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14" b="3454"/>
              <a:stretch>
                <a:fillRect/>
              </a:stretch>
            </p:blipFill>
            <p:spPr>
              <a:xfrm>
                <a:off x="20" y="1282"/>
                <a:ext cx="9143980" cy="6856718"/>
              </a:xfrm>
              <a:prstGeom prst="rect">
                <a:avLst/>
              </a:prstGeom>
            </p:spPr>
          </p:pic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46B07CDE-7143-87AD-2887-9F2631C19C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80318" y="4883850"/>
                <a:ext cx="2215425" cy="568917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67A07B7-4003-7C6C-0770-D71F9905E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4287" y="4883849"/>
              <a:ext cx="2215425" cy="5689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2133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 .</a:t>
            </a:r>
            <a:endParaRPr lang="ar-MA" sz="1400" b="1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النص. </a:t>
            </a:r>
            <a:endParaRPr lang="ar-MA" sz="1400" b="1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كتابية: البنيات اللغوية .</a:t>
            </a: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تقويم الطلاقة / التحدث.</a:t>
            </a:r>
            <a:endParaRPr lang="ar-MA" sz="1400" b="1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والتحدث/ القراءة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الطلاقة/ التحدث.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8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lang="ar-MA" b="1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lvl="0" indent="-266700">
              <a:lnSpc>
                <a:spcPct val="8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إعادة الإنتاج. </a:t>
            </a:r>
            <a:endParaRPr lang="ar-MA" b="1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lvl="0" indent="-266700">
              <a:lnSpc>
                <a:spcPct val="8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تعبير كتابي.</a:t>
            </a:r>
          </a:p>
          <a:p>
            <a:pPr marL="266700" lvl="0" indent="-266700">
              <a:lnSpc>
                <a:spcPct val="8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تقويم الطلاقة / التحدث.</a:t>
            </a:r>
            <a:endParaRPr lang="tzm-Arab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 . </a:t>
            </a:r>
            <a:endParaRPr lang="ar-MA" sz="1400" b="1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الطلاقة: توليف ودعم . </a:t>
            </a:r>
            <a:endParaRPr lang="ar-MA" sz="1400" b="1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.توليف ودعم . </a:t>
            </a:r>
            <a:endParaRPr lang="ar-MA" sz="1400" b="1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0"/>
              </a:spcBef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400" b="1" kern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تقويم الطلاقة / التحدث.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. 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البنية السردية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استراتيجية الفهم . 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/ التحدث.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اعتيادية.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الاستماع والتحدث : عناصر الحكاية.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القراءة استراتيجية المفردات.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الطلاقة / التحدث.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sz="1800" dirty="0">
                <a:solidFill>
                  <a:srgbClr val="424D7B"/>
                </a:solidFill>
              </a:rPr>
              <a:t>-01   </a:t>
            </a:r>
            <a:r>
              <a:rPr lang="ar-AE" sz="1800" dirty="0">
                <a:solidFill>
                  <a:srgbClr val="424D7B"/>
                </a:solidFill>
              </a:rPr>
              <a:t>انشطة اعتيادية</a:t>
            </a:r>
            <a:endParaRPr lang="ar-MA" sz="1800" dirty="0">
              <a:solidFill>
                <a:srgbClr val="424D7B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  <a:sym typeface="Arial"/>
              </a:rPr>
              <a:t>ورشة الاستماع (دودة القز): عناصر الحكاية.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291470" y="2790288"/>
            <a:ext cx="13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ـــــــ إستراتيجية المفردات.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792628" y="4063518"/>
            <a:ext cx="810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ar-MA" dirty="0">
                <a:cs typeface="Microsoft Uighur" panose="02000000000000000000" pitchFamily="2" charset="-78"/>
              </a:rPr>
              <a:t>تقويم فردي لمهارتي الطلاقة والتحدث.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291471" y="5363237"/>
            <a:ext cx="1564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 </a:t>
            </a:r>
            <a:r>
              <a:rPr lang="fr-FR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-04</a:t>
            </a:r>
            <a:endParaRPr lang="fr-MA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8" name="Espace réservé pour une image  25">
            <a:extLst>
              <a:ext uri="{FF2B5EF4-FFF2-40B4-BE49-F238E27FC236}">
                <a16:creationId xmlns:a16="http://schemas.microsoft.com/office/drawing/2014/main" id="{D846F8EC-A416-120F-5BC6-76419C7EB84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/>
          <a:stretch>
            <a:fillRect/>
          </a:stretch>
        </p:blipFill>
        <p:spPr>
          <a:xfrm>
            <a:off x="1764432" y="2679853"/>
            <a:ext cx="406805" cy="468313"/>
          </a:xfrm>
          <a:prstGeom prst="rect">
            <a:avLst/>
          </a:prstGeom>
        </p:spPr>
      </p:pic>
      <p:pic>
        <p:nvPicPr>
          <p:cNvPr id="18" name="Espace réservé pour une image  25">
            <a:extLst>
              <a:ext uri="{FF2B5EF4-FFF2-40B4-BE49-F238E27FC236}">
                <a16:creationId xmlns:a16="http://schemas.microsoft.com/office/drawing/2014/main" id="{DFF0140E-D7FC-5300-0191-EADB27C1DE3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/>
          <a:stretch>
            <a:fillRect/>
          </a:stretch>
        </p:blipFill>
        <p:spPr>
          <a:xfrm>
            <a:off x="1849056" y="5308924"/>
            <a:ext cx="406805" cy="468313"/>
          </a:xfrm>
          <a:prstGeom prst="rect">
            <a:avLst/>
          </a:prstGeom>
        </p:spPr>
      </p:pic>
      <p:pic>
        <p:nvPicPr>
          <p:cNvPr id="19" name="Espace réservé pour une image  20">
            <a:extLst>
              <a:ext uri="{FF2B5EF4-FFF2-40B4-BE49-F238E27FC236}">
                <a16:creationId xmlns:a16="http://schemas.microsoft.com/office/drawing/2014/main" id="{A5ADDA0C-17B5-1847-AAF3-397A6BDCA53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57973" y="398982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45 كلمة؛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85507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عناصر الحكاية؛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321926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1934899" y="4645149"/>
            <a:ext cx="43364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واستعمال إستراتيجية الصفة المضافة لتنمية المفردات؛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160103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2263305" y="5509135"/>
            <a:ext cx="40080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مهارتي الطلاقة والتحدث.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47014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20645" y="2690693"/>
            <a:ext cx="5101355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EA66DD87-D960-4EB9-459B-1AF9A1C9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مرحبا بكم . سننطلق في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3963A2E-1E15-33D2-0A4F-4E8D5245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BCA60AF-BD99-A669-67B4-AEA23A5EBD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4556348-598B-4B05-1849-EF9C1849A5B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F11A6AA-4042-30E2-B505-8C81C506417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823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9285664-91CE-6C06-997C-A52B0CA313F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C5565729-B613-7344-2E05-7A1F55B1C82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E035DA5-D618-4495-BE7C-0650CA5B68C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E74ABF5-ACA3-10FD-4CE3-5CAFD43521E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54B8FE9-0181-395E-0DD4-949F8E784D4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6757C6F-6A1E-7BED-817F-24E84133B7A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69D7C180-976C-F5D4-DE3D-C6BB24B596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b="2068"/>
          <a:stretch>
            <a:fillRect/>
          </a:stretch>
        </p:blipFill>
        <p:spPr>
          <a:xfrm>
            <a:off x="4572001" y="2006320"/>
            <a:ext cx="2301811" cy="3600000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848F8E83-1D0B-0AE6-D0A6-FE8C85004F7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rcRect t="-1" b="2067"/>
          <a:stretch>
            <a:fillRect/>
          </a:stretch>
        </p:blipFill>
        <p:spPr>
          <a:xfrm>
            <a:off x="2311807" y="2006320"/>
            <a:ext cx="2066818" cy="360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7622E3-F227-7B6A-B55A-150D85601A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6476" y="6102000"/>
            <a:ext cx="540000" cy="540000"/>
          </a:xfrm>
          <a:prstGeom prst="rect">
            <a:avLst/>
          </a:prstGeom>
        </p:spPr>
      </p:pic>
      <p:pic>
        <p:nvPicPr>
          <p:cNvPr id="2" name="Espace réservé pour une image  2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89793BA5-BD23-DCBC-51F4-DC41BF6321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2505542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298DB-9FA9-CF2A-406E-F0A010A63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C7EDBFC-A006-E91C-D8F7-646B5A0FD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FC1A3E-6AE0-8A05-AA53-1CF657A3E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B54E74-92E0-B5FC-C340-AA6E4D2B4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37A755-CB0D-EFED-E6B4-C7E14F6588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092E6A-BE03-DD17-1B79-83A61D6189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6628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4442DB-3CFB-B52F-AED4-B442E99730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031369-363E-CAC9-070C-5AE470BD329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EBBEA5-CFBC-BC88-E6EC-A681145A81F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F66B7D-CBBE-BDE0-6ACB-FCFB49EAD01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82E046-D20A-EAFC-F0C3-C65DE3BCC82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Google Shape;1333;p8">
            <a:extLst>
              <a:ext uri="{FF2B5EF4-FFF2-40B4-BE49-F238E27FC236}">
                <a16:creationId xmlns:a16="http://schemas.microsoft.com/office/drawing/2014/main" id="{768CDD59-BD5F-FE93-C9F6-EF27D0093B56}"/>
              </a:ext>
            </a:extLst>
          </p:cNvPr>
          <p:cNvSpPr txBox="1"/>
          <p:nvPr/>
        </p:nvSpPr>
        <p:spPr>
          <a:xfrm>
            <a:off x="1765527" y="4883833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1AE6613F-8678-0B62-7582-87867DEA77F0}"/>
              </a:ext>
            </a:extLst>
          </p:cNvPr>
          <p:cNvSpPr txBox="1">
            <a:spLocks/>
          </p:cNvSpPr>
          <p:nvPr/>
        </p:nvSpPr>
        <p:spPr>
          <a:xfrm>
            <a:off x="1155928" y="253478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لِلدَّرْسِ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2ED4694-C111-BFB8-15AE-06FB7EE0C040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20584FC-0ADC-5C9D-2BD9-F783CA285249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19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6C54440-6E5D-A041-85FD-72A922F1E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1" y="684213"/>
            <a:ext cx="822036" cy="82203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79A24C7-691A-B31B-3823-D958CC6EAF68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0798334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B058E-7D28-DCB5-43E0-9E262012A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346B4D4-1FB0-7666-12A9-5085C508F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4A567AF-1D7D-5DA3-2205-323D315794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60105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B42E23CC-FDB4-F11D-6BAA-707F77F422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Image 3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AD28A23-DFB8-6282-A85B-82454F082E2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37B61C-3126-033F-C4A0-118AA7ABA5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629721-FB70-78F5-48E9-CADCBFF3400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2E1B9D-0E52-3D3F-0284-5351680D005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C6BC631-5AC8-0A2F-1A44-1576A10C3CC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6628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83BE88A-917C-DF4B-116F-9AF765AFCB93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95F95C8-9393-E64F-070A-9E70D95D6D3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167398-08E0-89D7-0E61-D053595B866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4C2215E-E5E5-4A1F-913E-89662BFDFE9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7B9BA13-4745-70B3-D809-0ECA1F8BA34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A980E4-FA83-AD7A-8D32-0350D5129EBB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4310648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0A07-4AD1-0885-9601-6D291209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13FA4-DFA6-5E69-9897-F6D0761F6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الكلمات.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0D8E0B-8F42-5981-2F06-578F5D0034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5CBD26B3-27F6-83B9-92BC-3AECD7B921C8}"/>
              </a:ext>
            </a:extLst>
          </p:cNvPr>
          <p:cNvSpPr txBox="1">
            <a:spLocks/>
          </p:cNvSpPr>
          <p:nvPr/>
        </p:nvSpPr>
        <p:spPr>
          <a:xfrm>
            <a:off x="318052" y="1762871"/>
            <a:ext cx="8335227" cy="4176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03EDA72-F196-53AF-4BA9-9DBF9B625C61}"/>
              </a:ext>
            </a:extLst>
          </p:cNvPr>
          <p:cNvGrpSpPr/>
          <p:nvPr/>
        </p:nvGrpSpPr>
        <p:grpSpPr>
          <a:xfrm>
            <a:off x="490720" y="2929812"/>
            <a:ext cx="7911048" cy="2410896"/>
            <a:chOff x="626143" y="2929812"/>
            <a:chExt cx="7775624" cy="2410896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F7319C87-1284-A813-CFB1-9782824B6895}"/>
                </a:ext>
              </a:extLst>
            </p:cNvPr>
            <p:cNvGrpSpPr/>
            <p:nvPr/>
          </p:nvGrpSpPr>
          <p:grpSpPr>
            <a:xfrm>
              <a:off x="626143" y="2929812"/>
              <a:ext cx="7775624" cy="858416"/>
              <a:chOff x="626143" y="2929812"/>
              <a:chExt cx="7775624" cy="858416"/>
            </a:xfrm>
          </p:grpSpPr>
          <p:sp>
            <p:nvSpPr>
              <p:cNvPr id="16" name="Google Shape;1671;p201">
                <a:extLst>
                  <a:ext uri="{FF2B5EF4-FFF2-40B4-BE49-F238E27FC236}">
                    <a16:creationId xmlns:a16="http://schemas.microsoft.com/office/drawing/2014/main" id="{B6B479A4-A550-01FF-4471-97640C42D26F}"/>
                  </a:ext>
                </a:extLst>
              </p:cNvPr>
              <p:cNvSpPr/>
              <p:nvPr/>
            </p:nvSpPr>
            <p:spPr>
              <a:xfrm>
                <a:off x="5485531" y="2967134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اَلشَّجَرَةُ</a:t>
                </a:r>
              </a:p>
            </p:txBody>
          </p:sp>
          <p:sp>
            <p:nvSpPr>
              <p:cNvPr id="17" name="Google Shape;1671;p201">
                <a:extLst>
                  <a:ext uri="{FF2B5EF4-FFF2-40B4-BE49-F238E27FC236}">
                    <a16:creationId xmlns:a16="http://schemas.microsoft.com/office/drawing/2014/main" id="{0495A361-4A40-F010-4E93-6F1FD6601E57}"/>
                  </a:ext>
                </a:extLst>
              </p:cNvPr>
              <p:cNvSpPr/>
              <p:nvPr/>
            </p:nvSpPr>
            <p:spPr>
              <a:xfrm>
                <a:off x="2198049" y="2929812"/>
                <a:ext cx="153914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اَلْحَريرُ</a:t>
                </a:r>
              </a:p>
            </p:txBody>
          </p:sp>
          <p:sp>
            <p:nvSpPr>
              <p:cNvPr id="18" name="Google Shape;1671;p201">
                <a:extLst>
                  <a:ext uri="{FF2B5EF4-FFF2-40B4-BE49-F238E27FC236}">
                    <a16:creationId xmlns:a16="http://schemas.microsoft.com/office/drawing/2014/main" id="{26D61C29-19E4-9FE7-4926-7FDEB0DA393C}"/>
                  </a:ext>
                </a:extLst>
              </p:cNvPr>
              <p:cNvSpPr/>
              <p:nvPr/>
            </p:nvSpPr>
            <p:spPr>
              <a:xfrm>
                <a:off x="3922815" y="2948473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 defTabSz="914400" rtl="1">
                  <a:buClr>
                    <a:srgbClr val="000000"/>
                  </a:buClr>
                  <a:defRPr/>
                </a:pPr>
                <a:r>
                  <a:rPr lang="ar-MA" sz="44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يَجْلِسُ</a:t>
                </a:r>
              </a:p>
            </p:txBody>
          </p:sp>
          <p:sp>
            <p:nvSpPr>
              <p:cNvPr id="19" name="Google Shape;1671;p201">
                <a:extLst>
                  <a:ext uri="{FF2B5EF4-FFF2-40B4-BE49-F238E27FC236}">
                    <a16:creationId xmlns:a16="http://schemas.microsoft.com/office/drawing/2014/main" id="{91C0EC9B-CCAC-764C-1711-4060ACCDD25C}"/>
                  </a:ext>
                </a:extLst>
              </p:cNvPr>
              <p:cNvSpPr/>
              <p:nvPr/>
            </p:nvSpPr>
            <p:spPr>
              <a:xfrm>
                <a:off x="626143" y="2929812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أَصْنَعُ</a:t>
                </a:r>
              </a:p>
            </p:txBody>
          </p:sp>
          <p:sp>
            <p:nvSpPr>
              <p:cNvPr id="20" name="Google Shape;1671;p201">
                <a:extLst>
                  <a:ext uri="{FF2B5EF4-FFF2-40B4-BE49-F238E27FC236}">
                    <a16:creationId xmlns:a16="http://schemas.microsoft.com/office/drawing/2014/main" id="{C3F9C48B-E659-C13D-892D-BA03D5A228D0}"/>
                  </a:ext>
                </a:extLst>
              </p:cNvPr>
              <p:cNvSpPr/>
              <p:nvPr/>
            </p:nvSpPr>
            <p:spPr>
              <a:xfrm>
                <a:off x="7024674" y="2967134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نَحْلَةٌ</a:t>
                </a: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4257B77-4DBF-7D9A-5568-4DE0F49334F2}"/>
                </a:ext>
              </a:extLst>
            </p:cNvPr>
            <p:cNvGrpSpPr/>
            <p:nvPr/>
          </p:nvGrpSpPr>
          <p:grpSpPr>
            <a:xfrm>
              <a:off x="765372" y="4482292"/>
              <a:ext cx="7604384" cy="858416"/>
              <a:chOff x="797383" y="2929812"/>
              <a:chExt cx="7604384" cy="858416"/>
            </a:xfrm>
          </p:grpSpPr>
          <p:sp>
            <p:nvSpPr>
              <p:cNvPr id="22" name="Google Shape;1671;p201">
                <a:extLst>
                  <a:ext uri="{FF2B5EF4-FFF2-40B4-BE49-F238E27FC236}">
                    <a16:creationId xmlns:a16="http://schemas.microsoft.com/office/drawing/2014/main" id="{03359F31-AA1B-A9D6-5DB3-8450D8928AED}"/>
                  </a:ext>
                </a:extLst>
              </p:cNvPr>
              <p:cNvSpPr/>
              <p:nvPr/>
            </p:nvSpPr>
            <p:spPr>
              <a:xfrm>
                <a:off x="5485531" y="2967134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طارَتْ</a:t>
                </a:r>
              </a:p>
            </p:txBody>
          </p:sp>
          <p:sp>
            <p:nvSpPr>
              <p:cNvPr id="23" name="Google Shape;1671;p201">
                <a:extLst>
                  <a:ext uri="{FF2B5EF4-FFF2-40B4-BE49-F238E27FC236}">
                    <a16:creationId xmlns:a16="http://schemas.microsoft.com/office/drawing/2014/main" id="{382CB67E-356B-5BB5-2183-C2F87140C49F}"/>
                  </a:ext>
                </a:extLst>
              </p:cNvPr>
              <p:cNvSpPr/>
              <p:nvPr/>
            </p:nvSpPr>
            <p:spPr>
              <a:xfrm>
                <a:off x="2360099" y="2929812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خَلِيَّةٌ</a:t>
                </a:r>
              </a:p>
            </p:txBody>
          </p:sp>
          <p:sp>
            <p:nvSpPr>
              <p:cNvPr id="24" name="Google Shape;1671;p201">
                <a:extLst>
                  <a:ext uri="{FF2B5EF4-FFF2-40B4-BE49-F238E27FC236}">
                    <a16:creationId xmlns:a16="http://schemas.microsoft.com/office/drawing/2014/main" id="{FC72BFDE-C35B-3417-35ED-3949AB464E2F}"/>
                  </a:ext>
                </a:extLst>
              </p:cNvPr>
              <p:cNvSpPr/>
              <p:nvPr/>
            </p:nvSpPr>
            <p:spPr>
              <a:xfrm>
                <a:off x="3922815" y="2948473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مَذْعوراً</a:t>
                </a:r>
              </a:p>
            </p:txBody>
          </p:sp>
          <p:sp>
            <p:nvSpPr>
              <p:cNvPr id="25" name="Google Shape;1671;p201">
                <a:extLst>
                  <a:ext uri="{FF2B5EF4-FFF2-40B4-BE49-F238E27FC236}">
                    <a16:creationId xmlns:a16="http://schemas.microsoft.com/office/drawing/2014/main" id="{8D17F9BB-A35A-51B7-5C0C-F09AC7002C69}"/>
                  </a:ext>
                </a:extLst>
              </p:cNvPr>
              <p:cNvSpPr/>
              <p:nvPr/>
            </p:nvSpPr>
            <p:spPr>
              <a:xfrm>
                <a:off x="797383" y="2929812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lang="ar-MA" altLang="fr-FR" sz="4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خَيْطٍ</a:t>
                </a:r>
                <a:endPara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6" name="Google Shape;1671;p201">
                <a:extLst>
                  <a:ext uri="{FF2B5EF4-FFF2-40B4-BE49-F238E27FC236}">
                    <a16:creationId xmlns:a16="http://schemas.microsoft.com/office/drawing/2014/main" id="{12A26F2E-5EF9-69CF-322E-244CEE328918}"/>
                  </a:ext>
                </a:extLst>
              </p:cNvPr>
              <p:cNvSpPr/>
              <p:nvPr/>
            </p:nvSpPr>
            <p:spPr>
              <a:xfrm>
                <a:off x="7024674" y="2967134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عَسَلاً</a:t>
                </a:r>
              </a:p>
            </p:txBody>
          </p:sp>
        </p:grp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D567B981-376A-24F4-B8AE-C52EF201C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AF8B605-523F-C063-3E7F-2460D962BD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F7FA867-3450-EBC9-64D7-E9088ECABE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708D78E-6BF9-5C75-82AF-8BBDF0A8BA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6628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6A8932-11FA-AEE1-C682-5DA0AAC31AC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6EEA462E-C3C5-4C7E-5876-A81CAC0B67A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E92D0D1-1D8A-1FE9-B4B3-0BCDEBDFF12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91B57D-F9E2-F2D0-8A25-E8D7B4A7FD2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6776C85-7889-4233-AF39-26C9C720805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F99874-D754-3209-10F2-8DE51117CBA3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891152126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720D4-88C5-6047-AE0D-D475144C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للقراءة؛ أمامكم  دقيقة  من أجل قراءة صامتة للكلمات.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31D6B0-3431-F8A4-7E9F-799B6D6EF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0F83CC-7C61-9769-8530-6DBE11A33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35" y="1432653"/>
            <a:ext cx="78203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F630B07-F677-D2E1-7AE4-D5AED0D8B0C9}"/>
              </a:ext>
            </a:extLst>
          </p:cNvPr>
          <p:cNvGrpSpPr/>
          <p:nvPr/>
        </p:nvGrpSpPr>
        <p:grpSpPr>
          <a:xfrm>
            <a:off x="490720" y="2929812"/>
            <a:ext cx="7911048" cy="2410896"/>
            <a:chOff x="626143" y="2929812"/>
            <a:chExt cx="7775624" cy="24108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36D2D97-34E4-8C44-A48A-CBB88154BC89}"/>
                </a:ext>
              </a:extLst>
            </p:cNvPr>
            <p:cNvGrpSpPr/>
            <p:nvPr/>
          </p:nvGrpSpPr>
          <p:grpSpPr>
            <a:xfrm>
              <a:off x="626143" y="2929812"/>
              <a:ext cx="7775624" cy="858416"/>
              <a:chOff x="626143" y="2929812"/>
              <a:chExt cx="7775624" cy="858416"/>
            </a:xfrm>
          </p:grpSpPr>
          <p:sp>
            <p:nvSpPr>
              <p:cNvPr id="22" name="Google Shape;1671;p201">
                <a:extLst>
                  <a:ext uri="{FF2B5EF4-FFF2-40B4-BE49-F238E27FC236}">
                    <a16:creationId xmlns:a16="http://schemas.microsoft.com/office/drawing/2014/main" id="{35EEE07B-2808-68C8-421E-A8CF15484D20}"/>
                  </a:ext>
                </a:extLst>
              </p:cNvPr>
              <p:cNvSpPr/>
              <p:nvPr/>
            </p:nvSpPr>
            <p:spPr>
              <a:xfrm>
                <a:off x="5485531" y="2967134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اَلشَّجَرَةُ</a:t>
                </a:r>
              </a:p>
            </p:txBody>
          </p:sp>
          <p:sp>
            <p:nvSpPr>
              <p:cNvPr id="23" name="Google Shape;1671;p201">
                <a:extLst>
                  <a:ext uri="{FF2B5EF4-FFF2-40B4-BE49-F238E27FC236}">
                    <a16:creationId xmlns:a16="http://schemas.microsoft.com/office/drawing/2014/main" id="{D738AD65-B728-8CBC-A4E3-9C901F3E409F}"/>
                  </a:ext>
                </a:extLst>
              </p:cNvPr>
              <p:cNvSpPr/>
              <p:nvPr/>
            </p:nvSpPr>
            <p:spPr>
              <a:xfrm>
                <a:off x="2198049" y="2929812"/>
                <a:ext cx="153914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اَلْحَريرُ</a:t>
                </a:r>
              </a:p>
            </p:txBody>
          </p:sp>
          <p:sp>
            <p:nvSpPr>
              <p:cNvPr id="24" name="Google Shape;1671;p201">
                <a:extLst>
                  <a:ext uri="{FF2B5EF4-FFF2-40B4-BE49-F238E27FC236}">
                    <a16:creationId xmlns:a16="http://schemas.microsoft.com/office/drawing/2014/main" id="{081EABBC-1E34-AEF3-C5FE-0891DDE43296}"/>
                  </a:ext>
                </a:extLst>
              </p:cNvPr>
              <p:cNvSpPr/>
              <p:nvPr/>
            </p:nvSpPr>
            <p:spPr>
              <a:xfrm>
                <a:off x="3922815" y="2948473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lang="ar-MA" sz="44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يَجْلِسُ</a:t>
                </a:r>
                <a:endPara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5" name="Google Shape;1671;p201">
                <a:extLst>
                  <a:ext uri="{FF2B5EF4-FFF2-40B4-BE49-F238E27FC236}">
                    <a16:creationId xmlns:a16="http://schemas.microsoft.com/office/drawing/2014/main" id="{FBF832A4-3158-76D4-9BF5-0C2228A41030}"/>
                  </a:ext>
                </a:extLst>
              </p:cNvPr>
              <p:cNvSpPr/>
              <p:nvPr/>
            </p:nvSpPr>
            <p:spPr>
              <a:xfrm>
                <a:off x="626143" y="2929812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أَصْنَعُ</a:t>
                </a:r>
              </a:p>
            </p:txBody>
          </p:sp>
          <p:sp>
            <p:nvSpPr>
              <p:cNvPr id="26" name="Google Shape;1671;p201">
                <a:extLst>
                  <a:ext uri="{FF2B5EF4-FFF2-40B4-BE49-F238E27FC236}">
                    <a16:creationId xmlns:a16="http://schemas.microsoft.com/office/drawing/2014/main" id="{BAE41631-E27B-1D47-17D5-CC72139B2A42}"/>
                  </a:ext>
                </a:extLst>
              </p:cNvPr>
              <p:cNvSpPr/>
              <p:nvPr/>
            </p:nvSpPr>
            <p:spPr>
              <a:xfrm>
                <a:off x="7024674" y="2967134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نَحْلَةٌ</a:t>
                </a:r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6F1CF49E-5F65-834A-78E7-0B55CE8677AD}"/>
                </a:ext>
              </a:extLst>
            </p:cNvPr>
            <p:cNvGrpSpPr/>
            <p:nvPr/>
          </p:nvGrpSpPr>
          <p:grpSpPr>
            <a:xfrm>
              <a:off x="765372" y="4482292"/>
              <a:ext cx="7604384" cy="858416"/>
              <a:chOff x="797383" y="2929812"/>
              <a:chExt cx="7604384" cy="858416"/>
            </a:xfrm>
          </p:grpSpPr>
          <p:sp>
            <p:nvSpPr>
              <p:cNvPr id="16" name="Google Shape;1671;p201">
                <a:extLst>
                  <a:ext uri="{FF2B5EF4-FFF2-40B4-BE49-F238E27FC236}">
                    <a16:creationId xmlns:a16="http://schemas.microsoft.com/office/drawing/2014/main" id="{252019DA-8B9C-7827-CD03-A33640347A0E}"/>
                  </a:ext>
                </a:extLst>
              </p:cNvPr>
              <p:cNvSpPr/>
              <p:nvPr/>
            </p:nvSpPr>
            <p:spPr>
              <a:xfrm>
                <a:off x="5485531" y="2967134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طارَتْ</a:t>
                </a:r>
              </a:p>
            </p:txBody>
          </p:sp>
          <p:sp>
            <p:nvSpPr>
              <p:cNvPr id="18" name="Google Shape;1671;p201">
                <a:extLst>
                  <a:ext uri="{FF2B5EF4-FFF2-40B4-BE49-F238E27FC236}">
                    <a16:creationId xmlns:a16="http://schemas.microsoft.com/office/drawing/2014/main" id="{A33FB466-6FEF-FEA0-F980-F0222EA60588}"/>
                  </a:ext>
                </a:extLst>
              </p:cNvPr>
              <p:cNvSpPr/>
              <p:nvPr/>
            </p:nvSpPr>
            <p:spPr>
              <a:xfrm>
                <a:off x="2360099" y="2929812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خَلِيَّةٌ</a:t>
                </a:r>
              </a:p>
            </p:txBody>
          </p:sp>
          <p:sp>
            <p:nvSpPr>
              <p:cNvPr id="19" name="Google Shape;1671;p201">
                <a:extLst>
                  <a:ext uri="{FF2B5EF4-FFF2-40B4-BE49-F238E27FC236}">
                    <a16:creationId xmlns:a16="http://schemas.microsoft.com/office/drawing/2014/main" id="{F9D3E6E1-8FA2-53AA-2E0E-9695215CDD36}"/>
                  </a:ext>
                </a:extLst>
              </p:cNvPr>
              <p:cNvSpPr/>
              <p:nvPr/>
            </p:nvSpPr>
            <p:spPr>
              <a:xfrm>
                <a:off x="3922815" y="2948473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مَذْعوراً</a:t>
                </a:r>
              </a:p>
            </p:txBody>
          </p:sp>
          <p:sp>
            <p:nvSpPr>
              <p:cNvPr id="20" name="Google Shape;1671;p201">
                <a:extLst>
                  <a:ext uri="{FF2B5EF4-FFF2-40B4-BE49-F238E27FC236}">
                    <a16:creationId xmlns:a16="http://schemas.microsoft.com/office/drawing/2014/main" id="{3FA5F300-1958-92A0-4092-0B4F6452A6D1}"/>
                  </a:ext>
                </a:extLst>
              </p:cNvPr>
              <p:cNvSpPr/>
              <p:nvPr/>
            </p:nvSpPr>
            <p:spPr>
              <a:xfrm>
                <a:off x="797383" y="2929812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lang="ar-MA" altLang="fr-FR" sz="4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خَيْطٍ</a:t>
                </a:r>
                <a:endPara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1" name="Google Shape;1671;p201">
                <a:extLst>
                  <a:ext uri="{FF2B5EF4-FFF2-40B4-BE49-F238E27FC236}">
                    <a16:creationId xmlns:a16="http://schemas.microsoft.com/office/drawing/2014/main" id="{0359BFCC-AAED-7A8B-A9F2-1DF66AE90EE5}"/>
                  </a:ext>
                </a:extLst>
              </p:cNvPr>
              <p:cNvSpPr/>
              <p:nvPr/>
            </p:nvSpPr>
            <p:spPr>
              <a:xfrm>
                <a:off x="7024674" y="2967134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عَسَلاً</a:t>
                </a:r>
              </a:p>
            </p:txBody>
          </p:sp>
        </p:grp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F6766EE5-2BEA-473A-BAC7-82957D19AF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336569C-2AF4-830C-5F8C-8D59485026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45238B9-DEE9-1275-EE9D-B8907AD0CF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B43D7B2-F0F2-BA35-F67F-798E976431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6628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8E5ECDD-B6E8-2E40-252E-376D6F40409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56B155EF-48BE-E93A-4520-3907D670435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099C2D7-FDFE-9126-5BCF-209FD359C0E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C59202B-9E73-0F03-85D4-EEBFB50AFD7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E51357C-E819-078E-2642-F90DEA6381F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537D2E1-9927-0511-D8C2-3517A4EAE18E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78BD-3E1D-32B1-DF31-1B3BD443F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31F7E-AEB2-7DDC-9215-E50A500D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....... قم إلى السبورة للقراءة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90E25EE-BE94-F765-7966-DBAEE65BF9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3FA5715-A3E1-C41A-9C97-505D1EF98A82}"/>
              </a:ext>
            </a:extLst>
          </p:cNvPr>
          <p:cNvGrpSpPr/>
          <p:nvPr/>
        </p:nvGrpSpPr>
        <p:grpSpPr>
          <a:xfrm>
            <a:off x="490720" y="2929812"/>
            <a:ext cx="7911048" cy="2410896"/>
            <a:chOff x="626143" y="2929812"/>
            <a:chExt cx="7775624" cy="2410896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CAD7FFCD-4595-2B8F-95C0-EDC7EB259AF3}"/>
                </a:ext>
              </a:extLst>
            </p:cNvPr>
            <p:cNvGrpSpPr/>
            <p:nvPr/>
          </p:nvGrpSpPr>
          <p:grpSpPr>
            <a:xfrm>
              <a:off x="626143" y="2929812"/>
              <a:ext cx="7775624" cy="858416"/>
              <a:chOff x="626143" y="2929812"/>
              <a:chExt cx="7775624" cy="858416"/>
            </a:xfrm>
          </p:grpSpPr>
          <p:sp>
            <p:nvSpPr>
              <p:cNvPr id="22" name="Google Shape;1671;p201">
                <a:extLst>
                  <a:ext uri="{FF2B5EF4-FFF2-40B4-BE49-F238E27FC236}">
                    <a16:creationId xmlns:a16="http://schemas.microsoft.com/office/drawing/2014/main" id="{9B149DD0-F5D0-2934-5711-350516EBAA50}"/>
                  </a:ext>
                </a:extLst>
              </p:cNvPr>
              <p:cNvSpPr/>
              <p:nvPr/>
            </p:nvSpPr>
            <p:spPr>
              <a:xfrm>
                <a:off x="5485531" y="2967134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اَلشَّجَرَةُ</a:t>
                </a:r>
              </a:p>
            </p:txBody>
          </p:sp>
          <p:sp>
            <p:nvSpPr>
              <p:cNvPr id="23" name="Google Shape;1671;p201">
                <a:extLst>
                  <a:ext uri="{FF2B5EF4-FFF2-40B4-BE49-F238E27FC236}">
                    <a16:creationId xmlns:a16="http://schemas.microsoft.com/office/drawing/2014/main" id="{A39B55A4-789A-9E99-C444-487C4ECA234F}"/>
                  </a:ext>
                </a:extLst>
              </p:cNvPr>
              <p:cNvSpPr/>
              <p:nvPr/>
            </p:nvSpPr>
            <p:spPr>
              <a:xfrm>
                <a:off x="2198049" y="2929812"/>
                <a:ext cx="153914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اَلْحَريرُ</a:t>
                </a:r>
              </a:p>
            </p:txBody>
          </p:sp>
          <p:sp>
            <p:nvSpPr>
              <p:cNvPr id="24" name="Google Shape;1671;p201">
                <a:extLst>
                  <a:ext uri="{FF2B5EF4-FFF2-40B4-BE49-F238E27FC236}">
                    <a16:creationId xmlns:a16="http://schemas.microsoft.com/office/drawing/2014/main" id="{62AD5D9C-83E8-E8F0-8671-C74DAE935938}"/>
                  </a:ext>
                </a:extLst>
              </p:cNvPr>
              <p:cNvSpPr/>
              <p:nvPr/>
            </p:nvSpPr>
            <p:spPr>
              <a:xfrm>
                <a:off x="3922815" y="2948473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 defTabSz="914400" rtl="1">
                  <a:buClr>
                    <a:srgbClr val="000000"/>
                  </a:buClr>
                  <a:defRPr/>
                </a:pPr>
                <a:r>
                  <a:rPr lang="ar-MA" sz="44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يَجْلِسُ</a:t>
                </a:r>
              </a:p>
            </p:txBody>
          </p:sp>
          <p:sp>
            <p:nvSpPr>
              <p:cNvPr id="25" name="Google Shape;1671;p201">
                <a:extLst>
                  <a:ext uri="{FF2B5EF4-FFF2-40B4-BE49-F238E27FC236}">
                    <a16:creationId xmlns:a16="http://schemas.microsoft.com/office/drawing/2014/main" id="{751113C3-3686-0A25-8441-5195E7BC9E49}"/>
                  </a:ext>
                </a:extLst>
              </p:cNvPr>
              <p:cNvSpPr/>
              <p:nvPr/>
            </p:nvSpPr>
            <p:spPr>
              <a:xfrm>
                <a:off x="626143" y="2929812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أَصْنَعُ</a:t>
                </a:r>
              </a:p>
            </p:txBody>
          </p:sp>
          <p:sp>
            <p:nvSpPr>
              <p:cNvPr id="26" name="Google Shape;1671;p201">
                <a:extLst>
                  <a:ext uri="{FF2B5EF4-FFF2-40B4-BE49-F238E27FC236}">
                    <a16:creationId xmlns:a16="http://schemas.microsoft.com/office/drawing/2014/main" id="{4C6D6E57-B407-2C02-2E28-6B1726631A24}"/>
                  </a:ext>
                </a:extLst>
              </p:cNvPr>
              <p:cNvSpPr/>
              <p:nvPr/>
            </p:nvSpPr>
            <p:spPr>
              <a:xfrm>
                <a:off x="7024674" y="2967134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نَحْلَةٌ</a:t>
                </a:r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96FA5D2E-C405-F7C7-C616-AE7B05206821}"/>
                </a:ext>
              </a:extLst>
            </p:cNvPr>
            <p:cNvGrpSpPr/>
            <p:nvPr/>
          </p:nvGrpSpPr>
          <p:grpSpPr>
            <a:xfrm>
              <a:off x="765372" y="4482292"/>
              <a:ext cx="7604384" cy="858416"/>
              <a:chOff x="797383" y="2929812"/>
              <a:chExt cx="7604384" cy="858416"/>
            </a:xfrm>
          </p:grpSpPr>
          <p:sp>
            <p:nvSpPr>
              <p:cNvPr id="17" name="Google Shape;1671;p201">
                <a:extLst>
                  <a:ext uri="{FF2B5EF4-FFF2-40B4-BE49-F238E27FC236}">
                    <a16:creationId xmlns:a16="http://schemas.microsoft.com/office/drawing/2014/main" id="{AE2F513D-D7CB-6C2B-510B-5B0DBC00A9AA}"/>
                  </a:ext>
                </a:extLst>
              </p:cNvPr>
              <p:cNvSpPr/>
              <p:nvPr/>
            </p:nvSpPr>
            <p:spPr>
              <a:xfrm>
                <a:off x="5485531" y="2967134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طارَتْ</a:t>
                </a:r>
              </a:p>
            </p:txBody>
          </p:sp>
          <p:sp>
            <p:nvSpPr>
              <p:cNvPr id="18" name="Google Shape;1671;p201">
                <a:extLst>
                  <a:ext uri="{FF2B5EF4-FFF2-40B4-BE49-F238E27FC236}">
                    <a16:creationId xmlns:a16="http://schemas.microsoft.com/office/drawing/2014/main" id="{D0528EE2-5E93-F4D4-9E22-FB180F45B885}"/>
                  </a:ext>
                </a:extLst>
              </p:cNvPr>
              <p:cNvSpPr/>
              <p:nvPr/>
            </p:nvSpPr>
            <p:spPr>
              <a:xfrm>
                <a:off x="2360099" y="2929812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خَلِيَّةٌ</a:t>
                </a:r>
              </a:p>
            </p:txBody>
          </p:sp>
          <p:sp>
            <p:nvSpPr>
              <p:cNvPr id="19" name="Google Shape;1671;p201">
                <a:extLst>
                  <a:ext uri="{FF2B5EF4-FFF2-40B4-BE49-F238E27FC236}">
                    <a16:creationId xmlns:a16="http://schemas.microsoft.com/office/drawing/2014/main" id="{200E2680-C366-67C3-4C6F-EB41CB25A424}"/>
                  </a:ext>
                </a:extLst>
              </p:cNvPr>
              <p:cNvSpPr/>
              <p:nvPr/>
            </p:nvSpPr>
            <p:spPr>
              <a:xfrm>
                <a:off x="3922815" y="2948473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مَذْعوراً</a:t>
                </a:r>
              </a:p>
            </p:txBody>
          </p:sp>
          <p:sp>
            <p:nvSpPr>
              <p:cNvPr id="20" name="Google Shape;1671;p201">
                <a:extLst>
                  <a:ext uri="{FF2B5EF4-FFF2-40B4-BE49-F238E27FC236}">
                    <a16:creationId xmlns:a16="http://schemas.microsoft.com/office/drawing/2014/main" id="{E3394377-DABA-6739-0FA7-5D88A8C7326E}"/>
                  </a:ext>
                </a:extLst>
              </p:cNvPr>
              <p:cNvSpPr/>
              <p:nvPr/>
            </p:nvSpPr>
            <p:spPr>
              <a:xfrm>
                <a:off x="797383" y="2929812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lang="ar-MA" altLang="fr-FR" sz="4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خَيْطٍ</a:t>
                </a:r>
                <a:endPara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1" name="Google Shape;1671;p201">
                <a:extLst>
                  <a:ext uri="{FF2B5EF4-FFF2-40B4-BE49-F238E27FC236}">
                    <a16:creationId xmlns:a16="http://schemas.microsoft.com/office/drawing/2014/main" id="{5FE90D78-3DE6-306D-E336-93CB3A43ED30}"/>
                  </a:ext>
                </a:extLst>
              </p:cNvPr>
              <p:cNvSpPr/>
              <p:nvPr/>
            </p:nvSpPr>
            <p:spPr>
              <a:xfrm>
                <a:off x="7024674" y="2967134"/>
                <a:ext cx="1377093" cy="82109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  <a:sym typeface="Arial"/>
                  </a:rPr>
                  <a:t>عَسَلاً</a:t>
                </a:r>
              </a:p>
            </p:txBody>
          </p:sp>
        </p:grp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EDCD8024-C234-1CD3-5A6B-9752D2B50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A953D36-08C5-BE4F-E26C-DAB74D007E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108993F-1E4C-D731-64C8-8721198551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4761FBF-576A-4880-AA3C-3F9C7BD324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6628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0C54EF9-9031-9700-78EB-7E1705BCF1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7EF07B7-3945-88BD-C037-2661C21EF72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F34933D-3713-2061-003F-1473F5D5D0C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686F383-B6AF-9AEC-8E9C-0D38CE43A53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924DAEE-5C63-F7E5-E337-8F9E7A8F932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D8E37A-CF3A-E057-61F0-70AA31BF9571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51673262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037347" y="3158999"/>
            <a:ext cx="5127005" cy="74725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ورشة الاستماع (دودة القز): عناصر الحكاية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7D5DA3-414B-2D78-5608-4C83DC574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0053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25">
            <a:extLst>
              <a:ext uri="{FF2B5EF4-FFF2-40B4-BE49-F238E27FC236}">
                <a16:creationId xmlns:a16="http://schemas.microsoft.com/office/drawing/2014/main" id="{92497C71-211D-06ED-3F0D-38FBC33AAD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038875" y="1807373"/>
            <a:ext cx="406805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E19255F-564D-064D-B47E-C6D402D68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22" y="77141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بعنوان حكايتنا لهذا الأسبوع؟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949AF5-8BF4-D24A-884A-2A6B0BB115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0273" y="1991290"/>
            <a:ext cx="3946119" cy="394611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177A485-DD7B-785D-2696-2BCA8821C9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0C66C6-0DBD-D009-3DC5-CF526E383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99F6F2-F825-2F45-D5F3-212B563604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E211DA-6942-D6DC-834A-F4903FDC0F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7FB26B-CBCE-BF43-6C46-CDADB99625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E9F308E-28C3-8DF2-4142-54160D96383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579682-D980-2E3B-B621-ED0515EC891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6CB572-31AF-B3C4-CCBD-0B65B504830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14247-B36F-92D3-084E-E1C017102CD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4" name="Espace réservé pour une image  1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2E1546A-6D4B-7186-29A6-EE559A76E6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85CC813-72FA-2195-A63C-5200B9D1A7DA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FCA72-A605-21DC-C73A-9794497E7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6DF65580-3ADB-E9ED-876C-5D421C7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 على عناصر الحكاية. شخصياتها وزمانها ومكانها. استعدوا للاستماع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3C44826-FE26-C211-D3BC-FC057F9362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C3ABC8-454F-EE2C-07E6-18850DD46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981" y="2048460"/>
            <a:ext cx="6530682" cy="341031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0CA84F-B55B-5768-6FD0-08F21A1BDE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76D9D2-2F51-C3E9-F480-6641329971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B06A45-1E8F-018B-5636-9DBE8D415B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9F9FCC4-2312-6CE1-8200-93A169E51B6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E5D88A-82CF-4498-345D-5445BFA0716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C205282-CF71-0D5B-818E-A47B1790265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0249D0-F654-1826-D17A-A07941C9995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5E7558-82EE-9B0C-45AE-B125F9BF26F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B0D786-3F9B-B508-089E-A8D2521E5A9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94DC77-EA57-2027-F6B0-A5C00AB0CEC2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85989800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460B3-0A70-0895-7DDA-968E3879D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8923431C-8464-C9DA-B2F2-ABE53367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9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440DD153-0BEB-BD8F-BCA8-EF016E839C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B0F8CA-01E1-4721-ECA4-7B51FA8E969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6" name="WhatsApp Video 2026-05-24 at 08.47.44 (1)">
            <a:hlinkClick r:id="" action="ppaction://media"/>
            <a:extLst>
              <a:ext uri="{FF2B5EF4-FFF2-40B4-BE49-F238E27FC236}">
                <a16:creationId xmlns:a16="http://schemas.microsoft.com/office/drawing/2014/main" id="{0E84D584-9CDE-2BBB-5359-3719813ED8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6981" y="2136386"/>
            <a:ext cx="6461125" cy="353536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35EA8CE-334C-3787-1458-7B11831BE61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221B48-E331-0E6F-B867-6D3D7042DF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AAA873-F0D7-47D2-98E6-5313A546367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1585FBF-1AD4-F546-2492-3C9C472B2C0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71F6FB-9086-46A9-6086-CA982F986ED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8F4FB13-0F29-7C7C-275B-7CF61AF3113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DD4E4A-669E-BCA0-779C-7F093CA795E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E2B9D6-C59C-7AD7-F0AA-FD684BEE7FC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AD33D1-0EE9-9674-3D74-AA67DA589F0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013BECB-AC14-C30A-B920-955906D2AB73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904982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31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0B7C827-C1C5-7141-AA81-F6923DEF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نستخرج شخصيات الحكاية  ـــ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الذي كان يراجع درس العلوم؟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A40CA64-B52B-4BCD-C1FE-6766858EA1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F66A4CE-22C5-C464-C21F-374EB6889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981" y="2048460"/>
            <a:ext cx="6530682" cy="341031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6F861F3-4487-0167-22C3-1FA65158EB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05F73A8-E578-59A4-3216-D73DD59BAC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C2F4C8B-CC75-56B8-8E27-DA52412EDF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3111C9-158B-956C-6CBE-3CBD7AD2270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1A29D6C-027F-795A-10A5-5E43F6B6467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3B5C6BF-5D0E-6033-504F-B5365E405CA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3E62467-6357-2D19-6ED0-197D26DDEE9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2946E4F-3A43-4A17-1D12-136967F7CE8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5DA83C2-A12A-A9FA-7B04-96B13BAAE93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83FC24-4401-4360-692D-908C3F960063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2A343-2C16-934A-B3CE-8C07167A2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أحمد هو الذي كان يراجع درس العلوم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8CF1EF0-2F6E-850B-6B18-7FB3B55048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530E66DE-F726-294C-E3A4-FA228AAEF2D6}"/>
              </a:ext>
            </a:extLst>
          </p:cNvPr>
          <p:cNvSpPr txBox="1">
            <a:spLocks/>
          </p:cNvSpPr>
          <p:nvPr/>
        </p:nvSpPr>
        <p:spPr>
          <a:xfrm>
            <a:off x="5337313" y="3404651"/>
            <a:ext cx="1845321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6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أَحْمَدُ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974FEB6-E565-5D95-1271-6E1CCC53D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998" y="2605051"/>
            <a:ext cx="3036236" cy="277201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0F8FEC-4652-2623-9BB3-10211EBE1F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D3DE9F2-A847-2E5C-A1A3-813348FD14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EE982DE-46CA-F8C6-111F-18BC056264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5B660C1-2BC0-5C01-1834-B8C5AB17C11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63C3160-2E3A-89F0-F2C0-F5D5F0B1E01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9621BB-FBB2-7C54-3196-86E97E38B48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8B75A9-9B5A-DCAE-76CF-A2CBF28E285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DD6C41-F8A4-B420-8A71-AC3E78EA04C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002C5C-654F-3E1B-3F3F-15544C47B64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FA64178-47C4-245D-1D6D-AD5A950D5BD9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2B091-3E92-AF88-D063-65368ABA9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AEF8445-FE18-F90B-CDE8-0088330B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الحشرات التي ظهرت في حلم أحمد؟ من التي كانت تبكي فوق ورقة الشجرة؟ من التي طارت إلى الخلية لتصنع العسل؟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39B8F53-A752-3AF1-1AC8-24676EA79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5D408A7-749F-BD20-7920-6BAF5C178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981" y="2048460"/>
            <a:ext cx="6530682" cy="34103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D886A5-FE76-9729-164D-1DD1BCFE25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573876D-4B6F-A820-803B-46D502CECD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26AEC79-67B3-BC87-F2CC-B6FBDF1003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A06A172-0E69-FF0A-5FB4-D28E61FF05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0B52FF1-195A-6A43-A289-E059E416822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81B696A-D479-4B97-7A90-20C9ABBBEA3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6FA11C-E158-F746-9D31-7CA54E6B3B7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1FEAAC1-F73C-46B9-62BD-7EEF2AE74FA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ED373E7-73DE-493C-5AF1-71E2DAC7EE6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ADCD6B-D55E-EAEF-AFDC-538FC44F7814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40713049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B0F8B-22FF-2AD9-2517-99BE24144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9E7582-9387-7304-B1B7-BED397BF1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867" y="739722"/>
            <a:ext cx="7272221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الدودة هي التي كانت تبكي فوق الورقة. النحلة هي التي طارت إلى الخلية لتصنع العسل. 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71A1F-69A5-DF5A-9407-DEB455AEA9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13819A39-8694-0934-28AB-62466E6E4098}"/>
              </a:ext>
            </a:extLst>
          </p:cNvPr>
          <p:cNvSpPr txBox="1">
            <a:spLocks/>
          </p:cNvSpPr>
          <p:nvPr/>
        </p:nvSpPr>
        <p:spPr>
          <a:xfrm>
            <a:off x="4030859" y="3429000"/>
            <a:ext cx="4047741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6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اَلنَّحْلَةُ</a:t>
            </a:r>
            <a:r>
              <a:rPr lang="fr-MA" sz="6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وَدودَةُ </a:t>
            </a:r>
            <a:r>
              <a:rPr lang="ar-SA" sz="6000" dirty="0">
                <a:solidFill>
                  <a:srgbClr val="424D7B"/>
                </a:solidFill>
                <a:cs typeface="Microsoft Uighur" panose="02000000000000000000" pitchFamily="2" charset="-78"/>
              </a:rPr>
              <a:t>ٱ</a:t>
            </a:r>
            <a:r>
              <a:rPr lang="ar-MA" sz="6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لْقَزِّ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9927EC6-B487-C97A-3508-8930E5C0A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59" y="2602118"/>
            <a:ext cx="3106375" cy="2904160"/>
          </a:xfrm>
          <a:prstGeom prst="round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DE0750A-E76A-0A2D-59AD-A87499D52E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69C65E-97A6-63E6-D205-C805B70435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18F3031-CAC3-F659-8656-EBAFB4D91F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45DE642-25D1-F68F-FC62-D40053BBD01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0113A3-B8CB-F1F0-9894-A8B0FAEC8A7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D2917B8-5F11-121A-5A2B-C2092BB1E99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AD02E2-014E-E539-C562-EBE717B1F51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7B8A1F-CC98-A131-76E0-C1F624F0CF4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C1494E-E228-F21C-5B0F-A69CE7FDAFF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811822-A476-1B2F-015B-053DB6B23136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06240877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6CFA2-52C5-73B8-85D8-2FD44F636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re 33">
            <a:extLst>
              <a:ext uri="{FF2B5EF4-FFF2-40B4-BE49-F238E27FC236}">
                <a16:creationId xmlns:a16="http://schemas.microsoft.com/office/drawing/2014/main" id="{D73F0F95-10DC-9C4C-992E-CB4353657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استخرجنا شخصيات الحكاية.  من الشخصيات الأخرى التي لم نذكرها؟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596DD23-D085-7DA1-642F-B641B8DF49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78" name="Ellipse 77">
            <a:extLst>
              <a:ext uri="{FF2B5EF4-FFF2-40B4-BE49-F238E27FC236}">
                <a16:creationId xmlns:a16="http://schemas.microsoft.com/office/drawing/2014/main" id="{B8B04994-738E-1E88-7D5F-325A2142257C}"/>
              </a:ext>
            </a:extLst>
          </p:cNvPr>
          <p:cNvSpPr/>
          <p:nvPr/>
        </p:nvSpPr>
        <p:spPr>
          <a:xfrm>
            <a:off x="3557316" y="1613811"/>
            <a:ext cx="2029367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شَخْصِياتُ ٱلْحِكايَةِ </a:t>
            </a:r>
            <a:endParaRPr lang="fr-FR" sz="3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8" name="Connecteur : en angle 17">
            <a:extLst>
              <a:ext uri="{FF2B5EF4-FFF2-40B4-BE49-F238E27FC236}">
                <a16:creationId xmlns:a16="http://schemas.microsoft.com/office/drawing/2014/main" id="{9715D412-AFD4-FD21-8674-633F36ABFEB0}"/>
              </a:ext>
            </a:extLst>
          </p:cNvPr>
          <p:cNvCxnSpPr>
            <a:cxnSpLocks/>
          </p:cNvCxnSpPr>
          <p:nvPr/>
        </p:nvCxnSpPr>
        <p:spPr>
          <a:xfrm rot="10800000" flipV="1">
            <a:off x="1654066" y="3838420"/>
            <a:ext cx="4550767" cy="670751"/>
          </a:xfrm>
          <a:prstGeom prst="bentConnector3">
            <a:avLst>
              <a:gd name="adj1" fmla="val 10067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cteur : en angle 1">
            <a:extLst>
              <a:ext uri="{FF2B5EF4-FFF2-40B4-BE49-F238E27FC236}">
                <a16:creationId xmlns:a16="http://schemas.microsoft.com/office/drawing/2014/main" id="{EEF50E43-D5D9-C43E-2DB3-7382A5BB1436}"/>
              </a:ext>
            </a:extLst>
          </p:cNvPr>
          <p:cNvCxnSpPr>
            <a:cxnSpLocks/>
          </p:cNvCxnSpPr>
          <p:nvPr/>
        </p:nvCxnSpPr>
        <p:spPr>
          <a:xfrm rot="16200000" flipH="1">
            <a:off x="4116224" y="4160230"/>
            <a:ext cx="687009" cy="4420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0FE4F0A-AB82-4C9E-9488-724FEF1C09A2}"/>
              </a:ext>
            </a:extLst>
          </p:cNvPr>
          <p:cNvSpPr/>
          <p:nvPr/>
        </p:nvSpPr>
        <p:spPr>
          <a:xfrm>
            <a:off x="3325920" y="4529295"/>
            <a:ext cx="2165882" cy="8483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دودَةُ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ٱلْقَزِّ</a:t>
            </a:r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endParaRPr lang="a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0A4CF3AA-7903-D3E7-8B81-3618E9A8E393}"/>
              </a:ext>
            </a:extLst>
          </p:cNvPr>
          <p:cNvCxnSpPr>
            <a:cxnSpLocks/>
          </p:cNvCxnSpPr>
          <p:nvPr/>
        </p:nvCxnSpPr>
        <p:spPr>
          <a:xfrm>
            <a:off x="6193274" y="3840139"/>
            <a:ext cx="1040847" cy="687010"/>
          </a:xfrm>
          <a:prstGeom prst="bentConnector3">
            <a:avLst>
              <a:gd name="adj1" fmla="val 97745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7C9FCA-AB23-8C86-F694-41612B4C7469}"/>
              </a:ext>
            </a:extLst>
          </p:cNvPr>
          <p:cNvSpPr/>
          <p:nvPr/>
        </p:nvSpPr>
        <p:spPr>
          <a:xfrm>
            <a:off x="6345592" y="4525808"/>
            <a:ext cx="1602393" cy="8637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أَحْمَدُ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14AAB38-B185-C349-802D-34E8ECC1B586}"/>
              </a:ext>
            </a:extLst>
          </p:cNvPr>
          <p:cNvSpPr/>
          <p:nvPr/>
        </p:nvSpPr>
        <p:spPr>
          <a:xfrm>
            <a:off x="963478" y="4525808"/>
            <a:ext cx="1381174" cy="8637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اَلنَّحْلَةُ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E3DB6F-915E-C4B8-59F2-5F23656735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4EC25F-6E18-32F3-85DF-45F5E75169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05B8E5-8A59-141D-7981-B4E35EAF1A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9C399B6-67DF-9742-7160-2740972DED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0CFD646-D03F-A5E1-E765-F460F889B5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739C638-2DED-8AC9-7F1F-E9A9F531172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715DCD-6D3D-16F6-020E-F6FA0342C02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FB1DBBE-ADAB-C040-FBC1-18ACA5C78DD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FC24E3E-88D2-15FA-CD2C-89A3066EB79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FEF1A6D-713D-F9BE-FD23-AD8A558AB026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0745742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15A5BC-22FB-EF42-9F31-D655A65D2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2" y="759137"/>
            <a:ext cx="7450859" cy="612000"/>
          </a:xfrm>
        </p:spPr>
        <p:txBody>
          <a:bodyPr>
            <a:noAutofit/>
          </a:bodyPr>
          <a:lstStyle/>
          <a:p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أين كان يجلس أحمد؟ أين وجد أحمد نفسه عندما استيقظ؟ أين كانت تبكي دودة القز في الحلم؟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أين كانت النحلة تتأرجح؟</a:t>
            </a:r>
            <a:r>
              <a:rPr lang="ar-SA" b="1" dirty="0"/>
              <a:t> 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75CD0C-D7E3-F559-D7AD-23F80EB2E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72B274E-FB6C-3463-C688-A2D6F0FF6330}"/>
              </a:ext>
            </a:extLst>
          </p:cNvPr>
          <p:cNvSpPr/>
          <p:nvPr/>
        </p:nvSpPr>
        <p:spPr>
          <a:xfrm>
            <a:off x="6441379" y="4427128"/>
            <a:ext cx="2026035" cy="9445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لْغُرْفَةِ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394CDC1-03EE-751B-175B-498FB0E492FD}"/>
              </a:ext>
            </a:extLst>
          </p:cNvPr>
          <p:cNvSpPr/>
          <p:nvPr/>
        </p:nvSpPr>
        <p:spPr>
          <a:xfrm>
            <a:off x="3606381" y="1813686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A50C6B04-4D33-8082-F899-458ADA11E9F7}"/>
              </a:ext>
            </a:extLst>
          </p:cNvPr>
          <p:cNvGrpSpPr/>
          <p:nvPr/>
        </p:nvGrpSpPr>
        <p:grpSpPr>
          <a:xfrm>
            <a:off x="1916627" y="3703112"/>
            <a:ext cx="5820838" cy="624088"/>
            <a:chOff x="3139910" y="3957759"/>
            <a:chExt cx="3149653" cy="624088"/>
          </a:xfrm>
        </p:grpSpPr>
        <p:cxnSp>
          <p:nvCxnSpPr>
            <p:cNvPr id="22" name="Connecteur : en angle 21">
              <a:extLst>
                <a:ext uri="{FF2B5EF4-FFF2-40B4-BE49-F238E27FC236}">
                  <a16:creationId xmlns:a16="http://schemas.microsoft.com/office/drawing/2014/main" id="{7BBCAC33-DB97-6670-7171-CBFD108635C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6289563" y="3957759"/>
              <a:ext cx="0" cy="624087"/>
            </a:xfrm>
            <a:prstGeom prst="bentConnector3">
              <a:avLst>
                <a:gd name="adj1" fmla="val 2147483646"/>
              </a:avLst>
            </a:prstGeom>
            <a:ln w="38100">
              <a:solidFill>
                <a:srgbClr val="424D7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 : en angle 23">
              <a:extLst>
                <a:ext uri="{FF2B5EF4-FFF2-40B4-BE49-F238E27FC236}">
                  <a16:creationId xmlns:a16="http://schemas.microsoft.com/office/drawing/2014/main" id="{ACE0A115-4C2D-6031-6631-03FC9DAA63E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3139910" y="3957760"/>
              <a:ext cx="1836000" cy="624087"/>
            </a:xfrm>
            <a:prstGeom prst="bentConnector3">
              <a:avLst>
                <a:gd name="adj1" fmla="val 99957"/>
              </a:avLst>
            </a:prstGeom>
            <a:ln w="38100">
              <a:solidFill>
                <a:srgbClr val="424D7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390DE037-6B13-7622-3F90-9ACBF78EB012}"/>
                </a:ext>
              </a:extLst>
            </p:cNvPr>
            <p:cNvCxnSpPr>
              <a:cxnSpLocks/>
            </p:cNvCxnSpPr>
            <p:nvPr/>
          </p:nvCxnSpPr>
          <p:spPr>
            <a:xfrm>
              <a:off x="4970570" y="3962685"/>
              <a:ext cx="1318993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6CBCC6D-B050-0CBE-0354-2A73FB2810F2}"/>
              </a:ext>
            </a:extLst>
          </p:cNvPr>
          <p:cNvSpPr/>
          <p:nvPr/>
        </p:nvSpPr>
        <p:spPr>
          <a:xfrm>
            <a:off x="3846691" y="4427127"/>
            <a:ext cx="2072467" cy="9445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لْمَكْتَبِ</a:t>
            </a:r>
          </a:p>
        </p:txBody>
      </p:sp>
      <p:cxnSp>
        <p:nvCxnSpPr>
          <p:cNvPr id="17" name="Connecteur : en angle 16">
            <a:extLst>
              <a:ext uri="{FF2B5EF4-FFF2-40B4-BE49-F238E27FC236}">
                <a16:creationId xmlns:a16="http://schemas.microsoft.com/office/drawing/2014/main" id="{ED9B7312-EFE1-9276-FD6C-837269C28EA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641097" y="3703112"/>
            <a:ext cx="0" cy="624087"/>
          </a:xfrm>
          <a:prstGeom prst="bentConnector3">
            <a:avLst>
              <a:gd name="adj1" fmla="val 99957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11CEED3-B71A-F2F2-6F1D-E183B432077A}"/>
              </a:ext>
            </a:extLst>
          </p:cNvPr>
          <p:cNvSpPr/>
          <p:nvPr/>
        </p:nvSpPr>
        <p:spPr>
          <a:xfrm>
            <a:off x="676585" y="4427127"/>
            <a:ext cx="2548258" cy="9445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فَوْقَ وَرَقَةِ </a:t>
            </a:r>
            <a:r>
              <a:rPr lang="ar-S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لشَّجَرِ</a:t>
            </a:r>
          </a:p>
        </p:txBody>
      </p:sp>
      <p:cxnSp>
        <p:nvCxnSpPr>
          <p:cNvPr id="5" name="Connecteur : en angle 4">
            <a:extLst>
              <a:ext uri="{FF2B5EF4-FFF2-40B4-BE49-F238E27FC236}">
                <a16:creationId xmlns:a16="http://schemas.microsoft.com/office/drawing/2014/main" id="{A399AFCC-93E2-4948-4B09-154573AE0259}"/>
              </a:ext>
            </a:extLst>
          </p:cNvPr>
          <p:cNvCxnSpPr>
            <a:cxnSpLocks/>
          </p:cNvCxnSpPr>
          <p:nvPr/>
        </p:nvCxnSpPr>
        <p:spPr>
          <a:xfrm rot="10800000" flipV="1">
            <a:off x="4641097" y="3136035"/>
            <a:ext cx="0" cy="624087"/>
          </a:xfrm>
          <a:prstGeom prst="bentConnector3">
            <a:avLst>
              <a:gd name="adj1" fmla="val 99957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6D6C329D-1886-072A-0ADC-E37D700919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96654E-DBF6-BBB9-124B-14F87152B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453BEEA-07FE-9594-F7BF-5149552B54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8D757D3-73F4-39C5-50F8-AFD11D1448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BBA7906-D4C7-116B-2054-29BBE919F2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3A616C5-B2B7-B7D4-2D41-0B86DB54579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0CF09E-7455-E209-77DC-98243862D30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CFF55FD-8901-3A9C-DDFF-5515B0AE8BB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9CFD86D-6DFE-E443-005E-DC975E8BDA7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10DB3EA-097C-705E-485D-C8083EEA209D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98047-9554-0E45-BC73-F5B723E00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7E9285F-9F66-1FBE-4C26-6BDB578F4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سنحدد زمن أحداث الحكاية؟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4644D0E-465F-9436-4B43-E1F5F4FEA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1" name="Ellipse 30">
            <a:extLst>
              <a:ext uri="{FF2B5EF4-FFF2-40B4-BE49-F238E27FC236}">
                <a16:creationId xmlns:a16="http://schemas.microsoft.com/office/drawing/2014/main" id="{F50BD53F-02E7-AC75-0A30-103C98703653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CE28CCAC-031B-2C3B-FE8B-5BA03E5A27F7}"/>
              </a:ext>
            </a:extLst>
          </p:cNvPr>
          <p:cNvCxnSpPr>
            <a:cxnSpLocks/>
            <a:stCxn id="31" idx="4"/>
          </p:cNvCxnSpPr>
          <p:nvPr/>
        </p:nvCxnSpPr>
        <p:spPr>
          <a:xfrm flipH="1">
            <a:off x="4633225" y="3441033"/>
            <a:ext cx="1" cy="1296304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B5F205E5-1EED-A6A6-152E-1B2466385FB2}"/>
              </a:ext>
            </a:extLst>
          </p:cNvPr>
          <p:cNvSpPr/>
          <p:nvPr/>
        </p:nvSpPr>
        <p:spPr>
          <a:xfrm>
            <a:off x="3412962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F2EADA6-274D-158E-1BEB-448BCF851A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EE8190-418A-2205-15DD-6940E3D02D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93E693F-B6EA-CF66-292B-0265430004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99033B5-8512-DB54-8D5A-E95FC37EB4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0DFE1F9-C43C-39B1-9BF2-FFC151937F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8116AC4-53BB-01E4-2BF6-CA40AD1C2DD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5A63E2-5E51-435B-8FBB-840BC64DA02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E513019-5048-8D85-B123-CFD0A41B2CF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8AFBA2-6AED-7408-9930-D7B28EE3693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2CD911-BAFB-0F57-33E1-8B00E3AEE6F2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5571218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BB8DF-762D-BE1C-2C64-4F351EE18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33AF957-C631-0628-AEA7-6E23B56EC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57" y="756000"/>
            <a:ext cx="732075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متى رأى أحمد دودة القز والنحلة تتحدثان؟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5D677-EA57-19B1-ED95-2A0265168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3DA52257-9ECF-57E0-3BA4-F6EA86B39224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0CDA36E-7A81-C85A-8AC9-6B86804EF8DF}"/>
              </a:ext>
            </a:extLst>
          </p:cNvPr>
          <p:cNvSpPr/>
          <p:nvPr/>
        </p:nvSpPr>
        <p:spPr>
          <a:xfrm>
            <a:off x="3471380" y="4465301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لْحُلْمِ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D3537322-D30F-9574-5652-0C8A74B50052}"/>
              </a:ext>
            </a:extLst>
          </p:cNvPr>
          <p:cNvCxnSpPr>
            <a:cxnSpLocks/>
            <a:stCxn id="20" idx="4"/>
          </p:cNvCxnSpPr>
          <p:nvPr/>
        </p:nvCxnSpPr>
        <p:spPr>
          <a:xfrm flipH="1">
            <a:off x="4633225" y="3441033"/>
            <a:ext cx="1" cy="612352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6C93ACE4-080D-6581-00C7-3CDC1CF70B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DB49A7C-3D5D-99A8-C82E-A888FA31D5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AF1C163-3CAD-F2E7-324E-705226AEDE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3C42D16-0E80-60BB-979D-7F56F9350C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413390F-B19D-D0DA-1229-387A2B3B8DD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4C970E1-0D49-96C9-5A68-61F692FA3A5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53C428-96E3-1066-75C6-1CC67A659BD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DB2101-D1A9-01A7-15B3-D99931B1A60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ACBA7B-0CF8-4577-2EBB-BBF413E1B78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F6B0703-02AD-78B0-CDFB-725A6F20101A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3018552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2B9A2-ACFD-396C-29B6-C88F70C1E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A5440A9-7EA7-2B16-61C1-6E76AC600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لنتذكر بعض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الأحداث التي عاشها  أحمد في هذه الحكاية.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482FD3B-B473-2DFA-1E72-B4951500C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6F4B30-4734-80E0-F771-8F58EE827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737" y="1918252"/>
            <a:ext cx="6396526" cy="430081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DBC7BE-AC5F-8B5C-7B19-7BFE1CCA09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397195-579E-4372-D5AC-E0C169DFF0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08CCC89-5147-50A5-57D1-34CC6427D7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2624BAF-9A8F-E1FC-A25B-DF12C2F2E2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5EB8BB-70C4-DC80-4814-46AA02E2AA7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3112E5D-C15B-A82C-4679-0B8444D8256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FDE30E-B7A3-4C0F-933B-A7874C7222D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88D675-3604-B863-0AB9-9CAE6F32E88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E061D2-DCB0-2858-8E93-646887F9D3C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E17BC21-48AD-E699-4CE4-5F916443A505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90770874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F1AFC-EB0B-69AC-2D47-8A74856DA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0BEB819-0C2D-9B35-AE72-5B878BDD7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759" y="774213"/>
            <a:ext cx="723155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 في بداية الحكاية؟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كان أحمد يفعل في غرفته، وكيف كان يقرأ درسه؟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775541F-E7ED-4034-23AC-A000207A3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2175F580-D087-9A27-7F0E-C086C5ED57DA}"/>
              </a:ext>
            </a:extLst>
          </p:cNvPr>
          <p:cNvGrpSpPr/>
          <p:nvPr/>
        </p:nvGrpSpPr>
        <p:grpSpPr>
          <a:xfrm>
            <a:off x="1530366" y="1613403"/>
            <a:ext cx="5189880" cy="4823924"/>
            <a:chOff x="1530366" y="1613403"/>
            <a:chExt cx="5189880" cy="4823924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47A0915-9E04-2ECF-806A-7346ABF01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89139" y="1613403"/>
              <a:ext cx="2324559" cy="2298367"/>
            </a:xfrm>
            <a:prstGeom prst="round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0541F40-2763-EAF2-4F7B-0ABCE5283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30366" y="1613403"/>
              <a:ext cx="2331107" cy="2298367"/>
            </a:xfrm>
            <a:prstGeom prst="round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97DB5E1-9F77-88D1-F9C1-7DDE913DE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89139" y="4138960"/>
              <a:ext cx="2331107" cy="2298367"/>
            </a:xfrm>
            <a:prstGeom prst="round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EC0CDAEB-2743-92FE-060B-CDF808515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36914" y="4095413"/>
              <a:ext cx="2324559" cy="2298367"/>
            </a:xfrm>
            <a:prstGeom prst="roundRect">
              <a:avLst/>
            </a:prstGeom>
            <a:ln w="9525">
              <a:solidFill>
                <a:schemeClr val="tx1"/>
              </a:solidFill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7C52042-E831-5B29-7795-ACA13F7B65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77615F-7F0C-12AC-03B1-08A2421C8B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F12ECA-179B-E80F-0809-C165064375C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64506F0-E250-26C0-EC31-2E5AFE94164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98340C-19F7-551F-AFC6-9FE9CECEA02D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5D5396E-F183-ED4B-FEC1-C9F2502559C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055FFCA-98D5-B31B-3C11-8DD329212AA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564BB03-4171-4C67-6943-59CDE026857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A8A0A57-78D7-5063-FFEE-63262AC7914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BD64BF8-9D88-392A-8D6A-B45776FA44B1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08021347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EE17B-D944-924E-7F90-5DD29A1F2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C0F9E02-70C7-1586-FC82-8B2AE2F9C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57" y="756000"/>
            <a:ext cx="718250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بعد ذلك؟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لماذا كانت دودة القز تبكي، ومن اقترب منها؟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85F66C0-7FFC-EFC6-8661-41C35784F8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737C4E5-E8B5-C7EB-A506-28E8F7B4EE53}"/>
              </a:ext>
            </a:extLst>
          </p:cNvPr>
          <p:cNvGrpSpPr/>
          <p:nvPr/>
        </p:nvGrpSpPr>
        <p:grpSpPr>
          <a:xfrm>
            <a:off x="1546922" y="1726871"/>
            <a:ext cx="5189880" cy="4823924"/>
            <a:chOff x="1530366" y="1613403"/>
            <a:chExt cx="5189880" cy="4823924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358C5A4-CD0A-FF59-C5A9-5A1407483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89139" y="1613403"/>
              <a:ext cx="2324559" cy="2298367"/>
            </a:xfrm>
            <a:prstGeom prst="round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A04799D-0DFF-4E99-53F7-6C1089B82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30366" y="1613403"/>
              <a:ext cx="2331107" cy="2298367"/>
            </a:xfrm>
            <a:prstGeom prst="round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61FE54F-42EE-7E5B-679B-E0C0B3C5D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89139" y="4138960"/>
              <a:ext cx="2331107" cy="2298367"/>
            </a:xfrm>
            <a:prstGeom prst="round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2A0A9B1-3DDF-A449-3404-6126A28D5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36914" y="4095413"/>
              <a:ext cx="2324559" cy="2298367"/>
            </a:xfrm>
            <a:prstGeom prst="roundRect">
              <a:avLst/>
            </a:prstGeom>
            <a:ln w="9525">
              <a:solidFill>
                <a:schemeClr val="tx1"/>
              </a:solidFill>
            </a:ln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4D913F2-96E7-603B-14C7-183F759E272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D1C895F-9D7C-07E4-71FE-F7DDC8AA0B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F9CE40D-C7BD-18EB-822D-0DDD7DA138D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B30E918-2B5E-C29A-7571-BFA820F5FE5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B2560D7-55AA-C495-BD2A-A85B73F429DE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BC94C57-4DD7-A260-A9BD-375458E7247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04096E4-5C38-3C28-1B0C-1ED4B86844C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8E5682-38B1-D0F3-21FB-5542F8076A6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BF9A3ED-824D-37F0-3526-88041792EBD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E048368-F4A2-DEF4-FAB5-C8E00CA667F0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26936443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33148-26D9-00F6-7C27-FA330F3A0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CC7E9D9-1D0F-DDA7-1125-2FCEC1BDE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810106"/>
            <a:ext cx="7058460" cy="612000"/>
          </a:xfrm>
        </p:spPr>
        <p:txBody>
          <a:bodyPr>
            <a:normAutofit fontScale="90000"/>
          </a:bodyPr>
          <a:lstStyle/>
          <a:p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عمَّ تحدثت دودة القز والنحلة، وماذا اقترحت الدودة على النحلة؟</a:t>
            </a:r>
            <a:r>
              <a:rPr lang="ar-SA" sz="2700" b="1" dirty="0"/>
              <a:t> 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كيف انتهى حلم أحمد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US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E704BCD-B9AA-B85D-1B7F-19A4248563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BB0EC6F-E538-A219-3FC8-B593F61C6249}"/>
              </a:ext>
            </a:extLst>
          </p:cNvPr>
          <p:cNvGrpSpPr/>
          <p:nvPr/>
        </p:nvGrpSpPr>
        <p:grpSpPr>
          <a:xfrm>
            <a:off x="1546922" y="1726871"/>
            <a:ext cx="5189880" cy="4823924"/>
            <a:chOff x="1530366" y="1613403"/>
            <a:chExt cx="5189880" cy="4823924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5AAD9E1-2512-7F44-F2A3-3573FEA03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89139" y="1613403"/>
              <a:ext cx="2324559" cy="2298367"/>
            </a:xfrm>
            <a:prstGeom prst="round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D8CC94D-A36A-F2C4-3B1C-8F78EFEE7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30366" y="1613403"/>
              <a:ext cx="2331107" cy="2298367"/>
            </a:xfrm>
            <a:prstGeom prst="round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3D4CE3C-F350-A26A-7EF1-575C04990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89139" y="4138960"/>
              <a:ext cx="2331107" cy="2298367"/>
            </a:xfrm>
            <a:prstGeom prst="round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A93B474-06B4-AE4B-9647-A53EDDF6A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36914" y="4095413"/>
              <a:ext cx="2324559" cy="2298367"/>
            </a:xfrm>
            <a:prstGeom prst="roundRect">
              <a:avLst/>
            </a:prstGeom>
            <a:ln w="9525">
              <a:solidFill>
                <a:schemeClr val="tx1"/>
              </a:solidFill>
            </a:ln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A4C7C71-DE36-CFC2-D32A-227EF8A04F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81FE3D7-53DA-2704-0937-8CFA5AD512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6CEA80-DE19-7B5E-127E-057ED813DDD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A6960A2-EB38-26E0-2749-4EB051FC27C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C1B1CBA-C1B5-204F-481D-4386CCC8CE2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417A499-325A-0D86-BB08-ADCCF10EB3D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659776-AA4E-D550-B348-31E82AD17A5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B4FA66-FC6B-35B8-DC64-3ACE55118E3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173D207-1315-E9C1-842A-20563EA1408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8064B5D-DE5C-A413-A9FF-70B5B133B6CA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02924866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05F49-A93F-A4BC-C983-3BD5E2B66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CBFD0CA-F3E9-19D1-7C71-754032695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ص 161.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3E5A995-E403-B233-7E9D-D474A758E5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5BDED15-E337-7071-4F9B-D895DC69C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201" y="1476000"/>
            <a:ext cx="3512179" cy="512889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8DD3A3E-9669-514C-E83E-3B3566BD2F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A599E94-93B9-FA2A-1CCE-91D1D70C22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91A84D-2F5C-CD6C-3147-D127FAEEFA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DE32E6C-F2BB-6E9A-654C-E3530BE2B77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977528-44EF-5CCD-28EE-F8B61B7C7DF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F8AB1F8-F141-2D4C-1952-C93E6C5D3CB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98EDA6-6D53-7887-3BC7-5B20527917F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8B0C5F-F52C-19C3-E859-B24692B5CC6A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FC5C0DA-79A9-8CD1-E985-C98210265E3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EA6E870-D5D7-2379-A603-4CA6D420917C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01902859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2297B-DB0A-667E-10E2-9F4B00709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81FA455-C70A-BF0A-E2BD-AEEE7FEB0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201" y="1476000"/>
            <a:ext cx="3512179" cy="5128897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CEE9F75C-2229-4505-B7A3-10CD3E2C0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ستجيبون عن أسئلة حول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29E7885-246E-2065-AE16-301CAE4D99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466876-C613-37F2-8C21-8A0B8F28E0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A506DF-D727-7AF2-02F2-9D8710F03E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7DD24D-D72E-3174-C7FD-56414424E0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D29495-A9DE-9DC0-3127-5B425E50DDB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920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69F8718-DD19-F4AA-9396-68E8A2389E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6C123B1-57FC-024F-C39D-26A1A6E79A8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BF63DC-814C-A84A-BB77-60B13835BAA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E6E565-51F6-458E-3BEF-024AA31D8D0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7C8037-D4EE-6A45-2D65-CF14B8D39A5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DE70CCD-E318-1F86-42A2-46A756160D56}"/>
              </a:ext>
            </a:extLst>
          </p:cNvPr>
          <p:cNvSpPr/>
          <p:nvPr/>
        </p:nvSpPr>
        <p:spPr>
          <a:xfrm>
            <a:off x="2763411" y="1476001"/>
            <a:ext cx="3725804" cy="228099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3B4CBE-C070-47EF-2855-93619C522CD3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95372477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4BDA0-E19D-8AAB-D7F1-A759AA7B0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4CBF0F3-3D1C-B0B5-D6E5-27E6AA803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اكتبوا حرف الجواب الصحيح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A3E0FC9A-36FD-0274-8157-F2104C7A40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BA63162-AD2B-BC83-573C-C32F3594C43B}"/>
              </a:ext>
            </a:extLst>
          </p:cNvPr>
          <p:cNvGrpSpPr/>
          <p:nvPr/>
        </p:nvGrpSpPr>
        <p:grpSpPr>
          <a:xfrm>
            <a:off x="610859" y="2135670"/>
            <a:ext cx="7693151" cy="4107180"/>
            <a:chOff x="3266537" y="1949109"/>
            <a:chExt cx="4621138" cy="4107180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876C7C1-C912-12DC-8FAF-2631D77E137E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200" b="1" kern="0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ماذا حَدَثَ عِنْدَما مَدَّ يَدَهُ لِيَتَذَوَّقَ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ﭐلْعَسَلَ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: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BA390F8-7572-BB67-A664-46AA06EEDCBF}"/>
                </a:ext>
              </a:extLst>
            </p:cNvPr>
            <p:cNvSpPr txBox="1"/>
            <p:nvPr/>
          </p:nvSpPr>
          <p:spPr>
            <a:xfrm>
              <a:off x="3266537" y="3088810"/>
              <a:ext cx="4572000" cy="2967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defTabSz="914400" rtl="1">
                <a:lnSpc>
                  <a:spcPct val="150000"/>
                </a:lnSpc>
                <a:buClr>
                  <a:srgbClr val="000000"/>
                </a:buClr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أ- </a:t>
              </a:r>
              <a:r>
                <a:rPr lang="ar-MA" sz="3200" b="1" kern="0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تَذَوَّقَ </a:t>
              </a:r>
              <a:r>
                <a:rPr lang="ar-MA" sz="3200" b="1" kern="0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ﭐلْعَسَلَ</a:t>
              </a:r>
              <a:r>
                <a:rPr lang="ar-MA" sz="3200" b="1" kern="0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ar-MA" sz="3200" b="1" kern="0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وَﭐسْتَمْتَعَ</a:t>
              </a:r>
              <a:r>
                <a:rPr lang="ar-MA" sz="3200" b="1" kern="0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بِهِ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 defTabSz="914400" rtl="1">
                <a:lnSpc>
                  <a:spcPct val="150000"/>
                </a:lnSpc>
                <a:buClr>
                  <a:srgbClr val="000000"/>
                </a:buClr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ب- </a:t>
              </a:r>
              <a:r>
                <a:rPr lang="ar-MA" sz="3200" b="1" kern="0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سَقَطَ عَلى </a:t>
              </a:r>
              <a:r>
                <a:rPr lang="ar-MA" sz="3200" b="1" kern="0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ﭐلْأَرْضِ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 defTabSz="914400" rtl="1">
                <a:lnSpc>
                  <a:spcPct val="150000"/>
                </a:lnSpc>
                <a:buClr>
                  <a:srgbClr val="000000"/>
                </a:buClr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ت- </a:t>
              </a:r>
              <a:r>
                <a:rPr lang="ar-MA" sz="3200" b="1" kern="0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اِقْتَرَبَتِ </a:t>
              </a:r>
              <a:r>
                <a:rPr lang="ar-MA" sz="3200" b="1" kern="0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ﭐلنَّحْلَةُ</a:t>
              </a:r>
              <a:r>
                <a:rPr lang="ar-MA" sz="3200" b="1" kern="0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مِنْهُ لِتَلْسَعَهُ فَرَكَضَ مَذْعوراً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 defTabSz="914400">
                <a:lnSpc>
                  <a:spcPct val="150000"/>
                </a:lnSpc>
                <a:buClr>
                  <a:srgbClr val="000000"/>
                </a:buClr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ث- </a:t>
              </a:r>
              <a:r>
                <a:rPr lang="ar-MA" sz="3200" b="1" kern="0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اِسْتَيْقَظَ فَوْراً مِنَ </a:t>
              </a:r>
              <a:r>
                <a:rPr lang="ar-MA" sz="3200" b="1" kern="0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ﭐلْحُلْمِ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.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endPara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EF158E2-C5DB-6556-C5BF-7B0FF90D0929}"/>
              </a:ext>
            </a:extLst>
          </p:cNvPr>
          <p:cNvGrpSpPr/>
          <p:nvPr/>
        </p:nvGrpSpPr>
        <p:grpSpPr>
          <a:xfrm>
            <a:off x="1003204" y="3532015"/>
            <a:ext cx="451236" cy="2454190"/>
            <a:chOff x="2263725" y="3019516"/>
            <a:chExt cx="451236" cy="2454190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4BB0A1DE-8B65-3FC7-A75A-22BC45EBAD58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4CBD8F3-43AF-3C40-2491-E805E67FBF0D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977DD15-3597-0243-394D-E1D053FA6505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F7FA9B9-AFBC-983A-FDCA-5C18908F705C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7A66DA0B-F267-64A8-F49A-E5CD15889358}"/>
              </a:ext>
            </a:extLst>
          </p:cNvPr>
          <p:cNvSpPr/>
          <p:nvPr/>
        </p:nvSpPr>
        <p:spPr>
          <a:xfrm>
            <a:off x="1069272" y="4955392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5DD5971-6E11-1EDF-AFBB-E009F411B9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E28D0D5-43E0-43CC-5D84-AFE2DF5D45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CD3A4D3-1053-7690-DA6A-38CAD0B9E5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6EA7A0B-48E8-CD16-6082-CE9E480358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5EF0E8D-F3F5-BE96-9C05-4F37B162586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08D5FBE-3306-8E03-FD5D-A1F6CE1EBA7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96E7E29-F4DD-4027-8238-B084806A246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557212B-2286-B268-A510-775BED14D48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78CB6B6-4E98-6C81-D019-6F9A977F55C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78697F7-CDF9-4258-169E-E95005227126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932111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F1954-5D73-2941-618B-E4A5B16EB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E248155-D593-ACAD-6223-9BA16EDD2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حرف الجواب الصحيح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7A5FDDB7-45E5-6C55-5273-CC4A2DA1DA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5FF3439-CEEB-6B1D-5EC6-2E8F34F09419}"/>
              </a:ext>
            </a:extLst>
          </p:cNvPr>
          <p:cNvGrpSpPr/>
          <p:nvPr/>
        </p:nvGrpSpPr>
        <p:grpSpPr>
          <a:xfrm>
            <a:off x="692662" y="2135670"/>
            <a:ext cx="7921889" cy="3966330"/>
            <a:chOff x="3315675" y="1949109"/>
            <a:chExt cx="4758537" cy="3966330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EA19708-7A5A-9D19-E577-0C9BD85A6BA3}"/>
                </a:ext>
              </a:extLst>
            </p:cNvPr>
            <p:cNvSpPr txBox="1"/>
            <p:nvPr/>
          </p:nvSpPr>
          <p:spPr>
            <a:xfrm>
              <a:off x="3315675" y="1949109"/>
              <a:ext cx="4572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defTabSz="914400" rtl="1">
                <a:buClr>
                  <a:srgbClr val="000000"/>
                </a:buClr>
                <a:defRPr/>
              </a:pPr>
              <a:r>
                <a:rPr lang="ar-MA" sz="3200" b="1" kern="0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كَيْفَ </a:t>
              </a:r>
              <a:r>
                <a:rPr lang="ar-MA" sz="3200" b="1" kern="0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ﭐنْتَهَتِ</a:t>
              </a:r>
              <a:r>
                <a:rPr lang="ar-MA" sz="3200" b="1" kern="0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ﭐلْقِصَّةُ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: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60C199A-3417-35BF-A845-D904F924FD87}"/>
                </a:ext>
              </a:extLst>
            </p:cNvPr>
            <p:cNvSpPr txBox="1"/>
            <p:nvPr/>
          </p:nvSpPr>
          <p:spPr>
            <a:xfrm>
              <a:off x="3502212" y="2944754"/>
              <a:ext cx="4572000" cy="2970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defTabSz="914400" rtl="1">
                <a:lnSpc>
                  <a:spcPct val="150000"/>
                </a:lnSpc>
                <a:buClr>
                  <a:srgbClr val="000000"/>
                </a:buClr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أ-ذَهَبَ أَحْمَدُ إِلى</a:t>
              </a:r>
              <a:r>
                <a:rPr lang="ar-MA" sz="3200" b="1" kern="0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ar-MA" sz="3200" b="1" kern="0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ﭐلْمَدْرَسَةِ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</a:t>
              </a:r>
              <a:endPara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 defTabSz="914400" rtl="1">
                <a:lnSpc>
                  <a:spcPct val="150000"/>
                </a:lnSpc>
                <a:buClr>
                  <a:srgbClr val="000000"/>
                </a:buClr>
                <a:defRPr/>
              </a:pPr>
              <a:r>
                <a:rPr lang="ar-MA" sz="3200" b="1" kern="0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ب-اِسْتَيْقَظَ أَحْمَدُ لِيَجِدَ أَنَّهُ كانَ يَحْلُمُ وَفَهِمَ </a:t>
              </a:r>
              <a:r>
                <a:rPr lang="ar-MA" sz="3200" b="1" kern="0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ﭐلدَّرْسَ</a:t>
              </a:r>
              <a:r>
                <a:rPr lang="ar-MA" sz="3200" b="1" kern="0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</a:t>
              </a:r>
              <a:endPara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algn="r" defTabSz="914400" rtl="1">
                <a:lnSpc>
                  <a:spcPct val="150000"/>
                </a:lnSpc>
                <a:buClr>
                  <a:srgbClr val="000000"/>
                </a:buClr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ت-</a:t>
              </a:r>
              <a:r>
                <a:rPr lang="ar-MA" sz="3200" b="1" kern="0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نامَ أَحْمَدُ في غُرْفَتِهِ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؛  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lvl="0" algn="r" defTabSz="914400">
                <a:lnSpc>
                  <a:spcPct val="150000"/>
                </a:lnSpc>
                <a:buClr>
                  <a:srgbClr val="000000"/>
                </a:buClr>
                <a:defRPr/>
              </a:pP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ث-</a:t>
              </a:r>
              <a:r>
                <a:rPr lang="ar-MA" sz="3200" b="1" kern="0" dirty="0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تَحَدَّثَ بِلِسانِ </a:t>
              </a:r>
              <a:r>
                <a:rPr lang="ar-MA" sz="3200" b="1" kern="0" dirty="0" err="1">
                  <a:solidFill>
                    <a:srgbClr val="4472C4">
                      <a:lumMod val="50000"/>
                    </a:srgbClr>
                  </a:solidFill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ﭐلدّودَةِ</a:t>
              </a:r>
              <a:r>
                <a:rPr kumimoji="0" lang="ar-S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.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endPara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21E9D72-C47C-31B4-FD42-5311C65B31E2}"/>
              </a:ext>
            </a:extLst>
          </p:cNvPr>
          <p:cNvGrpSpPr/>
          <p:nvPr/>
        </p:nvGrpSpPr>
        <p:grpSpPr>
          <a:xfrm>
            <a:off x="777586" y="3488115"/>
            <a:ext cx="451236" cy="2454190"/>
            <a:chOff x="2263725" y="3019516"/>
            <a:chExt cx="451236" cy="2454190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7D3C1AD0-B40F-7A24-AD95-F5FCE6ECCAA1}"/>
                </a:ext>
              </a:extLst>
            </p:cNvPr>
            <p:cNvSpPr/>
            <p:nvPr/>
          </p:nvSpPr>
          <p:spPr>
            <a:xfrm>
              <a:off x="2263725" y="5072369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4DA092E6-B9E6-A382-9451-C6D4DE8167E0}"/>
                </a:ext>
              </a:extLst>
            </p:cNvPr>
            <p:cNvSpPr/>
            <p:nvPr/>
          </p:nvSpPr>
          <p:spPr>
            <a:xfrm>
              <a:off x="2263725" y="4367218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041667F-427E-E4CB-5A54-55D9FEBEB3E4}"/>
                </a:ext>
              </a:extLst>
            </p:cNvPr>
            <p:cNvSpPr/>
            <p:nvPr/>
          </p:nvSpPr>
          <p:spPr>
            <a:xfrm>
              <a:off x="2263725" y="3693367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A2511CE3-13BD-1BFD-8402-3F4BA34C0025}"/>
                </a:ext>
              </a:extLst>
            </p:cNvPr>
            <p:cNvSpPr/>
            <p:nvPr/>
          </p:nvSpPr>
          <p:spPr>
            <a:xfrm>
              <a:off x="2278025" y="3019516"/>
              <a:ext cx="436936" cy="4013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25" name="Signe de multiplication 24">
            <a:extLst>
              <a:ext uri="{FF2B5EF4-FFF2-40B4-BE49-F238E27FC236}">
                <a16:creationId xmlns:a16="http://schemas.microsoft.com/office/drawing/2014/main" id="{9E433952-1F54-A1DB-43BF-641EF745107A}"/>
              </a:ext>
            </a:extLst>
          </p:cNvPr>
          <p:cNvSpPr/>
          <p:nvPr/>
        </p:nvSpPr>
        <p:spPr>
          <a:xfrm>
            <a:off x="850804" y="4238835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8F8D225-74B2-65C1-734F-E653FDFEDC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F745F6-AFDC-9CE7-8D68-2971AC9DAE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66C35B8-7E16-94FD-92C4-F6FCFCCC1F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A5D8995-3181-6F1E-C768-A59899EB4E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E13F3C5-FCE0-EC54-1AAB-73185A1246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A6123DC-6047-900C-110E-9BA0A09173D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57CEE61-BD55-3DF3-B9E1-4582D1563F0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07D6D7C-E5B9-8BED-4D46-4D5FF8EE08C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4828610-9A2D-FDD6-EA4E-6E5D42BB8F6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923CD5E-CCBA-B04D-9E5D-A26BDFA8BB88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3507552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C0CC3-364B-D2E0-B7D9-CFB1D6647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C04050-8601-1B42-B903-33B03A3E7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أحسنتم يا أبطال ــــ قبل أن نمر إلى النشاط الموالي استراحة النشيد ــــ استمعوا 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F8E0333-E36B-1AF4-677E-1CCE8D9B88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59600" y="675784"/>
            <a:ext cx="792001" cy="792000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FE666D2-1216-2B1A-B853-9CF41C79D9F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46D428-4EA3-8A40-9257-573A6BB934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7C7076-F40D-8AD0-4470-D9532568A0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24E9E0-3294-1926-9AD0-D5530DAAEB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3F5FBC-8833-01EF-711B-A1010C9718C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8239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6E1E810-DCC2-8FA4-B038-B79E22E04A9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B6E733B-3FDC-67CE-0127-E3B2A9A5AE8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5A1CA1-28DE-5216-ACF1-79C403BF7F5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39A420-3254-D027-488C-55FF08FE102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5C180C-3921-1AAF-E8EB-D451DE48A7A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WhatsApp Video 2026-05-24 at 08.48.23">
            <a:hlinkClick r:id="" action="ppaction://media"/>
            <a:extLst>
              <a:ext uri="{FF2B5EF4-FFF2-40B4-BE49-F238E27FC236}">
                <a16:creationId xmlns:a16="http://schemas.microsoft.com/office/drawing/2014/main" id="{20865521-7651-ECB1-2305-C56E6119AD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41437" y="1994840"/>
            <a:ext cx="6461125" cy="353536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DCDF359-F8ED-CDFE-1FFD-2BB9B4D44147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242319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68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719146" y="2889000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تنمية الطلاقة ـــــ إستراتيجية المفردات.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C873EC-3159-A45A-6ED8-E6DE39DCE2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1247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915AD6-E6DF-9ABF-23AF-B14D5C62A9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9054" y="2026564"/>
            <a:ext cx="893900" cy="900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EC91A190-8CC6-E080-E006-6AC6918E86A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012538" y="1754386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E9E6B2E3-06BD-F741-991F-46789D5B5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 اليوم نص «دودة القز» خذوا الكراسات ص 162.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22316B-7414-F248-6175-E7D4790D35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70566ED-85F4-3E4D-0F00-AEE7C49B08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9A38B4-40B0-5D72-6FE8-0099E143D0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F02BB2-5D42-0E6A-DFB8-DAD4F222F8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204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C60868-D375-205F-AFAE-4A6D4C2CF2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B3F4C5-5068-4DB5-FA94-87FD017C9F4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A57860-3D66-CB79-2DA2-2D0F522A41D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F416B5-741B-E854-C484-7E4563DF95D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8A8DCA-A500-C36B-B73D-613B4F69F1E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6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CCB3118-4F02-EDC1-C082-E1C78CC28E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8CA4DD1-B1AD-570F-3997-82788B8E87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5920" y="1368000"/>
            <a:ext cx="3573542" cy="51918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048C5D-1C35-EAB5-D2DD-A30581C258B3}"/>
              </a:ext>
            </a:extLst>
          </p:cNvPr>
          <p:cNvSpPr>
            <a:spLocks/>
          </p:cNvSpPr>
          <p:nvPr/>
        </p:nvSpPr>
        <p:spPr>
          <a:xfrm>
            <a:off x="2005029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66F0-4B93-C440-BC5F-DB6AA5A0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الفقرة الأولى على الكراسة وأنتم تتابعون على كراساتكم.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7D85B15-F6DF-9108-9A8D-055628B21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099AF0-48B7-DA07-0D79-071B859CEB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86B869-401A-5DB1-0768-FAD14BE6A7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C4CAA8-C7CE-E036-6DD8-37BDDB6023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DF49CB-359A-8D4F-47B0-D50F47BC6C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9203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BE0CBF-6989-8066-A2D9-6ED4A012C1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F4436E7-DC7E-AA9E-08E1-D4E2C5FCA75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80F1C7-D40F-8C4F-C481-1FF5EA3D878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1D7FA1-4EF8-201D-3750-91A18B5A3ED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98931C-F008-E956-9DF4-7C6789E30CC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205E57C-B289-7A10-D550-F957CF40F3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5920" y="1368000"/>
            <a:ext cx="3573542" cy="5191826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F1CED3D-02D0-DDA6-A59F-5F6D7F438A2C}"/>
              </a:ext>
            </a:extLst>
          </p:cNvPr>
          <p:cNvSpPr/>
          <p:nvPr/>
        </p:nvSpPr>
        <p:spPr>
          <a:xfrm>
            <a:off x="2837621" y="1808922"/>
            <a:ext cx="3468757" cy="79573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42AF99-247C-3283-BE06-8022992378E5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EEE37-CDDD-5FD7-256B-053E420DF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026A74-C206-E18A-55D6-0C5D9B689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بينكم 3 تلاميذ لقراءة الفقرة – تابعوا مع أصدقائكم.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40E143D-4951-6493-1F39-9EDDB6D82C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322DE2-A8C8-AD4B-4027-8394875B07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FF4576-CE0D-2321-5A74-42E30E0BB0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801F3A-216B-D0C5-0766-9EB691E5F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19D1CB-254E-C9C4-456E-A79AC4370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12515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D8576B-E48E-B044-8A7B-CC1EF332CB9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02F735-94B9-70A8-C9B4-2E9EB124DCA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8BF75B-D822-16C0-69C4-9F4E1FCE2D9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981988-735E-CF72-DA3F-B05F68E86FC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FADBB4-C13B-EE8F-6E3B-BF6C4ED6D9A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4A270A5-E4BE-6726-AD83-7A46E5F139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5920" y="1368000"/>
            <a:ext cx="3573542" cy="5191826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B4A1C73-6905-A863-1315-1A20C4ECC849}"/>
              </a:ext>
            </a:extLst>
          </p:cNvPr>
          <p:cNvSpPr/>
          <p:nvPr/>
        </p:nvSpPr>
        <p:spPr>
          <a:xfrm>
            <a:off x="2837621" y="1808922"/>
            <a:ext cx="3468757" cy="79573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F35B8A-8384-18EE-07CD-49D106588B81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76541340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52548-44A2-3DF0-13F5-8AEC7071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4EB6E41-398A-D12C-05CB-A846D16D6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920" y="1368000"/>
            <a:ext cx="3573542" cy="5191826"/>
          </a:xfrm>
          <a:prstGeom prst="rect">
            <a:avLst/>
          </a:prstGeom>
        </p:spPr>
      </p:pic>
      <p:sp>
        <p:nvSpPr>
          <p:cNvPr id="19" name="Titre 7">
            <a:extLst>
              <a:ext uri="{FF2B5EF4-FFF2-40B4-BE49-F238E27FC236}">
                <a16:creationId xmlns:a16="http://schemas.microsoft.com/office/drawing/2014/main" id="{E95491A0-3404-8B27-FB7B-FF685DE77335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الآن؛ الفقرة الثانية  ــــ تابعوا معي على كراساتكم.</a:t>
            </a:r>
            <a:endParaRPr kumimoji="0" lang="fr-US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041130-BCF9-9093-AA97-5F4F19D524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9C41B8-6B10-185E-5E25-841C668B56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4F8D02-A8B0-607D-0431-B888E2F39F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D514E0-F337-9631-AC01-C03AF880A5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427CF6-8E4B-890F-5858-CBABC449201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8239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0FAA80-8867-ADEC-917D-6E787B0B42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CAF4EE9-7DAD-1CF0-A3FD-4F40C14DA9A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0D558B-68D1-68D6-1DA5-EF28D47FE78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51A765-4EAE-1A79-F37B-A8497FAC2B9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F28131-BB45-0B2F-BA40-BA73910CA0E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DA0A08F-D718-D58E-E053-4248A262B0E8}"/>
              </a:ext>
            </a:extLst>
          </p:cNvPr>
          <p:cNvSpPr/>
          <p:nvPr/>
        </p:nvSpPr>
        <p:spPr>
          <a:xfrm>
            <a:off x="2748312" y="2586750"/>
            <a:ext cx="3468757" cy="145185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9D74C8-890E-DFF1-F3C8-6032D4DF02E8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96841466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3B667-D8A2-C34F-59CA-CFED8D090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7">
            <a:extLst>
              <a:ext uri="{FF2B5EF4-FFF2-40B4-BE49-F238E27FC236}">
                <a16:creationId xmlns:a16="http://schemas.microsoft.com/office/drawing/2014/main" id="{DEE55306-7DA9-422E-3347-1440377D0871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مثل قراءتي؟ </a:t>
            </a:r>
            <a:endParaRPr kumimoji="0" lang="fr-US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55B4D1F-39A2-93DC-4CF0-3EB89E3D16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D8FA32-CEE8-BE79-828E-BA7331AE2A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BEA641-E2DA-2745-BB5D-7AA8234E96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B5D294-56FE-6FD7-FFDA-59020C7CF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D993DE7-93A7-EB87-5647-46C4710049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12515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CFAB24-076D-FA3E-3D37-002E5036C3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A7E390-F37E-B313-D766-D819CFBBA6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11BF6-8BF4-BDD4-463B-76CC49E3220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B5EBEB-64D3-94E6-4469-AF352E985F3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E270CF-236E-05A2-49FE-C9F2F42B7B3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927BB0D-E209-F0F7-F6EB-69D33DEAD2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5920" y="1368000"/>
            <a:ext cx="3573542" cy="5191826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5628C15-9C4E-3890-7B25-7091A2B467D8}"/>
              </a:ext>
            </a:extLst>
          </p:cNvPr>
          <p:cNvSpPr/>
          <p:nvPr/>
        </p:nvSpPr>
        <p:spPr>
          <a:xfrm>
            <a:off x="2748312" y="2586750"/>
            <a:ext cx="3468757" cy="145185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22906B-FF92-8227-C6F1-EB2FF7F502CB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0757987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2CD79-1A41-FE83-CB2E-D84F4DDC9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09AA31-2913-DCCB-B80E-F93B2F93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163.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768D52E0-953D-ECA0-0E4F-7766819669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D657C1-B1F8-FC95-B62A-41CAFED286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8F1A6D-A445-1FF1-EC22-5FA1468AEE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3D19F4-5EE3-A685-E471-9A80A2FDF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963EE0-3947-304D-3A50-A012064008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B664BC-C050-EC74-7FEB-A65C072D95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87CB6B6-244B-7DD7-6AA0-5D2D781983F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79E576-4515-FCED-6D99-89208717840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C7E749-5169-0B9E-44F4-C30D521A0FE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4CD4F0-166D-7624-5481-E94FFDB37CB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1593FF-0E90-9C04-24C0-36483F4619A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89EC26A-D080-F2AB-E1FA-C7FEE00992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8436" y="1476000"/>
            <a:ext cx="3496521" cy="508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9662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09B3EE-84AE-8D21-0620-B9DC830EC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ستصلون كل كلمة بضدها. ما ضد الكلمة الأولى؟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C4B0388-147D-9B29-602B-B138E2FB3C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AE6847-B8DC-C258-CB34-62EC46A439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F6CA5C-B2ED-4387-658C-ABE3ECB2AD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AB78A79-C10D-15CC-BCC3-454F618C46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3840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2944E2-58A5-86DB-B0B8-FDCC991334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9099CFC-0F27-2EF9-E6C5-8534247126A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CCC973-C48C-EB10-ECEA-92A9045FF04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8BB0CD-4B6E-8918-F81A-6C7900DACAD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793615-4B8C-1A0D-0403-4151E504DE8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790E412-5A0B-F794-E4E6-D4EA3D4188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876" y="2313799"/>
            <a:ext cx="7468247" cy="3246401"/>
          </a:xfrm>
          <a:prstGeom prst="rect">
            <a:avLst/>
          </a:prstGeom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DEA01506-220E-605A-5E2E-034B86CD8162}"/>
              </a:ext>
            </a:extLst>
          </p:cNvPr>
          <p:cNvCxnSpPr>
            <a:cxnSpLocks/>
          </p:cNvCxnSpPr>
          <p:nvPr/>
        </p:nvCxnSpPr>
        <p:spPr>
          <a:xfrm flipH="1">
            <a:off x="3860800" y="3725606"/>
            <a:ext cx="3482898" cy="91412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0EA2B9DF-2604-AFAF-DDC2-36D947061CD1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9962556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4B2DC-CE7A-589C-F57D-C9CA2302D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D6B05B-A193-5269-E62F-6863B137D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4B0567F7-1210-190C-2D63-1C591235C6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AC2D48-764E-7092-57BF-926EE9966C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0E451D-FD5A-77DD-545E-5D2607CF48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A532A4-063F-88CC-9952-B344E19630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32B650-3606-B6DD-30DE-D8927E7990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5470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44723D-9477-3309-D7D5-12C42176F4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E5EA39-0CE4-1EA6-17D5-B1C2AC2453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6F5129-6826-7CC8-12B1-611240D119C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0C296B-FCA8-E919-D415-6E314905A4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5FAAF4-90EF-BE18-416D-09D4ECF9AFE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EC96A0A-65F8-6500-ED86-6CAAEB9B90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876" y="2313799"/>
            <a:ext cx="7468247" cy="3246401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0554AFA-C90D-0B3D-3D60-CEF7B16C5515}"/>
              </a:ext>
            </a:extLst>
          </p:cNvPr>
          <p:cNvCxnSpPr>
            <a:cxnSpLocks/>
          </p:cNvCxnSpPr>
          <p:nvPr/>
        </p:nvCxnSpPr>
        <p:spPr>
          <a:xfrm flipH="1">
            <a:off x="3860800" y="3725606"/>
            <a:ext cx="3482898" cy="91412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B67C8BB-ACFF-DF76-624C-EC2383861429}"/>
              </a:ext>
            </a:extLst>
          </p:cNvPr>
          <p:cNvCxnSpPr>
            <a:cxnSpLocks/>
          </p:cNvCxnSpPr>
          <p:nvPr/>
        </p:nvCxnSpPr>
        <p:spPr>
          <a:xfrm>
            <a:off x="1474903" y="3728775"/>
            <a:ext cx="0" cy="90249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CED0E41D-B26A-6E87-D413-80DF80E4DC72}"/>
              </a:ext>
            </a:extLst>
          </p:cNvPr>
          <p:cNvCxnSpPr>
            <a:cxnSpLocks/>
          </p:cNvCxnSpPr>
          <p:nvPr/>
        </p:nvCxnSpPr>
        <p:spPr>
          <a:xfrm flipH="1">
            <a:off x="2695920" y="3708672"/>
            <a:ext cx="2318018" cy="91412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77A4CCC5-46B5-F376-46E3-DF007C83E9FA}"/>
              </a:ext>
            </a:extLst>
          </p:cNvPr>
          <p:cNvCxnSpPr>
            <a:cxnSpLocks/>
          </p:cNvCxnSpPr>
          <p:nvPr/>
        </p:nvCxnSpPr>
        <p:spPr>
          <a:xfrm>
            <a:off x="3844086" y="3725606"/>
            <a:ext cx="3503790" cy="90883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3717659A-C602-224A-9091-613AF7A49321}"/>
              </a:ext>
            </a:extLst>
          </p:cNvPr>
          <p:cNvCxnSpPr>
            <a:cxnSpLocks/>
          </p:cNvCxnSpPr>
          <p:nvPr/>
        </p:nvCxnSpPr>
        <p:spPr>
          <a:xfrm>
            <a:off x="2644181" y="3708672"/>
            <a:ext cx="3517923" cy="92576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FED92465-CD98-93B6-5D05-1051C16F6032}"/>
              </a:ext>
            </a:extLst>
          </p:cNvPr>
          <p:cNvCxnSpPr>
            <a:cxnSpLocks/>
          </p:cNvCxnSpPr>
          <p:nvPr/>
        </p:nvCxnSpPr>
        <p:spPr>
          <a:xfrm flipH="1">
            <a:off x="5057320" y="3700862"/>
            <a:ext cx="1156523" cy="91412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17259DC-13DC-F957-6CF8-88B4526A8850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233190436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80E96-A4BE-4887-73EB-229F95B2F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D7F4A8-A6E6-BC01-72E7-19B818D97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269" y="774213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الأولى؟ من يكمل بصفة مناسبة؟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718D157C-3313-21B5-946A-5E80740467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71B4CA-E06E-D5E3-B63A-1DB2717918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81E7856-A957-98E6-61C9-FF5911B13F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3E9B97-067E-F7D0-FC46-C77A17B603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7B75B1-94B8-3E25-A4BE-639A16CEAA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12515" y="9563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5033E1-4BDD-998B-87F8-C548018E36A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538E645-A54E-DF58-A200-15567F9164E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3A6E4D-D4B0-71AB-AD38-5DF95AF34EA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A3E397-3951-B070-45F0-3E632603711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7A505B-D1D6-98C9-422B-BF7004DE42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8A6A78B-06BC-918E-DAE0-2E53A32C7A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533" y="1476213"/>
            <a:ext cx="6553004" cy="502122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F224D0D-BD67-B507-8D70-B5EA8AA3B167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21855477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0C091-4D99-7C28-693A-75ACA367C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722FFB5-74FC-D4F3-1C7F-DF497364C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537" y="1476213"/>
            <a:ext cx="6553004" cy="502122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B1A55A7-5F8D-6A81-B9F1-23FE8FD46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سأكمل الجملة بـــ: مخضر وكبيرة. أتمموا بقية الجمل.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559809B2-1B4E-4949-8D37-E05817ED04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A889039-63A3-9E56-CD7B-34BE8860D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37690F-612A-A84A-CEE5-9CC287C57F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BC137B-92FF-07BD-74BB-65245F1E42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A01E1B-8E60-B2B1-C8DD-A33C6E4AD3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8239" y="10912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6D6DC60-0DC4-2D08-4589-D7BF45853D3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10F6980-D110-258D-A013-4C998C651BA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29A3FC-94E9-C680-BE49-76DA59C71AD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3FC71A-5120-438C-D34E-7A1E7C57810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A858FB-C489-CA74-9C88-05D08262755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7FE06B4-3467-131A-6C86-354C3B08D170}"/>
              </a:ext>
            </a:extLst>
          </p:cNvPr>
          <p:cNvSpPr txBox="1"/>
          <p:nvPr/>
        </p:nvSpPr>
        <p:spPr>
          <a:xfrm>
            <a:off x="2782962" y="2155947"/>
            <a:ext cx="137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مُخْضَرٍّ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5064075-F8F5-A8D9-EF0F-5F09F881268C}"/>
              </a:ext>
            </a:extLst>
          </p:cNvPr>
          <p:cNvSpPr txBox="1"/>
          <p:nvPr/>
        </p:nvSpPr>
        <p:spPr>
          <a:xfrm>
            <a:off x="507335" y="2129699"/>
            <a:ext cx="137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كَبيرَةٍ.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4CCC7A-9208-EF76-7B4B-2E1B7EA0AC42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82506531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813DB-DA2F-7CCB-E875-6408574FD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1C17497-09C8-0F2F-1775-46CC433E1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248" y="1476213"/>
            <a:ext cx="6553004" cy="502122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40D898D-A8C8-4D44-FEFC-626EC7962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783427A8-2781-D468-5B1C-05B4973175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EB16A0F-75C3-2CD7-2B9A-BE40A77F68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B7E58F-84C2-741E-922D-EE82D2E341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ED0EE0-6EFE-8EC6-0C61-D7ED49843B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AEC462-71A6-A4CB-8E37-358ABD9A57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8217" y="10230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7ABB843-4252-F710-0505-20A2E2F7677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DE7970B-E6F5-C0D0-0347-0F01FFDE751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5A1896-7416-C5AF-C270-0C8F5F7BE8F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5C85E7-601C-59B8-1D57-2576F2A9882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C8A785-C45C-D05A-6396-CDC7E2372D2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E54401B-41FD-1105-F38E-400304C04871}"/>
              </a:ext>
            </a:extLst>
          </p:cNvPr>
          <p:cNvSpPr txBox="1"/>
          <p:nvPr/>
        </p:nvSpPr>
        <p:spPr>
          <a:xfrm>
            <a:off x="2658667" y="2138634"/>
            <a:ext cx="137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مُخْضَرٍّ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07F8D5A-6A53-854E-C465-6131D94F53C6}"/>
              </a:ext>
            </a:extLst>
          </p:cNvPr>
          <p:cNvSpPr txBox="1"/>
          <p:nvPr/>
        </p:nvSpPr>
        <p:spPr>
          <a:xfrm>
            <a:off x="769747" y="2138633"/>
            <a:ext cx="1007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كَبيرَةٍ.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C3CE748-4ECC-8F6F-9E8F-6F6850479227}"/>
              </a:ext>
            </a:extLst>
          </p:cNvPr>
          <p:cNvSpPr txBox="1"/>
          <p:nvPr/>
        </p:nvSpPr>
        <p:spPr>
          <a:xfrm>
            <a:off x="3187610" y="3262681"/>
            <a:ext cx="137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كَثيرَةٌ.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8D7B7D4-622C-892C-9A95-6D1FF3651225}"/>
              </a:ext>
            </a:extLst>
          </p:cNvPr>
          <p:cNvSpPr txBox="1"/>
          <p:nvPr/>
        </p:nvSpPr>
        <p:spPr>
          <a:xfrm>
            <a:off x="3506344" y="4358517"/>
            <a:ext cx="137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لشُّجاعَةُ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2ED1B6C-D3E5-E486-85F4-CD49E37BFAA7}"/>
              </a:ext>
            </a:extLst>
          </p:cNvPr>
          <p:cNvSpPr txBox="1"/>
          <p:nvPr/>
        </p:nvSpPr>
        <p:spPr>
          <a:xfrm>
            <a:off x="3539461" y="5482834"/>
            <a:ext cx="137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لصَّغيرَةَ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8341705-DC70-B1BD-F898-DECE2A498C27}"/>
              </a:ext>
            </a:extLst>
          </p:cNvPr>
          <p:cNvSpPr txBox="1"/>
          <p:nvPr/>
        </p:nvSpPr>
        <p:spPr>
          <a:xfrm>
            <a:off x="5181413" y="5853069"/>
            <a:ext cx="137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لزّاهِيَ.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3DAC45-E3FF-6F92-2243-CCBF68658F21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07353860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541129" y="163219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الكفايات المعنية بالاختبار – المستوى 2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  <p:pic>
        <p:nvPicPr>
          <p:cNvPr id="4" name="Espace réservé pour une image  25">
            <a:extLst>
              <a:ext uri="{FF2B5EF4-FFF2-40B4-BE49-F238E27FC236}">
                <a16:creationId xmlns:a16="http://schemas.microsoft.com/office/drawing/2014/main" id="{63F9617D-9C3C-2860-2A67-D9A0D519C0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98857" y="1054341"/>
            <a:ext cx="406805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9492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1.يفصل الأستاذ(ة) الحاسوب عن شاشة العرض أثناء التمرير الفردي؛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 نص تقويم الطلاقة للمتعلم ليقرأه ثم يدون النتائج على شبكة التفريغ؛ 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196957543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الرابع؛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تغيير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الأشجار لا تمشي(ص 171)،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نقل فقرات النص على دفاترهم بخط جميل.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5397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lvl="0" algn="ctr" defTabSz="457200">
              <a:lnSpc>
                <a:spcPts val="2075"/>
              </a:lnSpc>
              <a:spcBef>
                <a:spcPts val="0"/>
              </a:spcBef>
              <a:buClrTx/>
              <a:defRPr/>
            </a:pPr>
            <a:r>
              <a:rPr lang="ar-MA" sz="6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19675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171)  ودفاتر المنزل . اقرؤوا النص جيدا ثم انقلوا الفقرة الأولى بخط جميل.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6156E9-612D-D648-8C68-986B65EEC0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858" y="1368000"/>
            <a:ext cx="3485030" cy="516804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DE059A-B856-2B9F-71FE-EE88C0E957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025842-49EA-EC7D-E2EA-258B84E2E1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1A5DC4-8B0E-A7A4-4E1B-15314E16649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FA2847-8048-AF13-EC62-1ADF954C97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8217" y="10230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12B4CB-A495-6EED-2A3C-28436FA7753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44F6C99-DB1D-ED11-8861-310081E607D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E998E1-6E2F-9188-692F-175CBF4835F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22BF4D-D5F4-ECEC-A3B1-CABC679E181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AA8E3E-C978-2673-1430-525F6ED9F66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E6B18D-3E31-D315-08F9-904A1A371DAA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146184274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15230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8841-AE64-2B51-EB3F-503D80E2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375C6-F160-EACA-081D-DA2E5E125329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الفقرة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10 ثوان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برسم علامة لكل خطأ؛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قراءة الفقرة  على شبكة 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توقف المتعلم أمام كلمة لمدة تزيد عن 5 ثواني يطلب منه مواصلة القراءة.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470B15A-50B6-C24B-32C7-F90C713B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EA7E02-386E-BAAE-9DB6-6FBA36B2B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0" t="12357" r="2871" b="7589"/>
          <a:stretch>
            <a:fillRect/>
          </a:stretch>
        </p:blipFill>
        <p:spPr>
          <a:xfrm>
            <a:off x="143933" y="1615086"/>
            <a:ext cx="8686800" cy="3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0271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فقرة بدقة واسترسال.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83771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371624" y="1746614"/>
            <a:ext cx="8400751" cy="47667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514337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فَصْلِ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ٱلصَّيْفِ</a:t>
            </a:r>
            <a:r>
              <a:rPr lang="ar-SA" sz="44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تُشْرِقُ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ٱلشَّمْسُ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ٱلذَّهَبِيَّةُ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في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ٱلسَّماءِ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ٱلزَّرْقاءِ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ٱلصّافِيَةِ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A9A1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فَتَمْلأُ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حَقْلَ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نوراً وَدِفْئاً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A9A1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تَكْتَسي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ٱلْأَشْجارُ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بِأَوْراقِها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ٱلْخَضْراءِ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A9A1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وَتُغَرِّدُ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ٱلْعَصافيرُ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فَوْقَ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ٱلْأَغْصا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A9A1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A9A1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تَفْتَخِرُ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ٱلطَّبيعَةُ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بِأَلْوانِها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ٱلزّاهِيَةِ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A9A1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وَيَقْضي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ٱلْأَطْفالُ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أَوْقاتاً مُم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ْ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تِعَةً في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ٱللَّعِ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</a:t>
            </a:r>
            <a:r>
              <a:rPr lang="ar-S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44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يَلْعَبونَ 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تَحْتَ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ظِلالِ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ٱلْأَشْجارِ</a:t>
            </a:r>
            <a:r>
              <a:rPr lang="ar-SA" sz="44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أَوْ عَلى شاطِئِ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ٱلْبَحْ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ر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A9A1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00A9A1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514337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ما أَجْمَلَ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ٱلطَّبيعَةَ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في فَصْلِ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ٱلصَّيْفِ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00A9A1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00A9A1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28B362-BF40-8E81-FA08-9D574302EE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7824AB-2EDC-16A6-5B60-E9266D074E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53A7DB-1061-5D1F-CCC2-5D9927CCCE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60BB8F-9770-7F05-46AA-6F693619A3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8217" y="10230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9BAE29-2AAE-72DD-CE9A-ED30886106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6E0EF7-F0D7-50C1-7FD2-188F456D8B2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75392A-AF31-B8BA-2419-FCFCA82CADD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AB6EC4-2849-EA33-FAF4-B347F801659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6E69BE-37CA-C72A-F293-5D9F4897320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50F01C-8381-A0C0-5238-61D107CEE1B0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28574911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017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039624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/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614590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/>
        </p:nvGraphicFramePr>
        <p:xfrm>
          <a:off x="376767" y="2120367"/>
          <a:ext cx="8469515" cy="418830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520838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432903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لوصف منظر من الطبيعة وإسداء نصائح بضرورة المحافظة عليه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ما مكانك المفضل في الطبيعة؟( يصف مكانا مفضلا من الطبيعة). وكيف تحافظ عليه؟(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نصيحة واحدة للمحافظة على المكان المفضل لديه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477943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5189708" y="3293500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DZ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أ</a:t>
            </a:r>
            <a:r>
              <a:rPr lang="ar-MA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ُحِبُّ .............لِأَنَّهُ.............</a:t>
            </a:r>
            <a:r>
              <a:rPr lang="ar-DZ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 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   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379" y="3429000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4262839" y="2388033"/>
            <a:ext cx="3540880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lvl="0" algn="r" rtl="1">
              <a:lnSpc>
                <a:spcPct val="107000"/>
              </a:lnSpc>
              <a:spcAft>
                <a:spcPts val="800"/>
              </a:spcAft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ما مَكانُكَ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لْمُفَضَّلُ في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لطَّبيعَةِ 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؟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لِماذا؟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1096" y="2426705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5091629" y="5098132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lvl="0" algn="r" rtl="1">
              <a:lnSpc>
                <a:spcPct val="107000"/>
              </a:lnSpc>
              <a:spcAft>
                <a:spcPts val="800"/>
              </a:spcAft>
            </a:pP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عَلَيْنا أَنْ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...........وَ................</a:t>
            </a:r>
            <a:r>
              <a:rPr kumimoji="0" lang="ar-DZ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 </a:t>
            </a:r>
            <a:endParaRPr kumimoji="0" lang="fr-MA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340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657650" y="4191531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2000" b="1" kern="1200" dirty="0">
                <a:solidFill>
                  <a:srgbClr val="000000"/>
                </a:solidFill>
                <a:latin typeface="Calibri" panose="020F0502020204030204"/>
                <a:cs typeface="Calibri" panose="020F0502020204030204" pitchFamily="34" charset="0"/>
              </a:rPr>
              <a:t>كَيْفَ يَجِبُ أَنْ تُحافِظَ عَلَيْهِ</a:t>
            </a:r>
            <a:r>
              <a:rPr lang="ar-DZ" sz="2000" b="1" kern="1200" dirty="0">
                <a:solidFill>
                  <a:srgbClr val="000000"/>
                </a:solidFill>
                <a:latin typeface="Calibri" panose="020F0502020204030204"/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latin typeface="Calibri" panose="020F0502020204030204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067" y="4173243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1EDBF34-D101-DBE0-FF72-E4708902F8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13117" y="2638617"/>
            <a:ext cx="3813653" cy="287669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47CBF5E-0732-40C7-6D18-9EF3ED9999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E89E65-F617-78AD-97ED-6BDCE43DA6E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B1875B-285A-7853-F2FE-79493BB028C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2FC8A02-8C9D-BF99-C79C-97482ED7F3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8217" y="10230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B3B1EE3-4E04-1681-3198-5F59E5A36F0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E41EFEE-C5DF-71FB-65A7-316E13C5C32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416D0C1-8916-D43F-5C98-B53974EEA66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420EB4-C27E-15D9-A487-8D47FD73419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9AE870-0806-7D76-F704-A48FFE4E5DF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EE37442-9DF3-F62B-7C1F-2AE37895EF56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3212334501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547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/>
        </p:nvGraphicFramePr>
        <p:xfrm>
          <a:off x="637195" y="2429570"/>
          <a:ext cx="7886700" cy="249733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للتحذير من أخطار تهدد الطبيعة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حذر من 3 أخطار على الأقل؛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حذر من أخطار تهدد الطبيعة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(حتى لو حذر من خطر واحد)؛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</a:t>
                      </a:r>
                    </a:p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(يسمح ببعض الأخطاء البسيطة).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5861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حذر من أخطار تهدد الطبيعة. على الأقل ستحذر من 3 أخطار.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أخطار أخرى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16CAE29-8AF7-57DE-4346-5B39994E4659}"/>
              </a:ext>
            </a:extLst>
          </p:cNvPr>
          <p:cNvGrpSpPr/>
          <p:nvPr/>
        </p:nvGrpSpPr>
        <p:grpSpPr>
          <a:xfrm>
            <a:off x="1642535" y="1998828"/>
            <a:ext cx="5730242" cy="3907299"/>
            <a:chOff x="1953074" y="1668627"/>
            <a:chExt cx="4922947" cy="3802697"/>
          </a:xfrm>
        </p:grpSpPr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6C95E8D2-1012-497E-EC9B-C01CC1060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53074" y="1668627"/>
              <a:ext cx="4922947" cy="1912773"/>
            </a:xfrm>
            <a:prstGeom prst="rect">
              <a:avLst/>
            </a:prstGeom>
          </p:spPr>
        </p:pic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C2EBBF76-0763-9A51-D974-50923C437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14547" y="3581400"/>
              <a:ext cx="2453853" cy="1889924"/>
            </a:xfrm>
            <a:prstGeom prst="rect">
              <a:avLst/>
            </a:prstGeom>
          </p:spPr>
        </p:pic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7DD435AC-FA09-BD88-2478-1E4729D08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76345" y="3581400"/>
              <a:ext cx="2492192" cy="1889924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BEFCF4E-A6B8-DCE0-6605-D8D793B4B6F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06428E-3647-895D-137B-7F15B3744FA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CBEADD-AC9D-E371-A1C7-FE9447C7B3A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CF1098-9008-32CD-2516-41C0B8A190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8217" y="10230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2551360-6A3C-E4C6-C34E-0194E710FAC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EA145C-9FAA-EBD5-750E-CA37E367403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4EB5CD-BD28-813A-9764-A26487D33DC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54E15-A424-FB4B-8802-F47144080B3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D2B61-B5AA-52D6-EA4D-D0F8DF0ABA1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A6E412-0FCE-3435-46E1-79304DAEFECE}"/>
              </a:ext>
            </a:extLst>
          </p:cNvPr>
          <p:cNvSpPr>
            <a:spLocks/>
          </p:cNvSpPr>
          <p:nvPr/>
        </p:nvSpPr>
        <p:spPr>
          <a:xfrm>
            <a:off x="2065920" y="119060"/>
            <a:ext cx="147480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 التحدث</a:t>
            </a:r>
          </a:p>
        </p:txBody>
      </p:sp>
    </p:spTree>
    <p:extLst>
      <p:ext uri="{BB962C8B-B14F-4D97-AF65-F5344CB8AC3E}">
        <p14:creationId xmlns:p14="http://schemas.microsoft.com/office/powerpoint/2010/main" val="4208544474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DBF9A-DE2A-1FF5-6EF4-FFE8D3EB7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E6124874-9CDF-CCDC-DCDE-8B7AAEC93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0581" y="1018536"/>
            <a:ext cx="432000" cy="432000"/>
          </a:xfrm>
          <a:prstGeom prst="rect">
            <a:avLst/>
          </a:prstGeom>
          <a:ln>
            <a:noFill/>
          </a:ln>
        </p:spPr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BC9C9A97-2002-44FC-B764-904BCA3CE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12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D68186-15A7-BEF6-9CAE-3F070E5D31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DC882218-D074-DEEC-BF66-E07FE09CED9C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buSzPct val="50000"/>
            </a:pPr>
            <a:r>
              <a:rPr lang="ar-MA" dirty="0"/>
              <a:t>ماذا تعلمتم اليوم؟ </a:t>
            </a:r>
          </a:p>
          <a:p>
            <a:pPr lvl="0">
              <a:buSzPct val="50000"/>
            </a:pPr>
            <a:r>
              <a:rPr lang="ar-MA" dirty="0"/>
              <a:t>واجباتكم المنزلية.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2407025-A53C-0F19-2DF1-48ADE3658F1A}"/>
              </a:ext>
            </a:extLst>
          </p:cNvPr>
          <p:cNvSpPr txBox="1"/>
          <p:nvPr/>
        </p:nvSpPr>
        <p:spPr>
          <a:xfrm>
            <a:off x="3683726" y="1791405"/>
            <a:ext cx="3537611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90907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22230</TotalTime>
  <Words>2165</Words>
  <Application>Microsoft Office PowerPoint</Application>
  <PresentationFormat>Affichage à l'écran (4:3)</PresentationFormat>
  <Paragraphs>506</Paragraphs>
  <Slides>65</Slides>
  <Notes>5</Notes>
  <HiddenSlides>0</HiddenSlides>
  <MMClips>6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65</vt:i4>
      </vt:variant>
    </vt:vector>
  </HeadingPairs>
  <TitlesOfParts>
    <vt:vector size="87" baseType="lpstr">
      <vt:lpstr>Wingdings</vt:lpstr>
      <vt:lpstr>Times New Roman</vt:lpstr>
      <vt:lpstr>Dosis ExtraBold</vt:lpstr>
      <vt:lpstr>Noto Sans Symbols</vt:lpstr>
      <vt:lpstr>Dosis SemiBold</vt:lpstr>
      <vt:lpstr>Dosis</vt:lpstr>
      <vt:lpstr>Arial</vt:lpstr>
      <vt:lpstr>Dosis Medium</vt:lpstr>
      <vt:lpstr>Modern Love</vt:lpstr>
      <vt:lpstr>Calibri</vt:lpstr>
      <vt:lpstr>Microsoft Uighur</vt:lpstr>
      <vt:lpstr>Calibri Light</vt:lpstr>
      <vt:lpstr>Thème Office</vt:lpstr>
      <vt:lpstr>04- قراءة/ كتابة</vt:lpstr>
      <vt:lpstr>05- اختتام الحصة</vt:lpstr>
      <vt:lpstr>03- استماع وتحدث</vt:lpstr>
      <vt:lpstr>01- نشاط اعتيادي</vt:lpstr>
      <vt:lpstr>1_Thème Office</vt:lpstr>
      <vt:lpstr>3_Env-Enseignant</vt:lpstr>
      <vt:lpstr>2_Thème Office</vt:lpstr>
      <vt:lpstr>00_Env-Enseignant</vt:lpstr>
      <vt:lpstr>1_04- قراءة/ كتابة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مرحبا بكم . سننطلق في حصة اللغة العربية.</vt:lpstr>
      <vt:lpstr> قبل أن نبدأ حصة اليوم سأخبركم عن شروط الحصول على نجمة التميز.  في كل حصة سيفوز ثلاثة منكم بالنجمة. </vt:lpstr>
      <vt:lpstr> ضعوا اللوحة على الطاولة، الدفتر  والمقلمة في القمطر.</vt:lpstr>
      <vt:lpstr>انتبهوا جيدا كيف سأقرأ الكلمات. </vt:lpstr>
      <vt:lpstr>استعدوا للقراءة؛ أمامكم  دقيقة  من أجل قراءة صامتة للكلمات.</vt:lpstr>
      <vt:lpstr>التلميذ ....... قم إلى السبورة للقراءة . ويسجل الأستاذ على سجل الطلاقة.</vt:lpstr>
      <vt:lpstr>Présentation PowerPoint</vt:lpstr>
      <vt:lpstr> من يذكرنا بعنوان حكايتنا لهذا الأسبوع؟</vt:lpstr>
      <vt:lpstr>سنتعرف اليوم  على عناصر الحكاية. شخصياتها وزمانها ومكانها. استعدوا للاستماع.</vt:lpstr>
      <vt:lpstr>عرض فيديو الحكاية. </vt:lpstr>
      <vt:lpstr>نستخرج شخصيات الحكاية  ـــ  من الذي كان يراجع درس العلوم؟</vt:lpstr>
      <vt:lpstr>أحمد هو الذي كان يراجع درس العلوم. رددوا.</vt:lpstr>
      <vt:lpstr> ما الحشرات التي ظهرت في حلم أحمد؟ من التي كانت تبكي فوق ورقة الشجرة؟ من التي طارت إلى الخلية لتصنع العسل؟ </vt:lpstr>
      <vt:lpstr>الدودة هي التي كانت تبكي فوق الورقة. النحلة هي التي طارت إلى الخلية لتصنع العسل. رددوا.</vt:lpstr>
      <vt:lpstr>استخرجنا شخصيات الحكاية.  من الشخصيات الأخرى التي لم نذكرها؟ </vt:lpstr>
      <vt:lpstr> أين كان يجلس أحمد؟ أين وجد أحمد نفسه عندما استيقظ؟ أين كانت تبكي دودة القز في الحلم؟ أين كانت النحلة تتأرجح؟  </vt:lpstr>
      <vt:lpstr>سنحدد زمن أحداث الحكاية؟</vt:lpstr>
      <vt:lpstr>متى رأى أحمد دودة القز والنحلة تتحدثان؟</vt:lpstr>
      <vt:lpstr>والآن لنتذكر بعض الأحداث التي عاشها  أحمد في هذه الحكاية.</vt:lpstr>
      <vt:lpstr>ماذا حدث  في بداية الحكاية؟ ماذا كان أحمد يفعل في غرفته، وكيف كان يقرأ درسه؟</vt:lpstr>
      <vt:lpstr>ماذا حدث بعد ذلك؟ لماذا كانت دودة القز تبكي، ومن اقترب منها؟</vt:lpstr>
      <vt:lpstr> عمَّ تحدثت دودة القز والنحلة، وماذا اقترحت الدودة على النحلة؟ كيف انتهى حلم أحمد؟ </vt:lpstr>
      <vt:lpstr> خذوا كراساتكم ص 161.</vt:lpstr>
      <vt:lpstr>ستجيبون عن أسئلة حول الحكاية.</vt:lpstr>
      <vt:lpstr>اكتبوا حرف الجواب الصحيح. صححوا </vt:lpstr>
      <vt:lpstr>اكتبوا حرف الجواب الصحيح. صححوا  </vt:lpstr>
      <vt:lpstr>أحسنتم يا أبطال ــــ قبل أن نمر إلى النشاط الموالي استراحة النشيد ــــ استمعوا .</vt:lpstr>
      <vt:lpstr>قراءة</vt:lpstr>
      <vt:lpstr>سنقرأ  اليوم نص «دودة القز» خذوا الكراسات ص 162.</vt:lpstr>
      <vt:lpstr>تابعوا معي. سأقرأ الفقرة الأولى على الكراسة وأنتم تتابعون على كراساتكم.</vt:lpstr>
      <vt:lpstr>سأعين من بينكم 3 تلاميذ لقراءة الفقرة – تابعوا مع أصدقائكم. </vt:lpstr>
      <vt:lpstr>Présentation PowerPoint</vt:lpstr>
      <vt:lpstr>Présentation PowerPoint</vt:lpstr>
      <vt:lpstr>خذوا كراساتكم ص 163.</vt:lpstr>
      <vt:lpstr>ستصلون كل كلمة بضدها. ما ضد الكلمة الأولى؟</vt:lpstr>
      <vt:lpstr>صححوا.</vt:lpstr>
      <vt:lpstr>من يقرأ الجملة الأولى؟ من يكمل بصفة مناسبة؟ </vt:lpstr>
      <vt:lpstr>سأكمل الجملة بـــ: مخضر وكبيرة. أتمموا بقية الجمل.</vt:lpstr>
      <vt:lpstr>صححوا</vt:lpstr>
      <vt:lpstr>Présentation PowerPoint</vt:lpstr>
      <vt:lpstr>Présentation PowerPoint</vt:lpstr>
      <vt:lpstr>توجيهات عامة</vt:lpstr>
      <vt:lpstr>Présentation PowerPoint</vt:lpstr>
      <vt:lpstr>خذوا كراساتكم (الصفحة 171)  ودفاتر المنزل . اقرؤوا النص جيدا ثم انقلوا الفقرة الأولى بخط جميل.</vt:lpstr>
      <vt:lpstr>معايير تصحيح رائز الطلاقة</vt:lpstr>
      <vt:lpstr>دليل تمرير رائز الطلاقة 2</vt:lpstr>
      <vt:lpstr>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حذر من أخطار تهدد الطبيعة. على الأقل ستحذر من 3 أخطار. يمكنك أن تتحدث عن أخطار أخرى غير موجودة في هذه المشاهد. </vt:lpstr>
      <vt:lpstr>اختتام الحصة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Fatima Ait Addi</cp:lastModifiedBy>
  <cp:revision>285</cp:revision>
  <dcterms:created xsi:type="dcterms:W3CDTF">2023-09-20T21:35:22Z</dcterms:created>
  <dcterms:modified xsi:type="dcterms:W3CDTF">2026-06-07T16:04:44Z</dcterms:modified>
</cp:coreProperties>
</file>