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66"/>
  </p:notesMasterIdLst>
  <p:sldIdLst>
    <p:sldId id="2147482784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47482642" r:id="rId18"/>
    <p:sldId id="2134806904" r:id="rId19"/>
    <p:sldId id="2147482630" r:id="rId20"/>
    <p:sldId id="2147482827" r:id="rId21"/>
    <p:sldId id="2134806541" r:id="rId22"/>
    <p:sldId id="2134806522" r:id="rId23"/>
    <p:sldId id="2134806543" r:id="rId24"/>
    <p:sldId id="2134806544" r:id="rId25"/>
    <p:sldId id="2134806542" r:id="rId26"/>
    <p:sldId id="2134806547" r:id="rId27"/>
    <p:sldId id="2134806548" r:id="rId28"/>
    <p:sldId id="2134806550" r:id="rId29"/>
    <p:sldId id="2147482726" r:id="rId30"/>
    <p:sldId id="2134806402" r:id="rId31"/>
    <p:sldId id="2134806894" r:id="rId32"/>
    <p:sldId id="2134806906" r:id="rId33"/>
    <p:sldId id="2147482766" r:id="rId34"/>
    <p:sldId id="2134808464" r:id="rId35"/>
    <p:sldId id="2134808465" r:id="rId36"/>
    <p:sldId id="2147482767" r:id="rId37"/>
    <p:sldId id="2134808467" r:id="rId38"/>
    <p:sldId id="2134808468" r:id="rId39"/>
    <p:sldId id="2147482760" r:id="rId40"/>
    <p:sldId id="2147482762" r:id="rId41"/>
    <p:sldId id="2147482475" r:id="rId42"/>
    <p:sldId id="2134806934" r:id="rId43"/>
    <p:sldId id="2134806936" r:id="rId44"/>
    <p:sldId id="2134806937" r:id="rId45"/>
    <p:sldId id="2134806940" r:id="rId46"/>
    <p:sldId id="2147482763" r:id="rId47"/>
    <p:sldId id="2134808471" r:id="rId48"/>
    <p:sldId id="2147482785" r:id="rId49"/>
    <p:sldId id="2147482828" r:id="rId50"/>
    <p:sldId id="2147482750" r:id="rId51"/>
    <p:sldId id="2134808461" r:id="rId52"/>
    <p:sldId id="2147482777" r:id="rId53"/>
    <p:sldId id="2147482786" r:id="rId54"/>
    <p:sldId id="2147482768" r:id="rId55"/>
    <p:sldId id="2134808481" r:id="rId56"/>
    <p:sldId id="2147482782" r:id="rId57"/>
    <p:sldId id="2147482778" r:id="rId58"/>
    <p:sldId id="2147482772" r:id="rId59"/>
    <p:sldId id="2134806944" r:id="rId60"/>
    <p:sldId id="2147482752" r:id="rId61"/>
    <p:sldId id="2147482732" r:id="rId62"/>
    <p:sldId id="2134806532" r:id="rId63"/>
    <p:sldId id="2147482635" r:id="rId64"/>
    <p:sldId id="2147482534" r:id="rId65"/>
  </p:sldIdLst>
  <p:sldSz cx="9144000" cy="6858000" type="screen4x3"/>
  <p:notesSz cx="6858000" cy="9144000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  <p:embeddedFont>
      <p:font typeface="Microsoft Himalaya" panose="01010100010101010101" pitchFamily="2" charset="0"/>
      <p:regular r:id="rId72"/>
    </p:embeddedFont>
    <p:embeddedFont>
      <p:font typeface="Microsoft Uighur" panose="02000000000000000000" pitchFamily="2" charset="-78"/>
      <p:regular r:id="rId73"/>
      <p:bold r:id="rId74"/>
    </p:embeddedFont>
    <p:embeddedFont>
      <p:font typeface="Modern Love" panose="04090805081005020601" pitchFamily="82" charset="0"/>
      <p:regular r:id="rId75"/>
    </p:embeddedFont>
    <p:embeddedFont>
      <p:font typeface="Noto Sans Symbols" panose="020B0604020202020204" charset="0"/>
      <p:regular r:id="rId76"/>
      <p:bold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C"/>
    <a:srgbClr val="FCC871"/>
    <a:srgbClr val="FEE5BE"/>
    <a:srgbClr val="1D79BE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85" autoAdjust="0"/>
    <p:restoredTop sz="94750"/>
  </p:normalViewPr>
  <p:slideViewPr>
    <p:cSldViewPr snapToGrid="0">
      <p:cViewPr varScale="1">
        <p:scale>
          <a:sx n="78" d="100"/>
          <a:sy n="78" d="100"/>
        </p:scale>
        <p:origin x="1070" y="67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2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8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6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1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7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2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8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35.png"/><Relationship Id="rId4" Type="http://schemas.openxmlformats.org/officeDocument/2006/relationships/image" Target="../media/image38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1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5.png"/><Relationship Id="rId12" Type="http://schemas.openxmlformats.org/officeDocument/2006/relationships/image" Target="../media/image5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gif"/><Relationship Id="rId11" Type="http://schemas.openxmlformats.org/officeDocument/2006/relationships/image" Target="../media/image44.png"/><Relationship Id="rId5" Type="http://schemas.openxmlformats.org/officeDocument/2006/relationships/image" Target="../media/image53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60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41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11" Type="http://schemas.openxmlformats.org/officeDocument/2006/relationships/image" Target="../media/image61.png"/><Relationship Id="rId5" Type="http://schemas.openxmlformats.org/officeDocument/2006/relationships/image" Target="../media/image43.png"/><Relationship Id="rId10" Type="http://schemas.openxmlformats.org/officeDocument/2006/relationships/image" Target="../media/image65.svg"/><Relationship Id="rId4" Type="http://schemas.openxmlformats.org/officeDocument/2006/relationships/image" Target="../media/image42.png"/><Relationship Id="rId9" Type="http://schemas.openxmlformats.org/officeDocument/2006/relationships/image" Target="../media/image64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41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11" Type="http://schemas.openxmlformats.org/officeDocument/2006/relationships/image" Target="../media/image61.png"/><Relationship Id="rId5" Type="http://schemas.openxmlformats.org/officeDocument/2006/relationships/image" Target="../media/image43.png"/><Relationship Id="rId10" Type="http://schemas.openxmlformats.org/officeDocument/2006/relationships/image" Target="../media/image65.svg"/><Relationship Id="rId4" Type="http://schemas.openxmlformats.org/officeDocument/2006/relationships/image" Target="../media/image42.png"/><Relationship Id="rId9" Type="http://schemas.openxmlformats.org/officeDocument/2006/relationships/image" Target="../media/image64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3.png"/><Relationship Id="rId5" Type="http://schemas.openxmlformats.org/officeDocument/2006/relationships/image" Target="../media/image68.png"/><Relationship Id="rId4" Type="http://schemas.microsoft.com/office/2007/relationships/hdphoto" Target="../media/hdphoto7.wd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1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4.png"/><Relationship Id="rId4" Type="http://schemas.microsoft.com/office/2007/relationships/hdphoto" Target="../media/hdphoto3.wd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9.png"/><Relationship Id="rId5" Type="http://schemas.openxmlformats.org/officeDocument/2006/relationships/image" Target="../media/image75.png"/><Relationship Id="rId4" Type="http://schemas.openxmlformats.org/officeDocument/2006/relationships/image" Target="../media/image42.png"/><Relationship Id="rId9" Type="http://schemas.openxmlformats.org/officeDocument/2006/relationships/image" Target="../media/image7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gif"/><Relationship Id="rId4" Type="http://schemas.openxmlformats.org/officeDocument/2006/relationships/image" Target="../media/image7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8741E0-9D0E-527C-AD2D-CCFFA522EA9C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162B0B8-009B-0237-8277-36402C0D3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34" b="3733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D2DAA5D-0F93-BA58-4DD5-86FD03924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4287" y="4933011"/>
              <a:ext cx="2215425" cy="568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9955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تنظيم حصص الأسبوع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ملء بطاقة تصف حيوانا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للأسماء الموصولة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3690355" y="4507077"/>
            <a:ext cx="2499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ملء بطاقة لوصف حيوان.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جمل قصيرة  تتضمن أسماء موصولة.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DF67C43-0C42-8A6F-811C-F5A381A5A6F7}"/>
              </a:ext>
            </a:extLst>
          </p:cNvPr>
          <p:cNvSpPr/>
          <p:nvPr/>
        </p:nvSpPr>
        <p:spPr>
          <a:xfrm>
            <a:off x="392400" y="1708410"/>
            <a:ext cx="8529514" cy="426996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سَبَحَتِ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بَعيداً عَنْ صَخْرَتِها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اِكْتَشَفَتْ عالَماً بَحْرِيًّا رائِعاً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رَأَتْ شِعاباً مَرْجانِيَّةً مُلَوَّنَةً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وَأَسْماكا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تَتَحَرَّكُ بِمَهارَةٍ بَيْنَ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ٱلْأَمْوا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لَعِبَتِ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وَٱسْتَمْتَعَتْ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بِمِياهِ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ظَهَرَ ظِلٌّ ضَخْمٌ فَوْقَها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فَشَعَرَتْ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بِٱلْخَوْ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لَكِنَّها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ٱكْتَشَفَتْ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ٱلْحوتَ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يَسْبَحُ بِ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عادَتْ إِلى صَخْرَتِها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تَحْمِلُ ذِكْرَياتٍ لا تُنْسى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7" y="841624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71B65E-FDE4-56AB-4D78-EC0237DB5D9F}"/>
              </a:ext>
            </a:extLst>
          </p:cNvPr>
          <p:cNvSpPr/>
          <p:nvPr/>
        </p:nvSpPr>
        <p:spPr>
          <a:xfrm>
            <a:off x="392400" y="1708410"/>
            <a:ext cx="8529514" cy="426996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سَبَحَتِ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بَعيداً عَنْ صَخْرَتِها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اِكْتَشَفَتْ عالَماً بَحْرِيًّا رائِعاً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رَأَتْ شِعاباً مَرْجانِيَّةً مُلَوَّنَةً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وَأَسْماكا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تَتَحَرَّكُ بِمَهارَةٍ بَيْنَ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ٱلْأَمْوا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لَعِبَتِ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وَٱسْتَمْتَعَتْ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بِمِياهِ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ظَهَرَ ظِلٌّ ضَخْمٌ فَوْقَها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فَشَعَرَتْ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بِٱلْخَوْ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لَكِنَّها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ٱكْتَشَفَتْ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ٱلْحوتَ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يَسْبَحُ بِ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عادَتْ إِلى صَخْرَتِها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تَحْمِلُ ذِكْرَياتٍ لا تُنْسى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4C50CC-C54C-F4A9-F23C-E2992FD25A56}"/>
              </a:ext>
            </a:extLst>
          </p:cNvPr>
          <p:cNvSpPr/>
          <p:nvPr/>
        </p:nvSpPr>
        <p:spPr>
          <a:xfrm>
            <a:off x="392400" y="1708410"/>
            <a:ext cx="8529514" cy="426996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سَبَحَتِ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بَعيداً عَنْ صَخْرَتِها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اِكْتَشَفَتْ عالَماً بَحْرِيًّا رائِعاً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رَأَتْ شِعاباً مَرْجانِيَّةً مُلَوَّنَةً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وَأَسْماكا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تَتَحَرَّكُ بِمَهارَةٍ بَيْنَ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ٱلْأَمْوا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لَعِبَتِ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وَٱسْتَمْتَعَتْ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بِمِياهِ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ظَهَرَ ظِلٌّ ضَخْمٌ فَوْقَها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فَشَعَرَتْ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بِٱلْخَوْ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لَكِنَّها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ٱكْتَشَفَتْ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ٱلْحوتَ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يَسْبَحُ بِ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عادَتْ إِلى صَخْرَتِها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تَحْمِلُ ذِكْرَياتٍ لا تُنْسى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EF36E-9144-FE17-A4E9-24A520393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75FCA18-2298-756B-9503-1B4CF559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الفئة المتعثرة لقراءة الكلمات. ويسجل على سجل الطلاقة.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8293CD-9D51-E3E5-0D9A-737569A08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E449415-69CE-D727-06E8-171D6E73C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141F27A-71BB-12C9-093D-2C9EE9D0A9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49DFFC3-E558-986F-4B99-891BAE2668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E1767F4-E0D6-0857-FCCC-D2F846DD33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6396A5C-03A1-2818-7523-821901CF5F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39EA443-F695-1BA8-EF04-F809308D4C0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9EF55E-679B-1B81-99B5-E237E2ABFBB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7D5AAA-55A3-975D-B917-E7475CD0F407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C15A179-04B0-8462-920B-DB3699A26BF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8370F-754B-7DEF-82B8-726D7951BD8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D228483-C273-BDF5-D829-8DB3ABEBD496}"/>
              </a:ext>
            </a:extLst>
          </p:cNvPr>
          <p:cNvSpPr/>
          <p:nvPr/>
        </p:nvSpPr>
        <p:spPr>
          <a:xfrm>
            <a:off x="392400" y="1708410"/>
            <a:ext cx="8529514" cy="426996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َبَحَتِ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بَعيداً عَنْ صَخْرَتِها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اِكْتَشَفَتْ عالَماً بَحْرِيًّا رائِعاً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رَأَتْ 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شِعاباً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مَرْجانِيَّةً مُلَوَّنَةً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َأَسْماكا</a:t>
            </a:r>
            <a:r>
              <a:rPr lang="ar-M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تَتَحَرَّكُ بِمَهارَةٍ بَيْنَ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ٱلْأَمْوا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لَعِبَتِ </a:t>
            </a:r>
            <a:r>
              <a:rPr lang="ar-SA" sz="4400" b="1" u="sng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وَٱسْتَمْتَعَتْ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بِمِياهِ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ظَهَرَ ظِلٌّ 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ضَخْمٌ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فَوْقَها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فَشَعَرَتْ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بِٱلْخَوْ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لَكِنَّها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ٱكْتَشَفَتْ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ٱلْحوتَ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يَسْبَح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بِ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عادَتْ إِلى صَخْرَتِها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تَحْمِلُ ذِكْرَياتٍ لا تُنْسى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631257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5862819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سَبَحَتْ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1160207" y="3429000"/>
            <a:ext cx="396606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شِعاباً مَرْجانِيَّةً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سَبَحَتْ</a:t>
            </a:r>
            <a:endParaRPr lang="ar-MA" sz="8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سَبَحَتْ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1919351" y="2924175"/>
            <a:ext cx="4614633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شِعاباً مَرْجانِيَّةً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  <a:buSzPts val="3600"/>
              <a:defRPr/>
            </a:pP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الكلمتين.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585942" y="2347451"/>
            <a:ext cx="4322457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4023" y="3259854"/>
            <a:ext cx="364270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شِعاباً مَرْجانِيَّةً</a:t>
            </a:r>
          </a:p>
          <a:p>
            <a:pPr algn="ctr" rtl="1">
              <a:buClr>
                <a:schemeClr val="lt1"/>
              </a:buClr>
              <a:buSzPts val="13800"/>
              <a:buFont typeface="Arial"/>
            </a:pP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"خطة ذكية" انطلاقا من مشاهد.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WhatsApp Video 2026-05-22 at 13.38.24">
            <a:hlinkClick r:id="" action="ppaction://media"/>
            <a:extLst>
              <a:ext uri="{FF2B5EF4-FFF2-40B4-BE49-F238E27FC236}">
                <a16:creationId xmlns:a16="http://schemas.microsoft.com/office/drawing/2014/main" id="{FFB84CB6-8CF4-B661-4E9D-D5998089EB1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4088" y="2160588"/>
            <a:ext cx="7235824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1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46939"/>
            <a:ext cx="71672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 كانت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الأسماك تعيش في أعماق البحر. فجأة ظهر كائن أسود ضخم حجب نور  الشمس، وأخاف السمكة الذهبية.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ACF8B0-20E4-17BE-9E33-3D791D0B90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292356"/>
            <a:ext cx="4402304" cy="32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C3C5AC-6F8C-C896-CE91-9F9F52AE3E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292356"/>
            <a:ext cx="4402304" cy="32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96784"/>
            <a:ext cx="712122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الثاني. استمعوا.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تجمعت الحيوانات البحرية تتساءل بذعر عن هذا الكائن الأسود والرائحة الكريهة التي تنبعث من الحبار.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6E4C-5931-F83C-2210-7FCCA1D6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4D8800-D77F-0B81-BAF5-989E50768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370137-18F0-F7C6-1F66-7DDF8E0983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B40B06-1928-0192-5C77-FB7F7CCEFB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742243-D267-014D-4237-6286BAFBFC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92DC41-FDB1-FE06-3821-023F4E3017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150BE8-2359-7A9E-9289-A737F552731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7438E-24E3-FE8D-7064-B76DEAD8897F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2E286-19C8-AED8-F1A3-3A9B51C7D2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DF123-6D0A-CC3D-E473-1FF048AD49C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C5994F-15D2-ED0A-8D45-7AACE55C92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6316" y="2165105"/>
            <a:ext cx="4314953" cy="332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03C67F-DB50-561E-6CA2-AF671B678D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316" y="2165105"/>
            <a:ext cx="4314953" cy="332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79" y="756000"/>
            <a:ext cx="708048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الثالث. استمعوا. أخبرت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الفقمة العجوز  الأسماك أن الجسم الغريب هو النفط القاتل، الذي يتسرب من المصنع القريب من الشاطئ.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3E10DA-F3AF-F0D9-4ED6-1EFB7AA339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5968" y="2142739"/>
            <a:ext cx="4298793" cy="330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66855F-A4BD-10FA-005F-5E24F40E7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75711F-C99D-B868-C59A-EEFF4994F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635FB-4053-F71E-5244-71C75108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9FB1A2-F493-F212-1F52-11C1160C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1BF27F-9457-D121-B517-FF4906CCCF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0C1E94-1E45-BC9E-F6D9-3188CB8E75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23782D-5A1E-2715-79C1-E19392EDDDE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697855-EC50-EAF6-53B3-6D2889B201A9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D76E0-3C14-1140-4442-0E67B10AEB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FDFDE-60E4-CF71-27F9-EACC2B3D956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384FF3-D8A1-CAC3-5AF3-6C7E6056AD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5968" y="2142739"/>
            <a:ext cx="4298793" cy="330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756000"/>
            <a:ext cx="7175556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الأخير. استمعوا.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اقترحت الفقمة خطة ذكية، أن يلوث السلطعون جسمه ببعض النفط، ثم يخرج إلى الشاطئ. يراه العمال ويخافون على صحتهم ويغادرون المكان.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A6C09C-8FF9-21CA-18D2-9A2C6480C9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1" y="2267033"/>
            <a:ext cx="4552993" cy="34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595BE3-8DF4-CBAA-B618-62DAA78249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1" y="2267033"/>
            <a:ext cx="4552993" cy="34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149 - صلوا كل 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C40F8-DD0A-D841-C281-899E7C9C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9CEF6C-3103-05A3-0381-D84B3C10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7889A8-B56F-2470-B706-01AA656810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6D523-2DC0-DA47-6FEA-304887449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EA04E0-013A-1080-2955-C96DF3F873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D50DF1-321C-9B9B-82A0-69BAA92780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19F29-B6C6-FC1A-B0BC-78D479A385A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9EB92-1E92-D3DC-DF89-1D3EE71C6D7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2FE0E2-30DE-5E2C-DD7B-1C8C7038D0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9E4BE-7F21-F4B3-2B05-9934DC463D23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EC4F34-BE98-BE10-33EE-109F70F468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060" y="1908833"/>
            <a:ext cx="7603187" cy="462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E6C5B91-EEC4-2E26-6B9F-3B2F62050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59" y="1908833"/>
            <a:ext cx="7603187" cy="4625787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8EDD93-F3DF-55F3-077D-79584C775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F3F30-EF1E-3D47-2C6C-920E11B90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C0AE1-AD0C-0A9F-FCA3-D2CF7DE77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0A179A-CC29-51B6-A32B-95016E882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CADF23-FA49-2291-ACDC-829A8D089F2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B7F70E-76A5-B4CB-E795-9C364613B6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E245FF-67E8-E6A8-1CA0-F1B7B85464A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E4F56-5C54-10B6-EB53-4AD6CEFA2FA2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25C43-C799-2D3F-3192-DA77F75AC1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26C37-2BB5-44DF-8A3A-A34A0AFDD7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>
            <a:off x="5203076" y="5192164"/>
            <a:ext cx="0" cy="51054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B46AFF6-4918-3F9B-E5E8-9207F926EA8B}"/>
              </a:ext>
            </a:extLst>
          </p:cNvPr>
          <p:cNvCxnSpPr>
            <a:cxnSpLocks/>
          </p:cNvCxnSpPr>
          <p:nvPr/>
        </p:nvCxnSpPr>
        <p:spPr>
          <a:xfrm>
            <a:off x="3438997" y="5182697"/>
            <a:ext cx="110685" cy="52001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FE2C072-42C2-C672-BFF3-C47C71F6F30C}"/>
              </a:ext>
            </a:extLst>
          </p:cNvPr>
          <p:cNvCxnSpPr>
            <a:cxnSpLocks/>
          </p:cNvCxnSpPr>
          <p:nvPr/>
        </p:nvCxnSpPr>
        <p:spPr>
          <a:xfrm flipH="1">
            <a:off x="2025445" y="5192163"/>
            <a:ext cx="5003718" cy="52001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EC26063-7EFF-E7FA-F32A-E13BF1F30BAD}"/>
              </a:ext>
            </a:extLst>
          </p:cNvPr>
          <p:cNvCxnSpPr>
            <a:cxnSpLocks/>
          </p:cNvCxnSpPr>
          <p:nvPr/>
        </p:nvCxnSpPr>
        <p:spPr>
          <a:xfrm>
            <a:off x="1919351" y="5192165"/>
            <a:ext cx="4856458" cy="51054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«خطة ذكية».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1B9462-C4FC-5BD3-E862-1E0DE44241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2268" y="1475999"/>
            <a:ext cx="3360977" cy="50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70ACEB6-00CC-2CB9-A86D-E24C00E66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268" y="1475999"/>
            <a:ext cx="3360977" cy="5073887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2782268" y="1934496"/>
            <a:ext cx="3381349" cy="17034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0019E33-5EEF-C34A-2DE8-1A9647123FCE}"/>
              </a:ext>
            </a:extLst>
          </p:cNvPr>
          <p:cNvGrpSpPr/>
          <p:nvPr/>
        </p:nvGrpSpPr>
        <p:grpSpPr>
          <a:xfrm>
            <a:off x="6238698" y="3769392"/>
            <a:ext cx="382476" cy="2253683"/>
            <a:chOff x="5578155" y="3791048"/>
            <a:chExt cx="382476" cy="2253683"/>
          </a:xfrm>
        </p:grpSpPr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44066D7A-CD9E-C585-84F1-5733BC0EE1B8}"/>
                </a:ext>
              </a:extLst>
            </p:cNvPr>
            <p:cNvSpPr/>
            <p:nvPr/>
          </p:nvSpPr>
          <p:spPr>
            <a:xfrm>
              <a:off x="5578155" y="3791048"/>
              <a:ext cx="367553" cy="61199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EE9D88C9-4149-B0E6-A997-10212888E1C8}"/>
                </a:ext>
              </a:extLst>
            </p:cNvPr>
            <p:cNvSpPr/>
            <p:nvPr/>
          </p:nvSpPr>
          <p:spPr>
            <a:xfrm>
              <a:off x="5578155" y="5410468"/>
              <a:ext cx="367553" cy="6342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Accolade fermante 13">
              <a:extLst>
                <a:ext uri="{FF2B5EF4-FFF2-40B4-BE49-F238E27FC236}">
                  <a16:creationId xmlns:a16="http://schemas.microsoft.com/office/drawing/2014/main" id="{AB44B069-A062-959F-DD3C-4F7AFE3857E2}"/>
                </a:ext>
              </a:extLst>
            </p:cNvPr>
            <p:cNvSpPr/>
            <p:nvPr/>
          </p:nvSpPr>
          <p:spPr>
            <a:xfrm>
              <a:off x="5593078" y="4498788"/>
              <a:ext cx="367553" cy="792958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F7DCEA5-BE87-22D6-C47E-03FF912B92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2268" y="1475999"/>
            <a:ext cx="3360977" cy="50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17" y="776329"/>
            <a:ext cx="751054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عن الفقرة  التي أخبرت فيها الفقمة عن مصدر النفط؟ سجلوا رقم الفقرة على اللوحة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5" name="Image 3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B7A5E8-9E58-A2B1-2812-F9F61EAB1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EF6EFD1-7F7D-C6D1-182B-4AF052E770B3}"/>
              </a:ext>
            </a:extLst>
          </p:cNvPr>
          <p:cNvGrpSpPr/>
          <p:nvPr/>
        </p:nvGrpSpPr>
        <p:grpSpPr>
          <a:xfrm>
            <a:off x="6574498" y="3827248"/>
            <a:ext cx="484513" cy="2046335"/>
            <a:chOff x="5874218" y="3938021"/>
            <a:chExt cx="484513" cy="2046335"/>
          </a:xfrm>
        </p:grpSpPr>
        <p:pic>
          <p:nvPicPr>
            <p:cNvPr id="12" name="Graphique 11" descr="Badge 1 contour">
              <a:extLst>
                <a:ext uri="{FF2B5EF4-FFF2-40B4-BE49-F238E27FC236}">
                  <a16:creationId xmlns:a16="http://schemas.microsoft.com/office/drawing/2014/main" id="{CCDC8981-B662-D7F9-4EBB-2A8C91C4E3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84442" y="3938021"/>
              <a:ext cx="466900" cy="466900"/>
            </a:xfrm>
            <a:prstGeom prst="rect">
              <a:avLst/>
            </a:prstGeom>
          </p:spPr>
        </p:pic>
        <p:pic>
          <p:nvPicPr>
            <p:cNvPr id="14" name="Graphique 13" descr="Badge contour">
              <a:extLst>
                <a:ext uri="{FF2B5EF4-FFF2-40B4-BE49-F238E27FC236}">
                  <a16:creationId xmlns:a16="http://schemas.microsoft.com/office/drawing/2014/main" id="{754D57E9-3070-4263-B451-8413696592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885482" y="4724564"/>
              <a:ext cx="473249" cy="473249"/>
            </a:xfrm>
            <a:prstGeom prst="rect">
              <a:avLst/>
            </a:prstGeom>
          </p:spPr>
        </p:pic>
        <p:pic>
          <p:nvPicPr>
            <p:cNvPr id="27" name="Graphique 26" descr="Badge 3 contour">
              <a:extLst>
                <a:ext uri="{FF2B5EF4-FFF2-40B4-BE49-F238E27FC236}">
                  <a16:creationId xmlns:a16="http://schemas.microsoft.com/office/drawing/2014/main" id="{D12D5604-6D3F-1003-4746-320A9F25CF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74218" y="5517456"/>
              <a:ext cx="466900" cy="466900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4465B6E-E712-1FAE-661F-DBAC82F91FA2}"/>
              </a:ext>
            </a:extLst>
          </p:cNvPr>
          <p:cNvGrpSpPr/>
          <p:nvPr/>
        </p:nvGrpSpPr>
        <p:grpSpPr>
          <a:xfrm>
            <a:off x="6105255" y="3723573"/>
            <a:ext cx="382476" cy="2253683"/>
            <a:chOff x="5578155" y="3791048"/>
            <a:chExt cx="382476" cy="2253683"/>
          </a:xfrm>
        </p:grpSpPr>
        <p:sp>
          <p:nvSpPr>
            <p:cNvPr id="9" name="Accolade fermante 8">
              <a:extLst>
                <a:ext uri="{FF2B5EF4-FFF2-40B4-BE49-F238E27FC236}">
                  <a16:creationId xmlns:a16="http://schemas.microsoft.com/office/drawing/2014/main" id="{A7A60D46-2CE0-798A-42E7-940CD3D14996}"/>
                </a:ext>
              </a:extLst>
            </p:cNvPr>
            <p:cNvSpPr/>
            <p:nvPr/>
          </p:nvSpPr>
          <p:spPr>
            <a:xfrm>
              <a:off x="5578155" y="3791048"/>
              <a:ext cx="367553" cy="61199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34593B74-F88D-9B04-24FA-1A591B3D49AF}"/>
                </a:ext>
              </a:extLst>
            </p:cNvPr>
            <p:cNvSpPr/>
            <p:nvPr/>
          </p:nvSpPr>
          <p:spPr>
            <a:xfrm>
              <a:off x="5578155" y="5410468"/>
              <a:ext cx="367553" cy="6342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Accolade fermante 16">
              <a:extLst>
                <a:ext uri="{FF2B5EF4-FFF2-40B4-BE49-F238E27FC236}">
                  <a16:creationId xmlns:a16="http://schemas.microsoft.com/office/drawing/2014/main" id="{891EF093-FB5E-F2C8-8729-727F3B1563BD}"/>
                </a:ext>
              </a:extLst>
            </p:cNvPr>
            <p:cNvSpPr/>
            <p:nvPr/>
          </p:nvSpPr>
          <p:spPr>
            <a:xfrm>
              <a:off x="5593078" y="4498788"/>
              <a:ext cx="367553" cy="792958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D435B10A-E7EC-B28C-71D1-2611341A00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48326" y="1472637"/>
            <a:ext cx="3360977" cy="50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8BF3-88B7-16D5-7867-16D3C62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763EAE5-081B-9542-CC23-328E4DD4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رقم الفقرة التي ورد فيها ما  يدل على اقتراح خطة ذكية؟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E074D3D-45C6-405A-69E8-6431C0C4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680363-F87F-48FB-5DA0-6A9D2A6D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811D60-2AF2-6016-91BA-221A3D25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4133C0-E5D5-2CF9-2E70-35E22B42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4CAAC-D15C-C2D3-62CA-1F3839EE8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8DE91C-0986-0C8A-866A-61BE96F08F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52F2B-6BB9-382C-35FC-7B4A911979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980887-B45D-0A7E-8258-F045CAAE4EC2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19DF11-6D80-D4F8-CAD4-C96CD5AA396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2D9EA-DAC9-CCAF-8433-AC5467D0289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2E6AF4-9020-2DCB-E337-82D4AC645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35CC7C-08CF-E76C-342F-489444279803}"/>
              </a:ext>
            </a:extLst>
          </p:cNvPr>
          <p:cNvGrpSpPr/>
          <p:nvPr/>
        </p:nvGrpSpPr>
        <p:grpSpPr>
          <a:xfrm>
            <a:off x="6574498" y="3827248"/>
            <a:ext cx="484513" cy="2046335"/>
            <a:chOff x="5874218" y="3938021"/>
            <a:chExt cx="484513" cy="2046335"/>
          </a:xfrm>
        </p:grpSpPr>
        <p:pic>
          <p:nvPicPr>
            <p:cNvPr id="17" name="Graphique 16" descr="Badge 1 contour">
              <a:extLst>
                <a:ext uri="{FF2B5EF4-FFF2-40B4-BE49-F238E27FC236}">
                  <a16:creationId xmlns:a16="http://schemas.microsoft.com/office/drawing/2014/main" id="{6B3DAAB9-C385-D361-8A0B-BABB5A6E8A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84442" y="3938021"/>
              <a:ext cx="466900" cy="466900"/>
            </a:xfrm>
            <a:prstGeom prst="rect">
              <a:avLst/>
            </a:prstGeom>
          </p:spPr>
        </p:pic>
        <p:pic>
          <p:nvPicPr>
            <p:cNvPr id="26" name="Graphique 25" descr="Badge contour">
              <a:extLst>
                <a:ext uri="{FF2B5EF4-FFF2-40B4-BE49-F238E27FC236}">
                  <a16:creationId xmlns:a16="http://schemas.microsoft.com/office/drawing/2014/main" id="{67FC809C-1DD4-2F9A-08A9-067221961EC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885482" y="4724564"/>
              <a:ext cx="473249" cy="473249"/>
            </a:xfrm>
            <a:prstGeom prst="rect">
              <a:avLst/>
            </a:prstGeom>
          </p:spPr>
        </p:pic>
        <p:pic>
          <p:nvPicPr>
            <p:cNvPr id="27" name="Graphique 26" descr="Badge 3 contour">
              <a:extLst>
                <a:ext uri="{FF2B5EF4-FFF2-40B4-BE49-F238E27FC236}">
                  <a16:creationId xmlns:a16="http://schemas.microsoft.com/office/drawing/2014/main" id="{DC17C44B-7809-7312-8EB9-167EA95998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74218" y="5517456"/>
              <a:ext cx="466900" cy="466900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3990697-9EA7-9A85-589A-6D2AD844E845}"/>
              </a:ext>
            </a:extLst>
          </p:cNvPr>
          <p:cNvGrpSpPr/>
          <p:nvPr/>
        </p:nvGrpSpPr>
        <p:grpSpPr>
          <a:xfrm>
            <a:off x="6105255" y="3723573"/>
            <a:ext cx="382476" cy="2253683"/>
            <a:chOff x="5578155" y="3791048"/>
            <a:chExt cx="382476" cy="2253683"/>
          </a:xfrm>
        </p:grpSpPr>
        <p:sp>
          <p:nvSpPr>
            <p:cNvPr id="30" name="Accolade fermante 29">
              <a:extLst>
                <a:ext uri="{FF2B5EF4-FFF2-40B4-BE49-F238E27FC236}">
                  <a16:creationId xmlns:a16="http://schemas.microsoft.com/office/drawing/2014/main" id="{D3117FF6-F61C-EC1D-3D7D-6F156DF22E60}"/>
                </a:ext>
              </a:extLst>
            </p:cNvPr>
            <p:cNvSpPr/>
            <p:nvPr/>
          </p:nvSpPr>
          <p:spPr>
            <a:xfrm>
              <a:off x="5578155" y="3791048"/>
              <a:ext cx="367553" cy="61199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Accolade fermante 30">
              <a:extLst>
                <a:ext uri="{FF2B5EF4-FFF2-40B4-BE49-F238E27FC236}">
                  <a16:creationId xmlns:a16="http://schemas.microsoft.com/office/drawing/2014/main" id="{3C680570-179C-E8BD-909B-EDDB8D666554}"/>
                </a:ext>
              </a:extLst>
            </p:cNvPr>
            <p:cNvSpPr/>
            <p:nvPr/>
          </p:nvSpPr>
          <p:spPr>
            <a:xfrm>
              <a:off x="5578155" y="5410468"/>
              <a:ext cx="367553" cy="6342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Accolade fermante 31">
              <a:extLst>
                <a:ext uri="{FF2B5EF4-FFF2-40B4-BE49-F238E27FC236}">
                  <a16:creationId xmlns:a16="http://schemas.microsoft.com/office/drawing/2014/main" id="{74F59232-8F09-0A75-A764-74433CAA2C8E}"/>
                </a:ext>
              </a:extLst>
            </p:cNvPr>
            <p:cNvSpPr/>
            <p:nvPr/>
          </p:nvSpPr>
          <p:spPr>
            <a:xfrm>
              <a:off x="5593078" y="4498788"/>
              <a:ext cx="367553" cy="792958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77FBFAA1-9235-B806-3187-F05895234C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48326" y="1472637"/>
            <a:ext cx="3360977" cy="50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0224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تعاونت الفقمة والسلطعون لإنقاذ الحيوانات البحرية؟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876BE4-EBA9-664D-B729-9898B55EA7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50829A9-90ED-11C9-19AD-D7B9FD1A90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0495" y="2109261"/>
            <a:ext cx="5023009" cy="371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AB18D-8822-F4E8-E3C3-3CD9E82AA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2E498F8F-D787-0BD3-B531-8266C98DF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يجب أن نفعل لنحافظ على البحر؟ هل يؤذي التلوث الحيوانات فقط أم الإنسان أيضا؟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6DB56B2-8BDE-EBA1-2838-0ABBCE190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02FC36-BF15-A2DD-8471-2512F178D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DAA9DAD-522D-6CCC-899C-57832F7B12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C1D7281-1C3D-B8E1-0B53-677372D1D5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68DD51-A3C1-139C-E5BA-995CE0068E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C9771D4-7A73-6717-4F71-F8B6AC44178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8AE6A6-A870-088E-CC2C-04A3F52F18B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9E1A19-9E57-6044-99F9-08BB55FD17DD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18DFBE-311D-3573-95C0-F44A826A526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F994B-41EB-0C44-422E-D57428C1FD5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BE20EB-E43D-97F5-EA1E-E49CB9AA2D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7683D9-B7D6-5160-C3C3-70CBF4A01D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0495" y="2109261"/>
            <a:ext cx="5023009" cy="371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930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35ACB-5B86-F199-0465-F8CFDB8E7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5AB3FA42-8357-3A8C-B431-B858DC1D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لنحمي بيئتنا من التلوث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وحدنا نضعف، معا نقوى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5BFA200-9870-0ABF-FFDB-42188DA20F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4E052A-21DE-23E9-ACBC-5848DEE268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12F6A0E-8128-C98E-3FEE-F3F941A422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9A633B-54F6-BF88-824E-F0EABF5A9E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41CDD8-3A08-2CD7-2A3F-2C328E7958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C965F9B-2AB3-7EE0-D7A9-E336DE2A87A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51C7C7-B754-84C7-7B57-D15457C87E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D75525-2B70-6813-FD9E-4B01FB613CCE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B2AD15-0BB9-A4E9-696C-2AEDAC01344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8D287-8D76-B21F-9C4A-2D63787C832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D1B286-08BE-2FD3-706E-D8EC0A0C2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928174-CB06-8563-1FA3-1A1F9E59D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0495" y="2109261"/>
            <a:ext cx="5023009" cy="371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5111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ملء بطاقة تصف حيوانا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471493" y="3404190"/>
            <a:ext cx="53612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للأسماء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الموصولة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761058"/>
            <a:ext cx="71161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ملء بطاقة معلومات تصف الفقمة.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7196E7-E38C-3E25-87AA-5B62407BD7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688" y="2368057"/>
            <a:ext cx="4618520" cy="30790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2C10-4A5E-3FA9-DE4E-08F088B7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7CC-8C08-5969-6833-43DF5E4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1" y="774000"/>
            <a:ext cx="7249729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أقرأ  عناصر البطاقة. مثلا:  ما اسم الحيوان؟ أين يعيش؟ ما غذاؤه؟ ماذا تسمى صغاره؟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6C18FE-B18C-EAE3-FBA2-89A2A9A2B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DB5BE3-E435-AB3B-DBD8-187C8125F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308992-9B1B-8E3D-A37C-7203D132D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EC28EF-3DF2-2D76-8828-15B3216C1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A4EE3D-B3D6-75C3-9140-A45D651BE0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92CBE0-5016-9572-BB14-4754B7D17E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F069BD-A84F-E518-F6B6-EE24C049030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C8DEC3-0782-3BEB-3711-2D4CAB9E4158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5DC953-81F3-551E-E63D-19D062C233D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5EF72D-0B71-F188-4A6E-8300A627D36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F28FB4-2AD8-F773-D90B-767D57C6C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614B6E1-01E5-0CCF-2C95-64FD7DB5DC4C}"/>
              </a:ext>
            </a:extLst>
          </p:cNvPr>
          <p:cNvGrpSpPr/>
          <p:nvPr/>
        </p:nvGrpSpPr>
        <p:grpSpPr>
          <a:xfrm>
            <a:off x="467234" y="1959021"/>
            <a:ext cx="8209531" cy="4569598"/>
            <a:chOff x="423957" y="1811537"/>
            <a:chExt cx="8209531" cy="456959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AB265FD-3B22-0022-A83C-03684B09E994}"/>
                </a:ext>
              </a:extLst>
            </p:cNvPr>
            <p:cNvSpPr/>
            <p:nvPr/>
          </p:nvSpPr>
          <p:spPr>
            <a:xfrm>
              <a:off x="423957" y="1811537"/>
              <a:ext cx="8209531" cy="4569598"/>
            </a:xfrm>
            <a:prstGeom prst="roundRect">
              <a:avLst/>
            </a:prstGeom>
            <a:ln w="28575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اِسْمُ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ٱلْحَيَوانِ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وَسَطُ عَيْشِهِ:............................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غِذاؤُهُ:....................................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صِغارُهُ:...................................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spcAft>
                  <a:spcPts val="800"/>
                </a:spcAft>
                <a:buNone/>
              </a:pP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6E1CEAB-DE63-9D51-142D-A9FE4618A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0512" y="2687737"/>
              <a:ext cx="3505493" cy="3079013"/>
            </a:xfrm>
            <a:prstGeom prst="roundRect">
              <a:avLst/>
            </a:prstGeom>
            <a:ln w="285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0133001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ECD43-EB66-CB3E-5C8D-8AA25172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1A2B8-C820-90FC-B612-84C074915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الفقمة بملء البطاقة بما يناسب. اسم الحيوان: الفقمة وتعيش في البحار الباردة.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9E6783-3434-B206-3404-1B24AF16B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67A804-33B6-E81F-CEEF-09A48C5040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25C8F6-E7E5-CFE6-7EB8-C166D6BB3C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1D8C5F-EA15-5A95-D4F7-03C68FF90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A684FB-458D-163C-CD9F-0E230412B0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D6DFFF-A3DD-D64F-1663-E8A907EDBEA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1C9F05-208D-318E-DBC0-8BEC2AB67FC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B9666F-CABD-1B88-6980-EFB515DFCA09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D6BF78-FB14-0C6E-51A1-9EF93313E0D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D20534-EB4B-1123-7390-2A0648FBFF7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C553EF-E078-E8BD-0E38-925F1C187A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6FE1450-45A4-728A-3E9F-6AC881F50A61}"/>
              </a:ext>
            </a:extLst>
          </p:cNvPr>
          <p:cNvGrpSpPr/>
          <p:nvPr/>
        </p:nvGrpSpPr>
        <p:grpSpPr>
          <a:xfrm>
            <a:off x="467234" y="1959021"/>
            <a:ext cx="8209531" cy="4569598"/>
            <a:chOff x="423957" y="1811537"/>
            <a:chExt cx="8209531" cy="456959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B32BABC-A241-BC93-E1A2-AE1818006CEB}"/>
                </a:ext>
              </a:extLst>
            </p:cNvPr>
            <p:cNvSpPr/>
            <p:nvPr/>
          </p:nvSpPr>
          <p:spPr>
            <a:xfrm>
              <a:off x="423957" y="1811537"/>
              <a:ext cx="8209531" cy="4569598"/>
            </a:xfrm>
            <a:prstGeom prst="roundRect">
              <a:avLst/>
            </a:prstGeom>
            <a:ln w="28575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اِسْمُ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ٱلْحَيَوانِ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اَلْفُقْمَةُ</a:t>
              </a: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وَسَطُ عَيْشِهِ: 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تَعيشُ في </a:t>
              </a:r>
              <a:r>
                <a:rPr lang="ar-MA" sz="40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ٱلْبِحارِ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ٱلْبارِدَةِ</a:t>
              </a:r>
              <a:endPara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غِذاؤُهُ:....................................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صِغارُهُ:...................................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spcAft>
                  <a:spcPts val="800"/>
                </a:spcAft>
                <a:buNone/>
              </a:pP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E155E83-DE73-B1B4-37C1-034D7FD9E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0512" y="2687737"/>
              <a:ext cx="2907166" cy="3079013"/>
            </a:xfrm>
            <a:prstGeom prst="roundRect">
              <a:avLst/>
            </a:prstGeom>
            <a:ln w="285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8655251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D1102-F955-8591-C79B-85C56C386F5B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غذاؤها ؟ ماذا تسمى صغار الفقمات؟ من يقرأ البطاقة؟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3B943A-F83E-1825-F7D4-51652DFE8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79DA7C-6D35-97BA-6258-610BB3B73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C2F0FB-3806-C70A-37DC-EBDBFEFD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8551E9-AAD7-5EFA-FDED-ACFC881C55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895B9CE-DCE7-B05A-507F-2BA468990E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ED7CA-6FD3-4113-785B-388991D5F5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3C7843-0CBB-5291-2EF1-1CF78638F8EE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9CC1B1-A1F2-D351-BC0E-2D96CB29A82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41E09-0CF5-7DEE-1F8A-1C3CFDFF7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DCEDAE-1531-E7AB-2A33-E5C5A3D609A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F10091-C58F-AA6C-790F-CD925AE62DD4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اَلْفُقْمَةُ 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وَسَطُ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عَيْشِهِ: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تَعيشُ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ٱلْبِحارِ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ٱلْبارِدَةِ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غِذاؤُهُ: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تَتَغَذّى عَلى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وَٱلْحَيَواناتِ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صِغارُهُ: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تُسَمّى صِغارُ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ٱلْفُقْمَةِ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جِراءً.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0CD4E90-51E6-F9B0-63E5-79A92C0107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105" y="2135838"/>
            <a:ext cx="2282409" cy="2417325"/>
          </a:xfrm>
          <a:prstGeom prst="round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156؛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6A2C1C-EBC9-E864-CE71-45C85E573A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5884" y="1574477"/>
            <a:ext cx="3513781" cy="505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E183-5F96-1779-0576-3954DBA7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ACB657B3-6F93-0961-D09F-F4B31345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عناصر البطاقة؛ قوموا بوصف الدلفين  بملء البطاقة بالمعلومات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E3DF08EF-E36B-A781-1157-079505CC1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17127F-32C5-9C3C-7E6C-7B32B06B0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6AE06F-6E9C-F853-E550-0C709A4679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C3CBD4-C192-325A-3D5D-26CAC2CD1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0309FA-8BC5-B51F-7D95-63FFC6BEB1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3D85542-F9BB-2807-D322-54D33329752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B9EB8C-5FD6-3643-AD85-8EA5576A7B3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A73AE1-D33A-0AC5-F8B9-1DF41F86A122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8F5559-4F68-1A17-979E-F7F77C2EC7E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7198DC-C002-EAD6-6893-50416AA55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100CC-7749-8A6C-6394-CFF32D870E54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8B2DDA-6CB0-2008-1B1C-4755CEA5C7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317" y="2163647"/>
            <a:ext cx="8235366" cy="413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2009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73C9-5E1E-7EAB-CB95-A592CCCFA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0CAFEF6C-103A-BAE4-9C2A-BA9BDE0A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البطاقة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BDB4057C-9B93-EF31-18C3-4DBFF4CC1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898B33-2705-67C1-969A-CF71C07603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B9D7CF-E206-09AE-41A3-84ADE11173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DDD33B-5552-9B38-44AD-070D90943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809B4D-5BE0-DEBA-A5B7-C652514D2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89D3B6-FF1D-BA11-D3BC-B322D30173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E4CFDE-6391-7FC0-9D39-05F14AD62BE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1B1671-E9F4-2545-F4DF-8DDE626EB669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1EB961-BFC9-7E30-9879-306232A35C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C608C6-D127-8329-2E29-381A52282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D8C1C1-AF60-7290-6160-091A2A7FFAB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253CD4B-CBE2-DE11-F20B-C6CE5BCCF1B4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اَلدُّلْفينُ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وَسَطُ عَيْشِهِ: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يَعيشُ 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ٱلْبِحارِ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غِذاؤُهُ: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يَتَغَذّى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ٱلدُّلْفينُ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صِغارُهُ: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تُسَمّى صِغارُ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ٱلدَّلافينِ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جِراءً.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109766-D2C6-E2A2-B655-77A0656662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4" y="2598055"/>
            <a:ext cx="2185364" cy="220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7865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155 ستكملون الجمل بما يناسب: الذي – الذين – التي- اللذان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D0701C-886E-1E36-0465-083F7F43B6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495DC-9C09-0C00-517D-287A1DCBCA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82DCA-5049-8BA5-7ECF-B5A8141011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8F81C4-1191-579C-9FDE-B7D76BCD8C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8E1A90-40BD-E33C-6619-96531EEBAD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F71627-83F8-E2FD-902A-1A5CD33453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33B1AD-4D96-4183-C685-AC8D527324FE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EE322-4A91-3222-ABA4-D2E5BCD9C47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9973C4-FD48-D2C1-C407-EDF17C1C1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4321A0-F61A-2318-2347-3F6ED3412D8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DAFF1CE-1CDF-3243-85D1-FE2809A307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03BFA8-27F3-8600-20AB-96B22A8179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509" y="2021371"/>
            <a:ext cx="8250568" cy="372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756000"/>
            <a:ext cx="74096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أكملوا باسم مناسب. من يقرأ الجملة الأولى؟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C831E1-DE3D-98FD-276B-C57EA0DE19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509" y="2021371"/>
            <a:ext cx="8250568" cy="372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C410-20A6-5665-8178-0930FAFBA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9143A8-BB72-0187-F43B-E184E868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881877-9515-9B39-F36E-BA737D65C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646507-9D06-D8D0-3D2D-645E43C979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D56D05-F9F1-1248-2C82-C26767E337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11E049-F0D1-6C2B-3F74-21F5683FD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43F87-41FF-A879-34F5-42B4A38520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9FD407-CDC7-4CB9-3AB0-64FEB37B103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38472-DC8D-A4AB-FFBD-00283744B5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80CD-4771-A8AE-343F-999531606D0B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9880C-4725-C5F6-B617-758115A9B3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A5C9F6-164A-AC78-FE4C-A4A46FB383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4738C-8F3F-DB6B-F31C-A90F6D24219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F19460-79BD-D339-BA8E-C736012366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509" y="2021371"/>
            <a:ext cx="8250568" cy="372066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67C22B8-FC1C-5B9F-E57C-A2033618E850}"/>
              </a:ext>
            </a:extLst>
          </p:cNvPr>
          <p:cNvSpPr txBox="1"/>
          <p:nvPr/>
        </p:nvSpPr>
        <p:spPr>
          <a:xfrm>
            <a:off x="6099665" y="3785419"/>
            <a:ext cx="102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56C5AF-3ACA-E435-2149-6A4A4E145D53}"/>
              </a:ext>
            </a:extLst>
          </p:cNvPr>
          <p:cNvSpPr txBox="1"/>
          <p:nvPr/>
        </p:nvSpPr>
        <p:spPr>
          <a:xfrm>
            <a:off x="3048889" y="3840337"/>
            <a:ext cx="102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ٱللَّذانِ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30B854E-6F79-2080-DF5C-FC7B6330F6F9}"/>
              </a:ext>
            </a:extLst>
          </p:cNvPr>
          <p:cNvSpPr txBox="1"/>
          <p:nvPr/>
        </p:nvSpPr>
        <p:spPr>
          <a:xfrm>
            <a:off x="4959223" y="4739989"/>
            <a:ext cx="102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ٱلَّذينَ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386211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السؤال4 ص 149؟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356111" y="5700251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2A71B70-7C5E-9C76-BDC8-0B2BBFBC1B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5716" y="1477160"/>
            <a:ext cx="3443122" cy="513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17337</TotalTime>
  <Words>1696</Words>
  <Application>Microsoft Office PowerPoint</Application>
  <PresentationFormat>Affichage à l'écran (4:3)</PresentationFormat>
  <Paragraphs>401</Paragraphs>
  <Slides>57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57</vt:i4>
      </vt:variant>
    </vt:vector>
  </HeadingPairs>
  <TitlesOfParts>
    <vt:vector size="77" baseType="lpstr">
      <vt:lpstr>Calibri</vt:lpstr>
      <vt:lpstr>Microsoft Himalaya</vt:lpstr>
      <vt:lpstr>Dosis ExtraBold</vt:lpstr>
      <vt:lpstr>Wingdings</vt:lpstr>
      <vt:lpstr>Microsoft Uighur</vt:lpstr>
      <vt:lpstr>Calibri Light</vt:lpstr>
      <vt:lpstr>Noto Sans Symbols</vt:lpstr>
      <vt:lpstr>Dosis Medium</vt:lpstr>
      <vt:lpstr>Dosis</vt:lpstr>
      <vt:lpstr>Arial</vt:lpstr>
      <vt:lpstr>Dosis SemiBold</vt:lpstr>
      <vt:lpstr>Modern Love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الكلمتين جيدا. </vt:lpstr>
      <vt:lpstr>اكتبوا: ينطق الأستاذ الكلمتين.</vt:lpstr>
      <vt:lpstr>صححوا.</vt:lpstr>
      <vt:lpstr> استماع وتحدث</vt:lpstr>
      <vt:lpstr> في هذه الحصة ستعيدون سرد حكاية "خطة ذكية" انطلاقا من مشاهد. استمعوا مجددا.</vt:lpstr>
      <vt:lpstr>سأسرد لكم المقطع الأول بأسلوبي الخاص. استمعوا. كانت الأسماك تعيش في أعماق البحر. فجأة ظهر كائن أسود ضخم حجب نور  الشمس، وأخاف السمكة الذهبية. </vt:lpstr>
      <vt:lpstr>من منكم يسرد المقطع الأول انطلاقا من المشهد؟</vt:lpstr>
      <vt:lpstr>سأسرد لكم المقطع الثاني. استمعوا. تجمعت الحيوانات البحرية تتساءل بذعر عن هذا الكائن الأسود والرائحة الكريهة التي تنبعث من الحبار.</vt:lpstr>
      <vt:lpstr>من منكم يسرد المقطع الثاني انطلاقا من المشهد؟</vt:lpstr>
      <vt:lpstr>سأسرد لكم المقطع الثالث. استمعوا. أخبرت  الفقمة العجوز  الأسماك أن الجسم الغريب هو النفط القاتل، الذي يتسرب من المصنع القريب من الشاطئ.</vt:lpstr>
      <vt:lpstr>من منكم يسرد المقطع الثالث انطلاقا من المشهد؟</vt:lpstr>
      <vt:lpstr>سأسرد لكم المقطع الأخير. استمعوا. اقترحت الفقمة خطة ذكية، أن يلوث السلطعون جسمه ببعض النفط، ثم يخرج إلى الشاطئ. يراه العمال ويخافون على صحتهم ويغادرون المكان.</vt:lpstr>
      <vt:lpstr>من منكم يسرد المقطع الأخير انطلاقا من المشهد؟</vt:lpstr>
      <vt:lpstr>الآن؛ خذوا الكراسات ص 149 - صلوا كل مقطع بموقعه من شريط الحكاية. </vt:lpstr>
      <vt:lpstr>من يقرأ المقاطع؟ صححوا. </vt:lpstr>
      <vt:lpstr>قراءة</vt:lpstr>
      <vt:lpstr>ننتقل الآن لقراءة نص «خطة ذكية».</vt:lpstr>
      <vt:lpstr>من يقرأ؟</vt:lpstr>
      <vt:lpstr>من يتابع؟</vt:lpstr>
      <vt:lpstr> ابحثوا عن الفقرة  التي أخبرت فيها الفقمة عن مصدر النفط؟ سجلوا رقم الفقرة على اللوحة </vt:lpstr>
      <vt:lpstr>ما هو رقم الفقرة التي ورد فيها ما  يدل على اقتراح خطة ذكية؟</vt:lpstr>
      <vt:lpstr>كيف تعاونت الفقمة والسلطعون لإنقاذ الحيوانات البحرية؟ </vt:lpstr>
      <vt:lpstr>ماذا يجب أن نفعل لنحافظ على البحر؟ هل يؤذي التلوث الحيوانات فقط أم الإنسان أيضا؟</vt:lpstr>
      <vt:lpstr>لنحمي بيئتنا من التلوث ! وحدنا نضعف، معا نقوى!</vt:lpstr>
      <vt:lpstr>التعبير الكتابي/إملاء </vt:lpstr>
      <vt:lpstr>والآن ستتدربون على ملء بطاقة معلومات تصف الفقمة.</vt:lpstr>
      <vt:lpstr>أولا أقرأ  عناصر البطاقة. مثلا:  ما اسم الحيوان؟ أين يعيش؟ ما غذاؤه؟ ماذا تسمى صغاره؟</vt:lpstr>
      <vt:lpstr>أصف الفقمة بملء البطاقة بما يناسب. اسم الحيوان: الفقمة وتعيش في البحار الباردة.</vt:lpstr>
      <vt:lpstr>ما غذاؤها ؟ ماذا تسمى صغار الفقمات؟ من يقرأ البطاقة؟ من يعيد؟ </vt:lpstr>
      <vt:lpstr>خذوا كراساتكم ص 156؛ </vt:lpstr>
      <vt:lpstr>حددوا عناصر البطاقة؛ قوموا بوصف الدلفين  بملء البطاقة بالمعلومات المناسبة.</vt:lpstr>
      <vt:lpstr>صححوا. من يقرأ البطاقة ؟ </vt:lpstr>
      <vt:lpstr>الآن؛ خذوا الكراسات ص 155 ستكملون الجمل بما يناسب: الذي – الذين – التي- اللذان</vt:lpstr>
      <vt:lpstr>من يقرأ الجمل؟ أكملوا باسم مناسب. من يقرأ الجملة الأولى؟ </vt:lpstr>
      <vt:lpstr>صححوا. من يقرأ؟</vt:lpstr>
      <vt:lpstr>اختتام الحصة</vt:lpstr>
      <vt:lpstr>في المنزل، أجيبوا عن السؤال4 ص 149؟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168</cp:revision>
  <dcterms:created xsi:type="dcterms:W3CDTF">2023-09-20T21:35:22Z</dcterms:created>
  <dcterms:modified xsi:type="dcterms:W3CDTF">2026-05-30T20:42:44Z</dcterms:modified>
</cp:coreProperties>
</file>