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75"/>
  </p:notesMasterIdLst>
  <p:sldIdLst>
    <p:sldId id="2147482817" r:id="rId15"/>
    <p:sldId id="2147482723" r:id="rId16"/>
    <p:sldId id="2147482630" r:id="rId17"/>
    <p:sldId id="2147482725" r:id="rId18"/>
    <p:sldId id="2147482501" r:id="rId19"/>
    <p:sldId id="2147482793" r:id="rId20"/>
    <p:sldId id="2147482341" r:id="rId21"/>
    <p:sldId id="2147482489" r:id="rId22"/>
    <p:sldId id="2147482343" r:id="rId23"/>
    <p:sldId id="2147482812" r:id="rId24"/>
    <p:sldId id="2147482813" r:id="rId25"/>
    <p:sldId id="2134806900" r:id="rId26"/>
    <p:sldId id="2134806539" r:id="rId27"/>
    <p:sldId id="2147482762" r:id="rId28"/>
    <p:sldId id="2134806904" r:id="rId29"/>
    <p:sldId id="2147482818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47482726" r:id="rId39"/>
    <p:sldId id="2134806402" r:id="rId40"/>
    <p:sldId id="2147482819" r:id="rId41"/>
    <p:sldId id="2134806894" r:id="rId42"/>
    <p:sldId id="2147482814" r:id="rId43"/>
    <p:sldId id="2147482781" r:id="rId44"/>
    <p:sldId id="2147482808" r:id="rId45"/>
    <p:sldId id="2147482782" r:id="rId46"/>
    <p:sldId id="2147482783" r:id="rId47"/>
    <p:sldId id="2147482831" r:id="rId48"/>
    <p:sldId id="2134806147" r:id="rId49"/>
    <p:sldId id="2134806403" r:id="rId50"/>
    <p:sldId id="2147482740" r:id="rId51"/>
    <p:sldId id="2147482829" r:id="rId52"/>
    <p:sldId id="2147482806" r:id="rId53"/>
    <p:sldId id="2147482727" r:id="rId54"/>
    <p:sldId id="2134806934" r:id="rId55"/>
    <p:sldId id="2134806324" r:id="rId56"/>
    <p:sldId id="2147482516" r:id="rId57"/>
    <p:sldId id="2147482769" r:id="rId58"/>
    <p:sldId id="2147482770" r:id="rId59"/>
    <p:sldId id="2147482737" r:id="rId60"/>
    <p:sldId id="2147482718" r:id="rId61"/>
    <p:sldId id="2147482774" r:id="rId62"/>
    <p:sldId id="2147482775" r:id="rId63"/>
    <p:sldId id="2147482823" r:id="rId64"/>
    <p:sldId id="2147482825" r:id="rId65"/>
    <p:sldId id="2147482824" r:id="rId66"/>
    <p:sldId id="2147482728" r:id="rId67"/>
    <p:sldId id="2147482809" r:id="rId68"/>
    <p:sldId id="2147482830" r:id="rId69"/>
    <p:sldId id="2147482832" r:id="rId70"/>
    <p:sldId id="2147482833" r:id="rId71"/>
    <p:sldId id="2147482729" r:id="rId72"/>
    <p:sldId id="2147482531" r:id="rId73"/>
    <p:sldId id="2147482534" r:id="rId74"/>
  </p:sldIdLst>
  <p:sldSz cx="9144000" cy="6858000" type="screen4x3"/>
  <p:notesSz cx="6858000" cy="9144000"/>
  <p:embeddedFontLst>
    <p:embeddedFont>
      <p:font typeface="Abadi" panose="020B0604020104020204" pitchFamily="34" charset="0"/>
      <p:regular r:id="rId76"/>
      <p:bold r:id="rId77"/>
      <p:italic r:id="rId78"/>
      <p:boldItalic r:id="rId79"/>
    </p:embeddedFont>
    <p:embeddedFont>
      <p:font typeface="Dosis" pitchFamily="2" charset="0"/>
      <p:regular r:id="rId80"/>
      <p:bold r:id="rId81"/>
    </p:embeddedFont>
    <p:embeddedFont>
      <p:font typeface="Dosis Medium" pitchFamily="2" charset="0"/>
      <p:regular r:id="rId82"/>
    </p:embeddedFont>
    <p:embeddedFont>
      <p:font typeface="Dosis SemiBold" pitchFamily="2" charset="0"/>
      <p:regular r:id="rId83"/>
      <p:bold r:id="rId84"/>
    </p:embeddedFont>
    <p:embeddedFont>
      <p:font typeface="Microsoft Himalaya" panose="01010100010101010101" pitchFamily="2" charset="0"/>
      <p:regular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Noto Sans Symbols" panose="020B0604020202020204" charset="0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1"/>
    <a:srgbClr val="1F4E79"/>
    <a:srgbClr val="424D7C"/>
    <a:srgbClr val="63C1DE"/>
    <a:srgbClr val="00ACA4"/>
    <a:srgbClr val="7EA43E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33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1272" y="72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9.fntdata"/><Relationship Id="rId89" Type="http://schemas.openxmlformats.org/officeDocument/2006/relationships/font" Target="fonts/font14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5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font" Target="fonts/font13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12.fntdata"/><Relationship Id="rId61" Type="http://schemas.openxmlformats.org/officeDocument/2006/relationships/slide" Target="slides/slide47.xml"/><Relationship Id="rId82" Type="http://schemas.openxmlformats.org/officeDocument/2006/relationships/font" Target="fonts/font7.fntdata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4151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24/05/2026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gif"/><Relationship Id="rId7" Type="http://schemas.microsoft.com/office/2007/relationships/hdphoto" Target="../media/hdphoto3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1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60.png"/><Relationship Id="rId5" Type="http://schemas.openxmlformats.org/officeDocument/2006/relationships/image" Target="../media/image36.png"/><Relationship Id="rId10" Type="http://schemas.openxmlformats.org/officeDocument/2006/relationships/image" Target="../media/image24.gif"/><Relationship Id="rId4" Type="http://schemas.openxmlformats.org/officeDocument/2006/relationships/image" Target="../media/image59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11" Type="http://schemas.openxmlformats.org/officeDocument/2006/relationships/image" Target="../media/image61.png"/><Relationship Id="rId5" Type="http://schemas.openxmlformats.org/officeDocument/2006/relationships/image" Target="../media/image41.png"/><Relationship Id="rId10" Type="http://schemas.openxmlformats.org/officeDocument/2006/relationships/image" Target="../media/image55.png"/><Relationship Id="rId4" Type="http://schemas.openxmlformats.org/officeDocument/2006/relationships/image" Target="../media/image36.png"/><Relationship Id="rId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2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0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33.png"/><Relationship Id="rId5" Type="http://schemas.openxmlformats.org/officeDocument/2006/relationships/image" Target="../media/image70.png"/><Relationship Id="rId4" Type="http://schemas.microsoft.com/office/2007/relationships/hdphoto" Target="../media/hdphoto7.wdp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73.png"/><Relationship Id="rId4" Type="http://schemas.openxmlformats.org/officeDocument/2006/relationships/image" Target="../media/image41.png"/><Relationship Id="rId9" Type="http://schemas.openxmlformats.org/officeDocument/2006/relationships/image" Target="../media/image7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73.png"/><Relationship Id="rId4" Type="http://schemas.openxmlformats.org/officeDocument/2006/relationships/image" Target="../media/image42.png"/><Relationship Id="rId9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4.png"/><Relationship Id="rId4" Type="http://schemas.microsoft.com/office/2007/relationships/hdphoto" Target="../media/hdphoto3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gif"/><Relationship Id="rId4" Type="http://schemas.openxmlformats.org/officeDocument/2006/relationships/image" Target="../media/image7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C1202A0-DC3A-2B6A-3D1A-743FF7AB5BD3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F940FB-E1B8-F8A9-504B-243B795BD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26" b="3542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6B07CDE-7143-87AD-2887-9F2631C19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4287" y="4953677"/>
              <a:ext cx="2215425" cy="568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920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(خطة ذكية):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للأسماء الموصولة.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809590" y="4775658"/>
            <a:ext cx="5676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وضمنية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الأسماء الموصولة.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FB54-126D-1A92-F429-F561B3AC6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59DAF4-7EC8-082A-217C-561533E3B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D6A76C-EE87-51ED-861E-248F471EA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897C98-45B6-8F13-8A8C-920B81C7B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CB6989-9404-E0BD-628C-E8B39F038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DA87C7-CD98-EA44-03FE-600359252A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4369DA-3133-2558-1794-B1CC1EE2A1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CC1D0B-78B8-7C64-1614-65B8674A4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4C1076-9741-7A98-9C71-5C80E9B0C25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897DF8-4111-9871-6FDA-D8ACD86AE8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5930C1-BFE7-7738-4DD8-272F8BD2C37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A716BB-B96C-5740-512A-61D7E7FC51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C95F99-4534-F7BD-0974-3140A9D2948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oogle Shape;2778;p84">
            <a:extLst>
              <a:ext uri="{FF2B5EF4-FFF2-40B4-BE49-F238E27FC236}">
                <a16:creationId xmlns:a16="http://schemas.microsoft.com/office/drawing/2014/main" id="{6E2C5A05-D149-05CA-653D-716DDBCE9301}"/>
              </a:ext>
            </a:extLst>
          </p:cNvPr>
          <p:cNvGrpSpPr/>
          <p:nvPr/>
        </p:nvGrpSpPr>
        <p:grpSpPr>
          <a:xfrm>
            <a:off x="6422209" y="3897225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5" name="Google Shape;2779;p84">
              <a:extLst>
                <a:ext uri="{FF2B5EF4-FFF2-40B4-BE49-F238E27FC236}">
                  <a16:creationId xmlns:a16="http://schemas.microsoft.com/office/drawing/2014/main" id="{8AE4A951-788E-69DA-4AD1-3F0BD0F66479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6" name="Google Shape;2780;p84">
              <a:extLst>
                <a:ext uri="{FF2B5EF4-FFF2-40B4-BE49-F238E27FC236}">
                  <a16:creationId xmlns:a16="http://schemas.microsoft.com/office/drawing/2014/main" id="{72176A8C-90C6-279A-26DD-570DFACCCA40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16D7256-0A92-B4FF-46FD-3F8EC53A6D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106" y="1368000"/>
            <a:ext cx="3539788" cy="51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350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1617A-E406-83C7-9DBD-26C340C6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F4D58CA-E0B6-5407-E7DD-A40A23176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31" y="3007598"/>
            <a:ext cx="8327923" cy="18063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B750775-2452-ADB4-7FBE-0166E5BFE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1070315-AED9-0BBA-05D9-9536D0967A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190718-FA89-8323-9828-6006F10EB6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75734-59B3-0481-2721-31FCC91188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8B2AEE-D15E-22E3-FAB9-5E910C7A62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21A79C-3F50-9FC4-8203-FA6DEA92D06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D4EB9F-6083-578C-09A9-9A87F7CFDF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89607B5-6E57-B232-AF99-75C8A8D6230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29A6AE-6ED3-1C52-28F8-FA5113BF987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26C7EB-FB13-1031-4118-FE432F7A01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46DCEC-D6A5-7C91-007E-B4126624E62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AAA6AF-62F8-3C80-4E1F-10A235D9215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CC0917C4-6FD1-1D7D-0CE4-1B2D91BE4363}"/>
              </a:ext>
            </a:extLst>
          </p:cNvPr>
          <p:cNvSpPr/>
          <p:nvPr/>
        </p:nvSpPr>
        <p:spPr>
          <a:xfrm>
            <a:off x="5465596" y="437896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66463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46F57B-2EAF-D83C-DBAD-27A3E2F11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50" y="2186233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صَباحٍ يَوْمٍ صَيْفِيٍّ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اِنْطَلَقَتِ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رِحْلَةٍ إِلى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جَلَسْنا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ٱلْمِظَلَّةِ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نَسْتَمْتِعُ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بِٱلْأَمْوَا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ذَلِكَ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سَبَحْنا وَلَعِبْنا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ٱلْكُرَ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ثُمَّ جَلَسْنا نَتَناوَلُ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ٱلْمُثَلَّجاتِ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ٱللَّذيذَ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وَعِنْدَ نِهايَةِ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جَمَعْنا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ٱلْأَمْتِعَةَ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وَمَشَيْنا مَعاً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ٱلرِّمالِ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ٱلذَّهَبِيَّةِ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عائِدينَ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نَتَأَمَّلُ مَنْظَرَ غُروب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72D174-B028-FD26-BA5A-D71E1A352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50" y="2186233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صَباحٍ يَوْمٍ صَيْفِيٍّ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اِنْطَلَقَتِ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رِحْلَةٍ إِلى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جَلَسْنا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ٱلْمِظَلَّةِ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نَسْتَمْتِعُ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بِٱلْأَمْوَا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ذَلِكَ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سَبَحْنا وَلَعِبْنا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ٱلْكُرَ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ثُمَّ جَلَسْنا نَتَناوَلُ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ٱلْمُثَلَّجاتِ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ٱللَّذيذَ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وَعِنْدَ نِهايَةِ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جَمَعْنا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ٱلْأَمْتِعَةَ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وَمَشَيْنا مَعاً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ٱلرِّمالِ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ٱلذَّهَبِيَّةِ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عائِدينَ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نَتَأَمَّلُ مَنْظَرَ غُروب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0CF96B-8BC2-C875-0AC8-ACC2D1EEE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صَباحٍ يَوْمٍ صَيْفِيٍّ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اِنْطَلَقَتِ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رِحْلَةٍ إِلى شاطِئِ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جَلَسْنا تَحْتَ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ٱلْمِظَلَّةِ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نَسْتَمْتِعُ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بِٱلْأَمْوَا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ذَلِكَ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سَبَحْنا وَلَعِبْنا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ٱلْكُرَ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ثُمَّ جَلَسْنا نَتَناوَلُ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ٱلْمُثَلَّجاتِ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ٱللَّذيذَ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وَعِنْدَ نِهايَةِ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جَمَعْنا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ٱلْأَمْتِعَةَ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وَمَشَيْنا مَعاً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ٱلرِّمالِ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ٱلذَّهَبِيَّةِ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عائِدينَ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نَتَأَمَّلُ مَنْظَرَ غُروب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05DCD-61A5-D99D-7236-7BEA75A3C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82039B-FF35-016F-9EA7-972CC3255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المتعثرة لقراءة الكلمات. ويسجل على سجل الطلاقة.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41431D-A49B-FA76-CF9D-7F3D6B36F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01C5BE-BB4C-96BD-42CF-B4C62E2DFE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F153D76-74D7-DAA4-E6FF-B2B2002CB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206899-193D-EF61-3130-4F0E084ED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641B09-2033-0A69-CC97-51CC2E855F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8A266AD-A62F-E0E7-85F5-F9EE2B8A2F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50C302-1FD8-754F-4103-9A469C1856F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6F393C-B6AC-DD0D-7EF0-8AC07A18573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016A6-085A-1E54-7CB7-F4495D82601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BDE18F-74AE-B0A7-1FF3-4C9B6188178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DFCADA2-23C0-AF4D-4CD3-10E758FBFC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68B8C5-8807-2C72-717E-173C362F8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صَباحٍ يَوْمٍ صَيْفِيٍّ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اِنْطَلَقَتِ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ٱلْعائِلَةُ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رِحْلَةٍ إِلى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شاطِئِ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جَلَسْنا تَحْتَ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ٱلْمِظَلَّةِ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نَسْتَمْتِعُ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بِٱلْأَمْوَا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ذَلِكَ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سَبَحْنا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وَلَعِبْنا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ٱلْكُرَ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ثُمَّ جَلَسْنا نَتَناوَلُ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ٱلْمُثَلَّجاتِ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ٱللَّذيذَ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وَعِنْدَ نِهايَةِ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جَمَعْنا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ٱلْأَمْتِعَةَ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وَمَشَيْنا مَعاً عَلى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ٱلرِّمالِ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ٱلذَّهَبِيَّةِ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عائِدينَ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نَتَأَمَّلُ مَنْظَرَ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غُروب</a:t>
            </a:r>
            <a:r>
              <a:rPr lang="ar-M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310281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A1BFCA4-4F83-DBC5-9682-54C733F7D777}"/>
              </a:ext>
            </a:extLst>
          </p:cNvPr>
          <p:cNvSpPr/>
          <p:nvPr/>
        </p:nvSpPr>
        <p:spPr>
          <a:xfrm>
            <a:off x="4847303" y="3447401"/>
            <a:ext cx="366432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شاطِئٌ</a:t>
            </a:r>
            <a:endParaRPr lang="a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0549F08-19F9-1D24-43B3-91B3F76C70E9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اَلْمُثَلَّجاتُ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شاطِئٌ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517059" y="2732631"/>
            <a:ext cx="4129548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شاطِئٌ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اَلْمُثَلَّجاتُ</a:t>
            </a:r>
          </a:p>
          <a:p>
            <a:pPr algn="ctr" defTabSz="914400" rtl="1">
              <a:buClr>
                <a:srgbClr val="000000"/>
              </a:buClr>
              <a:buSzPts val="3600"/>
            </a:pP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72220" y="2624476"/>
            <a:ext cx="451300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08" y="3320845"/>
            <a:ext cx="368353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اَلْمُثَلَّجاتُ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140543" y="2690694"/>
            <a:ext cx="568145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(خطة ذكية)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"خطة ذكية" وسأطرح عليكم أسئلة حول الأحداث.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761F815-F56A-879A-4D11-654FA6E83108}"/>
              </a:ext>
            </a:extLst>
          </p:cNvPr>
          <p:cNvGrpSpPr/>
          <p:nvPr/>
        </p:nvGrpSpPr>
        <p:grpSpPr>
          <a:xfrm>
            <a:off x="466391" y="1845653"/>
            <a:ext cx="7709114" cy="4679413"/>
            <a:chOff x="466391" y="1845653"/>
            <a:chExt cx="7709114" cy="4679413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E8E5993-0405-D140-6614-9D09304A2430}"/>
                </a:ext>
              </a:extLst>
            </p:cNvPr>
            <p:cNvGrpSpPr/>
            <p:nvPr/>
          </p:nvGrpSpPr>
          <p:grpSpPr>
            <a:xfrm>
              <a:off x="2405989" y="1845653"/>
              <a:ext cx="5769516" cy="3805539"/>
              <a:chOff x="2245448" y="1814878"/>
              <a:chExt cx="6063164" cy="3886702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52A9EBC6-5149-5FAB-3DCF-69CE590346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69192" y="2836941"/>
                <a:ext cx="2462782" cy="1842578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2AB1741B-E48F-A7AD-5EFF-2C00F93102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04288" y="1814878"/>
                <a:ext cx="2604324" cy="1882047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6EE69A74-A173-80F6-3539-8BF10080D0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45448" y="3916557"/>
                <a:ext cx="2385855" cy="1785023"/>
              </a:xfrm>
              <a:prstGeom prst="rect">
                <a:avLst/>
              </a:prstGeom>
            </p:spPr>
          </p:pic>
        </p:grp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E4F1BAC3-039B-D076-DA27-242E2179C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6391" y="4777318"/>
              <a:ext cx="2313482" cy="17477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3" name="WhatsApp Video 2026-05-22 at 13.38.24">
            <a:hlinkClick r:id="" action="ppaction://media"/>
            <a:extLst>
              <a:ext uri="{FF2B5EF4-FFF2-40B4-BE49-F238E27FC236}">
                <a16:creationId xmlns:a16="http://schemas.microsoft.com/office/drawing/2014/main" id="{568B4A2E-C000-00A9-D8DF-25F5841A69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80458" y="2138773"/>
            <a:ext cx="6461125" cy="353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607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" y="770253"/>
            <a:ext cx="75596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البداية؟ في البداية، كانت تعيش الأسماك في أعماق البحر، فجأة ظهر جسم أسود ضخم حجب نور  الشمس، مما أخاف السمكة الذهبية. 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CD0E6C0-378F-9BC9-7827-F9063757A7D3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23C1170-DE70-AAA6-CB34-EE818CC6B460}"/>
              </a:ext>
            </a:extLst>
          </p:cNvPr>
          <p:cNvGrpSpPr/>
          <p:nvPr/>
        </p:nvGrpSpPr>
        <p:grpSpPr>
          <a:xfrm>
            <a:off x="2405989" y="1845653"/>
            <a:ext cx="5769516" cy="3805539"/>
            <a:chOff x="2245448" y="1814878"/>
            <a:chExt cx="6063164" cy="388670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8C44BAD-6C43-141F-E8D8-E2D09E4BF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4288" y="1814878"/>
              <a:ext cx="2604324" cy="188204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422B289-906B-D568-2356-10F769C7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69191" y="2836941"/>
              <a:ext cx="2462782" cy="184257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6E3DB0-1BB4-3E10-EE97-98152C043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45448" y="3916557"/>
              <a:ext cx="2385855" cy="1785023"/>
            </a:xfrm>
            <a:prstGeom prst="rect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46EE499-6148-FA00-9FEE-EF77A219C1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391" y="4777318"/>
            <a:ext cx="2313482" cy="174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BFC9C-7016-3A63-8BE1-56356FA6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A05CB-392F-1DBA-8BE7-695FB671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77403"/>
            <a:ext cx="7402313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تجمعت الحيوانات البحرية تتساءل بذعر عن هذا الكائن الأسود والرائحة الكريهة.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EDBE6D-4A95-B198-FC4C-D63BB971E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038BDD-0657-364C-D3D2-7FD613CDD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A60D41-479D-C849-D6EC-3544E0A18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3FBC29-E82C-91F0-E667-4BB2279A92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24A854-475B-F477-4DAC-FBDE43E9D4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2462DC-C69C-3B68-C6CD-A2B6D5CC36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AF0541-C00E-FA69-8CB7-E471BD4145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D94FE-E649-88CC-7572-E0421FB924A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96D3DB-776B-54E3-DB89-2F19FB697F6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47E625-95F9-30C7-0413-44F6AEC8E66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5419C0-71A7-99D3-9BE7-FAD62BB5162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1E5F291B-BC83-5E82-2ED9-8BD104DFC11F}"/>
              </a:ext>
            </a:extLst>
          </p:cNvPr>
          <p:cNvSpPr/>
          <p:nvPr/>
        </p:nvSpPr>
        <p:spPr>
          <a:xfrm>
            <a:off x="5276459" y="2391582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3219C5-F938-F002-3D40-A328A436AC5A}"/>
              </a:ext>
            </a:extLst>
          </p:cNvPr>
          <p:cNvGrpSpPr/>
          <p:nvPr/>
        </p:nvGrpSpPr>
        <p:grpSpPr>
          <a:xfrm>
            <a:off x="2405989" y="1845653"/>
            <a:ext cx="5769516" cy="3805539"/>
            <a:chOff x="2245448" y="1814878"/>
            <a:chExt cx="6063164" cy="388670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70AE9FD-25EC-0CC4-3CCB-7B2DF94C4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4288" y="1814878"/>
              <a:ext cx="2604324" cy="188204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0595D30-C5C8-1A33-580F-B44146128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69191" y="2836941"/>
              <a:ext cx="2462782" cy="184257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6322E26-FA82-F072-B550-4416B7D4F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45448" y="3916557"/>
              <a:ext cx="2385855" cy="1785023"/>
            </a:xfrm>
            <a:prstGeom prst="rect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FC42B8C1-9647-C56E-7680-7C653749C9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391" y="4777318"/>
            <a:ext cx="2313482" cy="174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4886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68240"/>
            <a:ext cx="6996347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الفقمة بعد ذلك؟ صاحت الفقمة العجوز: لقد عرفته إنه النفط القاتل!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34992-656F-A6DE-2EBD-33B4B28EF6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56405-63DD-21CA-E9B4-10C150365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75AE48-9651-48CA-A43F-13554021E9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2DF213-612F-E176-100C-775F5B85FF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682B4B-112D-ABAC-5775-FBBF0384DE8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1D5AB0-D1A6-4079-805B-2F70D1E60D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0EA0-1FC0-A83D-F059-D1691E0C1B4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7BA75-246C-AEF2-BBC3-E915204670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99D9F-36EF-E05B-5357-AA32054CEA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00DB23-606F-F6D7-FEDC-8492E2CAB1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487A371-2FC7-D9B6-AAEE-9136A0B6343B}"/>
              </a:ext>
            </a:extLst>
          </p:cNvPr>
          <p:cNvSpPr/>
          <p:nvPr/>
        </p:nvSpPr>
        <p:spPr>
          <a:xfrm>
            <a:off x="5096812" y="2547773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D7D953D-8356-3FEC-AD1D-0BEDF470272C}"/>
              </a:ext>
            </a:extLst>
          </p:cNvPr>
          <p:cNvGrpSpPr/>
          <p:nvPr/>
        </p:nvGrpSpPr>
        <p:grpSpPr>
          <a:xfrm>
            <a:off x="697121" y="1845653"/>
            <a:ext cx="7478384" cy="4670050"/>
            <a:chOff x="449605" y="1814878"/>
            <a:chExt cx="7859007" cy="476965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352E312-605F-3042-C06C-9333CA0D5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04288" y="1814878"/>
              <a:ext cx="2604324" cy="188204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C6DCFBD-10C5-3632-454E-DBD693216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69191" y="2836941"/>
              <a:ext cx="2462782" cy="184257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082678B-7093-C5C0-EB4E-B7A901441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49605" y="4809068"/>
              <a:ext cx="2543312" cy="17754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92EB67D-62D8-AB87-C3E0-2C12AAE47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245448" y="3916557"/>
              <a:ext cx="2385855" cy="17850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7E548-CE5A-7D76-48DC-24F60F2C5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8CC1F-DDA9-969B-AFE4-E65C6D7C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768240"/>
            <a:ext cx="725882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ثم أخبرت الأسماك أن  النفط يتسرب إلى البحر من مصنع قريب، مما يهدد حياتهم ويسبب تلوثا خطيرا.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2A6BE6-4D31-4A35-4922-F85F99207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FBC265-C19A-7AB3-0702-470871EB6A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4870C6-BEEB-BCE6-92F7-0535EDD0A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5F2B19-DD2D-3930-BAE1-6BBC979D6D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AC04A3-07B3-697B-F201-1A309D4C86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B414AE-29BA-E00B-7F3C-9EF9AA5B3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1E06A9-E313-1F09-45DB-27DAEC108E9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A4279F-4944-EEB3-21D5-A0848C82344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14FDEF-24A3-0546-151C-ACC088EB8D2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DC8296-0A8E-7720-400A-C357F36CC2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7F36A9-AF3A-732E-B1EA-8843FDC6285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FF15C43-4A15-DB06-D5A8-E8488101A9E4}"/>
              </a:ext>
            </a:extLst>
          </p:cNvPr>
          <p:cNvSpPr/>
          <p:nvPr/>
        </p:nvSpPr>
        <p:spPr>
          <a:xfrm>
            <a:off x="3372708" y="342900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8EB1D1B-7CF1-5270-CC02-BC7E5EF46CCF}"/>
              </a:ext>
            </a:extLst>
          </p:cNvPr>
          <p:cNvGrpSpPr/>
          <p:nvPr/>
        </p:nvGrpSpPr>
        <p:grpSpPr>
          <a:xfrm>
            <a:off x="2405989" y="1845653"/>
            <a:ext cx="5769516" cy="3805539"/>
            <a:chOff x="2245448" y="1814878"/>
            <a:chExt cx="6063164" cy="388670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9670B4E-750C-AEBD-4ECD-D62A0C236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4288" y="1814878"/>
              <a:ext cx="2604324" cy="188204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0D2FDC7-61FF-EEF2-8006-2D265B7DE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69191" y="2836941"/>
              <a:ext cx="2462782" cy="1842578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C59E206-5E47-DA71-546F-4DD0DB225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45448" y="3916557"/>
              <a:ext cx="2385855" cy="1785023"/>
            </a:xfrm>
            <a:prstGeom prst="rect">
              <a:avLst/>
            </a:prstGeom>
          </p:spPr>
        </p:pic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E1D3303D-507A-27A5-78E4-6706FE8E70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391" y="4777318"/>
            <a:ext cx="2313482" cy="174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2578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ماذا فعلت الفقمة لتنقذ حياة  حيوانات البحر؟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F9D9B3-8B9F-C098-B79B-53F03951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69A722-A9CB-7046-FCB0-77A802D3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0DEEA9-46CB-F7F4-CEE3-9AAED559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BF26A7-163A-36D2-57A1-9BAD1FB36D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BA7579-7B19-2B71-4461-1124B9C4B1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162A69-C4D1-17F3-D601-3CF26698F4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D2DD3-C1D6-624F-741E-CD49EC18B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5E485-B02F-6AC7-921A-066A9393C20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C74E1-8A48-671F-0DDA-72AD2BE3F89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30D8E4-B5D5-40B7-E20F-3E9246A4E31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43B5F7-DA6F-CEDE-390A-17123FF2F19E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B4270EA-BC58-970E-0F5D-C64AFEABEB6E}"/>
              </a:ext>
            </a:extLst>
          </p:cNvPr>
          <p:cNvGrpSpPr/>
          <p:nvPr/>
        </p:nvGrpSpPr>
        <p:grpSpPr>
          <a:xfrm>
            <a:off x="2405989" y="1845653"/>
            <a:ext cx="5769516" cy="3805539"/>
            <a:chOff x="2245448" y="1814878"/>
            <a:chExt cx="6063164" cy="388670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723B9E7-677E-21FB-ACE1-D786277DB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4288" y="1814878"/>
              <a:ext cx="2604324" cy="188204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94A79F7-AC4C-2D66-B3CD-BA37B2FE9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69191" y="2836941"/>
              <a:ext cx="2462782" cy="184257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3ACC0FB-A06D-AD94-27E4-9DFB05331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45448" y="3916557"/>
              <a:ext cx="2385855" cy="1785023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B5C880EB-FE95-5257-0356-CF691480F4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391" y="4777318"/>
            <a:ext cx="2313482" cy="174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اقترحت الفقمة خطة ذكية قائلة: ما رأيك أيها السلطعون، أن تلوث جسمك ببعض النفط، ثم تخرج إلى الشاطئ؟–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5C5AE-6C1D-BD16-81C8-5F7833280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48FD3-0827-E337-C5E8-B9CD4F31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8DF136-797E-0A63-3137-0F289BE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25A222-23B1-102D-4FCD-196B078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62741C-361E-3CA9-67FF-5E229EAC9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8757F0-F8DB-B9D8-5EEF-DB34D0B917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E75CFE-278C-6331-DC29-0AA7F9E2FA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5787E-BC22-1D1A-9094-F901C2A8D6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99BCA-EF92-03A8-E32A-9A8B7D2168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BA39A-7DBE-D807-118A-A1A88A379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A33672F-61B4-9125-602E-55C9D561C0BA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1D0A59-064B-E2C4-9467-5211050070D7}"/>
              </a:ext>
            </a:extLst>
          </p:cNvPr>
          <p:cNvGrpSpPr/>
          <p:nvPr/>
        </p:nvGrpSpPr>
        <p:grpSpPr>
          <a:xfrm>
            <a:off x="2405989" y="1845653"/>
            <a:ext cx="5769516" cy="3805539"/>
            <a:chOff x="2245448" y="1814878"/>
            <a:chExt cx="6063164" cy="388670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611CC07-E208-C7E8-465B-A91E9D4B0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4288" y="1814878"/>
              <a:ext cx="2604324" cy="188204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8790836-F6C5-EDC8-A7BC-617B04601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69191" y="2836941"/>
              <a:ext cx="2462782" cy="1842578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2056F16-B836-0F47-60AC-F83CF4397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45448" y="3916557"/>
              <a:ext cx="2385855" cy="1785023"/>
            </a:xfrm>
            <a:prstGeom prst="rect">
              <a:avLst/>
            </a:prstGeom>
          </p:spPr>
        </p:pic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6BA41564-9C23-8DA7-B0C6-7E6D79FC63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391" y="4777318"/>
            <a:ext cx="2313482" cy="174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E191A-72B6-D90A-A9A2-8965C83E6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995C39E-25B3-0A16-DEC3-940235C9D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خاف الإنسان على صحته،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فتوقف عن تلويث البحر.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73D0D81-0294-63EF-0BFB-CFBBB7897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21C032-0635-CA5F-E3C8-9A5811B081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D9CD19-60F0-FC1D-EA72-A27BB6535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1F8C76-5B85-1746-6BDC-EB98D688B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1B6637-9AC6-1C39-3353-7A07B2499A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C807782-4718-A9D0-13C5-E97907176B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5ABDD21-BE99-1999-1DFE-1B4DD7C9821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5C58A3-D157-A32F-B05C-D955484827C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DC603F-32BD-73EC-5ED4-CAB901DD5C9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4A4EB8-1A80-4A9A-89EF-0B4F4C3E2EA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F01EAC-FC80-8221-B88A-B1D4EF0422C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77DDB56F-3DFC-3FE8-6932-304A3E90D482}"/>
              </a:ext>
            </a:extLst>
          </p:cNvPr>
          <p:cNvSpPr/>
          <p:nvPr/>
        </p:nvSpPr>
        <p:spPr>
          <a:xfrm>
            <a:off x="1308137" y="4424626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84FE175-6F2F-8239-F692-B598E371A3C0}"/>
              </a:ext>
            </a:extLst>
          </p:cNvPr>
          <p:cNvGrpSpPr/>
          <p:nvPr/>
        </p:nvGrpSpPr>
        <p:grpSpPr>
          <a:xfrm>
            <a:off x="2405989" y="1845653"/>
            <a:ext cx="5769516" cy="3805539"/>
            <a:chOff x="2245448" y="1814878"/>
            <a:chExt cx="6063164" cy="388670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B33EDE-A48D-1986-3840-35C24F3DD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4288" y="1814878"/>
              <a:ext cx="2604324" cy="188204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46E3ED-454D-80BB-98EF-5FC2E0728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69191" y="2836941"/>
              <a:ext cx="2462782" cy="1842578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3D4207D-8099-6C32-3396-53DFE943E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45448" y="3916557"/>
              <a:ext cx="2385855" cy="1785023"/>
            </a:xfrm>
            <a:prstGeom prst="rect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923B4F9-9B95-03FF-4D49-99DA8B7BF1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391" y="4777318"/>
            <a:ext cx="2313482" cy="174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4913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08915F2-23CD-ECEA-148C-E8374B34AC4F}"/>
              </a:ext>
            </a:extLst>
          </p:cNvPr>
          <p:cNvGrpSpPr/>
          <p:nvPr/>
        </p:nvGrpSpPr>
        <p:grpSpPr>
          <a:xfrm>
            <a:off x="3007907" y="2188284"/>
            <a:ext cx="5316650" cy="4261853"/>
            <a:chOff x="8069469" y="3510389"/>
            <a:chExt cx="7551709" cy="573371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0905115-D96C-5867-EC41-E418EA447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806914" y="7401521"/>
              <a:ext cx="2462782" cy="184257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C361B0C-C792-C0A6-3659-0CF6536F2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016854" y="3510389"/>
              <a:ext cx="2604324" cy="18820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7433E445-7361-4C30-173D-592F5EA26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69469" y="3701892"/>
              <a:ext cx="2385855" cy="178502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CC529FF-744E-B521-502C-B4D0BCD081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0580" y="4978476"/>
            <a:ext cx="1711665" cy="13268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الفقمة والدلفين وهي تحذر من أخطار تهدد البحر.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0572A3-8879-B5E0-C084-454385514E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2539" y="2415797"/>
            <a:ext cx="5833303" cy="282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قالت الفقمة: حذار من رمي النفايات في البحر، لأنها تهدد حياة الأسماك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7E62FE-3D74-11CA-E334-86C209C6D2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632" y="2415797"/>
            <a:ext cx="5833303" cy="29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DDB4F-9E9F-B583-7699-5D9ED8BF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855F834-94C8-9C40-26DF-190B354CF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أضاف الدلفين قائلا: يجب علينا أن نحافظ على البحر من التلوث.–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3159D56-FF5F-12A1-E8A9-D2233EC123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60F2ACD-CC4F-A902-8247-0268BC8DB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6C25DDB-17F3-8AC9-159D-F3E65666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20FC3FA-64D2-3358-F5AB-A290ADE197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0B2B805-4219-C703-025D-F1A6B49D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0C09BFF-A22E-AF49-498C-8ECDF1C4E13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128D29-DF06-EA7F-3362-9C2B4C51F54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9175E9-6E8D-7885-C243-6EC229FF821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134A91-2FB5-051F-1659-EB49D463592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8DB27CB-A315-3306-D183-778F7094008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63C5A9D-ABB5-6A36-0DA6-30126FD44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A5B6D78F-339E-AA25-83B4-4DE67C8DE7B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74BA99D-8C94-E414-01E0-541ABD18C2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1632" y="2415796"/>
            <a:ext cx="5833303" cy="295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6303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6CA6-6B36-BDAA-2D0A-68366C52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4AEB40A-5751-C2B8-B4F4-7A71E411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 كيف حذرت الفقمة من أخطار تهدد  البحر؟ وبم أجاب الدلفين؟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546616C-B2F4-F173-0A98-9FE0F5DFE9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464502-ED8E-E1C8-B346-074A2D60A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3AE4FF-FDC9-5A93-859A-4E9CBC034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AEB3E80-3888-8710-9A3E-34C89F8921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536931-7F58-F525-CA74-EDB289E716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E278F87-9742-39F2-796F-D7DD8E9F356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346F23-8BB6-DDBE-1BB5-1BB8E6A7D1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84FE77-C272-DC02-49C1-BD7421FE323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88F8FF-0CA6-9054-49FE-7BE44D4A31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A7BFAF-4CF1-96F9-4C1F-293F4C34D07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D852D7-E468-5619-D0DC-6A35774F8C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FE09250-D730-5EBF-6618-352EC126831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D8C669-DE14-A051-68C6-F711D01F24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2539" y="2415797"/>
            <a:ext cx="5833303" cy="282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8003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«خطة ذكية».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F9F068-F4D7-148B-5498-5530AD2B91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450" y="2465755"/>
            <a:ext cx="8261151" cy="264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يحرص الأستاذ على توجيه الفئة المتعثرة إلى قراءة الجملة الأولى من الفقرة.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95F82C-C592-3360-61FE-51AFBD9D81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450" y="2465755"/>
            <a:ext cx="8261151" cy="264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9B8EB6-9554-F2D0-5577-08F5F7CA23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188" y="2388886"/>
            <a:ext cx="8225624" cy="290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FBC195-0A3C-C237-D35A-BC08FE427E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2268" y="1475999"/>
            <a:ext cx="3360977" cy="50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8FEEFD-9124-0D4D-B8A0-3D264CC40D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104" y="2367570"/>
            <a:ext cx="8127792" cy="339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الجواب.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14606" y="5463545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9CA8985-7BBE-836F-C96E-7471634F2B91}"/>
              </a:ext>
            </a:extLst>
          </p:cNvPr>
          <p:cNvSpPr/>
          <p:nvPr/>
        </p:nvSpPr>
        <p:spPr>
          <a:xfrm>
            <a:off x="-219698" y="4491160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بِمَ فوجِئَتِ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أَعْماقِ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584F54-5066-CBA6-5E24-B5C66468C0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113" y="1698479"/>
            <a:ext cx="7032947" cy="293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C798DBD-055F-81F1-B553-18F1AE0E1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14" y="1883371"/>
            <a:ext cx="7032947" cy="293543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E20134-494D-0E70-3111-348A24A76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4F70D923-BB97-E416-5BAC-0475E215B5C8}"/>
              </a:ext>
            </a:extLst>
          </p:cNvPr>
          <p:cNvSpPr/>
          <p:nvPr/>
        </p:nvSpPr>
        <p:spPr>
          <a:xfrm>
            <a:off x="337753" y="5268420"/>
            <a:ext cx="838193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فوجِئَتِ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بِجِسْمٍ ضَخْمٍ يَحْجُبُ عَنْها نورَ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D20DB13-7208-8224-96D4-617BA384D22D}"/>
              </a:ext>
            </a:extLst>
          </p:cNvPr>
          <p:cNvCxnSpPr>
            <a:cxnSpLocks/>
          </p:cNvCxnSpPr>
          <p:nvPr/>
        </p:nvCxnSpPr>
        <p:spPr>
          <a:xfrm>
            <a:off x="2245448" y="2285080"/>
            <a:ext cx="286599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6CA4BC41-E3B1-1D1A-4EDD-A3C8D31B04F3}"/>
              </a:ext>
            </a:extLst>
          </p:cNvPr>
          <p:cNvSpPr/>
          <p:nvPr/>
        </p:nvSpPr>
        <p:spPr>
          <a:xfrm>
            <a:off x="743113" y="4509894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بِمَ فوجِئَتِ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أَعْماقِ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عودوا للفقرة وابحثوا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6A133C06-6DC0-15A1-FEE8-004F2E9B52DA}"/>
              </a:ext>
            </a:extLst>
          </p:cNvPr>
          <p:cNvSpPr/>
          <p:nvPr/>
        </p:nvSpPr>
        <p:spPr>
          <a:xfrm>
            <a:off x="657774" y="4325941"/>
            <a:ext cx="712394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خافَتِ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ٱلسَّمَكَةُ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BA9203B7-55D5-36AF-C262-A814CC3AC3E8}"/>
              </a:ext>
            </a:extLst>
          </p:cNvPr>
          <p:cNvSpPr/>
          <p:nvPr/>
        </p:nvSpPr>
        <p:spPr>
          <a:xfrm>
            <a:off x="347336" y="5268420"/>
            <a:ext cx="723245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218B38-68CA-C98D-45BD-A6A5071BD6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180" y="1698479"/>
            <a:ext cx="7032947" cy="293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8228-2DF4-0318-AB09-F640C5F9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0F24EC4-037E-A62C-24B3-F6C78C0C2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13" y="1698479"/>
            <a:ext cx="7032947" cy="293543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1A6DD25F-A002-208C-8D17-F4B18560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5263CC-EB29-56BA-7993-2F6B5289B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CBC473-2A9B-1C84-B9FB-DB7812C1BB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D2D809-9FA2-D700-3B22-49E893905B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10ED05-AABB-D193-CC0C-17746EF1C5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603BC4-79CA-3CF0-C931-24594B7630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45C983-482D-DFD3-1549-A3E30AF588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5B150E-B03A-559F-D1BB-8AC98C682E2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92D7D4-400B-2BA9-E840-44ED32403F7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45862E-DD72-E182-4B83-26C0003D027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3E514B-46CA-62A1-0A8D-7354710C059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7DEE06-70C5-ED2E-D5A9-9AC93709B3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53F842DE-3DF4-68EE-73FB-A92E766220B5}"/>
              </a:ext>
            </a:extLst>
          </p:cNvPr>
          <p:cNvSpPr/>
          <p:nvPr/>
        </p:nvSpPr>
        <p:spPr>
          <a:xfrm>
            <a:off x="-244070" y="5268420"/>
            <a:ext cx="780369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رَأَتْ كائِناً أَسْوَدَ غَريباً.</a:t>
            </a:r>
            <a:endParaRPr lang="ar-MA" alt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DDA544E-0E9C-39F7-2F8D-7A20EF1B2397}"/>
              </a:ext>
            </a:extLst>
          </p:cNvPr>
          <p:cNvCxnSpPr>
            <a:cxnSpLocks/>
          </p:cNvCxnSpPr>
          <p:nvPr/>
        </p:nvCxnSpPr>
        <p:spPr>
          <a:xfrm>
            <a:off x="934434" y="3184946"/>
            <a:ext cx="262202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02F0FB87-C7E8-D0B8-9E9C-7FC39277DE12}"/>
              </a:ext>
            </a:extLst>
          </p:cNvPr>
          <p:cNvSpPr/>
          <p:nvPr/>
        </p:nvSpPr>
        <p:spPr>
          <a:xfrm>
            <a:off x="-801669" y="4325941"/>
            <a:ext cx="850033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خافَتِ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ٱلسَّمَكَةُ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212118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66DEB-A10D-B109-A0F8-6B30B25E8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FF68A4-9AEE-5C9D-28B2-D32A5F914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BD945B-AFE8-82E1-4CB6-307755069D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E5385E-5CC1-631F-F8DB-5B4F7DB2F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32C0B2D-E4AE-5F99-957D-E2B41E5096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325BE6-BB39-6A15-00E6-6B2C14BA26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F117B7-BA65-813F-C3DC-8D2362E5A4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9C2F93-81D7-4945-0ED1-72A6713819C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E08D0E-C564-26A1-E8B4-320C5413C1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BD89C6-47DD-625C-6F18-53B1481635B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A04CC2-2B30-5895-E440-945B38739C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DDFA9B-7D74-2059-23B5-4C0B23E63AF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C2EB59A-2EE4-9A2B-73A0-4CAF17D0DC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8640C717-3A4C-832B-91E2-04FAD7319EA7}"/>
              </a:ext>
            </a:extLst>
          </p:cNvPr>
          <p:cNvSpPr/>
          <p:nvPr/>
        </p:nvSpPr>
        <p:spPr>
          <a:xfrm>
            <a:off x="743113" y="4509894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غَطّى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ٱلْجِسْمُ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ٱلضَّخْمُ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نورَ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083E9C50-8412-4E53-B3A5-81AB22ED3506}"/>
              </a:ext>
            </a:extLst>
          </p:cNvPr>
          <p:cNvSpPr/>
          <p:nvPr/>
        </p:nvSpPr>
        <p:spPr>
          <a:xfrm>
            <a:off x="792236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DA3BF2-E0B5-BAD2-AB71-A795450B00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113" y="1698479"/>
            <a:ext cx="7032947" cy="293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3527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20F7C-FAFA-3A5A-1E8C-B88DDDCE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DEC1F1-E5A9-41AF-9610-F64E9024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يصوغ الجواب؟ انقلوا الجواب على كراساتكم. 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32A5DE-1ADE-5066-80F1-68A81834D7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D3C54D-26C3-7F89-99A5-7889F0B435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92C302-5D45-BAE8-48C5-8E60D311F2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F33CF93-0291-924D-5DF5-C553AF5616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43FBA2-758D-C042-7B55-4C1A958501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7A7C758-5B1F-D15E-130A-8C6092FA7E2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B6AB61-ACC3-5626-743A-D44A1297E9D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3D4F77-D45C-C269-FA00-8AF1BF32702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6E82C9-7B3B-0304-467B-62AB11B8323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110306-73AA-097A-24C3-6488595951F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0EA659-808C-7F03-5212-FB43591AB9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C1E880F7-6CDE-0F9D-3A45-0AAD5E3AED64}"/>
              </a:ext>
            </a:extLst>
          </p:cNvPr>
          <p:cNvSpPr/>
          <p:nvPr/>
        </p:nvSpPr>
        <p:spPr>
          <a:xfrm>
            <a:off x="792236" y="5368123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غَطّى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ٱلْجِسْمُ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نورَ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لأَنَّهُ جِسْمٌ ضَخْمٌ وَأَسْوَدُ.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92D4EC2-D2F3-B8B1-FBEA-00DAD038B215}"/>
              </a:ext>
            </a:extLst>
          </p:cNvPr>
          <p:cNvCxnSpPr>
            <a:cxnSpLocks/>
          </p:cNvCxnSpPr>
          <p:nvPr/>
        </p:nvCxnSpPr>
        <p:spPr>
          <a:xfrm>
            <a:off x="1100997" y="3651664"/>
            <a:ext cx="95342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EE978B9-1DE7-961C-3580-F8A0BCD1398C}"/>
              </a:ext>
            </a:extLst>
          </p:cNvPr>
          <p:cNvSpPr/>
          <p:nvPr/>
        </p:nvSpPr>
        <p:spPr>
          <a:xfrm>
            <a:off x="743113" y="4509894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غَطّى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ٱلْجِسْمُ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ٱلضَّخْمُ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نورَ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8B98A6-B420-52B0-D021-342D87B59F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113" y="1698479"/>
            <a:ext cx="7032947" cy="293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1320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298713" y="2690694"/>
            <a:ext cx="55232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للأسماء الموصولة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0888923D-B462-B9E3-53DE-A0E109605E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4065" y="1738254"/>
            <a:ext cx="471151" cy="54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0180254-908A-2D57-EDD6-965856EA4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856" y="2152091"/>
            <a:ext cx="1365488" cy="1244019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يعبر عن المشاهد باستعمال: الذين – التي – الذي؟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68A40CFA-8645-7EC0-8CCD-DDBFD7930BB4}"/>
              </a:ext>
            </a:extLst>
          </p:cNvPr>
          <p:cNvSpPr/>
          <p:nvPr/>
        </p:nvSpPr>
        <p:spPr>
          <a:xfrm>
            <a:off x="1589343" y="2152091"/>
            <a:ext cx="56006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اَلسَّمَكَةُ .......... رَأَتِ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ٱلنِّفْطَ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خائِفَةٌ.</a:t>
            </a:r>
          </a:p>
        </p:txBody>
      </p: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F2877164-63E3-8179-877D-6C1E7D907A2E}"/>
              </a:ext>
            </a:extLst>
          </p:cNvPr>
          <p:cNvSpPr/>
          <p:nvPr/>
        </p:nvSpPr>
        <p:spPr>
          <a:xfrm>
            <a:off x="548103" y="3601789"/>
            <a:ext cx="664193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اَلْعُمّالُ هُمُ .....شَيَّدوا مَصْنَعاً قُرْبَ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EBC95EF4-6F42-8791-B7CE-F913A57E837C}"/>
              </a:ext>
            </a:extLst>
          </p:cNvPr>
          <p:cNvSpPr/>
          <p:nvPr/>
        </p:nvSpPr>
        <p:spPr>
          <a:xfrm>
            <a:off x="786582" y="5304579"/>
            <a:ext cx="64567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اَلدُّلْفينُ هُوَ..........طَمْأَنَ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ٱلسَّمَكَةَ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473A73-D18D-FE2D-1D21-64D6E00114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6713" y="3553060"/>
            <a:ext cx="1319184" cy="1308328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AFD292-8382-D602-DCB6-B7283DC540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7174" y="4947531"/>
            <a:ext cx="1365489" cy="1367747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771910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3AEDA-6EC8-AA5E-0302-ACB78E75A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A74C664-76CD-03E1-AC7B-FAC034441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4D265C-6BF4-87DB-EE6A-7C38CB60F7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0540FE-BE41-8609-4F66-DAC2DB1515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A45B68-5526-F0EB-4695-62B4A9D75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E67CF5-48A7-E70D-304C-4FD6F3CBFF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2FA4F80-160B-3213-523E-5355E312E7C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22CD14-0405-42C7-5D2F-773B2358774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2B9CF1-38BF-E0D2-B63A-D4FB1D63AC3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580ABE-38F9-E667-5224-40771C1ECC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16C072-0A7C-BDA3-695B-92A8440BA1F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9BA2B45-80BF-DF4E-C9DF-307B075F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7A224A9-DA10-2F8C-866A-1FB4FBB285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017905-FC27-1106-F9D7-B9671C0548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6856" y="2152091"/>
            <a:ext cx="1365488" cy="1244019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89574B4A-01B9-3C71-B3E1-9F5C6F267829}"/>
              </a:ext>
            </a:extLst>
          </p:cNvPr>
          <p:cNvSpPr/>
          <p:nvPr/>
        </p:nvSpPr>
        <p:spPr>
          <a:xfrm>
            <a:off x="1589343" y="2152091"/>
            <a:ext cx="56006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اَلسَّمَكَةُ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ٱلَّـتي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رَأَتِ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ٱلنِّفْطَ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خائِفَةٌ.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8BCEB122-DC2C-49C2-DAB3-8EB60519F31B}"/>
              </a:ext>
            </a:extLst>
          </p:cNvPr>
          <p:cNvSpPr/>
          <p:nvPr/>
        </p:nvSpPr>
        <p:spPr>
          <a:xfrm>
            <a:off x="350033" y="3601789"/>
            <a:ext cx="684000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اَلْعُمّالُ هُمُ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ٱلَّـذينَ</a:t>
            </a:r>
            <a:r>
              <a:rPr lang="ar-MA" alt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شَيَّدوا مَصْنَعاً قُرْبَ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F4DDF77A-0E48-9A42-9E59-9D2EB52C0CCD}"/>
              </a:ext>
            </a:extLst>
          </p:cNvPr>
          <p:cNvSpPr/>
          <p:nvPr/>
        </p:nvSpPr>
        <p:spPr>
          <a:xfrm>
            <a:off x="786582" y="5304579"/>
            <a:ext cx="64567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اَلدُّلْفينُ هُوَ</a:t>
            </a:r>
            <a:r>
              <a:rPr lang="ar-MA" alt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ٱلَّـذي</a:t>
            </a:r>
            <a:r>
              <a:rPr lang="ar-MA" alt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طَمْأَنَ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ٱلسَّمَكَةَ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11E9C6-CCF5-DD86-400A-868A112039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6713" y="3553060"/>
            <a:ext cx="1319184" cy="1308328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2E2823-07B9-0D4B-86BD-F1F1D63918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53560" y="5018338"/>
            <a:ext cx="1365489" cy="1367747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123428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C6BC4-5D47-AE82-02BB-65C2DC95C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A61AAD3-87BB-585D-CF3D-95DC4B1513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E4C1F1-6128-C1CE-0FB5-75A40997E7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043D6B-5FA6-6B21-935F-33A2BDDEAC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3438A2A-F59D-F1C0-7D41-BE4F94DA8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93203F-261D-F8AB-0CBF-B2268FC27E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3EFD0F7-07E9-7A0A-4A4A-5C49B558E8F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C87B8F-02E1-C94C-8E8E-C31DCE51E32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BA2A01-AE20-4DAB-DCF4-44EBAC9BBCC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908C7A-5ACA-63FA-5F15-93BE8386FF6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5B2645-8C05-DA0D-C2B1-5524D38EA61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E96E7-CAA8-0D32-13E9-90518B1F0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أنقذ حياة الكائنات البحرية؟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C97DBA-5A2A-7F71-21DB-567AB38DD1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428BE393-BEAA-9A74-3A0A-1FF157090D81}"/>
              </a:ext>
            </a:extLst>
          </p:cNvPr>
          <p:cNvSpPr/>
          <p:nvPr/>
        </p:nvSpPr>
        <p:spPr>
          <a:xfrm>
            <a:off x="739753" y="4825091"/>
            <a:ext cx="704666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 هُما..........أَنْقَذَ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ٱلْبَحْرِيَّةَ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126202B-02F9-F849-2C49-E5E22A2520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0784" y="2295621"/>
            <a:ext cx="6376814" cy="226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0130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CF891-960E-D118-015F-DCA6F78F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A0BBEB7-8FD6-4818-2BEA-4589626D86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97EA7F-50EB-7B71-50D1-9C0930955A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DDA1F1-8CFA-C287-7C45-B95CC6306A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61582F-AD38-233D-A73C-F9A08F774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D4AB23-DCF5-8B56-FE45-6476091D4C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CB5D2A2-9CA1-7285-55F4-DAB3083467E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DE4C56-CE86-3623-DF1B-7EB076833F4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580A8-618C-F298-389C-C9F60BE434B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C58C48-7517-F630-FE3F-C7A1B85F335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1CEBAC-CB0C-CDB5-1DE7-D3A3496067F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3F4B404-ACE8-3E85-E16F-732E72BB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الفقمة والسلطعون هما اللذان أنقذا الكائنات البحرية. من يقرأ؟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48C0EA8-F47E-CF3D-885C-D642487B2B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DAC603B9-F3B5-7B7A-5843-EF342D75AB54}"/>
              </a:ext>
            </a:extLst>
          </p:cNvPr>
          <p:cNvSpPr/>
          <p:nvPr/>
        </p:nvSpPr>
        <p:spPr>
          <a:xfrm>
            <a:off x="462482" y="4825091"/>
            <a:ext cx="8219035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اَلْفُقْمَةُ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وَٱلسَّلْطَعونُ</a:t>
            </a:r>
            <a:r>
              <a:rPr lang="ar-MA" alt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ٱللَّذان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أَنْقَذَ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ٱلْكائِناتِ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ٱلْبَحْرِيَّةَ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A321B4F-144F-6E6F-A352-9B1B1D3637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0784" y="2295621"/>
            <a:ext cx="6376814" cy="226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9183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26726</TotalTime>
  <Words>1637</Words>
  <Application>Microsoft Office PowerPoint</Application>
  <PresentationFormat>Affichage à l'écran (4:3)</PresentationFormat>
  <Paragraphs>400</Paragraphs>
  <Slides>60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60</vt:i4>
      </vt:variant>
    </vt:vector>
  </HeadingPairs>
  <TitlesOfParts>
    <vt:vector size="86" baseType="lpstr">
      <vt:lpstr>Calibri</vt:lpstr>
      <vt:lpstr>Modern Love</vt:lpstr>
      <vt:lpstr>Abadi</vt:lpstr>
      <vt:lpstr>Microsoft Himalaya</vt:lpstr>
      <vt:lpstr>Wingdings</vt:lpstr>
      <vt:lpstr>Microsoft Uighur</vt:lpstr>
      <vt:lpstr>Calibri Light</vt:lpstr>
      <vt:lpstr>Dosis</vt:lpstr>
      <vt:lpstr>Noto Sans Symbols</vt:lpstr>
      <vt:lpstr>Arial</vt:lpstr>
      <vt:lpstr>Dosis Medium</vt:lpstr>
      <vt:lpstr>Dosis SemiBold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خذوا الواجب المنزلي. سأمر لأراقب إنجازاتكم </vt:lpstr>
      <vt:lpstr>صححوا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 استماع وتحدث</vt:lpstr>
      <vt:lpstr> سنعيد الاستماع لحكاية "خطة ذكية" وسأطرح عليكم أسئلة حول الأحداث. انتبهوا. </vt:lpstr>
      <vt:lpstr> عرض شريط الحكاية. </vt:lpstr>
      <vt:lpstr>ماذا حدث في البداية؟ في البداية، كانت تعيش الأسماك في أعماق البحر، فجأة ظهر جسم أسود ضخم حجب نور  الشمس، مما أخاف السمكة الذهبية. </vt:lpstr>
      <vt:lpstr>ماذا حدث بعد ذلك؟ تجمعت الحيوانات البحرية تتساءل بذعر عن هذا الكائن الأسود والرائحة الكريهة.</vt:lpstr>
      <vt:lpstr>ماذا فعلت الفقمة بعد ذلك؟ صاحت الفقمة العجوز: لقد عرفته إنه النفط القاتل!</vt:lpstr>
      <vt:lpstr> ثم أخبرت الأسماك أن  النفط يتسرب إلى البحر من مصنع قريب، مما يهدد حياتهم ويسبب تلوثا خطيرا. رددوا. </vt:lpstr>
      <vt:lpstr>ماذا حدث بعد ذلك؟ ماذا فعلت الفقمة لتنقذ حياة  حيوانات البحر؟ </vt:lpstr>
      <vt:lpstr>اقترحت الفقمة خطة ذكية قائلة: ما رأيك أيها السلطعون، أن تلوث جسمك ببعض النفط، ثم تخرج إلى الشاطئ؟– رددوا.</vt:lpstr>
      <vt:lpstr>ماذا حدث في النهاية؟ خاف الإنسان على صحته، فتوقف عن تلويث البحر. – رددوا.</vt:lpstr>
      <vt:lpstr>الآن، من يسرد أحداث الحكاية من البداية إلى النهاية؟</vt:lpstr>
      <vt:lpstr> والآن استمعوا  للحوار الذي دار بين الفقمة والدلفين وهي تحذر من أخطار تهدد البحر.</vt:lpstr>
      <vt:lpstr>قالت الفقمة: حذار من رمي النفايات في البحر، لأنها تهدد حياة الأسماك!– رددوا.</vt:lpstr>
      <vt:lpstr>أضاف الدلفين قائلا: يجب علينا أن نحافظ على البحر من التلوث.– رددوا.</vt:lpstr>
      <vt:lpstr>لنتذكر الحوار. كيف حذرت الفقمة من أخطار تهدد  البحر؟ وبم أجاب الدلفين؟</vt:lpstr>
      <vt:lpstr>قراءة</vt:lpstr>
      <vt:lpstr>نمر الآن للتدرب على قراءة نص «خطة ذكية».</vt:lpstr>
      <vt:lpstr>تابعوا معي، سأقرأ المقطع الأول. </vt:lpstr>
      <vt:lpstr>من يقرأ؟ خذوا كراساتكم، تابعوا مع زميلكم. يحرص الأستاذ على توجيه الفئة المتعثرة إلى قراءة الجملة الأولى من الفقرة.</vt:lpstr>
      <vt:lpstr>تابعوا معي، سأقرأ المقطع الثاني. </vt:lpstr>
      <vt:lpstr>من يقرأ؟ على كراساتكم، تابعوا مع زميلكم.</vt:lpstr>
      <vt:lpstr> ستتدربون الآن على الإجابة عن أسئلة الفهم. من يقرأ الفقرة؟</vt:lpstr>
      <vt:lpstr> من يقرأ السؤال؟ عودوا للفقرة وابحثوا الجواب.</vt:lpstr>
      <vt:lpstr>من يصوغ الجواب؟</vt:lpstr>
      <vt:lpstr>من يقرأ السؤال؟ عودوا للفقرة وابحثوا الجواب.</vt:lpstr>
      <vt:lpstr>من يصوغ الجواب؟ </vt:lpstr>
      <vt:lpstr> من يقرأ السؤال؟ عودوا للفقرة وابحثوا عن الجواب.</vt:lpstr>
      <vt:lpstr> من يصوغ الجواب؟ انقلوا الجواب على كراساتكم. </vt:lpstr>
      <vt:lpstr>إملاء</vt:lpstr>
      <vt:lpstr> من يعبر عن المشاهد باستعمال: الذين – التي – الذي؟</vt:lpstr>
      <vt:lpstr> من يقرأ؟</vt:lpstr>
      <vt:lpstr> من أنقذ حياة الكائنات البحرية؟</vt:lpstr>
      <vt:lpstr> الفقمة والسلطعون هما اللذان أنقذا الكائنات البحرية. من يقرأ؟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Fatima Ait Addi</cp:lastModifiedBy>
  <cp:revision>240</cp:revision>
  <dcterms:created xsi:type="dcterms:W3CDTF">2023-09-20T21:35:22Z</dcterms:created>
  <dcterms:modified xsi:type="dcterms:W3CDTF">2026-05-29T15:37:20Z</dcterms:modified>
</cp:coreProperties>
</file>