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257" r:id="rId7"/>
    <p:sldId id="324" r:id="rId8"/>
    <p:sldId id="305" r:id="rId9"/>
    <p:sldId id="263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147483647" r:id="rId18"/>
    <p:sldId id="260" r:id="rId19"/>
    <p:sldId id="274" r:id="rId20"/>
    <p:sldId id="288" r:id="rId21"/>
    <p:sldId id="294" r:id="rId22"/>
    <p:sldId id="275" r:id="rId23"/>
    <p:sldId id="267" r:id="rId24"/>
    <p:sldId id="268" r:id="rId25"/>
    <p:sldId id="276" r:id="rId26"/>
    <p:sldId id="259" r:id="rId27"/>
    <p:sldId id="270" r:id="rId28"/>
    <p:sldId id="271" r:id="rId29"/>
    <p:sldId id="317" r:id="rId30"/>
    <p:sldId id="256" r:id="rId31"/>
    <p:sldId id="262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57"/>
            <p14:sldId id="324"/>
            <p14:sldId id="305"/>
            <p14:sldId id="263"/>
            <p14:sldId id="310"/>
            <p14:sldId id="273"/>
            <p14:sldId id="258"/>
            <p14:sldId id="313"/>
            <p14:sldId id="296"/>
            <p14:sldId id="265"/>
            <p14:sldId id="269"/>
            <p14:sldId id="2147483647"/>
            <p14:sldId id="260"/>
            <p14:sldId id="274"/>
            <p14:sldId id="288"/>
            <p14:sldId id="294"/>
            <p14:sldId id="275"/>
            <p14:sldId id="267"/>
            <p14:sldId id="268"/>
            <p14:sldId id="276"/>
            <p14:sldId id="259"/>
            <p14:sldId id="270"/>
            <p14:sldId id="271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97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396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jpe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Consommer autrement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81AFEF-6F7D-D2F2-55AE-616D3BFE9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34D698-E519-738C-2108-217B9B6B2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6FC9DD-5435-6230-BA1F-6E255ED3A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357347C9-4174-3E92-9810-05AF72B67B4E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Identifier les arguments et les exemples dans un support audio.</a:t>
            </a:r>
          </a:p>
        </p:txBody>
      </p:sp>
      <p:sp>
        <p:nvSpPr>
          <p:cNvPr id="15" name="Google Shape;287;p29">
            <a:extLst>
              <a:ext uri="{FF2B5EF4-FFF2-40B4-BE49-F238E27FC236}">
                <a16:creationId xmlns:a16="http://schemas.microsoft.com/office/drawing/2014/main" id="{1CF58A59-D5C2-8FD2-E893-B0AC20F2F3B3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499BCB5C-66E5-A17D-6E8F-6C4BF7F7565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Actes de parole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Appeler à l’action/ appuyer une conviction en lien avec les initiatives locales.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Production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Participer à un échange oral pour inviter à l’action et à la prise d’initiative.</a:t>
            </a:r>
          </a:p>
        </p:txBody>
      </p:sp>
      <p:sp>
        <p:nvSpPr>
          <p:cNvPr id="19" name="Google Shape;287;p29">
            <a:extLst>
              <a:ext uri="{FF2B5EF4-FFF2-40B4-BE49-F238E27FC236}">
                <a16:creationId xmlns:a16="http://schemas.microsoft.com/office/drawing/2014/main" id="{3B83B38C-7E01-D9A2-EA38-9308964A07DB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4C3C92BD-CC33-B984-C9EE-B6E4F6EE4092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23" name="Google Shape;287;p29">
            <a:extLst>
              <a:ext uri="{FF2B5EF4-FFF2-40B4-BE49-F238E27FC236}">
                <a16:creationId xmlns:a16="http://schemas.microsoft.com/office/drawing/2014/main" id="{C73E29ED-89A3-3C0C-4C20-638FE20C8119}"/>
              </a:ext>
            </a:extLst>
          </p:cNvPr>
          <p:cNvSpPr/>
          <p:nvPr/>
        </p:nvSpPr>
        <p:spPr>
          <a:xfrm>
            <a:off x="567841" y="3847721"/>
            <a:ext cx="1798795" cy="74119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5" name="Google Shape;286;p29">
            <a:extLst>
              <a:ext uri="{FF2B5EF4-FFF2-40B4-BE49-F238E27FC236}">
                <a16:creationId xmlns:a16="http://schemas.microsoft.com/office/drawing/2014/main" id="{38C643BD-D384-BA57-00A0-E94D7126612B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 </a:t>
            </a:r>
          </a:p>
        </p:txBody>
      </p:sp>
      <p:sp>
        <p:nvSpPr>
          <p:cNvPr id="27" name="Google Shape;287;p29">
            <a:extLst>
              <a:ext uri="{FF2B5EF4-FFF2-40B4-BE49-F238E27FC236}">
                <a16:creationId xmlns:a16="http://schemas.microsoft.com/office/drawing/2014/main" id="{FBBF9823-EA14-135A-0E18-F6719E853EEE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CEAD999A-825D-7B5E-FFED-DE538CC40EC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</p:txBody>
      </p:sp>
      <p:sp>
        <p:nvSpPr>
          <p:cNvPr id="15" name="Google Shape;287;p29">
            <a:extLst>
              <a:ext uri="{FF2B5EF4-FFF2-40B4-BE49-F238E27FC236}">
                <a16:creationId xmlns:a16="http://schemas.microsoft.com/office/drawing/2014/main" id="{3A6BB3E5-D4EC-A5BC-DCE1-3DA82094FE24}"/>
              </a:ext>
            </a:extLst>
          </p:cNvPr>
          <p:cNvSpPr/>
          <p:nvPr/>
        </p:nvSpPr>
        <p:spPr>
          <a:xfrm>
            <a:off x="567842" y="1741223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9320A248-B0C8-F01D-9C5F-1BC354BE4ABE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19" name="Google Shape;287;p29">
            <a:extLst>
              <a:ext uri="{FF2B5EF4-FFF2-40B4-BE49-F238E27FC236}">
                <a16:creationId xmlns:a16="http://schemas.microsoft.com/office/drawing/2014/main" id="{3D802DC0-39A5-1BDF-0B8F-9ECF57264E4F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837157DC-A2F3-12EF-2F8C-89CA8DB29BB8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Outils de langue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 subjonctif pour proposer des initiatives en faveur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Préparation de la tâche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Comprendre la consigne et élaborer la conclusion d’une lettre ouverte.</a:t>
            </a:r>
          </a:p>
        </p:txBody>
      </p:sp>
      <p:sp>
        <p:nvSpPr>
          <p:cNvPr id="23" name="Google Shape;287;p29">
            <a:extLst>
              <a:ext uri="{FF2B5EF4-FFF2-40B4-BE49-F238E27FC236}">
                <a16:creationId xmlns:a16="http://schemas.microsoft.com/office/drawing/2014/main" id="{C4931D1C-881E-A2D4-2DA1-1B47A875B174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25" name="Google Shape;286;p29">
            <a:extLst>
              <a:ext uri="{FF2B5EF4-FFF2-40B4-BE49-F238E27FC236}">
                <a16:creationId xmlns:a16="http://schemas.microsoft.com/office/drawing/2014/main" id="{43236B80-9AFD-29C6-6C64-EFFEB532D17E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Rédiger une conclusion engageante d’une lettre ouverte pour inviter le lecteur à agir et à s’impliquer concrètement.</a:t>
            </a:r>
          </a:p>
        </p:txBody>
      </p:sp>
      <p:sp>
        <p:nvSpPr>
          <p:cNvPr id="27" name="Google Shape;287;p29">
            <a:extLst>
              <a:ext uri="{FF2B5EF4-FFF2-40B4-BE49-F238E27FC236}">
                <a16:creationId xmlns:a16="http://schemas.microsoft.com/office/drawing/2014/main" id="{3F3E2455-3F56-CF75-6B0F-59879AEA4ABA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les émotions et motivations d’un personnage à partir de ses paroles, gestes ou choix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Lire de manière fluide et expressive un texte narratif-descriptif.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Motivations, émotions, motivations</a:t>
            </a:r>
          </a:p>
          <a:p>
            <a:r>
              <a:rPr lang="fr-FR" dirty="0"/>
              <a:t>Indices, interprétation, conclusion.</a:t>
            </a:r>
          </a:p>
          <a:p>
            <a:r>
              <a:rPr lang="fr-FR" dirty="0"/>
              <a:t>Indices textuels (mots, expressions, gestes).</a:t>
            </a:r>
          </a:p>
          <a:p>
            <a:pPr marL="285750" indent="-285750" algn="just"/>
            <a:r>
              <a:rPr lang="fr-FR" dirty="0">
                <a:ea typeface="Calibri" panose="020F0502020204030204" pitchFamily="34" charset="0"/>
              </a:rPr>
              <a:t>Lire avec le bon rythme, et mettre de l’expression, faire entendre les émotions.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Démarche explicite : Repérer un indice - identifier geste, parole, choix - déduire le sens.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et explicitation à travers des modèles de lecture.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réponse non cohérente avec le comportement d’un personnage.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Lire sans rythme, avec beaucoup d’hésitation, sans mettre de l’expression.</a:t>
            </a:r>
          </a:p>
        </p:txBody>
      </p:sp>
    </p:spTree>
    <p:extLst>
      <p:ext uri="{BB962C8B-B14F-4D97-AF65-F5344CB8AC3E}">
        <p14:creationId xmlns:p14="http://schemas.microsoft.com/office/powerpoint/2010/main" val="419144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Lecture compréhension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la lettre ouverte qu’ils ont rédigée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devant la classe la lettre qu’ils ont rédigée.. Apporter un feedback.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8" name="Image 7" descr="Une image contenant habits, personne, Enseignement, intérieur&#10;&#10;Le contenu généré par l’IA peut être incorrect.">
            <a:extLst>
              <a:ext uri="{FF2B5EF4-FFF2-40B4-BE49-F238E27FC236}">
                <a16:creationId xmlns:a16="http://schemas.microsoft.com/office/drawing/2014/main" id="{3BF2B897-6CAF-ABD7-7DB6-809B4DDE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5" y="1110342"/>
            <a:ext cx="7445829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le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consolidation à la lecture compréhension.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compréhension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901523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Consolider les stratégies de lecture compréhension et de lecture fluence apprises pendant l’unité didactique.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éléments du texte « Lettre ouverte aux jeunes du monde» et devine des réponses à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241773-593A-D278-269C-AED9AAA40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57" y="1061870"/>
            <a:ext cx="5719281" cy="5089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C35C87-D414-5432-931E-E4AC64DA3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986" y="2087971"/>
            <a:ext cx="6006300" cy="337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BFD4-CB59-F549-7239-F93327A7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9FF8-4057-37F0-2C8C-ADAEDFE5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hypothèses de lecture autour du texte « Lettre ouverte aux jeunes du monde 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20C06-0726-D1A1-07FE-0E6A4C2B7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40EBED-A58D-ECD0-DF7A-B8B4C18D20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9F7A65-5712-8871-483A-30F00784B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57" y="1061870"/>
            <a:ext cx="5719281" cy="5089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4A05C7A-9688-6599-DC57-8BBF93D05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986" y="2087971"/>
            <a:ext cx="6006300" cy="337788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96EB7B-3A0A-DB65-6E6C-CF0E3991D636}"/>
              </a:ext>
            </a:extLst>
          </p:cNvPr>
          <p:cNvSpPr txBox="1"/>
          <p:nvPr/>
        </p:nvSpPr>
        <p:spPr>
          <a:xfrm>
            <a:off x="6063909" y="2528315"/>
            <a:ext cx="58992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Aux jeunes du monde / aux jeunes de la planète.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B43BF7-4254-EF1B-F5F7-D2B3BFA7ADA6}"/>
              </a:ext>
            </a:extLst>
          </p:cNvPr>
          <p:cNvSpPr txBox="1"/>
          <p:nvPr/>
        </p:nvSpPr>
        <p:spPr>
          <a:xfrm>
            <a:off x="6028728" y="3090446"/>
            <a:ext cx="61632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Sensibiliser les jeunes à la consommation responsable et les encourager à changer leurs habitudes.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E8F05A-8520-70DA-3DC5-717A87EBA378}"/>
              </a:ext>
            </a:extLst>
          </p:cNvPr>
          <p:cNvSpPr txBox="1"/>
          <p:nvPr/>
        </p:nvSpPr>
        <p:spPr>
          <a:xfrm>
            <a:off x="6064196" y="3675220"/>
            <a:ext cx="58983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consommation responsable et de la protection de l’environnement.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F95462-E35F-1A02-A593-0F7459B78984}"/>
              </a:ext>
            </a:extLst>
          </p:cNvPr>
          <p:cNvSpPr txBox="1"/>
          <p:nvPr/>
        </p:nvSpPr>
        <p:spPr>
          <a:xfrm>
            <a:off x="6090085" y="4572566"/>
            <a:ext cx="58992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éviter la surconsommation. </a:t>
            </a:r>
          </a:p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devenir des consommateurs responsables.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23A10F-2D34-E3D3-FC09-1C789D0D9D76}"/>
              </a:ext>
            </a:extLst>
          </p:cNvPr>
          <p:cNvSpPr txBox="1"/>
          <p:nvPr/>
        </p:nvSpPr>
        <p:spPr>
          <a:xfrm>
            <a:off x="6124333" y="5157340"/>
            <a:ext cx="58992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surconsommation détruit l’environnement, gaspille les ressources naturelles et encourage les industries polluantes. </a:t>
            </a:r>
          </a:p>
        </p:txBody>
      </p:sp>
    </p:spTree>
    <p:extLst>
      <p:ext uri="{BB962C8B-B14F-4D97-AF65-F5344CB8AC3E}">
        <p14:creationId xmlns:p14="http://schemas.microsoft.com/office/powerpoint/2010/main" val="142111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Mobilisez les stratégies apprises pour chercher des indices dans le texte.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repérer l’indice, identifier le geste, déduire le sens.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524B44-38EB-347E-5054-7AD51EF0E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82" y="2255459"/>
            <a:ext cx="10586019" cy="234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4B22-446D-A0F1-2779-604E1340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89CD2-064D-AFE2-92B2-5ED288D6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indices repérés.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8E6371-2A48-4DCC-0355-916EC68BCA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binôme au hasard. Cibler celles et ceux qui hésitent. Demander de justifier les réponses.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B29D99-B8C6-3189-B040-525EE682A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82" y="2255459"/>
            <a:ext cx="10586019" cy="23470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950AAB-F955-58ED-2388-9959AD5F5345}"/>
              </a:ext>
            </a:extLst>
          </p:cNvPr>
          <p:cNvSpPr txBox="1"/>
          <p:nvPr/>
        </p:nvSpPr>
        <p:spPr>
          <a:xfrm>
            <a:off x="1916742" y="3111981"/>
            <a:ext cx="10004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surconsommation détruit notre environnement.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67CF16-AC4C-54A8-2CFC-C1E9761E8D27}"/>
              </a:ext>
            </a:extLst>
          </p:cNvPr>
          <p:cNvSpPr txBox="1"/>
          <p:nvPr/>
        </p:nvSpPr>
        <p:spPr>
          <a:xfrm>
            <a:off x="1916742" y="3529025"/>
            <a:ext cx="10004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gaspille des ressources précieuses et encourage des industries polluantes.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BA50504-8C1F-BF7E-5A3E-EF2A9C1C0A0D}"/>
              </a:ext>
            </a:extLst>
          </p:cNvPr>
          <p:cNvSpPr txBox="1"/>
          <p:nvPr/>
        </p:nvSpPr>
        <p:spPr>
          <a:xfrm>
            <a:off x="1916742" y="3968503"/>
            <a:ext cx="10004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L’auteur parle de cette nécessité parce que notre façon de consommer influence l’avenir du monde. </a:t>
            </a:r>
          </a:p>
        </p:txBody>
      </p:sp>
    </p:spTree>
    <p:extLst>
      <p:ext uri="{BB962C8B-B14F-4D97-AF65-F5344CB8AC3E}">
        <p14:creationId xmlns:p14="http://schemas.microsoft.com/office/powerpoint/2010/main" val="426952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108044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Mobilisez les stratégies apprises pour exprimer son point de vue et le justifier.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A4BA38-B84C-95E9-C56A-2E0FBCE14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47" y="2452733"/>
            <a:ext cx="11145706" cy="19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535AB-8E46-9847-F771-83DA15D1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A9CDC7F-2C37-A21B-3029-4E4BED35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point de vue et la justification.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3542602-5799-1E4B-1248-FEC7491FE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1EEFAE-F548-6724-DB98-488158E55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47" y="2452733"/>
            <a:ext cx="11145706" cy="195253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6B06440-CAC4-96A7-9DC0-8A78E286F290}"/>
              </a:ext>
            </a:extLst>
          </p:cNvPr>
          <p:cNvSpPr txBox="1"/>
          <p:nvPr/>
        </p:nvSpPr>
        <p:spPr>
          <a:xfrm>
            <a:off x="2848388" y="33254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 </a:t>
            </a:r>
            <a:r>
              <a:rPr lang="fr-FR" b="1" i="1" dirty="0">
                <a:solidFill>
                  <a:srgbClr val="00B0F0"/>
                </a:solidFill>
              </a:rPr>
              <a:t>Oui, je suis d’accord avec cette idée.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B936BF-1A50-9E99-5A3F-314DABE59429}"/>
              </a:ext>
            </a:extLst>
          </p:cNvPr>
          <p:cNvSpPr txBox="1"/>
          <p:nvPr/>
        </p:nvSpPr>
        <p:spPr>
          <a:xfrm>
            <a:off x="2848387" y="3772879"/>
            <a:ext cx="8542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 </a:t>
            </a:r>
            <a:r>
              <a:rPr lang="fr-FR" b="1" i="1" dirty="0">
                <a:solidFill>
                  <a:srgbClr val="00B0F0"/>
                </a:solidFill>
              </a:rPr>
              <a:t>Parce que réutiliser les objets permet de réduire les déchets, d’économiser de l’argent et de protéger l’environnement.</a:t>
            </a:r>
          </a:p>
        </p:txBody>
      </p:sp>
    </p:spTree>
    <p:extLst>
      <p:ext uri="{BB962C8B-B14F-4D97-AF65-F5344CB8AC3E}">
        <p14:creationId xmlns:p14="http://schemas.microsoft.com/office/powerpoint/2010/main" val="3591755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2DFF987-96E8-D1FF-BE96-EA3C130A5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9BD57-F70B-22ED-D3C4-65CF6E65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cette séance de consolidation : la lecture fluence.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361BC9F-E6DD-6807-212C-625BAE99D817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992784A8-F7EA-2875-4AC2-29F84CAD8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637B845-A0ED-3800-69F8-8DE2642809A1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2C8968-D8CA-A50F-A0BC-157AC9CFE9B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2C611C-1FA2-1690-B845-B404D427F098}"/>
              </a:ext>
            </a:extLst>
          </p:cNvPr>
          <p:cNvSpPr txBox="1"/>
          <p:nvPr/>
        </p:nvSpPr>
        <p:spPr>
          <a:xfrm>
            <a:off x="4717524" y="2753475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</p:spTree>
    <p:extLst>
      <p:ext uri="{BB962C8B-B14F-4D97-AF65-F5344CB8AC3E}">
        <p14:creationId xmlns:p14="http://schemas.microsoft.com/office/powerpoint/2010/main" val="1003307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258CA-5E72-DEDE-0C40-A3842BA2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175BF-40A7-0B42-85CA-D6B4E8B0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Vous allez automatiser leur lecture.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CD3D6A-2900-A78F-D40A-92E434AED0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6884269F-259C-D2DE-5EF1-04B549DB58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1D2B63-4922-7539-3A18-DEABAE7B55D1}"/>
              </a:ext>
            </a:extLst>
          </p:cNvPr>
          <p:cNvSpPr txBox="1"/>
          <p:nvPr/>
        </p:nvSpPr>
        <p:spPr>
          <a:xfrm>
            <a:off x="861188" y="1372498"/>
            <a:ext cx="4799384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Chers jeunes de la planète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notre façon de consommer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l’avenir du monde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acheter sans réfléchir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finir à la poubelle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surconsommation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notre environnement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ressources précieuses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industries polluantes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8965E9-422A-D3AC-6984-119C4A2ED0F3}"/>
              </a:ext>
            </a:extLst>
          </p:cNvPr>
          <p:cNvSpPr txBox="1"/>
          <p:nvPr/>
        </p:nvSpPr>
        <p:spPr>
          <a:xfrm>
            <a:off x="6096000" y="1372497"/>
            <a:ext cx="5061857" cy="5024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nous pouvons faire bouger les choses.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protège les ressources naturelles.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il faut se poser les bonnes questions.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crée du lien et du respect.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peut protéger la planète.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/>
              <a:t>c’est penser aux générations futures.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112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83F5-8F3F-7817-4317-4BBF9A3A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6370F-39FE-C17E-9831-A8498B68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cette lettre avec fluidité et expressivité.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5E10C-45DC-6F58-32D3-E63B59A4800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lire avec le bon rythme, mettre de l’expression, et faire entendre les justifications.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86C3150D-6503-7F9E-D9C1-D8A4629AB0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E82C30-21B7-4526-17F2-B5C62BFFE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023" y="908177"/>
            <a:ext cx="9109607" cy="55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1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32A90C-4D48-23E1-9AD3-D356A6EA3AF4}"/>
              </a:ext>
            </a:extLst>
          </p:cNvPr>
          <p:cNvSpPr txBox="1"/>
          <p:nvPr/>
        </p:nvSpPr>
        <p:spPr>
          <a:xfrm>
            <a:off x="558800" y="406185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révisé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F36153-890F-AF0F-797C-D6BC6E5CF1F1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1EDE78-9C4B-F5BB-5B48-5DE54C7197EE}"/>
              </a:ext>
            </a:extLst>
          </p:cNvPr>
          <p:cNvSpPr/>
          <p:nvPr/>
        </p:nvSpPr>
        <p:spPr>
          <a:xfrm>
            <a:off x="877886" y="4622829"/>
            <a:ext cx="1007864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CC6A82-D612-A7B9-7DEF-E2256FAA239C}"/>
              </a:ext>
            </a:extLst>
          </p:cNvPr>
          <p:cNvSpPr/>
          <p:nvPr/>
        </p:nvSpPr>
        <p:spPr>
          <a:xfrm>
            <a:off x="883268" y="1682945"/>
            <a:ext cx="10078645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B73D70-8AFE-F734-1DE1-895B6C21E372}"/>
              </a:ext>
            </a:extLst>
          </p:cNvPr>
          <p:cNvSpPr txBox="1"/>
          <p:nvPr/>
        </p:nvSpPr>
        <p:spPr>
          <a:xfrm>
            <a:off x="579348" y="466073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révisé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2ADA06-4EED-34C6-05C1-D40C5CDF1255}"/>
              </a:ext>
            </a:extLst>
          </p:cNvPr>
          <p:cNvSpPr txBox="1"/>
          <p:nvPr/>
        </p:nvSpPr>
        <p:spPr>
          <a:xfrm>
            <a:off x="486881" y="106180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6CD80-5E58-9691-C6F9-CB469D037E8D}"/>
              </a:ext>
            </a:extLst>
          </p:cNvPr>
          <p:cNvSpPr/>
          <p:nvPr/>
        </p:nvSpPr>
        <p:spPr>
          <a:xfrm>
            <a:off x="852446" y="5241127"/>
            <a:ext cx="1007864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de manière fluide et expressive une lettre: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avec le bon rythme, sans s’arrêter, sans découper mot par mot.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de l’expression et faire entendre les émotions.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9B55C-3BD2-63A3-6BCF-BF58B2F5D136}"/>
              </a:ext>
            </a:extLst>
          </p:cNvPr>
          <p:cNvSpPr/>
          <p:nvPr/>
        </p:nvSpPr>
        <p:spPr>
          <a:xfrm>
            <a:off x="852446" y="1490638"/>
            <a:ext cx="10078645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/>
              <a:t>Pour réagir à un aspect du texte, je repère l’idée importante, j’exprime mon accord ou mon désaccord, puis je justifie mon avis par une raison ou un exemple.</a:t>
            </a:r>
          </a:p>
          <a:p>
            <a:r>
              <a:rPr lang="fr-FR" sz="2000" dirty="0"/>
              <a:t>Pour exprimer mon accord, je peux dire 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Je suis d’accord avec cette idée parce que…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Je partage cet avis car…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Je trouve que cette solution est utile, car…</a:t>
            </a:r>
          </a:p>
          <a:p>
            <a:r>
              <a:rPr lang="fr-FR" sz="2000" dirty="0"/>
              <a:t>Pour exprimer mon désaccord, je peux dire 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Je ne suis pas d’accord avec ce comportement parce que…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Je ne partage pas cette idée, car…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À mon avis, cette attitude est négative parce que…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</a:rPr>
              <a:t>Lisez à haute voix la suite de la lettre, livret de l’élève p. 94 : </a:t>
            </a:r>
            <a:endParaRPr lang="fr-FR" sz="2000" dirty="0">
              <a:latin typeface="Calibri" panose="020F0502020204030204" pitchFamily="34" charset="0"/>
            </a:endParaRPr>
          </a:p>
          <a:p>
            <a:pPr algn="ctr"/>
            <a:r>
              <a:rPr lang="fr-FR" b="1" dirty="0"/>
              <a:t>De « Nous pouvons partager  » </a:t>
            </a:r>
            <a:r>
              <a:rPr lang="fr-FR" sz="2000" b="1" dirty="0">
                <a:latin typeface="Calibri" panose="020F0502020204030204" pitchFamily="34" charset="0"/>
              </a:rPr>
              <a:t> ... jusqu’à la fin du texte.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9282</TotalTime>
  <Words>1590</Words>
  <Application>Microsoft Office PowerPoint</Application>
  <PresentationFormat>Grand écran</PresentationFormat>
  <Paragraphs>175</Paragraphs>
  <Slides>31</Slides>
  <Notes>1</Notes>
  <HiddenSlides>10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la lettre ouverte qu’ils ont rédigée à la maison.</vt:lpstr>
      <vt:lpstr>Nous allons consacrer le 1er moment de la séance de consolidation à la lecture compréhension.</vt:lpstr>
      <vt:lpstr>Voici l’objectif de cette séance de consolidation.</vt:lpstr>
      <vt:lpstr>Présentation PowerPoint</vt:lpstr>
      <vt:lpstr>Observez les éléments du texte « Lettre ouverte aux jeunes du monde» et devine des réponses à ces questions.</vt:lpstr>
      <vt:lpstr>Voici des hypothèses de lecture autour du texte « Lettre ouverte aux jeunes du monde ».</vt:lpstr>
      <vt:lpstr>Présentation PowerPoint</vt:lpstr>
      <vt:lpstr>Mobilisez les stratégies apprises pour chercher des indices dans le texte. Travaillez en binômes.</vt:lpstr>
      <vt:lpstr>Voici les indices repérés.</vt:lpstr>
      <vt:lpstr>Présentation PowerPoint</vt:lpstr>
      <vt:lpstr>Mobilisez les stratégies apprises pour exprimer son point de vue et le justifier. Travaillez seuls.</vt:lpstr>
      <vt:lpstr>Voici le point de vue et la justification.</vt:lpstr>
      <vt:lpstr>Nous passons maintenant au 2ème moment de cette séance de consolidation : la lecture fluence.</vt:lpstr>
      <vt:lpstr>Voici quelques groupes de mots pris dans le texte. Vous allez automatiser leur lecture.</vt:lpstr>
      <vt:lpstr>Lisez à haute voix cette lettre avec fluidité et expressivité.</vt:lpstr>
      <vt:lpstr>Présentation PowerPoint</vt:lpstr>
      <vt:lpstr>Qui peut me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HP</cp:lastModifiedBy>
  <cp:revision>198</cp:revision>
  <dcterms:created xsi:type="dcterms:W3CDTF">2025-11-03T10:55:47Z</dcterms:created>
  <dcterms:modified xsi:type="dcterms:W3CDTF">2026-05-30T11:27:44Z</dcterms:modified>
</cp:coreProperties>
</file>