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8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79" r:id="rId10"/>
    <p:sldId id="310" r:id="rId11"/>
    <p:sldId id="273" r:id="rId12"/>
    <p:sldId id="313" r:id="rId13"/>
    <p:sldId id="258" r:id="rId14"/>
    <p:sldId id="265" r:id="rId15"/>
    <p:sldId id="269" r:id="rId16"/>
    <p:sldId id="268" r:id="rId17"/>
    <p:sldId id="270" r:id="rId18"/>
    <p:sldId id="286" r:id="rId19"/>
    <p:sldId id="292" r:id="rId20"/>
    <p:sldId id="2147483647" r:id="rId21"/>
    <p:sldId id="260" r:id="rId22"/>
    <p:sldId id="272" r:id="rId23"/>
    <p:sldId id="288" r:id="rId24"/>
    <p:sldId id="294" r:id="rId25"/>
    <p:sldId id="274" r:id="rId26"/>
    <p:sldId id="256" r:id="rId27"/>
    <p:sldId id="266" r:id="rId28"/>
    <p:sldId id="261" r:id="rId29"/>
    <p:sldId id="267" r:id="rId30"/>
    <p:sldId id="277" r:id="rId31"/>
    <p:sldId id="314" r:id="rId32"/>
    <p:sldId id="259" r:id="rId33"/>
    <p:sldId id="296" r:id="rId34"/>
    <p:sldId id="278" r:id="rId35"/>
    <p:sldId id="281" r:id="rId36"/>
    <p:sldId id="285" r:id="rId37"/>
    <p:sldId id="280" r:id="rId38"/>
    <p:sldId id="287" r:id="rId39"/>
    <p:sldId id="289" r:id="rId40"/>
    <p:sldId id="295" r:id="rId41"/>
    <p:sldId id="290" r:id="rId42"/>
    <p:sldId id="340" r:id="rId43"/>
    <p:sldId id="317" r:id="rId44"/>
    <p:sldId id="262" r:id="rId45"/>
    <p:sldId id="263" r:id="rId46"/>
    <p:sldId id="284" r:id="rId4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79"/>
            <p14:sldId id="310"/>
            <p14:sldId id="273"/>
            <p14:sldId id="313"/>
            <p14:sldId id="258"/>
            <p14:sldId id="265"/>
            <p14:sldId id="269"/>
            <p14:sldId id="268"/>
            <p14:sldId id="270"/>
            <p14:sldId id="286"/>
            <p14:sldId id="292"/>
            <p14:sldId id="2147483647"/>
            <p14:sldId id="260"/>
            <p14:sldId id="272"/>
            <p14:sldId id="288"/>
            <p14:sldId id="294"/>
            <p14:sldId id="274"/>
            <p14:sldId id="256"/>
            <p14:sldId id="266"/>
            <p14:sldId id="261"/>
            <p14:sldId id="267"/>
            <p14:sldId id="277"/>
            <p14:sldId id="314"/>
            <p14:sldId id="259"/>
            <p14:sldId id="296"/>
            <p14:sldId id="278"/>
            <p14:sldId id="281"/>
            <p14:sldId id="285"/>
            <p14:sldId id="280"/>
            <p14:sldId id="287"/>
            <p14:sldId id="289"/>
            <p14:sldId id="295"/>
            <p14:sldId id="290"/>
            <p14:sldId id="340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3F2"/>
    <a:srgbClr val="FBEEDE"/>
    <a:srgbClr val="8BC145"/>
    <a:srgbClr val="0070C0"/>
    <a:srgbClr val="156082"/>
    <a:srgbClr val="ECB963"/>
    <a:srgbClr val="DCEAF7"/>
    <a:srgbClr val="DCE6F2"/>
    <a:srgbClr val="E3EEF2"/>
    <a:srgbClr val="C8F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alt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réussir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5796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jpe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Consommer autrement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Outils de langue et Préparation de la tâche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7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B13CEBF-D3C4-C355-60F7-81FABC846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9F16E5-4E28-AF27-76C1-747014B1E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198313-29FE-FC65-1513-B14154A36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de l’oral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Identifier les arguments et les exemples dans un support audio.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Actes de parole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Appeler à l’action/ appuyer une conviction en lien avec les initiatives locales.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Production de l’oral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Participer à un échange oral pour inviter à l’action et à la prise d’initiative.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Lire de manière fluide et expressive un texte argumentatif.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847721"/>
            <a:ext cx="1798795" cy="74119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argumentatif.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sz="17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correctement le subjonctif pour proposer des initiatives en faveur de la consommation responsable.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</a:t>
            </a:r>
            <a:r>
              <a:rPr lang="fr-FR" sz="17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Comprendre la consigne et élaborer la conclusion d’une lettre ouverte.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finale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Rédiger une conclusion engageante d’une lettre ouverte pour inviter le lecteur à agir et à s’impliquer concrètement.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3781460"/>
            <a:ext cx="11628766" cy="900000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Fin de l’unité 5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700" dirty="0"/>
              <a:t>Utiliser des expressions variées pour parler de la consommation responsable.</a:t>
            </a:r>
          </a:p>
          <a:p>
            <a:pPr marL="285750" lvl="0" indent="-28575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700" dirty="0"/>
              <a:t>Savoir repérer les éléments clés d’un support audio : situation d’énonciation, arguments, exemples.</a:t>
            </a:r>
          </a:p>
          <a:p>
            <a:pPr marL="285750" lvl="0" indent="-28575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700" dirty="0"/>
              <a:t>Exprimer un point de vue et lancer un appel à l’action en faveur de choix durables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2512986"/>
            <a:ext cx="9478724" cy="95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Consommation responsable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Produits locaux et de saison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Commerce équitable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fr-FR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Économie de proximité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Aliments transformés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Surconsommation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fr-FR" sz="17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300"/>
              </a:spcBef>
            </a:pPr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dirty="0"/>
              <a:t>Utiliser le lexique de l’unité pour exprimer un avis, justifier, convaincre et appeler à l’action.</a:t>
            </a:r>
          </a:p>
          <a:p>
            <a:pPr marL="285750" lvl="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dirty="0"/>
              <a:t>Utiliser des structures comme : Il faut que… / Il est nécessaire que… / Nous devons...</a:t>
            </a:r>
          </a:p>
          <a:p>
            <a:pPr lvl="0" algn="just">
              <a:spcBef>
                <a:spcPts val="300"/>
              </a:spcBef>
            </a:pPr>
            <a:r>
              <a:rPr lang="fr-FR" b="1" dirty="0"/>
              <a:t>Les outils : </a:t>
            </a:r>
            <a:r>
              <a:rPr lang="fr-FR" dirty="0"/>
              <a:t>carte lexicale, support audio, tableau de repérage, travail en binôme, feedback immédiat,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argument et exemple.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Mal utiliser les structures d’appel à l’action, surtout : Il faut que / Il est important que + subjonctif.</a:t>
            </a:r>
          </a:p>
        </p:txBody>
      </p:sp>
    </p:spTree>
    <p:extLst>
      <p:ext uri="{BB962C8B-B14F-4D97-AF65-F5344CB8AC3E}">
        <p14:creationId xmlns:p14="http://schemas.microsoft.com/office/powerpoint/2010/main" val="73209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Préparation de la tâche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première partie de la séance d’aujourd’hui aux outils de langue.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Outils de langue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602350" y="2254078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Et si tout était possible ?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des outils de langue.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correctement le subjonctif pour proposer des initiatives en faveur de la consommation responsable.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3198-4F1C-0899-7742-2626B3E5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17D80C-8FE9-E2B2-39A2-3A4A6BABD4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717435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4AE14-9E72-FE82-37B9-98DD7F847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86B3E5A-8514-B82B-E9B8-1C098C84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utiliser le subjonctif présent après des expressions comme : il faut que, il est nécessaire que, il est important que.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B964C90-607E-FB87-6AFE-659D1756C0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Expliquer que ces expressions servent à donner un conseil, une obligation ou une recommandation.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08E765-2CF6-6643-A277-8704B40C93C0}"/>
              </a:ext>
            </a:extLst>
          </p:cNvPr>
          <p:cNvSpPr txBox="1"/>
          <p:nvPr/>
        </p:nvSpPr>
        <p:spPr>
          <a:xfrm>
            <a:off x="1031856" y="2134051"/>
            <a:ext cx="4602028" cy="18912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le subjonctif présent pour lancer un appel à l’action.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Il faut que nous fassions des choix responsables.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D97707D-2B88-01BE-D646-C412A4E55492}"/>
              </a:ext>
            </a:extLst>
          </p:cNvPr>
          <p:cNvGrpSpPr/>
          <p:nvPr/>
        </p:nvGrpSpPr>
        <p:grpSpPr>
          <a:xfrm>
            <a:off x="8108707" y="1177922"/>
            <a:ext cx="2587451" cy="4860000"/>
            <a:chOff x="8108707" y="1177922"/>
            <a:chExt cx="2587451" cy="486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0F6461-9B86-2550-98B8-DCB74BF8E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8707" y="4822922"/>
              <a:ext cx="1620000" cy="1215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784CF84-54FC-E18F-16EE-B3F1B2A5A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6158" y="3607922"/>
              <a:ext cx="1620000" cy="1215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9812E56-07DF-7D27-2760-CF149F4C9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8707" y="2392922"/>
              <a:ext cx="1620000" cy="1215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C4164A6-F5D6-D560-E9E2-75607CE94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6158" y="1177922"/>
              <a:ext cx="1620000" cy="121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457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69C0D-F187-5970-B787-B25F0344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D5D740E-9DAC-D607-F887-ABA45F559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la phrase et repérons l’expression qui demande le subjonctif.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0A7EF8-93F5-95B3-258D-4A3F88747A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Repérer d’abord l’expression, puis expliquer son sens.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156F64-ABDB-DFED-1364-5465B1D1CFF2}"/>
              </a:ext>
            </a:extLst>
          </p:cNvPr>
          <p:cNvSpPr txBox="1"/>
          <p:nvPr/>
        </p:nvSpPr>
        <p:spPr>
          <a:xfrm>
            <a:off x="933533" y="2134051"/>
            <a:ext cx="6096000" cy="5062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fassions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choix responsables.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D11162-7924-1B90-5366-706D75D4EF9C}"/>
              </a:ext>
            </a:extLst>
          </p:cNvPr>
          <p:cNvGrpSpPr/>
          <p:nvPr/>
        </p:nvGrpSpPr>
        <p:grpSpPr>
          <a:xfrm>
            <a:off x="8108707" y="1177922"/>
            <a:ext cx="2587451" cy="4860000"/>
            <a:chOff x="8108707" y="1177922"/>
            <a:chExt cx="2587451" cy="486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F2EA0B-9C79-1992-AEC3-246039F17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8707" y="4822922"/>
              <a:ext cx="1620000" cy="1215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4585164-AB2E-87B4-9736-7F2438CAF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6158" y="3607922"/>
              <a:ext cx="1620000" cy="1215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6ACCFA5-B327-1EE9-A377-E27DFC73F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8707" y="2392922"/>
              <a:ext cx="1620000" cy="1215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19A225E-30D5-DD6A-127F-00D76912F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6158" y="1177922"/>
              <a:ext cx="1620000" cy="1215000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EDD19AE-9B9D-1C73-684C-C95ECC5C07D3}"/>
              </a:ext>
            </a:extLst>
          </p:cNvPr>
          <p:cNvSpPr txBox="1"/>
          <p:nvPr/>
        </p:nvSpPr>
        <p:spPr>
          <a:xfrm>
            <a:off x="938715" y="3000422"/>
            <a:ext cx="6096000" cy="14003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expression exprime une obligation, une recommandation.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Après « 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 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», le verbe se met au subjonctif présent.</a:t>
            </a:r>
          </a:p>
        </p:txBody>
      </p:sp>
    </p:spTree>
    <p:extLst>
      <p:ext uri="{BB962C8B-B14F-4D97-AF65-F5344CB8AC3E}">
        <p14:creationId xmlns:p14="http://schemas.microsoft.com/office/powerpoint/2010/main" val="3659036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0F665-C5B5-6C0A-E8DB-286B7BF20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C7724DD-B4DD-0543-61BB-773EA597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démarche à suivre pour utiliser le subjonctif présent.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C0879F-AEBB-D826-8C69-224A2560925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Faire lire la démarche et donner un ou deux exemples supplémentaires.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EF8339-8DDC-09E7-F1DB-3633E3A23215}"/>
              </a:ext>
            </a:extLst>
          </p:cNvPr>
          <p:cNvGrpSpPr/>
          <p:nvPr/>
        </p:nvGrpSpPr>
        <p:grpSpPr>
          <a:xfrm>
            <a:off x="8108707" y="1177922"/>
            <a:ext cx="2587451" cy="4860000"/>
            <a:chOff x="8108707" y="1177922"/>
            <a:chExt cx="2587451" cy="486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5EBAD94-D9E2-639B-1C7A-BA8D2E330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8707" y="4822922"/>
              <a:ext cx="1620000" cy="1215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2BCD420-0B04-B6D1-BBE0-8432BFEF9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6158" y="3607922"/>
              <a:ext cx="1620000" cy="1215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FBF16F1-BB26-0135-857F-42F0DADFA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8707" y="2392922"/>
              <a:ext cx="1620000" cy="1215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A50C33D-30EB-43DA-029E-DFDF0007E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6158" y="1177922"/>
              <a:ext cx="1620000" cy="1215000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EA325BF7-DDEE-1312-88E5-15025B7F97AC}"/>
              </a:ext>
            </a:extLst>
          </p:cNvPr>
          <p:cNvSpPr txBox="1"/>
          <p:nvPr/>
        </p:nvSpPr>
        <p:spPr>
          <a:xfrm>
            <a:off x="707923" y="2266760"/>
            <a:ext cx="6135329" cy="33239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utiliser le subjonctif présent :</a:t>
            </a:r>
          </a:p>
          <a:p>
            <a:pPr marL="342900" indent="-3429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l’expression : il faut que / il est nécessaire que / il est important que.</a:t>
            </a:r>
          </a:p>
          <a:p>
            <a:pPr marL="342900" indent="-3429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cherche le sujet de la phrase.</a:t>
            </a:r>
          </a:p>
          <a:p>
            <a:pPr marL="342900" indent="-3429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choisis la bonne forme du verbe au subjonctif.</a:t>
            </a:r>
          </a:p>
          <a:p>
            <a:pPr marL="342900" indent="-3429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Exemples :</a:t>
            </a:r>
          </a:p>
          <a:p>
            <a:pPr marL="540000" indent="-342900" algn="just">
              <a:spcAft>
                <a:spcPts val="6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important que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consommateurs 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agissent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manière responsable.</a:t>
            </a:r>
          </a:p>
          <a:p>
            <a:pPr marL="540000" indent="-342900" algn="just">
              <a:spcAft>
                <a:spcPts val="6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nécessaire que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soyons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attentifs.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D3EB280-F9F0-45EC-579C-8DE04BB39ABE}"/>
              </a:ext>
            </a:extLst>
          </p:cNvPr>
          <p:cNvSpPr txBox="1"/>
          <p:nvPr/>
        </p:nvSpPr>
        <p:spPr>
          <a:xfrm>
            <a:off x="707922" y="1389386"/>
            <a:ext cx="6135329" cy="5062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fassions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choix responsables.</a:t>
            </a:r>
          </a:p>
        </p:txBody>
      </p:sp>
    </p:spTree>
    <p:extLst>
      <p:ext uri="{BB962C8B-B14F-4D97-AF65-F5344CB8AC3E}">
        <p14:creationId xmlns:p14="http://schemas.microsoft.com/office/powerpoint/2010/main" val="2056659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539279" cy="350045"/>
          </a:xfrm>
        </p:spPr>
        <p:txBody>
          <a:bodyPr/>
          <a:lstStyle/>
          <a:p>
            <a:pPr algn="just"/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chaque phrase, observez la forme du verbe au subjonctif, puis complétez avec le pronom personnel qui convient.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que la terminaison du verbe aide à trouver le sujet. Faire justifier chaque choix avant la correction.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769FC9-64D9-D0D8-A821-D05B3D172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070" y="1445425"/>
            <a:ext cx="9086837" cy="36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3FE5-293B-E4DB-84D9-F91E3D08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17186-4C3A-AF35-7BBC-C0064E80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 Vérifiez et corrigez si nécessaire.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A50E48-6BBF-90AA-C74D-30C2AA8C79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6582" y="640629"/>
            <a:ext cx="10613886" cy="326372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justifier chaque réponse à partir de la forme du verbe au subjonctif. Rappeler que le pronom doit s’accorder avec le verbe.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8956BC-5CE9-6F61-64A1-79874F983F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871F2378-AC60-9FFB-5FA3-AC64EEEC6701}"/>
              </a:ext>
            </a:extLst>
          </p:cNvPr>
          <p:cNvGrpSpPr/>
          <p:nvPr/>
        </p:nvGrpSpPr>
        <p:grpSpPr>
          <a:xfrm>
            <a:off x="1118070" y="1445425"/>
            <a:ext cx="9086837" cy="3647685"/>
            <a:chOff x="1118070" y="1445425"/>
            <a:chExt cx="9086837" cy="364768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14F4DEE-AF0F-CFCF-4D81-D8A4D426B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8070" y="1445425"/>
              <a:ext cx="9086837" cy="3647685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D756693-ACA1-731F-E1D9-91CC0B6457C6}"/>
                </a:ext>
              </a:extLst>
            </p:cNvPr>
            <p:cNvSpPr txBox="1"/>
            <p:nvPr/>
          </p:nvSpPr>
          <p:spPr>
            <a:xfrm>
              <a:off x="3510115" y="2637192"/>
              <a:ext cx="115037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2000" i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vous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4659B2-1CFF-187C-1187-FD01EE29A063}"/>
                </a:ext>
              </a:extLst>
            </p:cNvPr>
            <p:cNvSpPr txBox="1"/>
            <p:nvPr/>
          </p:nvSpPr>
          <p:spPr>
            <a:xfrm>
              <a:off x="3387212" y="3429000"/>
              <a:ext cx="115037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2000" i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vous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389BDCA-A893-686F-E41B-3D2CFB881837}"/>
                </a:ext>
              </a:extLst>
            </p:cNvPr>
            <p:cNvSpPr txBox="1"/>
            <p:nvPr/>
          </p:nvSpPr>
          <p:spPr>
            <a:xfrm>
              <a:off x="3205316" y="3874983"/>
              <a:ext cx="121919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fr-FR" sz="2000" i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‘ils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249B7F9-FDAC-3FD0-3DD8-7FAE9AF3BF32}"/>
                </a:ext>
              </a:extLst>
            </p:cNvPr>
            <p:cNvSpPr txBox="1"/>
            <p:nvPr/>
          </p:nvSpPr>
          <p:spPr>
            <a:xfrm>
              <a:off x="3274140" y="4686269"/>
              <a:ext cx="115037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2000" i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233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chaque phrase, observez l’expression qui introduit le subjonctif, puis associez-la à sa valeur.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7333" y="512812"/>
            <a:ext cx="10529279" cy="267549"/>
          </a:xfrm>
        </p:spPr>
        <p:txBody>
          <a:bodyPr/>
          <a:lstStyle/>
          <a:p>
            <a:pPr marL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repérer les expressions qui introduisent le verbe au subjonctif. Rappeler que ces expressions indiquent une valeur : obligation, souhait, doute, importance, volonté ou possibilité.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418BFEE-B0CE-9F26-DAE4-8AC505535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914463"/>
              </p:ext>
            </p:extLst>
          </p:nvPr>
        </p:nvGraphicFramePr>
        <p:xfrm>
          <a:off x="797376" y="1271524"/>
          <a:ext cx="10649192" cy="40477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4908">
                  <a:extLst>
                    <a:ext uri="{9D8B030D-6E8A-4147-A177-3AD203B41FA5}">
                      <a16:colId xmlns:a16="http://schemas.microsoft.com/office/drawing/2014/main" val="2707816578"/>
                    </a:ext>
                  </a:extLst>
                </a:gridCol>
                <a:gridCol w="3374284">
                  <a:extLst>
                    <a:ext uri="{9D8B030D-6E8A-4147-A177-3AD203B41FA5}">
                      <a16:colId xmlns:a16="http://schemas.microsoft.com/office/drawing/2014/main" val="2336990153"/>
                    </a:ext>
                  </a:extLst>
                </a:gridCol>
              </a:tblGrid>
              <a:tr h="674621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Phrases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Valeur du subjonctif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700575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fr-FR" sz="2000" b="0" i="1" u="sng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faut que nous </a:t>
                      </a:r>
                      <a:r>
                        <a:rPr lang="fr-FR" sz="2000" b="1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réduisions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le gaspillage alimentaire.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doute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55603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fr-FR" sz="2000" b="0" i="1" u="sng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souhaite que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citoyens </a:t>
                      </a:r>
                      <a:r>
                        <a:rPr lang="fr-FR" sz="2000" b="1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achètent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manière responsable.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L’obligation / la nécessité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43218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fr-FR" sz="2000" b="0" i="1" u="sng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ne crois pas que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ces produits </a:t>
                      </a:r>
                      <a:r>
                        <a:rPr lang="fr-FR" sz="2000" b="1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soient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locaux.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souhait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06744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fr-FR" sz="2000" b="0" i="1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Nous voulons que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consommateurs </a:t>
                      </a:r>
                      <a:r>
                        <a:rPr lang="fr-FR" sz="2000" b="1" i="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fassent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des choix durables.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possibilité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75157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fr-FR" sz="2000" b="0" i="1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est possible que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 produit </a:t>
                      </a:r>
                      <a:r>
                        <a:rPr lang="fr-FR" sz="2000" b="1" i="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soit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F. </a:t>
                      </a: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volonté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562839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21F857A-0DF9-EE40-1A96-4E89E7EEB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132280"/>
              </p:ext>
            </p:extLst>
          </p:nvPr>
        </p:nvGraphicFramePr>
        <p:xfrm>
          <a:off x="2709332" y="5670371"/>
          <a:ext cx="6773335" cy="3708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82862868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4018408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6020623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79923368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071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1.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95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24B42-C7B9-6FC8-C041-40CF36966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24298-3BC1-0537-6FEB-460FA383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 Vérifiez vos associations et corrigez si nécessaire.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C02068-5B3C-0DAC-0791-6C30B1FD54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justifier chaque réponse à partir de l’expression introductrice : il faut que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(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obligation), je souhaite que (souhait), …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D58760C-D58A-0214-A3CB-27FD8DD5C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583420"/>
              </p:ext>
            </p:extLst>
          </p:nvPr>
        </p:nvGraphicFramePr>
        <p:xfrm>
          <a:off x="797376" y="1271524"/>
          <a:ext cx="10649192" cy="40477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4908">
                  <a:extLst>
                    <a:ext uri="{9D8B030D-6E8A-4147-A177-3AD203B41FA5}">
                      <a16:colId xmlns:a16="http://schemas.microsoft.com/office/drawing/2014/main" val="2707816578"/>
                    </a:ext>
                  </a:extLst>
                </a:gridCol>
                <a:gridCol w="3374284">
                  <a:extLst>
                    <a:ext uri="{9D8B030D-6E8A-4147-A177-3AD203B41FA5}">
                      <a16:colId xmlns:a16="http://schemas.microsoft.com/office/drawing/2014/main" val="2336990153"/>
                    </a:ext>
                  </a:extLst>
                </a:gridCol>
              </a:tblGrid>
              <a:tr h="674621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Phrases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Valeur du subjonctif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700575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fr-FR" sz="2000" b="0" i="1" u="sng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faut que nous </a:t>
                      </a:r>
                      <a:r>
                        <a:rPr lang="fr-FR" sz="2000" b="1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réduisions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le gaspillage alimentaire.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doute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55603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fr-FR" sz="2000" b="0" i="1" u="sng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souhaite que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citoyens </a:t>
                      </a:r>
                      <a:r>
                        <a:rPr lang="fr-FR" sz="2000" b="1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achètent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manière responsable.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L’obligation / la nécessité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43218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fr-FR" sz="2000" b="0" i="1" u="sng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ne crois pas que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ces produits </a:t>
                      </a:r>
                      <a:r>
                        <a:rPr lang="fr-FR" sz="2000" b="1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soient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locaux.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souhait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06744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fr-FR" sz="2000" b="0" i="1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Nous voulons que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consommateurs </a:t>
                      </a:r>
                      <a:r>
                        <a:rPr lang="fr-FR" sz="2000" b="1" i="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fassent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des choix durables.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E.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possibilité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75157"/>
                  </a:ext>
                </a:extLst>
              </a:tr>
              <a:tr h="674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fr-FR" sz="2000" b="0" i="1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est possible que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 produit </a:t>
                      </a:r>
                      <a:r>
                        <a:rPr lang="fr-FR" sz="2000" b="1" i="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soit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F. </a:t>
                      </a: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volonté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562839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576FC98-73AC-5B7D-CF2B-18664265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408877"/>
              </p:ext>
            </p:extLst>
          </p:nvPr>
        </p:nvGraphicFramePr>
        <p:xfrm>
          <a:off x="2709332" y="5670371"/>
          <a:ext cx="6773335" cy="3708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82862868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4018408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6020623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79923368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071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1.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95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683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 individuel : Mets les verbes entre parenthèses au subjonctif présent pour formuler des appels à l’action.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12812"/>
            <a:ext cx="10529279" cy="267549"/>
          </a:xfrm>
        </p:spPr>
        <p:txBody>
          <a:bodyPr/>
          <a:lstStyle/>
          <a:p>
            <a:pPr marL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repérer l’expression qui introduit le subjonctif, identifier le sujet, puis choisir la forme correcte du verbe. Laisser les élèves travailler seuls et accompagner ceux qui sont en difficulté.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FE1F4A-E86D-24C3-7FB9-DD4D422CA941}"/>
              </a:ext>
            </a:extLst>
          </p:cNvPr>
          <p:cNvSpPr txBox="1"/>
          <p:nvPr/>
        </p:nvSpPr>
        <p:spPr>
          <a:xfrm>
            <a:off x="1311728" y="1382286"/>
            <a:ext cx="9568543" cy="4093428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mets les verbes entre parenthèses au subjonctif présent pour lancer un appel à l’action.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les citoyens (réduire) ................................ leurs déchets au quotidien.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important que chaque consommateur (réfléchir) ................................ avant d’acheter un produit.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nécessaire que nous (éviter) ................................ les achats inutiles.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souhaite que les familles (privilégier) ................................ les produits durables.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tu (prendre) ................................ l’habitude de réparer les objets au lieu de les jeter.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essentiel que vous (faire) ................................ attention à l’origine des produits.</a:t>
            </a:r>
          </a:p>
        </p:txBody>
      </p:sp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414D-F054-E946-29C6-57090369A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5734E89-A0EF-70F4-13DE-581775B5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 Vérifie tes verbes et corrige si nécessaire.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C69ACB6D-A25D-FFB5-88B9-54526EE3275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22639"/>
            <a:ext cx="10529279" cy="267549"/>
          </a:xfrm>
        </p:spPr>
        <p:txBody>
          <a:bodyPr/>
          <a:lstStyle/>
          <a:p>
            <a:pPr marL="0"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justifier quelques réponses en reliant le sujet à la forme verbale : (les citoyens : réduisent), (chaque consommateur : réfléchisse), … Demander ensuite aux élèves de recopier les réponses correctes.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A3E6FE-7191-B130-735E-9D4C1707D397}"/>
              </a:ext>
            </a:extLst>
          </p:cNvPr>
          <p:cNvSpPr txBox="1"/>
          <p:nvPr/>
        </p:nvSpPr>
        <p:spPr>
          <a:xfrm>
            <a:off x="1311728" y="1382286"/>
            <a:ext cx="9568543" cy="3477875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mets les verbes entre parenthèses au subjonctif présent pour lancer un appel à l’action.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les citoyens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réduisent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leurs déchets au quotidien.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important que chaque consommateur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réfléchisse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avant d’acheter un produit.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nécessaire que nous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évitions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achats inutiles.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souhaite que les familles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privilégient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produits durables.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tu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prennes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l’habitude de réparer les objets au lieu de les jeter.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essentiel que vous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fassiez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attention à l’origine des produits.</a:t>
            </a:r>
          </a:p>
        </p:txBody>
      </p:sp>
    </p:spTree>
    <p:extLst>
      <p:ext uri="{BB962C8B-B14F-4D97-AF65-F5344CB8AC3E}">
        <p14:creationId xmlns:p14="http://schemas.microsoft.com/office/powerpoint/2010/main" val="3895174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préparation de la tâche finale.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Préparation de la tâche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CD93D2-F58F-0FDE-1BD0-34072A9A2D8C}"/>
              </a:ext>
            </a:extLst>
          </p:cNvPr>
          <p:cNvSpPr txBox="1"/>
          <p:nvPr/>
        </p:nvSpPr>
        <p:spPr>
          <a:xfrm>
            <a:off x="4717524" y="2504260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Ma lettre pour agir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2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Préparation de la tâche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Comprendre la consigne et élaborer la conclusion d’une lettre ouverte.</a:t>
            </a:r>
            <a:endParaRPr lang="fr-FR" sz="2400" b="1" i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Rappeler aux élèves que le travail de production de la lettre ouverte aura lieu dans la séance suivante.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51867-9654-16E9-802C-3389C990E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C4B9342-9992-4B94-A83B-F5F8F8BB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sz="15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rédiger une conclusion engageante d’une lettre ouverte pour</a:t>
            </a:r>
            <a:br>
              <a:rPr lang="fr-FR" sz="15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5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inviter le lecteur à agir et à s’impliquer concrètement.</a:t>
            </a:r>
            <a:endParaRPr lang="fr-FR" altLang="fr-FR" sz="15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CADC38-5181-E05E-B3CA-892A62FE50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 algn="just"/>
            <a:r>
              <a:rPr lang="fr-FR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Verbaliser la démarche à haute voix : faire observer la tâche et repérer les éléments indispensables pour rédiger une lettre ouverte.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F4CB90-4915-A16A-DF4A-E2FA6570F649}"/>
              </a:ext>
            </a:extLst>
          </p:cNvPr>
          <p:cNvSpPr txBox="1"/>
          <p:nvPr/>
        </p:nvSpPr>
        <p:spPr>
          <a:xfrm>
            <a:off x="683076" y="2287978"/>
            <a:ext cx="6346457" cy="28392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réussir ma lettre ouverte, je repère 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20000" indent="-342900" algn="just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sujet : Défendre une initiative locale.</a:t>
            </a:r>
          </a:p>
          <a:p>
            <a:pPr marL="720000" indent="-342900" algn="just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thème de l’unité : Consommer autrement.</a:t>
            </a:r>
          </a:p>
          <a:p>
            <a:pPr marL="720000" indent="-342900" algn="just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format : Une lettre ouverte.</a:t>
            </a:r>
          </a:p>
          <a:p>
            <a:pPr marL="720000" indent="-342900" algn="just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support : Le journal de ton établissement.</a:t>
            </a:r>
          </a:p>
          <a:p>
            <a:pPr marL="720000" indent="-342900" algn="just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but : convaincre les lecteurs de soutenir l’initiative.</a:t>
            </a:r>
          </a:p>
          <a:p>
            <a:pPr marL="720000" indent="-342900" algn="just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destinataires : les élèves, les enseignants, l’administration, les parents d’élèves, etc.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3E8036E-FBF4-6700-5524-217D692AD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583" y="2118219"/>
            <a:ext cx="4238341" cy="317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1B768E2-62B7-AC23-FCAD-6C11A04EB129}"/>
              </a:ext>
            </a:extLst>
          </p:cNvPr>
          <p:cNvSpPr txBox="1"/>
          <p:nvPr/>
        </p:nvSpPr>
        <p:spPr>
          <a:xfrm>
            <a:off x="683076" y="1199886"/>
            <a:ext cx="10825848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Ton objectif est de défendre une initiative locale : « Organiser une collecte et un échange d’objets utiles au collège. »</a:t>
            </a:r>
          </a:p>
        </p:txBody>
      </p:sp>
    </p:spTree>
    <p:extLst>
      <p:ext uri="{BB962C8B-B14F-4D97-AF65-F5344CB8AC3E}">
        <p14:creationId xmlns:p14="http://schemas.microsoft.com/office/powerpoint/2010/main" val="2697148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979B1-3540-DE29-5271-B3F1DE1D0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A73A520-54A9-052E-186A-9D37C953F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Voyons maintenant comment organiser la lettre ouverte en trois parties.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8E4DF7-8F94-866C-291F-514A37FDC4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42308"/>
            <a:ext cx="10529279" cy="267549"/>
          </a:xfrm>
        </p:spPr>
        <p:txBody>
          <a:bodyPr/>
          <a:lstStyle/>
          <a:p>
            <a:pPr marL="0" indent="0" algn="just"/>
            <a:r>
              <a:rPr lang="fr-FR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Montrer que chaque partie a une fonction précise : l’introduction présente l’initiative, le développement la défend avec des arguments et des exemples, la conclusion rappelle son importance et appelle à l’action.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86B6BB-9FC9-F2B9-DE80-13E09710877E}"/>
              </a:ext>
            </a:extLst>
          </p:cNvPr>
          <p:cNvSpPr txBox="1"/>
          <p:nvPr/>
        </p:nvSpPr>
        <p:spPr>
          <a:xfrm>
            <a:off x="933533" y="1186766"/>
            <a:ext cx="6096000" cy="45550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rédiger une lettre ouverte qui défend une initiative locale :</a:t>
            </a:r>
          </a:p>
          <a:p>
            <a:pPr marL="377100" algn="just">
              <a:buClr>
                <a:srgbClr val="00B0F0"/>
              </a:buClr>
            </a:pPr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présente l’initiative et j’explique pourquoi je l’ai choisie.</a:t>
            </a:r>
          </a:p>
          <a:p>
            <a:pPr marL="377100" algn="just">
              <a:buClr>
                <a:srgbClr val="00B0F0"/>
              </a:buClr>
            </a:pPr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Développement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J’explique en quoi consiste l’initiative.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donne ses objectifs, ses bénéfices et un exemple concret.</a:t>
            </a:r>
          </a:p>
          <a:p>
            <a:pPr marL="377100" algn="just">
              <a:buClr>
                <a:srgbClr val="00B0F0"/>
              </a:buClr>
            </a:pPr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rappelle l’importance de l’initiative.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lance un appel à l’action.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retenir :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lettre ouverte doit présenter une idée, la défendre et encourager les lecteurs à agir.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2C5651-50ED-6D12-CCF0-C970F35C1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71" y="1580057"/>
            <a:ext cx="4238341" cy="317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6013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035E-13AC-2C8B-56AE-27C24B85A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D01CA4-DE7C-8871-604F-D6B3C9BC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apprenons à rédiger une conclusion engageante pour convaincre les lecteurs de participer.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42D354-7D16-AE79-5E62-E1FC3A61B1B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12812"/>
            <a:ext cx="10529279" cy="267549"/>
          </a:xfrm>
        </p:spPr>
        <p:txBody>
          <a:bodyPr/>
          <a:lstStyle/>
          <a:p>
            <a:pPr marL="0" indent="0"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observer les deux éléments essentiels : rappeler l’importance de l’initiative, puis encourager les lecteurs à agir concrètement.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F981D5-F45C-2AFD-EF13-D2D89D901257}"/>
              </a:ext>
            </a:extLst>
          </p:cNvPr>
          <p:cNvSpPr txBox="1"/>
          <p:nvPr/>
        </p:nvSpPr>
        <p:spPr>
          <a:xfrm>
            <a:off x="933533" y="1501396"/>
            <a:ext cx="6096000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écrire une conclusion engageante :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rappelle pourquoi l’initiative est importante.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initiative est importante parce qu’elle réduit le gaspillage et encourage la solidarité.</a:t>
            </a:r>
          </a:p>
          <a:p>
            <a:pPr marL="342900" indent="-342900" algn="just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J’encourage les lecteurs à participer.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Alors, participons tous à cette action pour apprendre à consommer autrement.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147FFA-4625-2F2E-287A-DA290A420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71" y="1580057"/>
            <a:ext cx="4238341" cy="317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947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5A98F-B5B9-CBA2-456B-EF1BB5FA4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2BC4F91-E741-F76E-3595-EE4FD77EE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les expressions utiles pour appeler à l’action dans une lettre ouverte.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FC453A-C56B-BA7D-4112-5039EDAA3DF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42307"/>
            <a:ext cx="10529279" cy="267549"/>
          </a:xfrm>
        </p:spPr>
        <p:txBody>
          <a:bodyPr/>
          <a:lstStyle/>
          <a:p>
            <a:pPr marL="0" indent="0" algn="just"/>
            <a:r>
              <a:rPr lang="fr-FR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que les expressions « il faut que … », « il est nécessaire que … », etc., sont suivies du subjonctif. Montrer qu’elles servent à exprimer l’obligation, la nécessité, le souhait ou la volonté…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1946EF-0B2F-B188-7F79-45B37120E72A}"/>
              </a:ext>
            </a:extLst>
          </p:cNvPr>
          <p:cNvSpPr txBox="1"/>
          <p:nvPr/>
        </p:nvSpPr>
        <p:spPr>
          <a:xfrm>
            <a:off x="933533" y="1501396"/>
            <a:ext cx="6135862" cy="39395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appeler à l’action dans une lettre ouverte, je peux utiliser des expressions comme :</a:t>
            </a:r>
          </a:p>
          <a:p>
            <a:pPr marL="720000" indent="-3429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(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obligation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subjonctif.</a:t>
            </a:r>
          </a:p>
          <a:p>
            <a:pPr marL="720000" indent="-3429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nécessaire que (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nécessité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subjonctif.</a:t>
            </a:r>
          </a:p>
          <a:p>
            <a:pPr marL="720000" indent="-3429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souhaite que (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souhait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subjonctif.</a:t>
            </a:r>
          </a:p>
          <a:p>
            <a:pPr marL="720000" indent="-3429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voulons que (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volonté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subjonctif.</a:t>
            </a:r>
          </a:p>
          <a:p>
            <a:pPr marL="720000" indent="-3429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Etc.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souhaite que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notre collège 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devienne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 exemple de consommation responsable.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retenir :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une conclusion engageante, les expressions ci-dessus servent à convaincre les lecteurs et à les encourager à agir.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3EE3CA-A034-0BB5-1FB9-758DD983A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71" y="1580057"/>
            <a:ext cx="4238341" cy="317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5214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63248-0004-CB5E-44B5-FE55CC24D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FCCAF8E-2E7C-C357-D4AF-1AAD1D0F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lisons cet exemple de conclusion engageante et repérons sa structure.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9DD0D8-8D1F-D4E4-524F-6432F48F0C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22644"/>
            <a:ext cx="10529279" cy="267549"/>
          </a:xfrm>
        </p:spPr>
        <p:txBody>
          <a:bodyPr/>
          <a:lstStyle/>
          <a:p>
            <a:pPr marL="0" indent="0"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distinguer les deux parties : rappel de l’importance de l’initiative et appel à l’action. Attirer l’attention sur l’emploi du subjonctif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E2BC5A-A691-8F14-91CC-011B629C90AC}"/>
              </a:ext>
            </a:extLst>
          </p:cNvPr>
          <p:cNvSpPr txBox="1"/>
          <p:nvPr/>
        </p:nvSpPr>
        <p:spPr>
          <a:xfrm>
            <a:off x="933533" y="1501396"/>
            <a:ext cx="6135862" cy="44781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de conclusion engageante :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Rappel de l’importance de l’initiative :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soutenir cette initiative parce qu’elle permet de réduire le gaspillage et de donner une seconde vie aux objets. Elle aide aussi les élèves à devenir plus solidaires et plus responsables.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Appel à l’action :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souhaite que nous participions toutes et tous à cette collecte et que nous montrions, ensemble, que notre collège peut agir pour consommer autrement.</a:t>
            </a:r>
          </a:p>
          <a:p>
            <a:pPr marL="342900" indent="-342900" algn="just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 à retenir :</a:t>
            </a:r>
          </a:p>
          <a:p>
            <a:pPr marL="720000" indent="-342900" algn="just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 engageante =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rappel de l’importance de l’initiative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appel à l’action.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91A7AD-3D30-6949-4FBC-5D119C1AD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71" y="1580057"/>
            <a:ext cx="4238341" cy="317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87729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8C9E9-6AF0-CA9A-1EC8-A4D61F02F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7648A7-0E92-9BC9-5951-8BF635146A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962955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5D87-A861-B834-3663-1C03B342C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7EEB26-21FD-F764-AE6A-9FBB200A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lisez la tâche finale, repérez les mots-clés, puis complétez le tableau.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E1E4D-BD10-FEF2-83AB-52A9E7E14C3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493148"/>
            <a:ext cx="10529279" cy="267549"/>
          </a:xfrm>
        </p:spPr>
        <p:txBody>
          <a:bodyPr/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relever les informations essentielles : qui écrit ? à qui ? de quoi ? .... Accompagner les élèves en difficulté en les renvoyant directement à la consigne de la tâche finale.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828545B-1714-4934-20D4-710F94FF1A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F6B9B89-AF0F-C767-AD2C-0F43B92CE3BF}"/>
              </a:ext>
            </a:extLst>
          </p:cNvPr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7EEDA0-35EF-8667-97EF-206074063D0E}"/>
              </a:ext>
            </a:extLst>
          </p:cNvPr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15832A-BD5F-5F0A-D600-73C028223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94" y="1290292"/>
            <a:ext cx="10012011" cy="389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13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30213-E699-E479-10AF-67E45752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7994C-8B9D-00A5-2CE0-8501311C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 Vérifiez votre tableau et corrigez si nécessaire.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62A53-A148-4144-D0BA-8780D430A89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12812"/>
            <a:ext cx="10529279" cy="267549"/>
          </a:xfrm>
        </p:spPr>
        <p:txBody>
          <a:bodyPr/>
          <a:lstStyle/>
          <a:p>
            <a:pPr marL="0"/>
            <a:r>
              <a:rPr lang="fr-FR" sz="15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justifier chaque réponse à partir des mots-clés de la consigne : « lettre ouverte, journal de l’établissement, initiative locale, collecte solidaire, élèves et enseignants, participer ». Puis 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A4077B40-FDD6-EFB9-7EE5-F3442EAC28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A4E55B8-E0B1-689E-53CB-E3D9A9940CDF}"/>
              </a:ext>
            </a:extLst>
          </p:cNvPr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9DA0F3-C594-1EC1-294D-6CC63D19777C}"/>
              </a:ext>
            </a:extLst>
          </p:cNvPr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BFBAC8-1C47-2195-415E-01C1C6ADB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94" y="1290292"/>
            <a:ext cx="10012011" cy="389130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804214F-26B9-5B90-4048-4DF42B3BBE64}"/>
              </a:ext>
            </a:extLst>
          </p:cNvPr>
          <p:cNvSpPr txBox="1"/>
          <p:nvPr/>
        </p:nvSpPr>
        <p:spPr>
          <a:xfrm>
            <a:off x="3529780" y="1951330"/>
            <a:ext cx="735453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Un(e) élève du collège.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48AB7-FCD0-589D-B78B-4DF6FD559EA0}"/>
              </a:ext>
            </a:extLst>
          </p:cNvPr>
          <p:cNvSpPr txBox="1"/>
          <p:nvPr/>
        </p:nvSpPr>
        <p:spPr>
          <a:xfrm>
            <a:off x="3529780" y="3379150"/>
            <a:ext cx="735453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collège.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8DC03C-C270-90DD-DC1A-CAFDE1484F3B}"/>
              </a:ext>
            </a:extLst>
          </p:cNvPr>
          <p:cNvSpPr txBox="1"/>
          <p:nvPr/>
        </p:nvSpPr>
        <p:spPr>
          <a:xfrm>
            <a:off x="3529780" y="3841288"/>
            <a:ext cx="735453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 la semaine solidaire, par exemple.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6C2DA7-5372-FDD4-7B2C-C6EAA9D3493E}"/>
              </a:ext>
            </a:extLst>
          </p:cNvPr>
          <p:cNvSpPr txBox="1"/>
          <p:nvPr/>
        </p:nvSpPr>
        <p:spPr>
          <a:xfrm>
            <a:off x="3529780" y="4300656"/>
            <a:ext cx="748235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Aider les élèves qui sont dans le besoin et encourager la solidarité au collège.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C5309E-4025-6049-0393-ECC6E56678DC}"/>
              </a:ext>
            </a:extLst>
          </p:cNvPr>
          <p:cNvSpPr txBox="1"/>
          <p:nvPr/>
        </p:nvSpPr>
        <p:spPr>
          <a:xfrm>
            <a:off x="3529780" y="4772626"/>
            <a:ext cx="735453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élève / une élève du collège.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0D5704-2EEA-7814-C8F2-3E06F1E7E631}"/>
              </a:ext>
            </a:extLst>
          </p:cNvPr>
          <p:cNvSpPr txBox="1"/>
          <p:nvPr/>
        </p:nvSpPr>
        <p:spPr>
          <a:xfrm>
            <a:off x="3529780" y="2907180"/>
            <a:ext cx="735453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D’une initiative locale : organiser une collecte solidaire au collège.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174EA0-ECEA-A255-0334-844CEADD558E}"/>
              </a:ext>
            </a:extLst>
          </p:cNvPr>
          <p:cNvSpPr txBox="1"/>
          <p:nvPr/>
        </p:nvSpPr>
        <p:spPr>
          <a:xfrm>
            <a:off x="3529780" y="2415473"/>
            <a:ext cx="7354530" cy="369332"/>
          </a:xfrm>
          <a:prstGeom prst="rect">
            <a:avLst/>
          </a:prstGeom>
          <a:solidFill>
            <a:srgbClr val="FBEEDE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Aux élèves et aux enseignants de l’établissement.</a:t>
            </a:r>
          </a:p>
        </p:txBody>
      </p:sp>
    </p:spTree>
    <p:extLst>
      <p:ext uri="{BB962C8B-B14F-4D97-AF65-F5344CB8AC3E}">
        <p14:creationId xmlns:p14="http://schemas.microsoft.com/office/powerpoint/2010/main" val="2444756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Organisez vos idées avant de rédiger votre lettre ouverte : complétez les trois parties </a:t>
            </a:r>
            <a:r>
              <a:rPr lang="en-US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(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introduction, développement et conclusion).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/>
            <a:r>
              <a:rPr lang="fr-FR" sz="15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travailler d’abord individuellement, puis demander aux élèves de comparer leurs idées en binômes avant la rédaction finale.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A86E94-3575-10AC-319B-3F2DB6A21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29" y="1091380"/>
            <a:ext cx="5564781" cy="555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Structurez votre lettre ouverte en vous aidant du plan à gauche, avant de à la mettre en forme.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7333" y="522644"/>
            <a:ext cx="10529279" cy="267549"/>
          </a:xfrm>
        </p:spPr>
        <p:txBody>
          <a:bodyPr/>
          <a:lstStyle/>
          <a:p>
            <a:pPr marL="0"/>
            <a:r>
              <a:rPr lang="fr-FR" sz="15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rappeler les éléments d’une lettre ouverte : lieu et date, formule d’appel, introduction, développement, conclusion engageante et signature. Demander à quelques binômes de présenter leur plan avant la rédaction.</a:t>
            </a:r>
            <a:endParaRPr lang="fr-FR" sz="15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7437F5-B5DB-CA2B-9267-AA669DA64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29" y="1091380"/>
            <a:ext cx="5564781" cy="5552755"/>
          </a:xfrm>
          <a:prstGeom prst="rect">
            <a:avLst/>
          </a:prstGeom>
        </p:spPr>
      </p:pic>
      <p:sp>
        <p:nvSpPr>
          <p:cNvPr id="5" name="Organigramme : Document 4">
            <a:extLst>
              <a:ext uri="{FF2B5EF4-FFF2-40B4-BE49-F238E27FC236}">
                <a16:creationId xmlns:a16="http://schemas.microsoft.com/office/drawing/2014/main" id="{E962F7F4-A5E6-DE64-4AED-CB3A1CF062ED}"/>
              </a:ext>
            </a:extLst>
          </p:cNvPr>
          <p:cNvSpPr/>
          <p:nvPr/>
        </p:nvSpPr>
        <p:spPr>
          <a:xfrm>
            <a:off x="6558116" y="1091380"/>
            <a:ext cx="4994787" cy="5552755"/>
          </a:xfrm>
          <a:prstGeom prst="flowChartDocument">
            <a:avLst/>
          </a:prstGeom>
          <a:ln>
            <a:solidFill>
              <a:srgbClr val="E0E3F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Lieu et date</a:t>
            </a:r>
          </a:p>
          <a:p>
            <a:pPr algn="just"/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 d’appel</a:t>
            </a:r>
          </a:p>
          <a:p>
            <a:pPr algn="just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 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 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 ………………………………………………………………………………………………………………………………………………….</a:t>
            </a:r>
          </a:p>
          <a:p>
            <a:pPr algn="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 pour compléter oralement les deux parties.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Nous avons également appris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064429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545297"/>
            <a:ext cx="9839160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correctement le subjonctif pour proposer des initiatives en faveur de la consommation responsable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les expressions : il faut que, il est nécessaire que, il est important que, je souhaite que…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cherche le sujet de la phrase.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choisis la bonne forme du verbe au subjonctif.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que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réduisions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 gaspillage.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6BDF42-E88F-F48D-CA39-3F90FB08A5D1}"/>
              </a:ext>
            </a:extLst>
          </p:cNvPr>
          <p:cNvSpPr/>
          <p:nvPr/>
        </p:nvSpPr>
        <p:spPr>
          <a:xfrm>
            <a:off x="909092" y="4019285"/>
            <a:ext cx="9813337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Comprendre la consigne et élaborer la conclusion d’une lettre ouverte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le sujet, le format, le destinataire et le but de la tâche.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J’organise mes idées avant de rédiger.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construis une conclusion engageante : rappel de l’importance de l’initiative + appel à l’action.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Je souhaite que nous participions tous à cette collecte.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A09BB5-5C87-5700-936A-3A9E930B0339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Nous avons également appris à :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l’activité 2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livret de l’élève, p. 91.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8324</TotalTime>
  <Words>2962</Words>
  <Application>Microsoft Office PowerPoint</Application>
  <PresentationFormat>Grand écran</PresentationFormat>
  <Paragraphs>299</Paragraphs>
  <Slides>45</Slides>
  <Notes>0</Notes>
  <HiddenSlides>7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45</vt:i4>
      </vt:variant>
    </vt:vector>
  </HeadingPairs>
  <TitlesOfParts>
    <vt:vector size="56" baseType="lpstr">
      <vt:lpstr>Aptos</vt:lpstr>
      <vt:lpstr>Aptos Display</vt:lpstr>
      <vt:lpstr>Arial</vt:lpstr>
      <vt:lpstr>Calibri</vt:lpstr>
      <vt:lpstr>Cambria Math</vt:lpstr>
      <vt:lpstr>Courier New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Nous allons consacrer la première partie de la séance d’aujourd’hui aux outils de langue.</vt:lpstr>
      <vt:lpstr>Voici l’objectif des outils de langue.</vt:lpstr>
      <vt:lpstr>Présentation PowerPoint</vt:lpstr>
      <vt:lpstr>Aujourd’hui, nous allons apprendre à utiliser le subjonctif présent après des expressions comme : il faut que, il est nécessaire que, il est important que.</vt:lpstr>
      <vt:lpstr>Observons la phrase et repérons l’expression qui demande le subjonctif.</vt:lpstr>
      <vt:lpstr>Voici la démarche à suivre pour utiliser le subjonctif présent.</vt:lpstr>
      <vt:lpstr>Présentation PowerPoint</vt:lpstr>
      <vt:lpstr>Lisez chaque phrase, observez la forme du verbe au subjonctif, puis complétez avec le pronom personnel qui convient.</vt:lpstr>
      <vt:lpstr>Voici les réponses attendues. Vérifiez et corrigez si nécessaire.</vt:lpstr>
      <vt:lpstr>Présentation PowerPoint</vt:lpstr>
      <vt:lpstr>Lisez chaque phrase, observez l’expression qui introduit le subjonctif, puis associez-la à sa valeur.</vt:lpstr>
      <vt:lpstr>Voici les réponses attendues. Vérifiez vos associations et corrigez si nécessaire.</vt:lpstr>
      <vt:lpstr>Présentation PowerPoint</vt:lpstr>
      <vt:lpstr>Travail individuel : Mets les verbes entre parenthèses au subjonctif présent pour formuler des appels à l’action.</vt:lpstr>
      <vt:lpstr>Voici les réponses attendues. Vérifie tes verbes et corrige si nécessaire.</vt:lpstr>
      <vt:lpstr>Maintenant, on passe à la deuxième partie de la séance consacrée à la préparation de la tâche finale.</vt:lpstr>
      <vt:lpstr>Voici l’objectif de la 2ème partie de cette séance.</vt:lpstr>
      <vt:lpstr>Présentation PowerPoint</vt:lpstr>
      <vt:lpstr>Aujourd’hui, nous allons apprendre à rédiger une conclusion engageante d’une lettre ouverte pour inviter le lecteur à agir et à s’impliquer concrètement.</vt:lpstr>
      <vt:lpstr>Voyons maintenant comment organiser la lettre ouverte en trois parties.</vt:lpstr>
      <vt:lpstr>Maintenant, apprenons à rédiger une conclusion engageante pour convaincre les lecteurs de participer.</vt:lpstr>
      <vt:lpstr>Observons les expressions utiles pour appeler à l’action dans une lettre ouverte.</vt:lpstr>
      <vt:lpstr>Maintenant, lisons cet exemple de conclusion engageante et repérons sa structure.</vt:lpstr>
      <vt:lpstr>Présentation PowerPoint</vt:lpstr>
      <vt:lpstr>Maintenant, lisez la tâche finale, repérez les mots-clés, puis complétez le tableau.</vt:lpstr>
      <vt:lpstr>Voici les réponses attendues. Vérifiez votre tableau et corrigez si nécessaire.</vt:lpstr>
      <vt:lpstr>Présentation PowerPoint</vt:lpstr>
      <vt:lpstr>Organisez vos idées avant de rédiger votre lettre ouverte : complétez les trois parties (introduction, développement et conclusion).</vt:lpstr>
      <vt:lpstr>Structurez votre lettre ouverte en vous aidant du plan à gauche, avant de à la mettre en forme.</vt:lpstr>
      <vt:lpstr>Présentation PowerPoint</vt:lpstr>
      <vt:lpstr>Qui peut me rappeler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idrissi mohamed</cp:lastModifiedBy>
  <cp:revision>176</cp:revision>
  <dcterms:created xsi:type="dcterms:W3CDTF">2025-11-03T10:55:47Z</dcterms:created>
  <dcterms:modified xsi:type="dcterms:W3CDTF">2026-05-10T18:09:24Z</dcterms:modified>
</cp:coreProperties>
</file>