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48"/>
  </p:notesMasterIdLst>
  <p:sldIdLst>
    <p:sldId id="264" r:id="rId3"/>
    <p:sldId id="282" r:id="rId4"/>
    <p:sldId id="291" r:id="rId5"/>
    <p:sldId id="293" r:id="rId6"/>
    <p:sldId id="306" r:id="rId7"/>
    <p:sldId id="257" r:id="rId8"/>
    <p:sldId id="305" r:id="rId9"/>
    <p:sldId id="272" r:id="rId10"/>
    <p:sldId id="310" r:id="rId11"/>
    <p:sldId id="273" r:id="rId12"/>
    <p:sldId id="313" r:id="rId13"/>
    <p:sldId id="308" r:id="rId14"/>
    <p:sldId id="268" r:id="rId15"/>
    <p:sldId id="270" r:id="rId16"/>
    <p:sldId id="258" r:id="rId17"/>
    <p:sldId id="265" r:id="rId18"/>
    <p:sldId id="269" r:id="rId19"/>
    <p:sldId id="2147483647" r:id="rId20"/>
    <p:sldId id="259" r:id="rId21"/>
    <p:sldId id="260" r:id="rId22"/>
    <p:sldId id="288" r:id="rId23"/>
    <p:sldId id="294" r:id="rId24"/>
    <p:sldId id="271" r:id="rId25"/>
    <p:sldId id="261" r:id="rId26"/>
    <p:sldId id="274" r:id="rId27"/>
    <p:sldId id="256" r:id="rId28"/>
    <p:sldId id="276" r:id="rId29"/>
    <p:sldId id="266" r:id="rId30"/>
    <p:sldId id="275" r:id="rId31"/>
    <p:sldId id="278" r:id="rId32"/>
    <p:sldId id="267" r:id="rId33"/>
    <p:sldId id="277" r:id="rId34"/>
    <p:sldId id="314" r:id="rId35"/>
    <p:sldId id="279" r:id="rId36"/>
    <p:sldId id="280" r:id="rId37"/>
    <p:sldId id="289" r:id="rId38"/>
    <p:sldId id="295" r:id="rId39"/>
    <p:sldId id="290" r:id="rId40"/>
    <p:sldId id="340" r:id="rId41"/>
    <p:sldId id="341" r:id="rId42"/>
    <p:sldId id="342" r:id="rId43"/>
    <p:sldId id="317" r:id="rId44"/>
    <p:sldId id="262" r:id="rId45"/>
    <p:sldId id="263" r:id="rId46"/>
    <p:sldId id="284" r:id="rId4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4"/>
            <p14:sldId id="282"/>
            <p14:sldId id="291"/>
            <p14:sldId id="293"/>
            <p14:sldId id="306"/>
            <p14:sldId id="257"/>
            <p14:sldId id="305"/>
            <p14:sldId id="272"/>
            <p14:sldId id="310"/>
            <p14:sldId id="273"/>
            <p14:sldId id="313"/>
            <p14:sldId id="308"/>
            <p14:sldId id="268"/>
            <p14:sldId id="270"/>
            <p14:sldId id="258"/>
            <p14:sldId id="265"/>
            <p14:sldId id="269"/>
            <p14:sldId id="2147483647"/>
            <p14:sldId id="259"/>
            <p14:sldId id="260"/>
            <p14:sldId id="288"/>
            <p14:sldId id="294"/>
            <p14:sldId id="271"/>
            <p14:sldId id="261"/>
            <p14:sldId id="274"/>
            <p14:sldId id="256"/>
            <p14:sldId id="276"/>
            <p14:sldId id="266"/>
            <p14:sldId id="275"/>
            <p14:sldId id="278"/>
            <p14:sldId id="267"/>
            <p14:sldId id="277"/>
            <p14:sldId id="314"/>
            <p14:sldId id="279"/>
            <p14:sldId id="280"/>
            <p14:sldId id="289"/>
            <p14:sldId id="295"/>
            <p14:sldId id="290"/>
            <p14:sldId id="340"/>
            <p14:sldId id="341"/>
            <p14:sldId id="342"/>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3F2"/>
    <a:srgbClr val="E4ECF2"/>
    <a:srgbClr val="156082"/>
    <a:srgbClr val="ECB963"/>
    <a:srgbClr val="DCEAF7"/>
    <a:srgbClr val="DCE6F2"/>
    <a:srgbClr val="E3EEF2"/>
    <a:srgbClr val="C8F5E8"/>
    <a:srgbClr val="E0EFE9"/>
    <a:srgbClr val="BFE0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78" d="100"/>
          <a:sy n="78"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alt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32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sym typeface="Arial"/>
              </a:rPr>
              <a:t>Orientations didactiques pour cette séance</a:t>
            </a:r>
            <a:endParaRPr kumimoji="0" lang="en-US" sz="2400" b="0" i="0" u="none" strike="noStrike" kern="0" cap="none" spc="0" normalizeH="0" baseline="0" noProof="0" dirty="0">
              <a:ln>
                <a:noFill/>
              </a:ln>
              <a:solidFill>
                <a:srgbClr val="44546A"/>
              </a:solidFill>
              <a:effectLst/>
              <a:uLnTx/>
              <a:uFillTx/>
              <a:latin typeface="Calibri" panose="020F0502020204030204" pitchFamily="34" charset="0"/>
              <a:ea typeface="+mn-ea"/>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0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Tâches</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 </a:t>
            </a:r>
            <a:r>
              <a:rPr kumimoji="0" lang="en-US" sz="20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réussir</a:t>
            </a: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Eléments de feedback</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765806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41"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0"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6.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xml"/><Relationship Id="rId7" Type="http://schemas.openxmlformats.org/officeDocument/2006/relationships/customXml" Target="../ink/ink3.xml"/><Relationship Id="rId12"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image" Target="NULL"/><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image" Target="../media/image60.pn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Consommer autrement</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lstStyle/>
          <a:p>
            <a:r>
              <a:rPr lang="fr-FR" dirty="0"/>
              <a:t>Compréhension détaillée et Lecture fluence</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dirty="0"/>
              <a:t>2</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3</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fr-FR"/>
              <a:t> 6</a:t>
            </a:r>
            <a:endParaRPr lang="fr-FR" dirty="0"/>
          </a:p>
        </p:txBody>
      </p:sp>
      <p:pic>
        <p:nvPicPr>
          <p:cNvPr id="8" name="Image 7">
            <a:extLst>
              <a:ext uri="{FF2B5EF4-FFF2-40B4-BE49-F238E27FC236}">
                <a16:creationId xmlns:a16="http://schemas.microsoft.com/office/drawing/2014/main" id="{96ACF887-66DC-E1B2-1CA6-DC88FFFE4A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1708" y="4568962"/>
            <a:ext cx="2156375" cy="1617281"/>
          </a:xfrm>
          <a:prstGeom prst="rect">
            <a:avLst/>
          </a:prstGeom>
        </p:spPr>
      </p:pic>
      <p:pic>
        <p:nvPicPr>
          <p:cNvPr id="9" name="Image 8">
            <a:extLst>
              <a:ext uri="{FF2B5EF4-FFF2-40B4-BE49-F238E27FC236}">
                <a16:creationId xmlns:a16="http://schemas.microsoft.com/office/drawing/2014/main" id="{D4E9AF2F-70A4-3AEF-DE54-967AB2BB76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18466" y="4568963"/>
            <a:ext cx="2156375" cy="1617281"/>
          </a:xfrm>
          <a:prstGeom prst="rect">
            <a:avLst/>
          </a:prstGeom>
        </p:spPr>
      </p:pic>
      <p:pic>
        <p:nvPicPr>
          <p:cNvPr id="10" name="Image 9">
            <a:extLst>
              <a:ext uri="{FF2B5EF4-FFF2-40B4-BE49-F238E27FC236}">
                <a16:creationId xmlns:a16="http://schemas.microsoft.com/office/drawing/2014/main" id="{BCB82123-5013-003B-F434-B1C53B67AB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9843" y="4568962"/>
            <a:ext cx="2156375" cy="1617281"/>
          </a:xfrm>
          <a:prstGeom prst="rect">
            <a:avLst/>
          </a:prstGeom>
        </p:spPr>
      </p:pic>
    </p:spTree>
    <p:extLst>
      <p:ext uri="{BB962C8B-B14F-4D97-AF65-F5344CB8AC3E}">
        <p14:creationId xmlns:p14="http://schemas.microsoft.com/office/powerpoint/2010/main" val="1521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7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Vocabulaire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S’approprier le vocabulaire relatif à la thématique de la consommation responsable.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7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Compréhension de l’oral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Identifier les arguments et les exemples dans un support audio.</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Actes de parole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Appeler à l’action/ appuyer une conviction en lien avec les initiatives locales.</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Production de l’oral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Participer à un échange oral pour inviter à l’action et à la prise d’initiative.</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2</a:t>
            </a:r>
            <a:endPar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Google Shape;286;p29">
            <a:extLst>
              <a:ext uri="{FF2B5EF4-FFF2-40B4-BE49-F238E27FC236}">
                <a16:creationId xmlns:a16="http://schemas.microsoft.com/office/drawing/2014/main" id="{69698856-7104-EF3D-ABC9-3FE46CB3A86C}"/>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Réagir à un aspect du texte en exprimant son accord/désaccord et en justifiant sa réaction.</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Lire de manière fluide et expressive un texte argumentatif.</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1" y="3847721"/>
            <a:ext cx="1798795" cy="7411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a:t>
            </a:r>
            <a:r>
              <a:rPr kumimoji="0" lang="fr-FR"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Réagir à un aspect du texte en exprimant son accord/désaccord et en justifiant sa réaction.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409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68ABA7-7C31-3DB0-6FE9-577DA4FD3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DF88F-BF39-99E3-A663-4D7A7E5FFC6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6" name="Google Shape;286;p29">
            <a:extLst>
              <a:ext uri="{FF2B5EF4-FFF2-40B4-BE49-F238E27FC236}">
                <a16:creationId xmlns:a16="http://schemas.microsoft.com/office/drawing/2014/main" id="{83218125-9D59-3EE2-6CAF-70045D6F8749}"/>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lang="fr-FR" sz="1600" b="1" dirty="0">
                <a:solidFill>
                  <a:prstClr val="white">
                    <a:lumMod val="50000"/>
                  </a:prstClr>
                </a:solidFill>
                <a:latin typeface="Calibri" panose="020F0502020204030204" pitchFamily="34" charset="0"/>
                <a:cs typeface="Calibri" panose="020F0502020204030204" pitchFamily="34" charset="0"/>
              </a:rPr>
              <a:t>Vocabulaire : </a:t>
            </a:r>
            <a:r>
              <a:rPr lang="fr-FR" sz="1600" dirty="0">
                <a:solidFill>
                  <a:prstClr val="white">
                    <a:lumMod val="50000"/>
                  </a:prstClr>
                </a:solidFill>
                <a:latin typeface="Calibri" panose="020F0502020204030204" pitchFamily="34" charset="0"/>
                <a:cs typeface="Calibri" panose="020F0502020204030204" pitchFamily="34" charset="0"/>
              </a:rPr>
              <a:t>S’approprier le vocabulaire relatif à la thématique de la consommation responsable.</a:t>
            </a:r>
          </a:p>
          <a:p>
            <a:pPr marL="0" marR="0" lvl="0" indent="0" algn="just" defTabSz="685783" rtl="0" eaLnBrk="1" fontAlgn="auto" latinLnBrk="0" hangingPunct="1">
              <a:lnSpc>
                <a:spcPct val="100000"/>
              </a:lnSpc>
              <a:spcBef>
                <a:spcPts val="0"/>
              </a:spcBef>
              <a:spcAft>
                <a:spcPts val="0"/>
              </a:spcAft>
              <a:buClrTx/>
              <a:buSzTx/>
              <a:buFontTx/>
              <a:buNone/>
              <a:tabLst/>
              <a:defRPr/>
            </a:pPr>
            <a:r>
              <a:rPr lang="fr-FR" sz="1600" b="1" dirty="0">
                <a:solidFill>
                  <a:prstClr val="white">
                    <a:lumMod val="50000"/>
                  </a:prstClr>
                </a:solidFill>
                <a:latin typeface="Calibri" panose="020F0502020204030204" pitchFamily="34" charset="0"/>
                <a:cs typeface="Calibri" panose="020F0502020204030204" pitchFamily="34" charset="0"/>
              </a:rPr>
              <a:t>Compréhension globale : </a:t>
            </a:r>
            <a:r>
              <a:rPr lang="fr-FR" sz="1600" dirty="0">
                <a:solidFill>
                  <a:prstClr val="white">
                    <a:lumMod val="50000"/>
                  </a:prstClr>
                </a:solidFill>
                <a:latin typeface="Calibri" panose="020F0502020204030204" pitchFamily="34" charset="0"/>
                <a:cs typeface="Calibri" panose="020F0502020204030204" pitchFamily="34" charset="0"/>
              </a:rPr>
              <a:t>Réagir à un aspect du texte en exprimant son accord/désaccord et en justifiant sa réaction.</a:t>
            </a:r>
          </a:p>
        </p:txBody>
      </p:sp>
      <p:sp>
        <p:nvSpPr>
          <p:cNvPr id="7" name="Google Shape;287;p29">
            <a:extLst>
              <a:ext uri="{FF2B5EF4-FFF2-40B4-BE49-F238E27FC236}">
                <a16:creationId xmlns:a16="http://schemas.microsoft.com/office/drawing/2014/main" id="{3E25862D-A8FD-A837-1D07-4072439734E9}"/>
              </a:ext>
            </a:extLst>
          </p:cNvPr>
          <p:cNvSpPr/>
          <p:nvPr/>
        </p:nvSpPr>
        <p:spPr>
          <a:xfrm>
            <a:off x="567842" y="1741223"/>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prstClr val="black">
                    <a:lumMod val="50000"/>
                    <a:lumOff val="50000"/>
                  </a:prstClr>
                </a:solidFill>
                <a:latin typeface="Calibri" panose="020F0502020204030204" pitchFamily="34" charset="0"/>
                <a:cs typeface="Calibri" panose="020F0502020204030204" pitchFamily="34" charset="0"/>
              </a:rPr>
              <a:t>Séance 5</a:t>
            </a:r>
          </a:p>
        </p:txBody>
      </p:sp>
      <p:sp>
        <p:nvSpPr>
          <p:cNvPr id="8" name="Google Shape;286;p29">
            <a:extLst>
              <a:ext uri="{FF2B5EF4-FFF2-40B4-BE49-F238E27FC236}">
                <a16:creationId xmlns:a16="http://schemas.microsoft.com/office/drawing/2014/main" id="{CF134C50-C56A-843C-67DA-049C9BBB3569}"/>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fr-FR" sz="1700" b="1" dirty="0">
                <a:solidFill>
                  <a:prstClr val="black"/>
                </a:solidFill>
                <a:latin typeface="Calibri" panose="020F0502020204030204" pitchFamily="34" charset="0"/>
                <a:cs typeface="Calibri" panose="020F0502020204030204" pitchFamily="34" charset="0"/>
              </a:rPr>
              <a:t>Compréhension détaillée : </a:t>
            </a:r>
            <a:r>
              <a:rPr lang="fr-FR" sz="1700" dirty="0">
                <a:solidFill>
                  <a:prstClr val="black"/>
                </a:solidFill>
                <a:latin typeface="Calibri" panose="020F0502020204030204" pitchFamily="34" charset="0"/>
                <a:cs typeface="Calibri" panose="020F0502020204030204" pitchFamily="34" charset="0"/>
              </a:rPr>
              <a:t>Réagir à un aspect du texte en exprimant son accord/désaccord et en justifiant sa réaction.</a:t>
            </a:r>
          </a:p>
          <a:p>
            <a:pPr marL="0" marR="0" lvl="0" indent="0" algn="l" defTabSz="685783" rtl="0" eaLnBrk="1" fontAlgn="auto" latinLnBrk="0" hangingPunct="1">
              <a:lnSpc>
                <a:spcPct val="100000"/>
              </a:lnSpc>
              <a:spcBef>
                <a:spcPts val="0"/>
              </a:spcBef>
              <a:spcAft>
                <a:spcPts val="0"/>
              </a:spcAft>
              <a:buClrTx/>
              <a:buSzTx/>
              <a:buFontTx/>
              <a:buNone/>
              <a:tabLst/>
              <a:defRPr/>
            </a:pPr>
            <a:r>
              <a:rPr lang="fr-FR" sz="1700" b="1" dirty="0">
                <a:solidFill>
                  <a:prstClr val="black"/>
                </a:solidFill>
                <a:latin typeface="Calibri" panose="020F0502020204030204" pitchFamily="34" charset="0"/>
                <a:cs typeface="Calibri" panose="020F0502020204030204" pitchFamily="34" charset="0"/>
              </a:rPr>
              <a:t>Lecture fluence : </a:t>
            </a:r>
            <a:r>
              <a:rPr lang="fr-FR" sz="1700" dirty="0">
                <a:solidFill>
                  <a:prstClr val="black"/>
                </a:solidFill>
                <a:latin typeface="Calibri" panose="020F0502020204030204" pitchFamily="34" charset="0"/>
                <a:cs typeface="Calibri" panose="020F0502020204030204" pitchFamily="34" charset="0"/>
              </a:rPr>
              <a:t>Lire de manière fluide et expressive un texte argumentatif.</a:t>
            </a:r>
          </a:p>
        </p:txBody>
      </p:sp>
      <p:sp>
        <p:nvSpPr>
          <p:cNvPr id="9" name="Google Shape;287;p29">
            <a:extLst>
              <a:ext uri="{FF2B5EF4-FFF2-40B4-BE49-F238E27FC236}">
                <a16:creationId xmlns:a16="http://schemas.microsoft.com/office/drawing/2014/main" id="{6F65994F-85B3-54C6-6CFB-2FDD46D99C43}"/>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b="1" dirty="0">
                <a:solidFill>
                  <a:prstClr val="black"/>
                </a:solidFill>
                <a:latin typeface="Calibri" panose="020F0502020204030204" pitchFamily="34" charset="0"/>
                <a:cs typeface="Calibri" panose="020F0502020204030204" pitchFamily="34" charset="0"/>
              </a:rPr>
              <a:t>Séance 6</a:t>
            </a:r>
          </a:p>
        </p:txBody>
      </p:sp>
      <p:sp>
        <p:nvSpPr>
          <p:cNvPr id="10" name="Google Shape;286;p29">
            <a:extLst>
              <a:ext uri="{FF2B5EF4-FFF2-40B4-BE49-F238E27FC236}">
                <a16:creationId xmlns:a16="http://schemas.microsoft.com/office/drawing/2014/main" id="{B368B947-04FE-81CA-7E50-C567FF2E873F}"/>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Outils de langue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 subjonctif pour proposer des initiatives en faveur de la consommation responsable.</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Préparation de la tâche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Comprendre la consigne et élaborer la conclusion d’une lettre ouverte.</a:t>
            </a:r>
          </a:p>
        </p:txBody>
      </p:sp>
      <p:sp>
        <p:nvSpPr>
          <p:cNvPr id="11" name="Google Shape;287;p29">
            <a:extLst>
              <a:ext uri="{FF2B5EF4-FFF2-40B4-BE49-F238E27FC236}">
                <a16:creationId xmlns:a16="http://schemas.microsoft.com/office/drawing/2014/main" id="{1E65A586-5B55-D720-A853-3A627BEAC603}"/>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7</a:t>
            </a:r>
          </a:p>
        </p:txBody>
      </p:sp>
      <p:sp>
        <p:nvSpPr>
          <p:cNvPr id="12" name="Google Shape;286;p29">
            <a:extLst>
              <a:ext uri="{FF2B5EF4-FFF2-40B4-BE49-F238E27FC236}">
                <a16:creationId xmlns:a16="http://schemas.microsoft.com/office/drawing/2014/main" id="{DFBBED07-BA91-B904-A42F-2A3670250BC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Tâche finale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Rédiger une conclusion engageante d’une lettre ouverte pour inviter le lecteur à agir et à s’impliquer concrètement.</a:t>
            </a:r>
          </a:p>
        </p:txBody>
      </p:sp>
      <p:sp>
        <p:nvSpPr>
          <p:cNvPr id="13" name="Google Shape;287;p29">
            <a:extLst>
              <a:ext uri="{FF2B5EF4-FFF2-40B4-BE49-F238E27FC236}">
                <a16:creationId xmlns:a16="http://schemas.microsoft.com/office/drawing/2014/main" id="{76FCAF22-ECB0-51F8-8E9A-F11BBFD57684}"/>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8</a:t>
            </a:r>
          </a:p>
        </p:txBody>
      </p:sp>
      <p:sp>
        <p:nvSpPr>
          <p:cNvPr id="14" name="Rectangle 13">
            <a:extLst>
              <a:ext uri="{FF2B5EF4-FFF2-40B4-BE49-F238E27FC236}">
                <a16:creationId xmlns:a16="http://schemas.microsoft.com/office/drawing/2014/main" id="{58BE9E0B-78FD-14DA-7EB1-D2F6A7F9B7D2}"/>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4" name="Rectangle: Rounded Corners 11">
            <a:extLst>
              <a:ext uri="{FF2B5EF4-FFF2-40B4-BE49-F238E27FC236}">
                <a16:creationId xmlns:a16="http://schemas.microsoft.com/office/drawing/2014/main" id="{D9CB9A7E-2603-3C9A-0BAF-C16552F6CF6B}"/>
              </a:ext>
            </a:extLst>
          </p:cNvPr>
          <p:cNvSpPr/>
          <p:nvPr/>
        </p:nvSpPr>
        <p:spPr>
          <a:xfrm>
            <a:off x="310645" y="2653699"/>
            <a:ext cx="11628766" cy="1042241"/>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490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33965"/>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Fin de l’unité 5</a:t>
            </a: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E9E1303-75FA-E1BB-782A-7979A997A59D}"/>
              </a:ext>
            </a:extLst>
          </p:cNvPr>
          <p:cNvSpPr>
            <a:spLocks noGrp="1"/>
          </p:cNvSpPr>
          <p:nvPr>
            <p:ph type="body" sz="quarter" idx="19"/>
          </p:nvPr>
        </p:nvSpPr>
        <p:spPr/>
        <p:txBody>
          <a:bodyPr>
            <a:normAutofit/>
          </a:bodyPr>
          <a:lstStyle/>
          <a:p>
            <a:pPr marL="285750" lvl="0" indent="-285750" algn="just">
              <a:spcBef>
                <a:spcPts val="0"/>
              </a:spcBef>
              <a:spcAft>
                <a:spcPts val="300"/>
              </a:spcAft>
              <a:buFont typeface="Arial" panose="020B0604020202020204" pitchFamily="34" charset="0"/>
              <a:buChar char="•"/>
            </a:pPr>
            <a:r>
              <a:rPr lang="fr-FR" sz="1700" dirty="0"/>
              <a:t>Utiliser des expressions variées pour parler de la consommation responsable.</a:t>
            </a:r>
          </a:p>
          <a:p>
            <a:pPr marL="285750" lvl="0" indent="-285750" algn="just">
              <a:spcBef>
                <a:spcPts val="0"/>
              </a:spcBef>
              <a:spcAft>
                <a:spcPts val="300"/>
              </a:spcAft>
              <a:buFont typeface="Arial" panose="020B0604020202020204" pitchFamily="34" charset="0"/>
              <a:buChar char="•"/>
            </a:pPr>
            <a:r>
              <a:rPr lang="fr-FR" sz="1700" dirty="0"/>
              <a:t>Savoir repérer les éléments clés d’un support audio : situation d’énonciation, arguments, exemples.</a:t>
            </a:r>
          </a:p>
          <a:p>
            <a:pPr marL="285750" lvl="0" indent="-285750" algn="just">
              <a:spcBef>
                <a:spcPts val="0"/>
              </a:spcBef>
              <a:spcAft>
                <a:spcPts val="300"/>
              </a:spcAft>
              <a:buFont typeface="Arial" panose="020B0604020202020204" pitchFamily="34" charset="0"/>
              <a:buChar char="•"/>
            </a:pPr>
            <a:r>
              <a:rPr lang="fr-FR" sz="1700" dirty="0"/>
              <a:t>Exprimer un point de vue et lancer un appel à l’action en faveur de choix durables</a:t>
            </a:r>
          </a:p>
        </p:txBody>
      </p:sp>
      <p:sp>
        <p:nvSpPr>
          <p:cNvPr id="11" name="Text Placeholder 10">
            <a:extLst>
              <a:ext uri="{FF2B5EF4-FFF2-40B4-BE49-F238E27FC236}">
                <a16:creationId xmlns:a16="http://schemas.microsoft.com/office/drawing/2014/main" id="{13D30661-92FC-A4F4-7B45-AF5FB31A6BFE}"/>
              </a:ext>
            </a:extLst>
          </p:cNvPr>
          <p:cNvSpPr>
            <a:spLocks noGrp="1"/>
          </p:cNvSpPr>
          <p:nvPr>
            <p:ph type="body" sz="quarter" idx="20"/>
          </p:nvPr>
        </p:nvSpPr>
        <p:spPr>
          <a:xfrm>
            <a:off x="2217704" y="2512986"/>
            <a:ext cx="9478724" cy="954156"/>
          </a:xfrm>
        </p:spPr>
        <p:txBody>
          <a:bodyPr>
            <a:noAutofit/>
          </a:bodyPr>
          <a:lstStyle/>
          <a:p>
            <a:pPr>
              <a:lnSpc>
                <a:spcPct val="100000"/>
              </a:lnSpc>
              <a:spcBef>
                <a:spcPts val="0"/>
              </a:spcBef>
              <a:spcAft>
                <a:spcPts val="300"/>
              </a:spcAft>
            </a:pPr>
            <a:r>
              <a:rPr lang="fr-FR" sz="1700" dirty="0"/>
              <a:t>Consommation responsable</a:t>
            </a:r>
          </a:p>
          <a:p>
            <a:pPr>
              <a:lnSpc>
                <a:spcPct val="100000"/>
              </a:lnSpc>
              <a:spcBef>
                <a:spcPts val="0"/>
              </a:spcBef>
              <a:spcAft>
                <a:spcPts val="300"/>
              </a:spcAft>
            </a:pPr>
            <a:r>
              <a:rPr lang="fr-FR" sz="1700" dirty="0"/>
              <a:t>Produits locaux et de saison</a:t>
            </a:r>
          </a:p>
          <a:p>
            <a:pPr>
              <a:lnSpc>
                <a:spcPct val="100000"/>
              </a:lnSpc>
              <a:spcBef>
                <a:spcPts val="0"/>
              </a:spcBef>
              <a:spcAft>
                <a:spcPts val="300"/>
              </a:spcAft>
            </a:pPr>
            <a:r>
              <a:rPr lang="fr-FR" sz="1700" dirty="0"/>
              <a:t>Commerce équitable</a:t>
            </a:r>
          </a:p>
          <a:p>
            <a:pPr>
              <a:lnSpc>
                <a:spcPct val="100000"/>
              </a:lnSpc>
              <a:spcBef>
                <a:spcPts val="0"/>
              </a:spcBef>
              <a:spcAft>
                <a:spcPts val="300"/>
              </a:spcAft>
            </a:pPr>
            <a:endParaRPr lang="fr-FR" sz="1700" dirty="0"/>
          </a:p>
          <a:p>
            <a:pPr>
              <a:lnSpc>
                <a:spcPct val="100000"/>
              </a:lnSpc>
              <a:spcBef>
                <a:spcPts val="0"/>
              </a:spcBef>
              <a:spcAft>
                <a:spcPts val="300"/>
              </a:spcAft>
            </a:pPr>
            <a:r>
              <a:rPr lang="fr-FR" sz="1700" dirty="0"/>
              <a:t>Économie de proximité</a:t>
            </a:r>
          </a:p>
          <a:p>
            <a:pPr>
              <a:lnSpc>
                <a:spcPct val="100000"/>
              </a:lnSpc>
              <a:spcBef>
                <a:spcPts val="0"/>
              </a:spcBef>
              <a:spcAft>
                <a:spcPts val="300"/>
              </a:spcAft>
            </a:pPr>
            <a:r>
              <a:rPr lang="fr-FR" sz="1700" dirty="0"/>
              <a:t>Aliments transformés</a:t>
            </a:r>
          </a:p>
          <a:p>
            <a:pPr>
              <a:lnSpc>
                <a:spcPct val="100000"/>
              </a:lnSpc>
              <a:spcBef>
                <a:spcPts val="0"/>
              </a:spcBef>
              <a:spcAft>
                <a:spcPts val="300"/>
              </a:spcAft>
            </a:pPr>
            <a:r>
              <a:rPr lang="fr-FR" sz="1700" dirty="0"/>
              <a:t>Surconsommation </a:t>
            </a:r>
          </a:p>
          <a:p>
            <a:pPr>
              <a:lnSpc>
                <a:spcPct val="100000"/>
              </a:lnSpc>
              <a:spcBef>
                <a:spcPts val="0"/>
              </a:spcBef>
              <a:spcAft>
                <a:spcPts val="300"/>
              </a:spcAft>
            </a:pPr>
            <a:endParaRPr lang="fr-FR" sz="1700" dirty="0"/>
          </a:p>
        </p:txBody>
      </p:sp>
      <p:sp>
        <p:nvSpPr>
          <p:cNvPr id="12" name="Text Placeholder 11">
            <a:extLst>
              <a:ext uri="{FF2B5EF4-FFF2-40B4-BE49-F238E27FC236}">
                <a16:creationId xmlns:a16="http://schemas.microsoft.com/office/drawing/2014/main" id="{00735017-59C1-7D4C-2715-C166FA9BE463}"/>
              </a:ext>
            </a:extLst>
          </p:cNvPr>
          <p:cNvSpPr>
            <a:spLocks noGrp="1"/>
          </p:cNvSpPr>
          <p:nvPr>
            <p:ph type="body" sz="quarter" idx="21"/>
          </p:nvPr>
        </p:nvSpPr>
        <p:spPr/>
        <p:txBody>
          <a:bodyPr>
            <a:normAutofit/>
          </a:bodyPr>
          <a:lstStyle/>
          <a:p>
            <a:pPr lvl="0" algn="just">
              <a:spcBef>
                <a:spcPts val="300"/>
              </a:spcBef>
            </a:pPr>
            <a:r>
              <a:rPr lang="fr-FR" b="1" dirty="0"/>
              <a:t>Les stratégies enseignées pendant le modelage et pratiques pendant la séance sont :</a:t>
            </a:r>
          </a:p>
          <a:p>
            <a:pPr marL="285750" lvl="0" indent="-285750" algn="just">
              <a:spcBef>
                <a:spcPts val="300"/>
              </a:spcBef>
              <a:buFont typeface="Arial" panose="020B0604020202020204" pitchFamily="34" charset="0"/>
              <a:buChar char="•"/>
            </a:pPr>
            <a:r>
              <a:rPr lang="fr-FR" dirty="0"/>
              <a:t>Utiliser le lexique de l’unité pour exprimer un avis, justifier, convaincre et appeler à l’action.</a:t>
            </a:r>
          </a:p>
          <a:p>
            <a:pPr marL="285750" lvl="0" indent="-285750" algn="just">
              <a:spcBef>
                <a:spcPts val="300"/>
              </a:spcBef>
              <a:buFont typeface="Arial" panose="020B0604020202020204" pitchFamily="34" charset="0"/>
              <a:buChar char="•"/>
            </a:pPr>
            <a:r>
              <a:rPr lang="fr-FR" dirty="0"/>
              <a:t>Utiliser des structures comme : Il faut que… / Il est nécessaire que… / Nous devons...</a:t>
            </a:r>
          </a:p>
          <a:p>
            <a:pPr lvl="0" algn="just">
              <a:spcBef>
                <a:spcPts val="300"/>
              </a:spcBef>
            </a:pPr>
            <a:r>
              <a:rPr lang="fr-FR" b="1" dirty="0"/>
              <a:t>Les outils : </a:t>
            </a:r>
            <a:r>
              <a:rPr lang="fr-FR" dirty="0"/>
              <a:t>carte lexicale, support audio, tableau de repérage, travail en binôme, feedback immédiat, justification des réponses.</a:t>
            </a:r>
          </a:p>
        </p:txBody>
      </p:sp>
      <p:sp>
        <p:nvSpPr>
          <p:cNvPr id="13" name="Text Placeholder 12">
            <a:extLst>
              <a:ext uri="{FF2B5EF4-FFF2-40B4-BE49-F238E27FC236}">
                <a16:creationId xmlns:a16="http://schemas.microsoft.com/office/drawing/2014/main" id="{8B60F9AE-58B6-307B-B137-FB59B00029D1}"/>
              </a:ext>
            </a:extLst>
          </p:cNvPr>
          <p:cNvSpPr>
            <a:spLocks noGrp="1"/>
          </p:cNvSpPr>
          <p:nvPr>
            <p:ph type="body" sz="quarter" idx="22"/>
          </p:nvPr>
        </p:nvSpPr>
        <p:spPr/>
        <p:txBody>
          <a:bodyPr>
            <a:normAutofit fontScale="92500" lnSpcReduction="10000"/>
          </a:bodyPr>
          <a:lstStyle/>
          <a:p>
            <a:pPr lvl="0"/>
            <a:r>
              <a:rPr lang="fr-FR" b="1" dirty="0"/>
              <a:t>Pendant le feedback, attirer l’attention des élèves sur les erreurs fréquentes :</a:t>
            </a:r>
          </a:p>
          <a:p>
            <a:pPr marL="285750" lvl="0" indent="-285750">
              <a:buFont typeface="Arial" panose="020B0604020202020204" pitchFamily="34" charset="0"/>
              <a:buChar char="•"/>
            </a:pPr>
            <a:r>
              <a:rPr lang="fr-FR" dirty="0"/>
              <a:t>Confondre argument et exemple.</a:t>
            </a:r>
          </a:p>
          <a:p>
            <a:pPr marL="285750" lvl="0" indent="-285750">
              <a:buFont typeface="Arial" panose="020B0604020202020204" pitchFamily="34" charset="0"/>
              <a:buChar char="•"/>
            </a:pPr>
            <a:r>
              <a:rPr lang="fr-FR" dirty="0"/>
              <a:t>Mal utiliser les structures d’appel à l’action, surtout : Il faut que / Il est important que + subjonctif.</a:t>
            </a:r>
          </a:p>
        </p:txBody>
      </p:sp>
    </p:spTree>
    <p:extLst>
      <p:ext uri="{BB962C8B-B14F-4D97-AF65-F5344CB8AC3E}">
        <p14:creationId xmlns:p14="http://schemas.microsoft.com/office/powerpoint/2010/main" val="73209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20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Compréhension détaillée</a:t>
            </a:r>
          </a:p>
        </p:txBody>
      </p:sp>
      <p:sp>
        <p:nvSpPr>
          <p:cNvPr id="4" name="Text Placeholder 5">
            <a:extLst>
              <a:ext uri="{FF2B5EF4-FFF2-40B4-BE49-F238E27FC236}">
                <a16:creationId xmlns:a16="http://schemas.microsoft.com/office/drawing/2014/main" id="{C880D186-0C0E-A9BD-B1ED-5656634698D3}"/>
              </a:ext>
            </a:extLst>
          </p:cNvPr>
          <p:cNvSpPr txBox="1">
            <a:spLocks/>
          </p:cNvSpPr>
          <p:nvPr/>
        </p:nvSpPr>
        <p:spPr>
          <a:xfrm>
            <a:off x="2955191" y="3612806"/>
            <a:ext cx="4796056"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fluence</a:t>
            </a:r>
          </a:p>
        </p:txBody>
      </p:sp>
      <p:sp>
        <p:nvSpPr>
          <p:cNvPr id="7" name="Text Placeholder 2">
            <a:extLst>
              <a:ext uri="{FF2B5EF4-FFF2-40B4-BE49-F238E27FC236}">
                <a16:creationId xmlns:a16="http://schemas.microsoft.com/office/drawing/2014/main" id="{A9833DF7-51A3-7DC9-B7DB-86C1803BD932}"/>
              </a:ext>
            </a:extLst>
          </p:cNvPr>
          <p:cNvSpPr txBox="1">
            <a:spLocks/>
          </p:cNvSpPr>
          <p:nvPr/>
        </p:nvSpPr>
        <p:spPr>
          <a:xfrm>
            <a:off x="7879221" y="3656349"/>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25 min</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corriger ensemble le travail effectué à la maison.</a:t>
            </a:r>
          </a:p>
        </p:txBody>
      </p:sp>
      <p:sp>
        <p:nvSpPr>
          <p:cNvPr id="4" name="Espace réservé du contenu 3">
            <a:extLst>
              <a:ext uri="{FF2B5EF4-FFF2-40B4-BE49-F238E27FC236}">
                <a16:creationId xmlns:a16="http://schemas.microsoft.com/office/drawing/2014/main" id="{C9ED7B69-F6CB-60BE-821F-AE2197D23FAD}"/>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Contrôler le travail de quelques élèves au hasard. Demander de justifier les réponses.</a:t>
            </a:r>
          </a:p>
          <a:p>
            <a:endParaRPr lang="fr-FR"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6C9FA3B4-F3EB-49B2-D0EE-CD735387480F}"/>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b="1" dirty="0">
                <a:solidFill>
                  <a:sysClr val="windowText" lastClr="000000"/>
                </a:solidFill>
              </a:rPr>
              <a:t>Page 87</a:t>
            </a:r>
          </a:p>
        </p:txBody>
      </p:sp>
      <p:pic>
        <p:nvPicPr>
          <p:cNvPr id="8" name="Image 7">
            <a:extLst>
              <a:ext uri="{FF2B5EF4-FFF2-40B4-BE49-F238E27FC236}">
                <a16:creationId xmlns:a16="http://schemas.microsoft.com/office/drawing/2014/main" id="{971A4AE7-DD36-DF81-14D5-CC9D4202F835}"/>
              </a:ext>
            </a:extLst>
          </p:cNvPr>
          <p:cNvPicPr>
            <a:picLocks noChangeAspect="1"/>
          </p:cNvPicPr>
          <p:nvPr/>
        </p:nvPicPr>
        <p:blipFill>
          <a:blip r:embed="rId3"/>
          <a:stretch>
            <a:fillRect/>
          </a:stretch>
        </p:blipFill>
        <p:spPr>
          <a:xfrm>
            <a:off x="1402321" y="1514730"/>
            <a:ext cx="9244417" cy="3425090"/>
          </a:xfrm>
          <a:prstGeom prst="rect">
            <a:avLst/>
          </a:prstGeom>
        </p:spPr>
      </p:pic>
    </p:spTree>
    <p:extLst>
      <p:ext uri="{BB962C8B-B14F-4D97-AF65-F5344CB8AC3E}">
        <p14:creationId xmlns:p14="http://schemas.microsoft.com/office/powerpoint/2010/main" val="381279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00581-70C4-CB5B-BBFB-D5EE58E08D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CB8014-4F60-34F9-9C4D-64545F5E4BCD}"/>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nous avons complété les phrases avec le vocabulaire de la consommation responsable.</a:t>
            </a:r>
          </a:p>
        </p:txBody>
      </p:sp>
      <p:sp>
        <p:nvSpPr>
          <p:cNvPr id="4" name="Espace réservé du contenu 3">
            <a:extLst>
              <a:ext uri="{FF2B5EF4-FFF2-40B4-BE49-F238E27FC236}">
                <a16:creationId xmlns:a16="http://schemas.microsoft.com/office/drawing/2014/main" id="{B6F923AE-9EC6-CFCE-2743-2E49572837EF}"/>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Apporter des exemples ou des précisions complémentaires si nécessaire.</a:t>
            </a:r>
          </a:p>
          <a:p>
            <a:endParaRPr lang="fr-FR" dirty="0"/>
          </a:p>
        </p:txBody>
      </p:sp>
      <p:pic>
        <p:nvPicPr>
          <p:cNvPr id="5" name="Picture 52">
            <a:extLst>
              <a:ext uri="{FF2B5EF4-FFF2-40B4-BE49-F238E27FC236}">
                <a16:creationId xmlns:a16="http://schemas.microsoft.com/office/drawing/2014/main" id="{171D1072-D346-3C15-D39C-104A7F0827F0}"/>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grpSp>
        <p:nvGrpSpPr>
          <p:cNvPr id="26" name="Groupe 25">
            <a:extLst>
              <a:ext uri="{FF2B5EF4-FFF2-40B4-BE49-F238E27FC236}">
                <a16:creationId xmlns:a16="http://schemas.microsoft.com/office/drawing/2014/main" id="{0C4C238F-890E-460C-26AC-49187BECC309}"/>
              </a:ext>
            </a:extLst>
          </p:cNvPr>
          <p:cNvGrpSpPr/>
          <p:nvPr/>
        </p:nvGrpSpPr>
        <p:grpSpPr>
          <a:xfrm>
            <a:off x="1402321" y="1514730"/>
            <a:ext cx="9988146" cy="3492659"/>
            <a:chOff x="1402321" y="1514730"/>
            <a:chExt cx="9988146" cy="3492659"/>
          </a:xfrm>
        </p:grpSpPr>
        <p:pic>
          <p:nvPicPr>
            <p:cNvPr id="7" name="Image 6">
              <a:extLst>
                <a:ext uri="{FF2B5EF4-FFF2-40B4-BE49-F238E27FC236}">
                  <a16:creationId xmlns:a16="http://schemas.microsoft.com/office/drawing/2014/main" id="{2E87565C-9577-7E0A-81A8-488FE31BE0A5}"/>
                </a:ext>
              </a:extLst>
            </p:cNvPr>
            <p:cNvPicPr>
              <a:picLocks noChangeAspect="1"/>
            </p:cNvPicPr>
            <p:nvPr/>
          </p:nvPicPr>
          <p:blipFill>
            <a:blip r:embed="rId3"/>
            <a:stretch>
              <a:fillRect/>
            </a:stretch>
          </p:blipFill>
          <p:spPr>
            <a:xfrm>
              <a:off x="1402321" y="1514730"/>
              <a:ext cx="9244417" cy="3425090"/>
            </a:xfrm>
            <a:prstGeom prst="rect">
              <a:avLst/>
            </a:prstGeom>
          </p:spPr>
        </p:pic>
        <p:sp>
          <p:nvSpPr>
            <p:cNvPr id="9" name="ZoneTexte 8">
              <a:extLst>
                <a:ext uri="{FF2B5EF4-FFF2-40B4-BE49-F238E27FC236}">
                  <a16:creationId xmlns:a16="http://schemas.microsoft.com/office/drawing/2014/main" id="{B9BEEAFE-5084-BD79-2D43-2FCD39149865}"/>
                </a:ext>
              </a:extLst>
            </p:cNvPr>
            <p:cNvSpPr txBox="1"/>
            <p:nvPr/>
          </p:nvSpPr>
          <p:spPr>
            <a:xfrm>
              <a:off x="8209933" y="2204573"/>
              <a:ext cx="2875731" cy="369332"/>
            </a:xfrm>
            <a:prstGeom prst="rect">
              <a:avLst/>
            </a:prstGeom>
            <a:solidFill>
              <a:schemeClr val="bg1"/>
            </a:solidFill>
          </p:spPr>
          <p:txBody>
            <a:bodyPr wrap="square">
              <a:spAutoFit/>
            </a:bodyPr>
            <a:lstStyle/>
            <a:p>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de manière responsable</a:t>
              </a:r>
              <a:r>
                <a:rPr lang="fr-FR" dirty="0"/>
                <a:t>.</a:t>
              </a:r>
            </a:p>
          </p:txBody>
        </p:sp>
        <p:sp>
          <p:nvSpPr>
            <p:cNvPr id="10" name="ZoneTexte 9">
              <a:extLst>
                <a:ext uri="{FF2B5EF4-FFF2-40B4-BE49-F238E27FC236}">
                  <a16:creationId xmlns:a16="http://schemas.microsoft.com/office/drawing/2014/main" id="{DEFCE1D1-D6CD-C5BB-2B81-7D74D3463C47}"/>
                </a:ext>
              </a:extLst>
            </p:cNvPr>
            <p:cNvSpPr txBox="1"/>
            <p:nvPr/>
          </p:nvSpPr>
          <p:spPr>
            <a:xfrm>
              <a:off x="9428337" y="2894416"/>
              <a:ext cx="1763392" cy="369332"/>
            </a:xfrm>
            <a:prstGeom prst="rect">
              <a:avLst/>
            </a:prstGeom>
            <a:solidFill>
              <a:schemeClr val="bg1"/>
            </a:solidFill>
          </p:spPr>
          <p:txBody>
            <a:bodyPr wrap="square">
              <a:spAutoFit/>
            </a:bodyPr>
            <a:lstStyle/>
            <a:p>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consommation</a:t>
              </a:r>
              <a:endParaRPr lang="fr-FR" dirty="0"/>
            </a:p>
          </p:txBody>
        </p:sp>
        <p:sp>
          <p:nvSpPr>
            <p:cNvPr id="11" name="ZoneTexte 10">
              <a:extLst>
                <a:ext uri="{FF2B5EF4-FFF2-40B4-BE49-F238E27FC236}">
                  <a16:creationId xmlns:a16="http://schemas.microsoft.com/office/drawing/2014/main" id="{D201D39B-7C4D-5F10-A916-7E417F0D14EB}"/>
                </a:ext>
              </a:extLst>
            </p:cNvPr>
            <p:cNvSpPr txBox="1"/>
            <p:nvPr/>
          </p:nvSpPr>
          <p:spPr>
            <a:xfrm>
              <a:off x="8514736" y="3591860"/>
              <a:ext cx="2875731" cy="369332"/>
            </a:xfrm>
            <a:prstGeom prst="rect">
              <a:avLst/>
            </a:prstGeom>
            <a:solidFill>
              <a:schemeClr val="bg1"/>
            </a:solidFill>
          </p:spPr>
          <p:txBody>
            <a:bodyPr wrap="square">
              <a:spAutoFit/>
            </a:bodyPr>
            <a:lstStyle/>
            <a:p>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gaspillage</a:t>
              </a:r>
              <a:r>
                <a:rPr lang="fr-FR" i="1" dirty="0">
                  <a:latin typeface="Calibri" panose="020F0502020204030204" pitchFamily="34" charset="0"/>
                  <a:ea typeface="Calibri" panose="020F0502020204030204" pitchFamily="34" charset="0"/>
                  <a:cs typeface="Calibri" panose="020F0502020204030204" pitchFamily="34" charset="0"/>
                </a:rPr>
                <a:t>.</a:t>
              </a:r>
              <a:endParaRPr lang="fr-FR" dirty="0"/>
            </a:p>
          </p:txBody>
        </p:sp>
        <p:sp>
          <p:nvSpPr>
            <p:cNvPr id="12" name="ZoneTexte 11">
              <a:extLst>
                <a:ext uri="{FF2B5EF4-FFF2-40B4-BE49-F238E27FC236}">
                  <a16:creationId xmlns:a16="http://schemas.microsoft.com/office/drawing/2014/main" id="{D8116208-713C-C2F8-EFEB-0309A07D3051}"/>
                </a:ext>
              </a:extLst>
            </p:cNvPr>
            <p:cNvSpPr txBox="1"/>
            <p:nvPr/>
          </p:nvSpPr>
          <p:spPr>
            <a:xfrm>
              <a:off x="2148346" y="4638057"/>
              <a:ext cx="5628970" cy="369332"/>
            </a:xfrm>
            <a:prstGeom prst="rect">
              <a:avLst/>
            </a:prstGeom>
            <a:solidFill>
              <a:schemeClr val="bg1"/>
            </a:solidFill>
          </p:spPr>
          <p:txBody>
            <a:bodyPr wrap="square">
              <a:spAutoFit/>
            </a:bodyPr>
            <a:lstStyle/>
            <a:p>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consommateur responsable</a:t>
              </a:r>
              <a:r>
                <a:rPr lang="fr-FR" dirty="0"/>
                <a:t>.</a:t>
              </a:r>
            </a:p>
          </p:txBody>
        </p:sp>
        <p:sp>
          <p:nvSpPr>
            <p:cNvPr id="20" name="ZoneTexte 19">
              <a:extLst>
                <a:ext uri="{FF2B5EF4-FFF2-40B4-BE49-F238E27FC236}">
                  <a16:creationId xmlns:a16="http://schemas.microsoft.com/office/drawing/2014/main" id="{95738904-41B4-14ED-F954-562865C5CA12}"/>
                </a:ext>
              </a:extLst>
            </p:cNvPr>
            <p:cNvSpPr txBox="1"/>
            <p:nvPr/>
          </p:nvSpPr>
          <p:spPr>
            <a:xfrm>
              <a:off x="1718187" y="3222528"/>
              <a:ext cx="6150076" cy="369332"/>
            </a:xfrm>
            <a:prstGeom prst="rect">
              <a:avLst/>
            </a:prstGeom>
            <a:solidFill>
              <a:schemeClr val="bg1"/>
            </a:solidFill>
          </p:spPr>
          <p:txBody>
            <a:bodyPr wrap="square">
              <a:spAutoFit/>
            </a:bodyPr>
            <a:lstStyle/>
            <a:p>
              <a:r>
                <a:rPr kumimoji="0" lang="fr-FR" sz="18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collaborative.</a:t>
              </a:r>
              <a:endParaRPr lang="fr-FR" dirty="0"/>
            </a:p>
          </p:txBody>
        </p:sp>
        <p:sp>
          <p:nvSpPr>
            <p:cNvPr id="24" name="ZoneTexte 23">
              <a:extLst>
                <a:ext uri="{FF2B5EF4-FFF2-40B4-BE49-F238E27FC236}">
                  <a16:creationId xmlns:a16="http://schemas.microsoft.com/office/drawing/2014/main" id="{91B459F9-D507-6445-831F-F0E3485830E1}"/>
                </a:ext>
              </a:extLst>
            </p:cNvPr>
            <p:cNvSpPr txBox="1"/>
            <p:nvPr/>
          </p:nvSpPr>
          <p:spPr>
            <a:xfrm>
              <a:off x="1675007" y="2544187"/>
              <a:ext cx="6096000" cy="369332"/>
            </a:xfrm>
            <a:prstGeom prst="rect">
              <a:avLst/>
            </a:prstGeom>
            <a:solidFill>
              <a:schemeClr val="bg1"/>
            </a:solidFill>
          </p:spPr>
          <p:txBody>
            <a:bodyPr wrap="square">
              <a:spAutoFit/>
            </a:bodyPr>
            <a:lstStyle/>
            <a:p>
              <a:endParaRPr lang="fr-FR" dirty="0"/>
            </a:p>
          </p:txBody>
        </p:sp>
        <p:sp>
          <p:nvSpPr>
            <p:cNvPr id="25" name="ZoneTexte 24">
              <a:extLst>
                <a:ext uri="{FF2B5EF4-FFF2-40B4-BE49-F238E27FC236}">
                  <a16:creationId xmlns:a16="http://schemas.microsoft.com/office/drawing/2014/main" id="{F9AF89F6-9FAA-35EA-240C-8A1BC8A7771A}"/>
                </a:ext>
              </a:extLst>
            </p:cNvPr>
            <p:cNvSpPr txBox="1"/>
            <p:nvPr/>
          </p:nvSpPr>
          <p:spPr>
            <a:xfrm>
              <a:off x="1675007" y="3930292"/>
              <a:ext cx="6096000" cy="369332"/>
            </a:xfrm>
            <a:prstGeom prst="rect">
              <a:avLst/>
            </a:prstGeom>
            <a:solidFill>
              <a:schemeClr val="bg1"/>
            </a:solidFill>
          </p:spPr>
          <p:txBody>
            <a:bodyPr wrap="square">
              <a:spAutoFit/>
            </a:bodyPr>
            <a:lstStyle/>
            <a:p>
              <a:endParaRPr lang="fr-FR" dirty="0"/>
            </a:p>
          </p:txBody>
        </p:sp>
      </p:grpSp>
    </p:spTree>
    <p:extLst>
      <p:ext uri="{BB962C8B-B14F-4D97-AF65-F5344CB8AC3E}">
        <p14:creationId xmlns:p14="http://schemas.microsoft.com/office/powerpoint/2010/main" val="335960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Passons maintenant à la première partie de la séance d’aujourd’hui : la compréhension détaillée du texte.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Compréhension détaillée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20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692957" y="369512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4961759" y="2253387"/>
            <a:ext cx="6229969" cy="1107996"/>
          </a:xfrm>
          <a:prstGeom prst="rect">
            <a:avLst/>
          </a:prstGeom>
          <a:noFill/>
        </p:spPr>
        <p:txBody>
          <a:bodyPr wrap="square">
            <a:spAutoFit/>
          </a:bodyPr>
          <a:lstStyle/>
          <a:p>
            <a:endParaRPr lang="fr-FR"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0" cap="none" spc="0" normalizeH="0" baseline="0" noProof="0" dirty="0">
                <a:ln>
                  <a:noFill/>
                </a:ln>
                <a:solidFill>
                  <a:srgbClr val="44546A"/>
                </a:solidFill>
                <a:effectLst/>
                <a:uLnTx/>
                <a:uFillTx/>
                <a:latin typeface="Calibri"/>
                <a:ea typeface="Calibri"/>
                <a:cs typeface="Calibri"/>
              </a:rPr>
              <a:t>Consommer avec conscience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0" cap="none" spc="0" normalizeH="0" baseline="0" noProof="0" dirty="0">
                <a:ln>
                  <a:noFill/>
                </a:ln>
                <a:solidFill>
                  <a:srgbClr val="44546A"/>
                </a:solidFill>
                <a:effectLst/>
                <a:uLnTx/>
                <a:uFillTx/>
                <a:latin typeface="Calibri"/>
                <a:ea typeface="Calibri"/>
                <a:cs typeface="Calibri"/>
              </a:rPr>
              <a:t>agir pour la planète</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Rappeler aux élèves que le texte a déjà fait l’objet d’une lecture globale lors d’une séance précédente.</a:t>
            </a:r>
          </a:p>
        </p:txBody>
      </p:sp>
    </p:spTree>
    <p:extLst>
      <p:ext uri="{BB962C8B-B14F-4D97-AF65-F5344CB8AC3E}">
        <p14:creationId xmlns:p14="http://schemas.microsoft.com/office/powerpoint/2010/main" val="315504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831361" y="427509"/>
            <a:ext cx="10377414" cy="260750"/>
          </a:xfrm>
        </p:spPr>
        <p:txBody>
          <a:bodyPr/>
          <a:lstStyle/>
          <a:p>
            <a:pPr algn="just"/>
            <a:r>
              <a:rPr lang="fr-FR" sz="1700" dirty="0">
                <a:solidFill>
                  <a:srgbClr val="E7E6E6">
                    <a:lumMod val="50000"/>
                  </a:srgbClr>
                </a:solidFill>
                <a:latin typeface="Calibri" panose="020F0502020204030204"/>
              </a:rPr>
              <a:t>Nous avons déjà travaillé cette stratégie quand nous avons étudié le texte : "</a:t>
            </a:r>
            <a:r>
              <a:rPr lang="fr-FR" sz="1700" i="1" dirty="0">
                <a:solidFill>
                  <a:srgbClr val="E7E6E6">
                    <a:lumMod val="50000"/>
                  </a:srgbClr>
                </a:solidFill>
                <a:latin typeface="Calibri" panose="020F0502020204030204"/>
              </a:rPr>
              <a:t>Consommons autrement pour protéger notre planète"</a:t>
            </a:r>
            <a:r>
              <a:rPr lang="fr-FR" sz="1700" dirty="0">
                <a:solidFill>
                  <a:srgbClr val="E7E6E6">
                    <a:lumMod val="50000"/>
                  </a:srgbClr>
                </a:solidFill>
                <a:latin typeface="Calibri" panose="020F0502020204030204"/>
              </a:rPr>
              <a:t>. Maintenant, nous allons appliquer cette même stratégie au texte : "</a:t>
            </a:r>
            <a:r>
              <a:rPr lang="fr-FR" sz="1700" i="1" dirty="0">
                <a:solidFill>
                  <a:srgbClr val="E7E6E6">
                    <a:lumMod val="50000"/>
                  </a:srgbClr>
                </a:solidFill>
                <a:latin typeface="Calibri" panose="020F0502020204030204"/>
              </a:rPr>
              <a:t>Agissons pour des modes de consommation durables !"</a:t>
            </a:r>
            <a:endParaRPr lang="fr-FR" sz="1700" dirty="0">
              <a:solidFill>
                <a:srgbClr val="E7E6E6">
                  <a:lumMod val="50000"/>
                </a:srgbClr>
              </a:solidFill>
              <a:latin typeface="Calibri" panose="020F0502020204030204"/>
            </a:endParaRP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830997"/>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Compréhension détaillée : </a:t>
            </a:r>
            <a:r>
              <a:rPr lang="fr-FR" sz="2400" b="1" dirty="0">
                <a:solidFill>
                  <a:prstClr val="black"/>
                </a:solidFill>
                <a:latin typeface="Calibri" panose="020F0502020204030204" pitchFamily="34" charset="0"/>
                <a:cs typeface="Calibri" panose="020F0502020204030204" pitchFamily="34" charset="0"/>
              </a:rPr>
              <a:t>Réagir à un aspect du texte en exprimant son accord/désaccord et en justifiant sa réaction.</a:t>
            </a: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2767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A0F7-CA71-CF37-2730-866F7E3A86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AD2255-50F1-28B1-E94F-F25729C81920}"/>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Relisez le texte, puis répondez aux questions par des phrases complètes.</a:t>
            </a:r>
          </a:p>
        </p:txBody>
      </p:sp>
      <p:sp>
        <p:nvSpPr>
          <p:cNvPr id="6" name="Content Placeholder 5">
            <a:extLst>
              <a:ext uri="{FF2B5EF4-FFF2-40B4-BE49-F238E27FC236}">
                <a16:creationId xmlns:a16="http://schemas.microsoft.com/office/drawing/2014/main" id="{E8125636-3F71-B8C7-458F-731B3FD56099}"/>
              </a:ext>
            </a:extLst>
          </p:cNvPr>
          <p:cNvSpPr>
            <a:spLocks noGrp="1"/>
          </p:cNvSpPr>
          <p:nvPr>
            <p:ph sz="quarter" idx="11"/>
          </p:nvPr>
        </p:nvSpPr>
        <p:spPr>
          <a:xfrm>
            <a:off x="871188" y="522644"/>
            <a:ext cx="10529279" cy="267549"/>
          </a:xfrm>
        </p:spPr>
        <p:txBody>
          <a:bodyPr/>
          <a:lstStyle/>
          <a:p>
            <a:pPr marL="0"/>
            <a:r>
              <a:rPr lang="fr-FR" sz="1600" dirty="0">
                <a:solidFill>
                  <a:schemeClr val="bg1">
                    <a:lumMod val="65000"/>
                  </a:schemeClr>
                </a:solidFill>
                <a:ea typeface="Calibri" panose="020F0502020204030204" pitchFamily="34" charset="0"/>
              </a:rPr>
              <a:t>Faire repérer les mots-clés dans chaque question. Demander aux élèves de retrouver les passages correspondants dans le texte avant de rédiger leurs réponses.</a:t>
            </a:r>
          </a:p>
        </p:txBody>
      </p:sp>
      <p:pic>
        <p:nvPicPr>
          <p:cNvPr id="5" name="Google Shape;289;p51">
            <a:extLst>
              <a:ext uri="{FF2B5EF4-FFF2-40B4-BE49-F238E27FC236}">
                <a16:creationId xmlns:a16="http://schemas.microsoft.com/office/drawing/2014/main" id="{B6F0638F-7AA8-362A-B3A5-103D70C0966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8" name="Image 7">
            <a:extLst>
              <a:ext uri="{FF2B5EF4-FFF2-40B4-BE49-F238E27FC236}">
                <a16:creationId xmlns:a16="http://schemas.microsoft.com/office/drawing/2014/main" id="{5FDBC9FC-F919-DB62-CA03-97FCB5053D91}"/>
              </a:ext>
            </a:extLst>
          </p:cNvPr>
          <p:cNvPicPr>
            <a:picLocks noChangeAspect="1"/>
          </p:cNvPicPr>
          <p:nvPr/>
        </p:nvPicPr>
        <p:blipFill>
          <a:blip r:embed="rId3"/>
          <a:stretch>
            <a:fillRect/>
          </a:stretch>
        </p:blipFill>
        <p:spPr>
          <a:xfrm>
            <a:off x="1105548" y="1428543"/>
            <a:ext cx="9980904" cy="3517081"/>
          </a:xfrm>
          <a:prstGeom prst="rect">
            <a:avLst/>
          </a:prstGeom>
        </p:spPr>
      </p:pic>
      <p:sp>
        <p:nvSpPr>
          <p:cNvPr id="9" name="Rectangle 8">
            <a:extLst>
              <a:ext uri="{FF2B5EF4-FFF2-40B4-BE49-F238E27FC236}">
                <a16:creationId xmlns:a16="http://schemas.microsoft.com/office/drawing/2014/main" id="{67D89A26-EE01-27AC-A4C5-A30E4DE3254D}"/>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b="1" dirty="0">
                <a:solidFill>
                  <a:sysClr val="windowText" lastClr="000000"/>
                </a:solidFill>
              </a:rPr>
              <a:t>Page 89</a:t>
            </a:r>
          </a:p>
        </p:txBody>
      </p:sp>
    </p:spTree>
    <p:extLst>
      <p:ext uri="{BB962C8B-B14F-4D97-AF65-F5344CB8AC3E}">
        <p14:creationId xmlns:p14="http://schemas.microsoft.com/office/powerpoint/2010/main" val="294766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6C0A-D444-0FE4-16C3-3D07FC28AA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0227DA-9BC1-9E5E-1093-73CDEA3417CC}"/>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Voici les réponses attendues. Vérifiez vos réponses et corrigez-les si nécessaire.</a:t>
            </a:r>
          </a:p>
        </p:txBody>
      </p:sp>
      <p:sp>
        <p:nvSpPr>
          <p:cNvPr id="6" name="Content Placeholder 5">
            <a:extLst>
              <a:ext uri="{FF2B5EF4-FFF2-40B4-BE49-F238E27FC236}">
                <a16:creationId xmlns:a16="http://schemas.microsoft.com/office/drawing/2014/main" id="{850585FE-9DCF-9176-1246-0749298583EB}"/>
              </a:ext>
            </a:extLst>
          </p:cNvPr>
          <p:cNvSpPr>
            <a:spLocks noGrp="1"/>
          </p:cNvSpPr>
          <p:nvPr>
            <p:ph sz="quarter" idx="11"/>
          </p:nvPr>
        </p:nvSpPr>
        <p:spPr>
          <a:xfrm>
            <a:off x="871188" y="552140"/>
            <a:ext cx="10529279" cy="267549"/>
          </a:xfrm>
        </p:spPr>
        <p:txBody>
          <a:bodyPr/>
          <a:lstStyle/>
          <a:p>
            <a:pPr marL="0"/>
            <a:r>
              <a:rPr lang="fr-FR" sz="1400" dirty="0">
                <a:solidFill>
                  <a:schemeClr val="bg1">
                    <a:lumMod val="65000"/>
                  </a:schemeClr>
                </a:solidFill>
                <a:ea typeface="Calibri" panose="020F0502020204030204" pitchFamily="34" charset="0"/>
              </a:rPr>
              <a:t>Faire lire les réponses par quelques élèves, puis leur demander de retrouver dans le texte les passages qui les justifient. Demander ensuite de recopier les réponses complètes dans le livret.</a:t>
            </a:r>
          </a:p>
        </p:txBody>
      </p:sp>
      <p:pic>
        <p:nvPicPr>
          <p:cNvPr id="5" name="Google Shape;289;p51">
            <a:extLst>
              <a:ext uri="{FF2B5EF4-FFF2-40B4-BE49-F238E27FC236}">
                <a16:creationId xmlns:a16="http://schemas.microsoft.com/office/drawing/2014/main" id="{55FABD6F-0469-30D6-A26C-A104ED537CB5}"/>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11" name="Groupe 10">
            <a:extLst>
              <a:ext uri="{FF2B5EF4-FFF2-40B4-BE49-F238E27FC236}">
                <a16:creationId xmlns:a16="http://schemas.microsoft.com/office/drawing/2014/main" id="{6F011DBA-E204-677B-0ED4-E56144A38BD6}"/>
              </a:ext>
            </a:extLst>
          </p:cNvPr>
          <p:cNvGrpSpPr/>
          <p:nvPr/>
        </p:nvGrpSpPr>
        <p:grpSpPr>
          <a:xfrm>
            <a:off x="1105548" y="1428543"/>
            <a:ext cx="10103225" cy="3648718"/>
            <a:chOff x="1105548" y="1428543"/>
            <a:chExt cx="10103225" cy="3648718"/>
          </a:xfrm>
        </p:grpSpPr>
        <p:pic>
          <p:nvPicPr>
            <p:cNvPr id="7" name="Image 6">
              <a:extLst>
                <a:ext uri="{FF2B5EF4-FFF2-40B4-BE49-F238E27FC236}">
                  <a16:creationId xmlns:a16="http://schemas.microsoft.com/office/drawing/2014/main" id="{5EEBAD7B-CD62-6B33-E423-84D4F2AB6F5B}"/>
                </a:ext>
              </a:extLst>
            </p:cNvPr>
            <p:cNvPicPr>
              <a:picLocks noChangeAspect="1"/>
            </p:cNvPicPr>
            <p:nvPr/>
          </p:nvPicPr>
          <p:blipFill>
            <a:blip r:embed="rId3"/>
            <a:stretch>
              <a:fillRect/>
            </a:stretch>
          </p:blipFill>
          <p:spPr>
            <a:xfrm>
              <a:off x="1105548" y="1428543"/>
              <a:ext cx="9980904" cy="3517081"/>
            </a:xfrm>
            <a:prstGeom prst="rect">
              <a:avLst/>
            </a:prstGeom>
          </p:spPr>
        </p:pic>
        <p:sp>
          <p:nvSpPr>
            <p:cNvPr id="8" name="ZoneTexte 7">
              <a:extLst>
                <a:ext uri="{FF2B5EF4-FFF2-40B4-BE49-F238E27FC236}">
                  <a16:creationId xmlns:a16="http://schemas.microsoft.com/office/drawing/2014/main" id="{352434B0-39D4-50F0-8C9C-A1740C41A3CB}"/>
                </a:ext>
              </a:extLst>
            </p:cNvPr>
            <p:cNvSpPr txBox="1"/>
            <p:nvPr/>
          </p:nvSpPr>
          <p:spPr>
            <a:xfrm>
              <a:off x="1543664" y="2361041"/>
              <a:ext cx="9665109" cy="369332"/>
            </a:xfrm>
            <a:prstGeom prst="rect">
              <a:avLst/>
            </a:prstGeom>
            <a:solidFill>
              <a:schemeClr val="bg1"/>
            </a:solidFill>
          </p:spPr>
          <p:txBody>
            <a:bodyPr wrap="square">
              <a:spAutoFit/>
            </a:bodyPr>
            <a:lstStyle/>
            <a:p>
              <a:pPr marL="285750" indent="-285750">
                <a:buFont typeface="Wingdings" panose="05000000000000000000" pitchFamily="2" charset="2"/>
                <a:buChar char="Ø"/>
              </a:pPr>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Nous devons changer nos comportements de consommation.</a:t>
              </a:r>
            </a:p>
          </p:txBody>
        </p:sp>
        <p:sp>
          <p:nvSpPr>
            <p:cNvPr id="9" name="ZoneTexte 8">
              <a:extLst>
                <a:ext uri="{FF2B5EF4-FFF2-40B4-BE49-F238E27FC236}">
                  <a16:creationId xmlns:a16="http://schemas.microsoft.com/office/drawing/2014/main" id="{64A418B6-0778-88FB-F273-AE0E1BB4166A}"/>
                </a:ext>
              </a:extLst>
            </p:cNvPr>
            <p:cNvSpPr txBox="1"/>
            <p:nvPr/>
          </p:nvSpPr>
          <p:spPr>
            <a:xfrm>
              <a:off x="1543663" y="3254504"/>
              <a:ext cx="9665109" cy="369332"/>
            </a:xfrm>
            <a:prstGeom prst="rect">
              <a:avLst/>
            </a:prstGeom>
            <a:solidFill>
              <a:schemeClr val="bg1"/>
            </a:solidFill>
          </p:spPr>
          <p:txBody>
            <a:bodyPr wrap="square">
              <a:spAutoFit/>
            </a:bodyPr>
            <a:lstStyle/>
            <a:p>
              <a:pPr marL="285750" indent="-285750">
                <a:buFont typeface="Wingdings" panose="05000000000000000000" pitchFamily="2" charset="2"/>
                <a:buChar char="Ø"/>
              </a:pPr>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Nous devons acheter des produits bio, bons pour la santé et respectueux de la nature.</a:t>
              </a:r>
            </a:p>
          </p:txBody>
        </p:sp>
        <p:sp>
          <p:nvSpPr>
            <p:cNvPr id="10" name="ZoneTexte 9">
              <a:extLst>
                <a:ext uri="{FF2B5EF4-FFF2-40B4-BE49-F238E27FC236}">
                  <a16:creationId xmlns:a16="http://schemas.microsoft.com/office/drawing/2014/main" id="{E0D16E7B-C03A-3526-99AB-317014AE609F}"/>
                </a:ext>
              </a:extLst>
            </p:cNvPr>
            <p:cNvSpPr txBox="1"/>
            <p:nvPr/>
          </p:nvSpPr>
          <p:spPr>
            <a:xfrm>
              <a:off x="1543663" y="4430930"/>
              <a:ext cx="9665109" cy="646331"/>
            </a:xfrm>
            <a:prstGeom prst="rect">
              <a:avLst/>
            </a:prstGeom>
            <a:solidFill>
              <a:schemeClr val="bg1"/>
            </a:solidFill>
          </p:spPr>
          <p:txBody>
            <a:bodyPr wrap="square">
              <a:spAutoFit/>
            </a:bodyPr>
            <a:lstStyle/>
            <a:p>
              <a:pPr marL="285750" indent="-285750">
                <a:buFont typeface="Wingdings" panose="05000000000000000000" pitchFamily="2" charset="2"/>
                <a:buChar char="Ø"/>
              </a:pPr>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Elle encourage le partage, la réparation, la location et le troc. Ces pratiques donnent une seconde vie aux objets et réduisent la production inutile.</a:t>
              </a:r>
            </a:p>
          </p:txBody>
        </p:sp>
      </p:grpSp>
    </p:spTree>
    <p:extLst>
      <p:ext uri="{BB962C8B-B14F-4D97-AF65-F5344CB8AC3E}">
        <p14:creationId xmlns:p14="http://schemas.microsoft.com/office/powerpoint/2010/main" val="3793761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804-28CB-BBE4-BA81-E83023923A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F8E94-D6BE-AD9B-C377-6CABDA149A72}"/>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658470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0E90-505E-0E3E-BAB1-43C8524FCA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0F91FA-07C3-176A-3826-24D6A8F2923B}"/>
              </a:ext>
            </a:extLst>
          </p:cNvPr>
          <p:cNvSpPr>
            <a:spLocks noGrp="1"/>
          </p:cNvSpPr>
          <p:nvPr>
            <p:ph type="title"/>
          </p:nvPr>
        </p:nvSpPr>
        <p:spPr/>
        <p:txBody>
          <a:bodyPr/>
          <a:lstStyle/>
          <a:p>
            <a:pPr algn="just"/>
            <a:r>
              <a:rPr lang="fr-FR" dirty="0">
                <a:solidFill>
                  <a:srgbClr val="E7E6E6">
                    <a:lumMod val="50000"/>
                  </a:srgbClr>
                </a:solidFill>
                <a:latin typeface="Calibri" panose="020F0502020204030204"/>
              </a:rPr>
              <a:t>Relisez le texte, relevez deux indices qui expliquent pourquoi la consommation responsable est un acte citoyen, puis rédigez une réponse complète.</a:t>
            </a:r>
            <a:endParaRPr lang="fr-FR" dirty="0"/>
          </a:p>
        </p:txBody>
      </p:sp>
      <p:sp>
        <p:nvSpPr>
          <p:cNvPr id="3" name="Espace réservé du contenu 2">
            <a:extLst>
              <a:ext uri="{FF2B5EF4-FFF2-40B4-BE49-F238E27FC236}">
                <a16:creationId xmlns:a16="http://schemas.microsoft.com/office/drawing/2014/main" id="{298602F3-9027-D725-BD0C-3CF103F36E59}"/>
              </a:ext>
            </a:extLst>
          </p:cNvPr>
          <p:cNvSpPr>
            <a:spLocks noGrp="1"/>
          </p:cNvSpPr>
          <p:nvPr>
            <p:ph sz="quarter" idx="11"/>
          </p:nvPr>
        </p:nvSpPr>
        <p:spPr/>
        <p:txBody>
          <a:bodyPr/>
          <a:lstStyle/>
          <a:p>
            <a:pPr marL="0"/>
            <a:r>
              <a:rPr lang="fr-FR" sz="1600" dirty="0">
                <a:solidFill>
                  <a:schemeClr val="bg1">
                    <a:lumMod val="65000"/>
                  </a:schemeClr>
                </a:solidFill>
                <a:ea typeface="Calibri" panose="020F0502020204030204" pitchFamily="34" charset="0"/>
              </a:rPr>
              <a:t>Guider les élèves à chercher les passages contenant les indices. Ensuite, faire formuler la réponse avec « parce que ».</a:t>
            </a:r>
          </a:p>
        </p:txBody>
      </p:sp>
      <p:pic>
        <p:nvPicPr>
          <p:cNvPr id="5" name="Image 4">
            <a:extLst>
              <a:ext uri="{FF2B5EF4-FFF2-40B4-BE49-F238E27FC236}">
                <a16:creationId xmlns:a16="http://schemas.microsoft.com/office/drawing/2014/main" id="{5DC28151-26D8-30D8-7BE0-101F88F8AB5F}"/>
              </a:ext>
            </a:extLst>
          </p:cNvPr>
          <p:cNvPicPr>
            <a:picLocks noChangeAspect="1"/>
          </p:cNvPicPr>
          <p:nvPr/>
        </p:nvPicPr>
        <p:blipFill>
          <a:blip r:embed="rId2"/>
          <a:stretch>
            <a:fillRect/>
          </a:stretch>
        </p:blipFill>
        <p:spPr>
          <a:xfrm>
            <a:off x="706624" y="1868130"/>
            <a:ext cx="10778752" cy="2518878"/>
          </a:xfrm>
          <a:prstGeom prst="rect">
            <a:avLst/>
          </a:prstGeom>
        </p:spPr>
      </p:pic>
    </p:spTree>
    <p:extLst>
      <p:ext uri="{BB962C8B-B14F-4D97-AF65-F5344CB8AC3E}">
        <p14:creationId xmlns:p14="http://schemas.microsoft.com/office/powerpoint/2010/main" val="746627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31A3-74C6-1507-8A30-04567AF87C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221626-AA55-50D7-8794-EA085B6B6C9C}"/>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indices relevés dans le texte et la réponse attendue. Vérifiez vos propositions et corrigez si nécessaire.</a:t>
            </a:r>
            <a:endParaRPr lang="fr-FR" dirty="0"/>
          </a:p>
        </p:txBody>
      </p:sp>
      <p:sp>
        <p:nvSpPr>
          <p:cNvPr id="3" name="Espace réservé du contenu 2">
            <a:extLst>
              <a:ext uri="{FF2B5EF4-FFF2-40B4-BE49-F238E27FC236}">
                <a16:creationId xmlns:a16="http://schemas.microsoft.com/office/drawing/2014/main" id="{9E477FBA-B668-1E58-6B92-58E9E5580ADB}"/>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Faire relire les deux indices, puis montrer comment ils permettent de construire une réponse complète avec « parce que ».</a:t>
            </a:r>
          </a:p>
        </p:txBody>
      </p:sp>
      <p:pic>
        <p:nvPicPr>
          <p:cNvPr id="4" name="Image 3">
            <a:extLst>
              <a:ext uri="{FF2B5EF4-FFF2-40B4-BE49-F238E27FC236}">
                <a16:creationId xmlns:a16="http://schemas.microsoft.com/office/drawing/2014/main" id="{667E8383-32F0-CB2F-A086-9AD8975CDAFA}"/>
              </a:ext>
            </a:extLst>
          </p:cNvPr>
          <p:cNvPicPr>
            <a:picLocks noChangeAspect="1"/>
          </p:cNvPicPr>
          <p:nvPr/>
        </p:nvPicPr>
        <p:blipFill>
          <a:blip r:embed="rId2"/>
          <a:stretch>
            <a:fillRect/>
          </a:stretch>
        </p:blipFill>
        <p:spPr>
          <a:xfrm>
            <a:off x="706624" y="1868130"/>
            <a:ext cx="10778752" cy="2518878"/>
          </a:xfrm>
          <a:prstGeom prst="rect">
            <a:avLst/>
          </a:prstGeom>
        </p:spPr>
      </p:pic>
      <p:sp>
        <p:nvSpPr>
          <p:cNvPr id="6" name="ZoneTexte 5">
            <a:extLst>
              <a:ext uri="{FF2B5EF4-FFF2-40B4-BE49-F238E27FC236}">
                <a16:creationId xmlns:a16="http://schemas.microsoft.com/office/drawing/2014/main" id="{0DE9E3B2-DC66-6AC2-456D-933B228DFB6B}"/>
              </a:ext>
            </a:extLst>
          </p:cNvPr>
          <p:cNvSpPr txBox="1"/>
          <p:nvPr/>
        </p:nvSpPr>
        <p:spPr>
          <a:xfrm>
            <a:off x="2133598" y="2921482"/>
            <a:ext cx="9537292" cy="369332"/>
          </a:xfrm>
          <a:prstGeom prst="rect">
            <a:avLst/>
          </a:prstGeom>
          <a:solidFill>
            <a:schemeClr val="bg1"/>
          </a:solidFill>
        </p:spPr>
        <p:txBody>
          <a:bodyPr wrap="square">
            <a:spAutoFit/>
          </a:bodyPr>
          <a:lstStyle/>
          <a:p>
            <a:r>
              <a:rPr lang="fr-FR" i="1" dirty="0">
                <a:solidFill>
                  <a:srgbClr val="00B0F0"/>
                </a:solidFill>
                <a:latin typeface="Calibri" panose="020F0502020204030204" pitchFamily="34" charset="0"/>
                <a:ea typeface="Calibri" panose="020F0502020204030204" pitchFamily="34" charset="0"/>
                <a:cs typeface="Calibri" panose="020F0502020204030204" pitchFamily="34" charset="0"/>
              </a:rPr>
              <a:t>Nos gestes quotidiens ont un véritable impact sur l’environnement, l’économie et la société.</a:t>
            </a:r>
          </a:p>
        </p:txBody>
      </p:sp>
      <p:sp>
        <p:nvSpPr>
          <p:cNvPr id="7" name="ZoneTexte 6">
            <a:extLst>
              <a:ext uri="{FF2B5EF4-FFF2-40B4-BE49-F238E27FC236}">
                <a16:creationId xmlns:a16="http://schemas.microsoft.com/office/drawing/2014/main" id="{B1B53C1E-3C35-30EF-0E25-F7DBC3021C97}"/>
              </a:ext>
            </a:extLst>
          </p:cNvPr>
          <p:cNvSpPr txBox="1"/>
          <p:nvPr/>
        </p:nvSpPr>
        <p:spPr>
          <a:xfrm>
            <a:off x="2133598" y="3331931"/>
            <a:ext cx="9537292" cy="584775"/>
          </a:xfrm>
          <a:prstGeom prst="rect">
            <a:avLst/>
          </a:prstGeom>
          <a:solidFill>
            <a:schemeClr val="bg1"/>
          </a:solidFill>
        </p:spPr>
        <p:txBody>
          <a:bodyPr wrap="square">
            <a:spAutoFit/>
          </a:bodyPr>
          <a:lstStyle/>
          <a:p>
            <a:r>
              <a:rPr lang="fr-FR" sz="1600" i="1" dirty="0">
                <a:solidFill>
                  <a:srgbClr val="00B0F0"/>
                </a:solidFill>
                <a:latin typeface="Calibri" panose="020F0502020204030204" pitchFamily="34" charset="0"/>
                <a:ea typeface="Calibri" panose="020F0502020204030204" pitchFamily="34" charset="0"/>
                <a:cs typeface="Calibri" panose="020F0502020204030204" pitchFamily="34" charset="0"/>
              </a:rPr>
              <a:t>Il est nécessaire de devenir des consommateurs responsables, c’est-à-dire des citoyens capables d’influencer le marché par leurs choix et leur mode d’achats.</a:t>
            </a:r>
          </a:p>
        </p:txBody>
      </p:sp>
      <p:sp>
        <p:nvSpPr>
          <p:cNvPr id="8" name="ZoneTexte 7">
            <a:extLst>
              <a:ext uri="{FF2B5EF4-FFF2-40B4-BE49-F238E27FC236}">
                <a16:creationId xmlns:a16="http://schemas.microsoft.com/office/drawing/2014/main" id="{AF6C7E56-39CF-A117-F51C-301F3D32D77D}"/>
              </a:ext>
            </a:extLst>
          </p:cNvPr>
          <p:cNvSpPr txBox="1"/>
          <p:nvPr/>
        </p:nvSpPr>
        <p:spPr>
          <a:xfrm>
            <a:off x="2133598" y="3956226"/>
            <a:ext cx="9537292" cy="584775"/>
          </a:xfrm>
          <a:prstGeom prst="rect">
            <a:avLst/>
          </a:prstGeom>
          <a:solidFill>
            <a:schemeClr val="bg1"/>
          </a:solidFill>
        </p:spPr>
        <p:txBody>
          <a:bodyPr wrap="square">
            <a:spAutoFit/>
          </a:bodyPr>
          <a:lstStyle/>
          <a:p>
            <a:pPr algn="just"/>
            <a:r>
              <a:rPr lang="fr-FR" sz="1600" i="1" dirty="0">
                <a:solidFill>
                  <a:srgbClr val="00B0F0"/>
                </a:solidFill>
                <a:latin typeface="Calibri" panose="020F0502020204030204" pitchFamily="34" charset="0"/>
                <a:ea typeface="Calibri" panose="020F0502020204030204" pitchFamily="34" charset="0"/>
                <a:cs typeface="Calibri" panose="020F0502020204030204" pitchFamily="34" charset="0"/>
              </a:rPr>
              <a:t>La consommation responsable est un acte citoyen parce que nos gestes ont un impact sur l’environnement </a:t>
            </a:r>
            <a:r>
              <a:rPr lang="en-US" sz="1600" i="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1600" i="1" dirty="0">
                <a:solidFill>
                  <a:srgbClr val="00B0F0"/>
                </a:solidFill>
                <a:latin typeface="Calibri" panose="020F0502020204030204" pitchFamily="34" charset="0"/>
                <a:ea typeface="Calibri" panose="020F0502020204030204" pitchFamily="34" charset="0"/>
                <a:cs typeface="Calibri" panose="020F0502020204030204" pitchFamily="34" charset="0"/>
              </a:rPr>
              <a:t> parce que nos choix peuvent influencer le marché.</a:t>
            </a:r>
          </a:p>
        </p:txBody>
      </p:sp>
    </p:spTree>
    <p:extLst>
      <p:ext uri="{BB962C8B-B14F-4D97-AF65-F5344CB8AC3E}">
        <p14:creationId xmlns:p14="http://schemas.microsoft.com/office/powerpoint/2010/main" val="4094582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2DA5-CE82-8C8E-DD4D-64FFAF03BD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09B41B-A668-D945-CBB8-F1A13A61104A}"/>
              </a:ext>
            </a:extLst>
          </p:cNvPr>
          <p:cNvSpPr>
            <a:spLocks noGrp="1"/>
          </p:cNvSpPr>
          <p:nvPr>
            <p:ph type="title"/>
          </p:nvPr>
        </p:nvSpPr>
        <p:spPr/>
        <p:txBody>
          <a:bodyPr/>
          <a:lstStyle/>
          <a:p>
            <a:r>
              <a:rPr lang="fr-FR" dirty="0">
                <a:solidFill>
                  <a:srgbClr val="E7E6E6">
                    <a:lumMod val="50000"/>
                  </a:srgbClr>
                </a:solidFill>
                <a:latin typeface="Calibri" panose="020F0502020204030204"/>
              </a:rPr>
              <a:t>Relisez les idées du texte, puis associez chaque idée à la réaction qui lui correspond.</a:t>
            </a:r>
            <a:endParaRPr lang="fr-FR" dirty="0"/>
          </a:p>
        </p:txBody>
      </p:sp>
      <p:sp>
        <p:nvSpPr>
          <p:cNvPr id="3" name="Espace réservé du contenu 2">
            <a:extLst>
              <a:ext uri="{FF2B5EF4-FFF2-40B4-BE49-F238E27FC236}">
                <a16:creationId xmlns:a16="http://schemas.microsoft.com/office/drawing/2014/main" id="{49AE520C-3227-44CC-F1C1-E5BC7EF262A1}"/>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Faire travailler les élèves en binômes. Leur rappeler que chaque réaction contient un point de vue et une justification.</a:t>
            </a:r>
          </a:p>
        </p:txBody>
      </p:sp>
      <p:pic>
        <p:nvPicPr>
          <p:cNvPr id="9" name="Image 8">
            <a:extLst>
              <a:ext uri="{FF2B5EF4-FFF2-40B4-BE49-F238E27FC236}">
                <a16:creationId xmlns:a16="http://schemas.microsoft.com/office/drawing/2014/main" id="{620351D9-1B55-885B-FA83-BD1B9D96DFA7}"/>
              </a:ext>
            </a:extLst>
          </p:cNvPr>
          <p:cNvPicPr>
            <a:picLocks noChangeAspect="1"/>
          </p:cNvPicPr>
          <p:nvPr/>
        </p:nvPicPr>
        <p:blipFill>
          <a:blip r:embed="rId2"/>
          <a:stretch>
            <a:fillRect/>
          </a:stretch>
        </p:blipFill>
        <p:spPr>
          <a:xfrm>
            <a:off x="1456240" y="1183102"/>
            <a:ext cx="9279520" cy="4955612"/>
          </a:xfrm>
          <a:prstGeom prst="rect">
            <a:avLst/>
          </a:prstGeom>
        </p:spPr>
      </p:pic>
    </p:spTree>
    <p:extLst>
      <p:ext uri="{BB962C8B-B14F-4D97-AF65-F5344CB8AC3E}">
        <p14:creationId xmlns:p14="http://schemas.microsoft.com/office/powerpoint/2010/main" val="1408115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FB7C8-2CE2-E4F1-CEE1-B2B97DF1BF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F522AC-41D0-E466-A9FF-909EDB29E21D}"/>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associations correctes. Vérifiez vos réponses et corrigez si nécessaire.</a:t>
            </a:r>
            <a:endParaRPr lang="fr-FR" dirty="0"/>
          </a:p>
        </p:txBody>
      </p:sp>
      <p:sp>
        <p:nvSpPr>
          <p:cNvPr id="3" name="Espace réservé du contenu 2">
            <a:extLst>
              <a:ext uri="{FF2B5EF4-FFF2-40B4-BE49-F238E27FC236}">
                <a16:creationId xmlns:a16="http://schemas.microsoft.com/office/drawing/2014/main" id="{F11738ED-E580-4BAA-6C7B-830539955868}"/>
              </a:ext>
            </a:extLst>
          </p:cNvPr>
          <p:cNvSpPr>
            <a:spLocks noGrp="1"/>
          </p:cNvSpPr>
          <p:nvPr>
            <p:ph sz="quarter" idx="11"/>
          </p:nvPr>
        </p:nvSpPr>
        <p:spPr>
          <a:xfrm>
            <a:off x="865243" y="620964"/>
            <a:ext cx="9960072" cy="267549"/>
          </a:xfrm>
        </p:spPr>
        <p:txBody>
          <a:bodyPr/>
          <a:lstStyle/>
          <a:p>
            <a:r>
              <a:rPr lang="fr-FR" sz="1600" dirty="0">
                <a:solidFill>
                  <a:schemeClr val="bg1">
                    <a:lumMod val="65000"/>
                  </a:schemeClr>
                </a:solidFill>
                <a:ea typeface="Calibri" panose="020F0502020204030204" pitchFamily="34" charset="0"/>
              </a:rPr>
              <a:t>Faire justifier chaque association. Puis demander aux élèves de recopier les réponses dans le livret.</a:t>
            </a:r>
          </a:p>
        </p:txBody>
      </p:sp>
      <p:pic>
        <p:nvPicPr>
          <p:cNvPr id="9" name="Image 8">
            <a:extLst>
              <a:ext uri="{FF2B5EF4-FFF2-40B4-BE49-F238E27FC236}">
                <a16:creationId xmlns:a16="http://schemas.microsoft.com/office/drawing/2014/main" id="{58904003-E71A-0AEC-35E0-93302BF0DDAB}"/>
              </a:ext>
            </a:extLst>
          </p:cNvPr>
          <p:cNvPicPr>
            <a:picLocks noChangeAspect="1"/>
          </p:cNvPicPr>
          <p:nvPr/>
        </p:nvPicPr>
        <p:blipFill>
          <a:blip r:embed="rId2"/>
          <a:stretch>
            <a:fillRect/>
          </a:stretch>
        </p:blipFill>
        <p:spPr>
          <a:xfrm>
            <a:off x="1456240" y="1183102"/>
            <a:ext cx="9279520" cy="4955612"/>
          </a:xfrm>
          <a:prstGeom prst="rect">
            <a:avLst/>
          </a:prstGeom>
        </p:spPr>
      </p:pic>
      <p:sp>
        <p:nvSpPr>
          <p:cNvPr id="11" name="ZoneTexte 10">
            <a:extLst>
              <a:ext uri="{FF2B5EF4-FFF2-40B4-BE49-F238E27FC236}">
                <a16:creationId xmlns:a16="http://schemas.microsoft.com/office/drawing/2014/main" id="{30B67590-45FE-8099-9BCA-155BF810D124}"/>
              </a:ext>
            </a:extLst>
          </p:cNvPr>
          <p:cNvSpPr txBox="1"/>
          <p:nvPr/>
        </p:nvSpPr>
        <p:spPr>
          <a:xfrm>
            <a:off x="4227869" y="5694562"/>
            <a:ext cx="599770" cy="338554"/>
          </a:xfrm>
          <a:prstGeom prst="rect">
            <a:avLst/>
          </a:prstGeom>
          <a:solidFill>
            <a:srgbClr val="E4ECF2"/>
          </a:solidFill>
        </p:spPr>
        <p:txBody>
          <a:bodyPr wrap="square">
            <a:spAutoFit/>
          </a:bodyPr>
          <a:lstStyle/>
          <a:p>
            <a:r>
              <a:rPr lang="fr-FR" sz="1600" b="1" dirty="0">
                <a:solidFill>
                  <a:srgbClr val="00B0F0"/>
                </a:solidFill>
                <a:latin typeface="Calibri" panose="020F0502020204030204" pitchFamily="34" charset="0"/>
                <a:ea typeface="Calibri" panose="020F0502020204030204" pitchFamily="34" charset="0"/>
                <a:cs typeface="Calibri" panose="020F0502020204030204" pitchFamily="34" charset="0"/>
              </a:rPr>
              <a:t>A</a:t>
            </a:r>
          </a:p>
        </p:txBody>
      </p:sp>
      <p:sp>
        <p:nvSpPr>
          <p:cNvPr id="12" name="ZoneTexte 11">
            <a:extLst>
              <a:ext uri="{FF2B5EF4-FFF2-40B4-BE49-F238E27FC236}">
                <a16:creationId xmlns:a16="http://schemas.microsoft.com/office/drawing/2014/main" id="{2164AA64-4889-BB80-F8D6-D7E78D9BA4D6}"/>
              </a:ext>
            </a:extLst>
          </p:cNvPr>
          <p:cNvSpPr txBox="1"/>
          <p:nvPr/>
        </p:nvSpPr>
        <p:spPr>
          <a:xfrm>
            <a:off x="6076336" y="5694562"/>
            <a:ext cx="599770" cy="338554"/>
          </a:xfrm>
          <a:prstGeom prst="rect">
            <a:avLst/>
          </a:prstGeom>
          <a:solidFill>
            <a:srgbClr val="E4ECF2"/>
          </a:solidFill>
        </p:spPr>
        <p:txBody>
          <a:bodyPr wrap="square">
            <a:spAutoFit/>
          </a:bodyPr>
          <a:lstStyle/>
          <a:p>
            <a:r>
              <a:rPr lang="fr-FR" sz="1600" b="1" dirty="0">
                <a:solidFill>
                  <a:srgbClr val="00B0F0"/>
                </a:solidFill>
                <a:latin typeface="Calibri" panose="020F0502020204030204" pitchFamily="34" charset="0"/>
                <a:ea typeface="Calibri" panose="020F0502020204030204" pitchFamily="34" charset="0"/>
                <a:cs typeface="Calibri" panose="020F0502020204030204" pitchFamily="34" charset="0"/>
              </a:rPr>
              <a:t>B</a:t>
            </a:r>
          </a:p>
        </p:txBody>
      </p:sp>
      <p:sp>
        <p:nvSpPr>
          <p:cNvPr id="13" name="ZoneTexte 12">
            <a:extLst>
              <a:ext uri="{FF2B5EF4-FFF2-40B4-BE49-F238E27FC236}">
                <a16:creationId xmlns:a16="http://schemas.microsoft.com/office/drawing/2014/main" id="{39460098-5267-E21F-08E0-D100EA9199A5}"/>
              </a:ext>
            </a:extLst>
          </p:cNvPr>
          <p:cNvSpPr txBox="1"/>
          <p:nvPr/>
        </p:nvSpPr>
        <p:spPr>
          <a:xfrm>
            <a:off x="7924803" y="5694562"/>
            <a:ext cx="599770" cy="338554"/>
          </a:xfrm>
          <a:prstGeom prst="rect">
            <a:avLst/>
          </a:prstGeom>
          <a:solidFill>
            <a:srgbClr val="E4ECF2"/>
          </a:solidFill>
        </p:spPr>
        <p:txBody>
          <a:bodyPr wrap="square">
            <a:spAutoFit/>
          </a:bodyPr>
          <a:lstStyle/>
          <a:p>
            <a:r>
              <a:rPr lang="fr-FR" sz="1600" b="1" dirty="0">
                <a:solidFill>
                  <a:srgbClr val="00B0F0"/>
                </a:solidFill>
                <a:latin typeface="Calibri" panose="020F0502020204030204" pitchFamily="34" charset="0"/>
                <a:ea typeface="Calibri" panose="020F0502020204030204" pitchFamily="34" charset="0"/>
                <a:cs typeface="Calibri" panose="020F0502020204030204" pitchFamily="34" charset="0"/>
              </a:rPr>
              <a:t>C</a:t>
            </a:r>
          </a:p>
        </p:txBody>
      </p:sp>
    </p:spTree>
    <p:extLst>
      <p:ext uri="{BB962C8B-B14F-4D97-AF65-F5344CB8AC3E}">
        <p14:creationId xmlns:p14="http://schemas.microsoft.com/office/powerpoint/2010/main" val="3267274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24995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3585-5A29-310B-3BFA-0723C96FE7D6}"/>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9B58D74-212D-952B-8386-E6076273826C}"/>
              </a:ext>
            </a:extLst>
          </p:cNvPr>
          <p:cNvSpPr>
            <a:spLocks noGrp="1"/>
          </p:cNvSpPr>
          <p:nvPr>
            <p:ph type="title"/>
          </p:nvPr>
        </p:nvSpPr>
        <p:spPr/>
        <p:txBody>
          <a:bodyPr/>
          <a:lstStyle/>
          <a:p>
            <a:r>
              <a:rPr lang="fr-FR" dirty="0">
                <a:solidFill>
                  <a:srgbClr val="E7E6E6">
                    <a:lumMod val="50000"/>
                  </a:srgbClr>
                </a:solidFill>
                <a:latin typeface="Calibri" panose="020F0502020204030204"/>
              </a:rPr>
              <a:t>Complète le tableau en reliant une idée du texte à tes habitudes, puis exprime ta réaction personnelle.</a:t>
            </a:r>
          </a:p>
        </p:txBody>
      </p:sp>
      <p:sp>
        <p:nvSpPr>
          <p:cNvPr id="10" name="Espace réservé du contenu 3">
            <a:extLst>
              <a:ext uri="{FF2B5EF4-FFF2-40B4-BE49-F238E27FC236}">
                <a16:creationId xmlns:a16="http://schemas.microsoft.com/office/drawing/2014/main" id="{EFC64970-8E47-B717-58AE-6375925D8CFB}"/>
              </a:ext>
            </a:extLst>
          </p:cNvPr>
          <p:cNvSpPr>
            <a:spLocks noGrp="1"/>
          </p:cNvSpPr>
          <p:nvPr>
            <p:ph sz="quarter" idx="11"/>
          </p:nvPr>
        </p:nvSpPr>
        <p:spPr>
          <a:xfrm>
            <a:off x="871188" y="512812"/>
            <a:ext cx="10529279" cy="267549"/>
          </a:xfrm>
        </p:spPr>
        <p:txBody>
          <a:bodyPr/>
          <a:lstStyle/>
          <a:p>
            <a:pPr marL="0"/>
            <a:r>
              <a:rPr lang="fr-FR" sz="1600" dirty="0">
                <a:solidFill>
                  <a:schemeClr val="bg1">
                    <a:lumMod val="65000"/>
                  </a:schemeClr>
                </a:solidFill>
                <a:ea typeface="Calibri" panose="020F0502020204030204" pitchFamily="34" charset="0"/>
              </a:rPr>
              <a:t>Rappeler la démarche : choisir une idée du texte, parler de ses habitudes, puis dire si l’on est prêt à changer en justifiant avec car ou parce que. Accompagner les élèves en difficulté.</a:t>
            </a:r>
          </a:p>
        </p:txBody>
      </p:sp>
      <p:pic>
        <p:nvPicPr>
          <p:cNvPr id="2" name="Image 1">
            <a:extLst>
              <a:ext uri="{FF2B5EF4-FFF2-40B4-BE49-F238E27FC236}">
                <a16:creationId xmlns:a16="http://schemas.microsoft.com/office/drawing/2014/main" id="{2B2040C0-D665-EAB5-5157-F2EC821BE3D9}"/>
              </a:ext>
            </a:extLst>
          </p:cNvPr>
          <p:cNvPicPr>
            <a:picLocks noChangeAspect="1"/>
          </p:cNvPicPr>
          <p:nvPr/>
        </p:nvPicPr>
        <p:blipFill>
          <a:blip r:embed="rId2"/>
          <a:stretch>
            <a:fillRect/>
          </a:stretch>
        </p:blipFill>
        <p:spPr>
          <a:xfrm>
            <a:off x="1212865" y="1314713"/>
            <a:ext cx="9766269" cy="4228574"/>
          </a:xfrm>
          <a:prstGeom prst="rect">
            <a:avLst/>
          </a:prstGeom>
        </p:spPr>
      </p:pic>
    </p:spTree>
    <p:extLst>
      <p:ext uri="{BB962C8B-B14F-4D97-AF65-F5344CB8AC3E}">
        <p14:creationId xmlns:p14="http://schemas.microsoft.com/office/powerpoint/2010/main" val="2826733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AD55-C38F-D6CE-923B-CF39077D4BB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A523701-740A-4900-7E73-742E344A56AB}"/>
              </a:ext>
            </a:extLst>
          </p:cNvPr>
          <p:cNvSpPr>
            <a:spLocks noGrp="1"/>
          </p:cNvSpPr>
          <p:nvPr>
            <p:ph type="title"/>
          </p:nvPr>
        </p:nvSpPr>
        <p:spPr/>
        <p:txBody>
          <a:bodyPr/>
          <a:lstStyle/>
          <a:p>
            <a:r>
              <a:rPr lang="fr-FR" dirty="0">
                <a:solidFill>
                  <a:srgbClr val="E7E6E6">
                    <a:lumMod val="50000"/>
                  </a:srgbClr>
                </a:solidFill>
                <a:latin typeface="Calibri" panose="020F0502020204030204"/>
              </a:rPr>
              <a:t>Voici un exemple de tableau complété. Lis les réponses, puis compare-les avec ton travail.</a:t>
            </a:r>
          </a:p>
        </p:txBody>
      </p:sp>
      <p:sp>
        <p:nvSpPr>
          <p:cNvPr id="10" name="Espace réservé du contenu 3">
            <a:extLst>
              <a:ext uri="{FF2B5EF4-FFF2-40B4-BE49-F238E27FC236}">
                <a16:creationId xmlns:a16="http://schemas.microsoft.com/office/drawing/2014/main" id="{7270F6F6-424C-E481-6DEA-B6B705531459}"/>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Faire repérer les trois étapes dans chaque ligne : l’idée du texte, l’habitude personnelle, puis la réaction justifiée.</a:t>
            </a:r>
          </a:p>
        </p:txBody>
      </p:sp>
      <p:pic>
        <p:nvPicPr>
          <p:cNvPr id="3" name="Image 2">
            <a:extLst>
              <a:ext uri="{FF2B5EF4-FFF2-40B4-BE49-F238E27FC236}">
                <a16:creationId xmlns:a16="http://schemas.microsoft.com/office/drawing/2014/main" id="{FC1F6FFF-6C70-3261-4672-EA93AF12CBAF}"/>
              </a:ext>
            </a:extLst>
          </p:cNvPr>
          <p:cNvPicPr>
            <a:picLocks noChangeAspect="1"/>
          </p:cNvPicPr>
          <p:nvPr/>
        </p:nvPicPr>
        <p:blipFill>
          <a:blip r:embed="rId2"/>
          <a:stretch>
            <a:fillRect/>
          </a:stretch>
        </p:blipFill>
        <p:spPr>
          <a:xfrm>
            <a:off x="1212865" y="1314713"/>
            <a:ext cx="9766269" cy="4228574"/>
          </a:xfrm>
          <a:prstGeom prst="rect">
            <a:avLst/>
          </a:prstGeom>
        </p:spPr>
      </p:pic>
      <p:sp>
        <p:nvSpPr>
          <p:cNvPr id="6" name="ZoneTexte 5">
            <a:extLst>
              <a:ext uri="{FF2B5EF4-FFF2-40B4-BE49-F238E27FC236}">
                <a16:creationId xmlns:a16="http://schemas.microsoft.com/office/drawing/2014/main" id="{757E7584-D4C9-7C76-4C50-613A2A00CC46}"/>
              </a:ext>
            </a:extLst>
          </p:cNvPr>
          <p:cNvSpPr txBox="1"/>
          <p:nvPr/>
        </p:nvSpPr>
        <p:spPr>
          <a:xfrm>
            <a:off x="1425677" y="3224670"/>
            <a:ext cx="2939845" cy="883383"/>
          </a:xfrm>
          <a:prstGeom prst="rect">
            <a:avLst/>
          </a:prstGeom>
          <a:solidFill>
            <a:schemeClr val="bg1"/>
          </a:solidFill>
        </p:spPr>
        <p:txBody>
          <a:bodyPr wrap="square">
            <a:spAutoFit/>
          </a:bodyPr>
          <a:lstStyle/>
          <a:p>
            <a:pPr algn="ctr">
              <a:lnSpc>
                <a:spcPct val="150000"/>
              </a:lnSpc>
            </a:pPr>
            <a:r>
              <a:rPr lang="fr-FR" i="1" dirty="0">
                <a:solidFill>
                  <a:srgbClr val="00B0F0"/>
                </a:solidFill>
              </a:rPr>
              <a:t>Réduire la surconsommation.</a:t>
            </a:r>
          </a:p>
        </p:txBody>
      </p:sp>
      <p:sp>
        <p:nvSpPr>
          <p:cNvPr id="11" name="ZoneTexte 10">
            <a:extLst>
              <a:ext uri="{FF2B5EF4-FFF2-40B4-BE49-F238E27FC236}">
                <a16:creationId xmlns:a16="http://schemas.microsoft.com/office/drawing/2014/main" id="{028C00B4-972D-9CD0-E27B-3BF43DC1FB83}"/>
              </a:ext>
            </a:extLst>
          </p:cNvPr>
          <p:cNvSpPr txBox="1"/>
          <p:nvPr/>
        </p:nvSpPr>
        <p:spPr>
          <a:xfrm>
            <a:off x="1425677" y="4398110"/>
            <a:ext cx="2939845" cy="923330"/>
          </a:xfrm>
          <a:prstGeom prst="rect">
            <a:avLst/>
          </a:prstGeom>
          <a:solidFill>
            <a:schemeClr val="bg1"/>
          </a:solidFill>
        </p:spPr>
        <p:txBody>
          <a:bodyPr wrap="square">
            <a:spAutoFit/>
          </a:bodyPr>
          <a:lstStyle/>
          <a:p>
            <a:pPr algn="ctr"/>
            <a:r>
              <a:rPr lang="fr-FR" i="1" dirty="0">
                <a:solidFill>
                  <a:srgbClr val="00B0F0"/>
                </a:solidFill>
              </a:rPr>
              <a:t>Encourager la consommation collaborative.</a:t>
            </a:r>
          </a:p>
        </p:txBody>
      </p:sp>
      <p:sp>
        <p:nvSpPr>
          <p:cNvPr id="12" name="ZoneTexte 11">
            <a:extLst>
              <a:ext uri="{FF2B5EF4-FFF2-40B4-BE49-F238E27FC236}">
                <a16:creationId xmlns:a16="http://schemas.microsoft.com/office/drawing/2014/main" id="{2E93A8A9-F609-9C50-D50D-A5F04E0B1EDA}"/>
              </a:ext>
            </a:extLst>
          </p:cNvPr>
          <p:cNvSpPr txBox="1"/>
          <p:nvPr/>
        </p:nvSpPr>
        <p:spPr>
          <a:xfrm>
            <a:off x="4626076" y="3224669"/>
            <a:ext cx="2939845" cy="923330"/>
          </a:xfrm>
          <a:prstGeom prst="rect">
            <a:avLst/>
          </a:prstGeom>
          <a:solidFill>
            <a:schemeClr val="bg1"/>
          </a:solidFill>
        </p:spPr>
        <p:txBody>
          <a:bodyPr wrap="square">
            <a:spAutoFit/>
          </a:bodyPr>
          <a:lstStyle/>
          <a:p>
            <a:pPr algn="ctr"/>
            <a:r>
              <a:rPr lang="fr-FR" i="1" dirty="0">
                <a:solidFill>
                  <a:srgbClr val="00B0F0"/>
                </a:solidFill>
              </a:rPr>
              <a:t>Parfois, j’achète des choses dont je n’ai pas vraiment besoin.</a:t>
            </a:r>
          </a:p>
        </p:txBody>
      </p:sp>
      <p:sp>
        <p:nvSpPr>
          <p:cNvPr id="13" name="ZoneTexte 12">
            <a:extLst>
              <a:ext uri="{FF2B5EF4-FFF2-40B4-BE49-F238E27FC236}">
                <a16:creationId xmlns:a16="http://schemas.microsoft.com/office/drawing/2014/main" id="{F660748F-C239-D493-8509-A15685386C58}"/>
              </a:ext>
            </a:extLst>
          </p:cNvPr>
          <p:cNvSpPr txBox="1"/>
          <p:nvPr/>
        </p:nvSpPr>
        <p:spPr>
          <a:xfrm>
            <a:off x="4578334" y="4398110"/>
            <a:ext cx="2939845" cy="923330"/>
          </a:xfrm>
          <a:prstGeom prst="rect">
            <a:avLst/>
          </a:prstGeom>
          <a:solidFill>
            <a:schemeClr val="bg1"/>
          </a:solidFill>
        </p:spPr>
        <p:txBody>
          <a:bodyPr wrap="square">
            <a:spAutoFit/>
          </a:bodyPr>
          <a:lstStyle/>
          <a:p>
            <a:pPr algn="ctr"/>
            <a:r>
              <a:rPr lang="fr-FR" i="1" dirty="0">
                <a:solidFill>
                  <a:srgbClr val="00B0F0"/>
                </a:solidFill>
              </a:rPr>
              <a:t>Je partage parfois des objets avec mes amis ou ma famille.</a:t>
            </a:r>
          </a:p>
        </p:txBody>
      </p:sp>
      <p:sp>
        <p:nvSpPr>
          <p:cNvPr id="14" name="ZoneTexte 13">
            <a:extLst>
              <a:ext uri="{FF2B5EF4-FFF2-40B4-BE49-F238E27FC236}">
                <a16:creationId xmlns:a16="http://schemas.microsoft.com/office/drawing/2014/main" id="{BC7717F1-16FC-9B7F-92E6-ADE0FCDD2989}"/>
              </a:ext>
            </a:extLst>
          </p:cNvPr>
          <p:cNvSpPr txBox="1"/>
          <p:nvPr/>
        </p:nvSpPr>
        <p:spPr>
          <a:xfrm>
            <a:off x="7778733" y="3224668"/>
            <a:ext cx="2939845" cy="923330"/>
          </a:xfrm>
          <a:prstGeom prst="rect">
            <a:avLst/>
          </a:prstGeom>
          <a:solidFill>
            <a:schemeClr val="bg1"/>
          </a:solidFill>
        </p:spPr>
        <p:txBody>
          <a:bodyPr wrap="square">
            <a:spAutoFit/>
          </a:bodyPr>
          <a:lstStyle/>
          <a:p>
            <a:pPr algn="ctr"/>
            <a:r>
              <a:rPr lang="fr-FR" i="1" dirty="0">
                <a:solidFill>
                  <a:srgbClr val="00B0F0"/>
                </a:solidFill>
              </a:rPr>
              <a:t>Oui, je suis prêt à acheter moins pour éviter le gaspillage.</a:t>
            </a:r>
          </a:p>
        </p:txBody>
      </p:sp>
      <p:sp>
        <p:nvSpPr>
          <p:cNvPr id="15" name="ZoneTexte 14">
            <a:extLst>
              <a:ext uri="{FF2B5EF4-FFF2-40B4-BE49-F238E27FC236}">
                <a16:creationId xmlns:a16="http://schemas.microsoft.com/office/drawing/2014/main" id="{B781BFF9-1426-43A1-7520-6425DB3AC83A}"/>
              </a:ext>
            </a:extLst>
          </p:cNvPr>
          <p:cNvSpPr txBox="1"/>
          <p:nvPr/>
        </p:nvSpPr>
        <p:spPr>
          <a:xfrm>
            <a:off x="7778733" y="4398110"/>
            <a:ext cx="2939845" cy="923330"/>
          </a:xfrm>
          <a:prstGeom prst="rect">
            <a:avLst/>
          </a:prstGeom>
          <a:solidFill>
            <a:schemeClr val="bg1"/>
          </a:solidFill>
        </p:spPr>
        <p:txBody>
          <a:bodyPr wrap="square">
            <a:spAutoFit/>
          </a:bodyPr>
          <a:lstStyle/>
          <a:p>
            <a:pPr algn="ctr"/>
            <a:r>
              <a:rPr lang="fr-FR" i="1" dirty="0">
                <a:solidFill>
                  <a:srgbClr val="00B0F0"/>
                </a:solidFill>
              </a:rPr>
              <a:t>Oui, car le partage et la réparation donnent une seconde vie aux objets.</a:t>
            </a:r>
          </a:p>
        </p:txBody>
      </p:sp>
    </p:spTree>
    <p:extLst>
      <p:ext uri="{BB962C8B-B14F-4D97-AF65-F5344CB8AC3E}">
        <p14:creationId xmlns:p14="http://schemas.microsoft.com/office/powerpoint/2010/main" val="3372233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BA2F9-327A-EA3B-D2CA-9B43A93E98BB}"/>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AC7D6489-2A40-DE47-6C45-6C5E0919BFE4}"/>
              </a:ext>
            </a:extLst>
          </p:cNvPr>
          <p:cNvSpPr>
            <a:spLocks noGrp="1"/>
          </p:cNvSpPr>
          <p:nvPr>
            <p:ph type="title"/>
          </p:nvPr>
        </p:nvSpPr>
        <p:spPr/>
        <p:txBody>
          <a:bodyPr/>
          <a:lstStyle/>
          <a:p>
            <a:r>
              <a:rPr lang="fr-FR" dirty="0">
                <a:solidFill>
                  <a:srgbClr val="E7E6E6">
                    <a:lumMod val="50000"/>
                  </a:srgbClr>
                </a:solidFill>
                <a:latin typeface="Calibri" panose="020F0502020204030204"/>
              </a:rPr>
              <a:t>Exprime ton point de vue sur la question, puis justifie ta réponse avec une raison claire.</a:t>
            </a:r>
          </a:p>
        </p:txBody>
      </p:sp>
      <p:sp>
        <p:nvSpPr>
          <p:cNvPr id="10" name="Espace réservé du contenu 3">
            <a:extLst>
              <a:ext uri="{FF2B5EF4-FFF2-40B4-BE49-F238E27FC236}">
                <a16:creationId xmlns:a16="http://schemas.microsoft.com/office/drawing/2014/main" id="{11DA2F2F-EE41-E8EF-B081-95A08E8338D5}"/>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Rappeler la démarche : répondre clairement : Oui, je pense que… / Non, je ne pense pas que… ; justifier avec parce que / car.</a:t>
            </a:r>
          </a:p>
        </p:txBody>
      </p:sp>
      <p:pic>
        <p:nvPicPr>
          <p:cNvPr id="4" name="Image 3">
            <a:extLst>
              <a:ext uri="{FF2B5EF4-FFF2-40B4-BE49-F238E27FC236}">
                <a16:creationId xmlns:a16="http://schemas.microsoft.com/office/drawing/2014/main" id="{CCBF1524-7342-C1A6-7610-864EA405B275}"/>
              </a:ext>
            </a:extLst>
          </p:cNvPr>
          <p:cNvPicPr>
            <a:picLocks noChangeAspect="1"/>
          </p:cNvPicPr>
          <p:nvPr/>
        </p:nvPicPr>
        <p:blipFill>
          <a:blip r:embed="rId2"/>
          <a:stretch>
            <a:fillRect/>
          </a:stretch>
        </p:blipFill>
        <p:spPr>
          <a:xfrm>
            <a:off x="903660" y="1849553"/>
            <a:ext cx="10384680" cy="2254325"/>
          </a:xfrm>
          <a:prstGeom prst="rect">
            <a:avLst/>
          </a:prstGeom>
        </p:spPr>
      </p:pic>
    </p:spTree>
    <p:extLst>
      <p:ext uri="{BB962C8B-B14F-4D97-AF65-F5344CB8AC3E}">
        <p14:creationId xmlns:p14="http://schemas.microsoft.com/office/powerpoint/2010/main" val="172476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2DCB1-2641-E6AC-3F31-78250BA1D72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B79FE75-2B79-8EF1-02C5-894B64DAB824}"/>
              </a:ext>
            </a:extLst>
          </p:cNvPr>
          <p:cNvPicPr>
            <a:picLocks noChangeAspect="1"/>
          </p:cNvPicPr>
          <p:nvPr/>
        </p:nvPicPr>
        <p:blipFill>
          <a:blip r:embed="rId2"/>
          <a:stretch>
            <a:fillRect/>
          </a:stretch>
        </p:blipFill>
        <p:spPr>
          <a:xfrm>
            <a:off x="903660" y="1849553"/>
            <a:ext cx="10384680" cy="2254325"/>
          </a:xfrm>
          <a:prstGeom prst="rect">
            <a:avLst/>
          </a:prstGeom>
        </p:spPr>
      </p:pic>
      <p:sp>
        <p:nvSpPr>
          <p:cNvPr id="9" name="Titre 8">
            <a:extLst>
              <a:ext uri="{FF2B5EF4-FFF2-40B4-BE49-F238E27FC236}">
                <a16:creationId xmlns:a16="http://schemas.microsoft.com/office/drawing/2014/main" id="{9D4F9E79-709C-AECD-42FE-9548BBE2C903}"/>
              </a:ext>
            </a:extLst>
          </p:cNvPr>
          <p:cNvSpPr>
            <a:spLocks noGrp="1"/>
          </p:cNvSpPr>
          <p:nvPr>
            <p:ph type="title"/>
          </p:nvPr>
        </p:nvSpPr>
        <p:spPr/>
        <p:txBody>
          <a:bodyPr/>
          <a:lstStyle/>
          <a:p>
            <a:r>
              <a:rPr lang="fr-FR" dirty="0">
                <a:solidFill>
                  <a:srgbClr val="E7E6E6">
                    <a:lumMod val="50000"/>
                  </a:srgbClr>
                </a:solidFill>
                <a:latin typeface="Calibri" panose="020F0502020204030204"/>
              </a:rPr>
              <a:t>Voici une réponse possible. Lis-la, puis compare-la avec ta production.</a:t>
            </a:r>
          </a:p>
        </p:txBody>
      </p:sp>
      <p:sp>
        <p:nvSpPr>
          <p:cNvPr id="10" name="Espace réservé du contenu 3">
            <a:extLst>
              <a:ext uri="{FF2B5EF4-FFF2-40B4-BE49-F238E27FC236}">
                <a16:creationId xmlns:a16="http://schemas.microsoft.com/office/drawing/2014/main" id="{D51E3F5D-20F4-2446-A409-DF688090A9D3}"/>
              </a:ext>
            </a:extLst>
          </p:cNvPr>
          <p:cNvSpPr>
            <a:spLocks noGrp="1"/>
          </p:cNvSpPr>
          <p:nvPr>
            <p:ph sz="quarter" idx="11"/>
          </p:nvPr>
        </p:nvSpPr>
        <p:spPr>
          <a:xfrm>
            <a:off x="871188" y="542308"/>
            <a:ext cx="10529279" cy="267549"/>
          </a:xfrm>
        </p:spPr>
        <p:txBody>
          <a:bodyPr/>
          <a:lstStyle/>
          <a:p>
            <a:pPr marL="0"/>
            <a:r>
              <a:rPr lang="fr-FR" sz="1600" dirty="0">
                <a:solidFill>
                  <a:schemeClr val="bg1">
                    <a:lumMod val="65000"/>
                  </a:schemeClr>
                </a:solidFill>
                <a:ea typeface="Calibri" panose="020F0502020204030204" pitchFamily="34" charset="0"/>
              </a:rPr>
              <a:t>Faire repérer les deux parties de la réponse : le point de vue et la justification, puis demander aux élèves d’améliorer leurs réponses si nécessaire.</a:t>
            </a:r>
          </a:p>
        </p:txBody>
      </p:sp>
      <p:sp>
        <p:nvSpPr>
          <p:cNvPr id="13" name="ZoneTexte 12">
            <a:extLst>
              <a:ext uri="{FF2B5EF4-FFF2-40B4-BE49-F238E27FC236}">
                <a16:creationId xmlns:a16="http://schemas.microsoft.com/office/drawing/2014/main" id="{1D0B7F66-F47F-A3B4-DA1D-CB7396B7C12C}"/>
              </a:ext>
            </a:extLst>
          </p:cNvPr>
          <p:cNvSpPr txBox="1"/>
          <p:nvPr/>
        </p:nvSpPr>
        <p:spPr>
          <a:xfrm>
            <a:off x="3024838" y="3210044"/>
            <a:ext cx="8395294" cy="369332"/>
          </a:xfrm>
          <a:prstGeom prst="rect">
            <a:avLst/>
          </a:prstGeom>
          <a:solidFill>
            <a:schemeClr val="bg1"/>
          </a:solidFill>
        </p:spPr>
        <p:txBody>
          <a:bodyPr wrap="square">
            <a:spAutoFit/>
          </a:bodyPr>
          <a:lstStyle/>
          <a:p>
            <a:r>
              <a:rPr lang="fr-FR" i="1" dirty="0">
                <a:solidFill>
                  <a:srgbClr val="00B0F0"/>
                </a:solidFill>
              </a:rPr>
              <a:t>Je suis d’accord avec cette idée.</a:t>
            </a:r>
          </a:p>
        </p:txBody>
      </p:sp>
      <p:sp>
        <p:nvSpPr>
          <p:cNvPr id="4" name="ZoneTexte 3">
            <a:extLst>
              <a:ext uri="{FF2B5EF4-FFF2-40B4-BE49-F238E27FC236}">
                <a16:creationId xmlns:a16="http://schemas.microsoft.com/office/drawing/2014/main" id="{343599D1-D0D0-D2D2-2168-6389A0A33A86}"/>
              </a:ext>
            </a:extLst>
          </p:cNvPr>
          <p:cNvSpPr txBox="1"/>
          <p:nvPr/>
        </p:nvSpPr>
        <p:spPr>
          <a:xfrm>
            <a:off x="2783948" y="3685386"/>
            <a:ext cx="8395294" cy="923330"/>
          </a:xfrm>
          <a:prstGeom prst="rect">
            <a:avLst/>
          </a:prstGeom>
          <a:solidFill>
            <a:schemeClr val="bg1"/>
          </a:solidFill>
        </p:spPr>
        <p:txBody>
          <a:bodyPr wrap="square">
            <a:spAutoFit/>
          </a:bodyPr>
          <a:lstStyle/>
          <a:p>
            <a:pPr algn="just"/>
            <a:r>
              <a:rPr lang="fr-FR" i="1" dirty="0">
                <a:solidFill>
                  <a:srgbClr val="00B0F0"/>
                </a:solidFill>
              </a:rPr>
              <a:t>Parce qu’il est possible de changer progressivement nos habitudes : acheter moins, éviter le gaspillage, réparer les objets et choisir des produits plus respectueux de l’environnement.</a:t>
            </a:r>
          </a:p>
        </p:txBody>
      </p:sp>
    </p:spTree>
    <p:extLst>
      <p:ext uri="{BB962C8B-B14F-4D97-AF65-F5344CB8AC3E}">
        <p14:creationId xmlns:p14="http://schemas.microsoft.com/office/powerpoint/2010/main" val="74281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lecture fluence.</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717524" y="1836866"/>
            <a:ext cx="6564084" cy="336611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Lecture fluence</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25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713980" y="384590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4" name="ZoneTexte 3">
            <a:extLst>
              <a:ext uri="{FF2B5EF4-FFF2-40B4-BE49-F238E27FC236}">
                <a16:creationId xmlns:a16="http://schemas.microsoft.com/office/drawing/2014/main" id="{88CD93D2-F58F-0FDE-1BD0-34072A9A2D8C}"/>
              </a:ext>
            </a:extLst>
          </p:cNvPr>
          <p:cNvSpPr txBox="1"/>
          <p:nvPr/>
        </p:nvSpPr>
        <p:spPr>
          <a:xfrm>
            <a:off x="4717524" y="2504260"/>
            <a:ext cx="6672943" cy="1107996"/>
          </a:xfrm>
          <a:prstGeom prst="rect">
            <a:avLst/>
          </a:prstGeom>
          <a:noFill/>
        </p:spPr>
        <p:txBody>
          <a:bodyPr wrap="square">
            <a:spAutoFit/>
          </a:bodyPr>
          <a:lstStyle/>
          <a:p>
            <a:endParaRPr lang="fr-FR" dirty="0"/>
          </a:p>
          <a:p>
            <a:pPr algn="ctr"/>
            <a:r>
              <a:rPr lang="fr-FR" sz="2400" b="1" i="1" kern="0" dirty="0">
                <a:solidFill>
                  <a:srgbClr val="44546A"/>
                </a:solidFill>
                <a:latin typeface="Calibri"/>
                <a:ea typeface="Calibri"/>
                <a:cs typeface="Calibri"/>
              </a:rPr>
              <a:t>Consommer avec conscience</a:t>
            </a:r>
          </a:p>
          <a:p>
            <a:pPr algn="ctr"/>
            <a:r>
              <a:rPr lang="fr-FR" sz="2400" b="1" i="1" kern="0" dirty="0">
                <a:solidFill>
                  <a:srgbClr val="44546A"/>
                </a:solidFill>
                <a:latin typeface="Calibri"/>
                <a:ea typeface="Calibri"/>
                <a:cs typeface="Calibri"/>
              </a:rPr>
              <a:t>agir pour la planète</a:t>
            </a:r>
          </a:p>
        </p:txBody>
      </p:sp>
    </p:spTree>
    <p:extLst>
      <p:ext uri="{BB962C8B-B14F-4D97-AF65-F5344CB8AC3E}">
        <p14:creationId xmlns:p14="http://schemas.microsoft.com/office/powerpoint/2010/main" val="1717125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lecture fluence.</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2079171" y="2596484"/>
            <a:ext cx="9097381" cy="865173"/>
          </a:xfrm>
          <a:prstGeom prst="rect">
            <a:avLst/>
          </a:prstGeom>
          <a:noFill/>
        </p:spPr>
        <p:txBody>
          <a:bodyPr wrap="square" rtlCol="0">
            <a:spAutoFit/>
          </a:bodyPr>
          <a:lstStyle/>
          <a:p>
            <a:pPr marL="85725" lvl="1" algn="just">
              <a:lnSpc>
                <a:spcPct val="107000"/>
              </a:lnSpc>
              <a:spcAft>
                <a:spcPts val="600"/>
              </a:spcAft>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Lecture Fluence : </a:t>
            </a:r>
            <a:r>
              <a:rPr lang="fr-FR" sz="2400" b="1" dirty="0">
                <a:solidFill>
                  <a:prstClr val="black"/>
                </a:solidFill>
                <a:latin typeface="Calibri" panose="020F0502020204030204" pitchFamily="34" charset="0"/>
                <a:cs typeface="Calibri" panose="020F0502020204030204" pitchFamily="34" charset="0"/>
              </a:rPr>
              <a:t>Lire de manière fluide et expressive un texte argumentatif.</a:t>
            </a: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t>Rappeler aux élèves que cette stratégie a déjà été traitée pendant la 1</a:t>
            </a:r>
            <a:r>
              <a:rPr lang="fr-FR" sz="1600" i="1" baseline="30000" dirty="0"/>
              <a:t>ère</a:t>
            </a:r>
            <a:r>
              <a:rPr lang="fr-FR" sz="1600" i="1" dirty="0"/>
              <a:t> séance de lecture fluence.</a:t>
            </a:r>
          </a:p>
        </p:txBody>
      </p:sp>
    </p:spTree>
    <p:extLst>
      <p:ext uri="{BB962C8B-B14F-4D97-AF65-F5344CB8AC3E}">
        <p14:creationId xmlns:p14="http://schemas.microsoft.com/office/powerpoint/2010/main" val="2071168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804549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6311-8DCA-99A6-76A7-A22244403A9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C986563-3D28-A616-83DB-16A257C7E4B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Rappelons la démarche pour lire un texte argumentatif de manière fluide et expressive, puis appliquons-la sur un exemple.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9A960F7-E869-47A8-A2FC-F683DA04FDEE}"/>
              </a:ext>
            </a:extLst>
          </p:cNvPr>
          <p:cNvSpPr>
            <a:spLocks noGrp="1"/>
          </p:cNvSpPr>
          <p:nvPr>
            <p:ph sz="quarter" idx="11"/>
          </p:nvPr>
        </p:nvSpPr>
        <p:spPr/>
        <p:txBody>
          <a:bodyPr/>
          <a:lstStyle/>
          <a:p>
            <a:r>
              <a:rPr lang="fr-FR" sz="1600" dirty="0"/>
              <a:t>Lire la démarche avec les élèves, puis montrer l’exemple en insistant sur les pauses, les mots importants et le ton convaincant.</a:t>
            </a:r>
          </a:p>
        </p:txBody>
      </p:sp>
      <p:sp>
        <p:nvSpPr>
          <p:cNvPr id="8" name="ZoneTexte 7">
            <a:extLst>
              <a:ext uri="{FF2B5EF4-FFF2-40B4-BE49-F238E27FC236}">
                <a16:creationId xmlns:a16="http://schemas.microsoft.com/office/drawing/2014/main" id="{AFB5AA12-D5DA-41FC-0DE3-3794186F0E13}"/>
              </a:ext>
            </a:extLst>
          </p:cNvPr>
          <p:cNvSpPr txBox="1"/>
          <p:nvPr/>
        </p:nvSpPr>
        <p:spPr>
          <a:xfrm>
            <a:off x="933533" y="1309185"/>
            <a:ext cx="6312841" cy="2616101"/>
          </a:xfrm>
          <a:prstGeom prst="rect">
            <a:avLst/>
          </a:prstGeom>
          <a:solidFill>
            <a:schemeClr val="bg1">
              <a:lumMod val="95000"/>
            </a:schemeClr>
          </a:solidFill>
        </p:spPr>
        <p:txBody>
          <a:bodyPr wrap="square">
            <a:spAutoFit/>
          </a:bodyPr>
          <a:lstStyle/>
          <a:p>
            <a:pPr algn="just">
              <a:spcBef>
                <a:spcPts val="300"/>
              </a:spcBef>
              <a:spcAft>
                <a:spcPts val="300"/>
              </a:spcAft>
            </a:pPr>
            <a:r>
              <a:rPr lang="fr-FR" b="1" dirty="0">
                <a:latin typeface="Calibri" panose="020F0502020204030204" pitchFamily="34" charset="0"/>
                <a:ea typeface="Calibri" panose="020F0502020204030204" pitchFamily="34" charset="0"/>
                <a:cs typeface="Calibri" panose="020F0502020204030204" pitchFamily="34" charset="0"/>
              </a:rPr>
              <a:t>Pour lire un texte argumentatif de manière fluide et expressive :</a:t>
            </a:r>
          </a:p>
          <a:p>
            <a:pPr marL="285750" indent="-285750" algn="just">
              <a:spcBef>
                <a:spcPts val="300"/>
              </a:spcBef>
              <a:spcAft>
                <a:spcPts val="300"/>
              </a:spcAft>
              <a:buFont typeface="Wingdings" panose="05000000000000000000" pitchFamily="2" charset="2"/>
              <a:buChar char="q"/>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Je lis par groupes de sens : </a:t>
            </a:r>
            <a:r>
              <a:rPr lang="fr-FR" dirty="0">
                <a:latin typeface="Calibri" panose="020F0502020204030204" pitchFamily="34" charset="0"/>
                <a:ea typeface="Calibri" panose="020F0502020204030204" pitchFamily="34" charset="0"/>
                <a:cs typeface="Calibri" panose="020F0502020204030204" pitchFamily="34" charset="0"/>
              </a:rPr>
              <a:t>Je ne lis pas mot par mot.</a:t>
            </a:r>
          </a:p>
          <a:p>
            <a:pPr marL="285750" indent="-285750" algn="just">
              <a:spcBef>
                <a:spcPts val="300"/>
              </a:spcBef>
              <a:spcAft>
                <a:spcPts val="300"/>
              </a:spcAft>
              <a:buFont typeface="Wingdings" panose="05000000000000000000" pitchFamily="2" charset="2"/>
              <a:buChar char="q"/>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Je respecte la ponctuation : </a:t>
            </a:r>
            <a:r>
              <a:rPr lang="fr-FR" dirty="0">
                <a:latin typeface="Calibri" panose="020F0502020204030204" pitchFamily="34" charset="0"/>
                <a:ea typeface="Calibri" panose="020F0502020204030204" pitchFamily="34" charset="0"/>
                <a:cs typeface="Calibri" panose="020F0502020204030204" pitchFamily="34" charset="0"/>
              </a:rPr>
              <a:t>Je fais une petite pause après la virgule et une pause plus marquée après le point.</a:t>
            </a:r>
          </a:p>
          <a:p>
            <a:pPr marL="285750" indent="-285750" algn="just">
              <a:spcBef>
                <a:spcPts val="300"/>
              </a:spcBef>
              <a:spcAft>
                <a:spcPts val="300"/>
              </a:spcAft>
              <a:buFont typeface="Wingdings" panose="05000000000000000000" pitchFamily="2" charset="2"/>
              <a:buChar char="q"/>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J’accentue les mots importants : </a:t>
            </a:r>
            <a:r>
              <a:rPr lang="fr-FR" dirty="0">
                <a:latin typeface="Calibri" panose="020F0502020204030204" pitchFamily="34" charset="0"/>
                <a:ea typeface="Calibri" panose="020F0502020204030204" pitchFamily="34" charset="0"/>
                <a:cs typeface="Calibri" panose="020F0502020204030204" pitchFamily="34" charset="0"/>
              </a:rPr>
              <a:t>Je fais entendre les idées fortes du texte.</a:t>
            </a:r>
          </a:p>
          <a:p>
            <a:pPr marL="285750" indent="-285750" algn="just">
              <a:spcBef>
                <a:spcPts val="300"/>
              </a:spcBef>
              <a:spcAft>
                <a:spcPts val="300"/>
              </a:spcAft>
              <a:buFont typeface="Wingdings" panose="05000000000000000000" pitchFamily="2" charset="2"/>
              <a:buChar char="q"/>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J’utilise un ton clair et convaincant : </a:t>
            </a:r>
            <a:r>
              <a:rPr lang="fr-FR" dirty="0">
                <a:latin typeface="Calibri" panose="020F0502020204030204" pitchFamily="34" charset="0"/>
                <a:ea typeface="Calibri" panose="020F0502020204030204" pitchFamily="34" charset="0"/>
                <a:cs typeface="Calibri" panose="020F0502020204030204" pitchFamily="34" charset="0"/>
              </a:rPr>
              <a:t>Je lis comme si je voulais faire comprendre et convaincre.</a:t>
            </a:r>
          </a:p>
        </p:txBody>
      </p:sp>
      <p:sp>
        <p:nvSpPr>
          <p:cNvPr id="10" name="ZoneTexte 9">
            <a:extLst>
              <a:ext uri="{FF2B5EF4-FFF2-40B4-BE49-F238E27FC236}">
                <a16:creationId xmlns:a16="http://schemas.microsoft.com/office/drawing/2014/main" id="{8652E910-70B2-9254-A635-0E214997A838}"/>
              </a:ext>
            </a:extLst>
          </p:cNvPr>
          <p:cNvSpPr txBox="1"/>
          <p:nvPr/>
        </p:nvSpPr>
        <p:spPr>
          <a:xfrm>
            <a:off x="933533" y="4664848"/>
            <a:ext cx="10529279" cy="830997"/>
          </a:xfrm>
          <a:prstGeom prst="rect">
            <a:avLst/>
          </a:prstGeom>
          <a:noFill/>
          <a:ln>
            <a:solidFill>
              <a:srgbClr val="E0E3F2"/>
            </a:solidFill>
          </a:ln>
        </p:spPr>
        <p:txBody>
          <a:bodyPr wrap="square">
            <a:spAutoFit/>
          </a:bodyPr>
          <a:lstStyle/>
          <a:p>
            <a:pPr marL="285750" indent="-285750" algn="just">
              <a:buFont typeface="Wingdings" panose="05000000000000000000" pitchFamily="2" charset="2"/>
              <a:buChar char="Ø"/>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Exemple :</a:t>
            </a:r>
            <a:r>
              <a:rPr lang="fr-FR" sz="2400" dirty="0">
                <a:latin typeface="Calibri" panose="020F0502020204030204" pitchFamily="34" charset="0"/>
                <a:ea typeface="Calibri" panose="020F0502020204030204" pitchFamily="34" charset="0"/>
                <a:cs typeface="Calibri" panose="020F0502020204030204" pitchFamily="34" charset="0"/>
              </a:rPr>
              <a:t> Nous devons </a:t>
            </a:r>
            <a:r>
              <a:rPr lang="fr-FR" sz="2400" b="1" dirty="0">
                <a:latin typeface="Calibri" panose="020F0502020204030204" pitchFamily="34" charset="0"/>
                <a:ea typeface="Calibri" panose="020F0502020204030204" pitchFamily="34" charset="0"/>
                <a:cs typeface="Calibri" panose="020F0502020204030204" pitchFamily="34" charset="0"/>
              </a:rPr>
              <a:t>encourager</a:t>
            </a:r>
            <a:r>
              <a:rPr lang="fr-FR" sz="2400" dirty="0">
                <a:latin typeface="Calibri" panose="020F0502020204030204" pitchFamily="34" charset="0"/>
                <a:ea typeface="Calibri" panose="020F0502020204030204" pitchFamily="34" charset="0"/>
                <a:cs typeface="Calibri" panose="020F0502020204030204" pitchFamily="34" charset="0"/>
              </a:rPr>
              <a:t> chacun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2400" dirty="0">
                <a:latin typeface="Calibri" panose="020F0502020204030204" pitchFamily="34" charset="0"/>
                <a:ea typeface="Calibri" panose="020F0502020204030204" pitchFamily="34" charset="0"/>
                <a:cs typeface="Calibri" panose="020F0502020204030204" pitchFamily="34" charset="0"/>
              </a:rPr>
              <a:t> à acheter </a:t>
            </a:r>
            <a:r>
              <a:rPr lang="fr-FR" sz="2400" b="1" dirty="0">
                <a:latin typeface="Calibri" panose="020F0502020204030204" pitchFamily="34" charset="0"/>
                <a:ea typeface="Calibri" panose="020F0502020204030204" pitchFamily="34" charset="0"/>
                <a:cs typeface="Calibri" panose="020F0502020204030204" pitchFamily="34" charset="0"/>
              </a:rPr>
              <a:t>de manière responsable </a:t>
            </a:r>
            <a:r>
              <a:rPr lang="fr-FR" sz="2400" dirty="0">
                <a:latin typeface="Calibri" panose="020F0502020204030204" pitchFamily="34" charset="0"/>
                <a:ea typeface="Calibri" panose="020F0502020204030204" pitchFamily="34" charset="0"/>
                <a:cs typeface="Calibri" panose="020F0502020204030204" pitchFamily="34" charset="0"/>
              </a:rPr>
              <a:t>: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2400" dirty="0">
                <a:latin typeface="Calibri" panose="020F0502020204030204" pitchFamily="34" charset="0"/>
                <a:ea typeface="Calibri" panose="020F0502020204030204" pitchFamily="34" charset="0"/>
                <a:cs typeface="Calibri" panose="020F0502020204030204" pitchFamily="34" charset="0"/>
              </a:rPr>
              <a:t> éviter </a:t>
            </a:r>
            <a:r>
              <a:rPr lang="fr-FR" sz="2400" b="1" dirty="0">
                <a:latin typeface="Calibri" panose="020F0502020204030204" pitchFamily="34" charset="0"/>
                <a:ea typeface="Calibri" panose="020F0502020204030204" pitchFamily="34" charset="0"/>
                <a:cs typeface="Calibri" panose="020F0502020204030204" pitchFamily="34" charset="0"/>
              </a:rPr>
              <a:t>les excès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a:t>
            </a:r>
            <a:r>
              <a:rPr lang="fr-FR" sz="2400" dirty="0">
                <a:latin typeface="Calibri" panose="020F0502020204030204" pitchFamily="34" charset="0"/>
                <a:ea typeface="Calibri" panose="020F0502020204030204" pitchFamily="34" charset="0"/>
                <a:cs typeface="Calibri" panose="020F0502020204030204" pitchFamily="34" charset="0"/>
              </a:rPr>
              <a:t>et préférer les produits </a:t>
            </a:r>
            <a:r>
              <a:rPr lang="fr-FR" sz="2400" b="1" dirty="0">
                <a:latin typeface="Calibri" panose="020F0502020204030204" pitchFamily="34" charset="0"/>
                <a:ea typeface="Calibri" panose="020F0502020204030204" pitchFamily="34" charset="0"/>
                <a:cs typeface="Calibri" panose="020F0502020204030204" pitchFamily="34" charset="0"/>
              </a:rPr>
              <a:t>bons pour la santé</a:t>
            </a:r>
            <a:r>
              <a:rPr lang="fr-FR" sz="24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81292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B5ED-1718-9CA6-203A-795849D370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B5A1CD-5363-9A53-876C-DDC79A029929}"/>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55178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1141-AD2E-9AE4-3B33-EF8BF7A7FA3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D24F3D27-2AF2-CF76-6610-ED69B6A3C31B}"/>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D24F3D27-2AF2-CF76-6610-ED69B6A3C31B}"/>
                  </a:ext>
                </a:extLst>
              </p:cNvPr>
              <p:cNvPicPr/>
              <p:nvPr/>
            </p:nvPicPr>
            <p:blipFill>
              <a:blip r:embed="rId4"/>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Encre 16">
                <a:extLst>
                  <a:ext uri="{FF2B5EF4-FFF2-40B4-BE49-F238E27FC236}">
                    <a16:creationId xmlns:a16="http://schemas.microsoft.com/office/drawing/2014/main" id="{3292E1A6-4CC5-EED5-C2FB-267E8889F787}"/>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3292E1A6-4CC5-EED5-C2FB-267E8889F787}"/>
                  </a:ext>
                </a:extLst>
              </p:cNvPr>
              <p:cNvPicPr/>
              <p:nvPr/>
            </p:nvPicPr>
            <p:blipFill>
              <a:blip r:embed="rId6"/>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Encre 18">
                <a:extLst>
                  <a:ext uri="{FF2B5EF4-FFF2-40B4-BE49-F238E27FC236}">
                    <a16:creationId xmlns:a16="http://schemas.microsoft.com/office/drawing/2014/main" id="{E27B84D2-4931-877A-0E02-2439A43A2C5D}"/>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E27B84D2-4931-877A-0E02-2439A43A2C5D}"/>
                  </a:ext>
                </a:extLst>
              </p:cNvPr>
              <p:cNvPicPr/>
              <p:nvPr/>
            </p:nvPicPr>
            <p:blipFill>
              <a:blip r:embed="rId8"/>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EBB43B95-F456-F71D-D25E-804033C5FBDD}"/>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9">
              <p14:nvContentPartPr>
                <p14:cNvPr id="20" name="Encre 19">
                  <a:extLst>
                    <a:ext uri="{FF2B5EF4-FFF2-40B4-BE49-F238E27FC236}">
                      <a16:creationId xmlns:a16="http://schemas.microsoft.com/office/drawing/2014/main" id="{15C43095-409F-99FD-770E-CE8F29CAE845}"/>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15C43095-409F-99FD-770E-CE8F29CAE845}"/>
                    </a:ext>
                  </a:extLst>
                </p:cNvPr>
                <p:cNvPicPr/>
                <p:nvPr/>
              </p:nvPicPr>
              <p:blipFill>
                <a:blip r:embed="rId10"/>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6AD856B2-489B-378F-6569-9F04267ECEF9}"/>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6AD856B2-489B-378F-6569-9F04267ECEF9}"/>
                    </a:ext>
                  </a:extLst>
                </p:cNvPr>
                <p:cNvPicPr/>
                <p:nvPr/>
              </p:nvPicPr>
              <p:blipFill>
                <a:blip r:embed="rId12"/>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Encre 21">
                  <a:extLst>
                    <a:ext uri="{FF2B5EF4-FFF2-40B4-BE49-F238E27FC236}">
                      <a16:creationId xmlns:a16="http://schemas.microsoft.com/office/drawing/2014/main" id="{F8CA445B-2B3A-F716-D4FE-B0A74F2BD90D}"/>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F8CA445B-2B3A-F716-D4FE-B0A74F2BD90D}"/>
                    </a:ext>
                  </a:extLst>
                </p:cNvPr>
                <p:cNvPicPr/>
                <p:nvPr/>
              </p:nvPicPr>
              <p:blipFill>
                <a:blip r:embed="rId14"/>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4EB7673E-30F4-F84A-F37F-5337CB04E2CC}"/>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À vous de jouer maintenant. Lisez à haute voix les expressions et mots-outils du texte en articulant clairement.</a:t>
            </a:r>
          </a:p>
        </p:txBody>
      </p:sp>
      <p:sp>
        <p:nvSpPr>
          <p:cNvPr id="10" name="Espace réservé du contenu 3">
            <a:extLst>
              <a:ext uri="{FF2B5EF4-FFF2-40B4-BE49-F238E27FC236}">
                <a16:creationId xmlns:a16="http://schemas.microsoft.com/office/drawing/2014/main" id="{7D7EEEAB-3F67-9B9A-435B-04B132A81F4D}"/>
              </a:ext>
            </a:extLst>
          </p:cNvPr>
          <p:cNvSpPr txBox="1">
            <a:spLocks/>
          </p:cNvSpPr>
          <p:nvPr/>
        </p:nvSpPr>
        <p:spPr>
          <a:xfrm>
            <a:off x="871188" y="532476"/>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fr-FR" sz="1600" dirty="0">
                <a:solidFill>
                  <a:schemeClr val="bg1">
                    <a:lumMod val="65000"/>
                  </a:schemeClr>
                </a:solidFill>
                <a:ea typeface="Calibri" panose="020F0502020204030204" pitchFamily="34" charset="0"/>
              </a:rPr>
              <a:t>Faire lire les expressions une par une, puis par ligne. Corriger la prononciation et le rythme. Insister sur ces expressions utiles pour argumenter et convaincre</a:t>
            </a:r>
          </a:p>
        </p:txBody>
      </p:sp>
      <p:pic>
        <p:nvPicPr>
          <p:cNvPr id="2" name="Image 1">
            <a:extLst>
              <a:ext uri="{FF2B5EF4-FFF2-40B4-BE49-F238E27FC236}">
                <a16:creationId xmlns:a16="http://schemas.microsoft.com/office/drawing/2014/main" id="{8F278C32-F590-2560-8EF2-6BC17BCBE817}"/>
              </a:ext>
            </a:extLst>
          </p:cNvPr>
          <p:cNvPicPr>
            <a:picLocks noChangeAspect="1"/>
          </p:cNvPicPr>
          <p:nvPr/>
        </p:nvPicPr>
        <p:blipFill>
          <a:blip r:embed="rId15"/>
          <a:stretch>
            <a:fillRect/>
          </a:stretch>
        </p:blipFill>
        <p:spPr>
          <a:xfrm>
            <a:off x="933533" y="1724973"/>
            <a:ext cx="10262749" cy="1775310"/>
          </a:xfrm>
          <a:prstGeom prst="rect">
            <a:avLst/>
          </a:prstGeom>
        </p:spPr>
      </p:pic>
    </p:spTree>
    <p:extLst>
      <p:ext uri="{BB962C8B-B14F-4D97-AF65-F5344CB8AC3E}">
        <p14:creationId xmlns:p14="http://schemas.microsoft.com/office/powerpoint/2010/main" val="130214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58F-D377-514F-2208-5F028A195B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BE2A13-B9F5-CAA8-7727-F56AFF1E3C32}"/>
              </a:ext>
            </a:extLst>
          </p:cNvPr>
          <p:cNvSpPr>
            <a:spLocks noGrp="1"/>
          </p:cNvSpPr>
          <p:nvPr>
            <p:ph type="title"/>
          </p:nvPr>
        </p:nvSpPr>
        <p:spPr/>
        <p:txBody>
          <a:bodyPr/>
          <a:lstStyle/>
          <a:p>
            <a:pPr algn="just"/>
            <a:r>
              <a:rPr lang="fr-FR" dirty="0">
                <a:solidFill>
                  <a:srgbClr val="E7E6E6">
                    <a:lumMod val="50000"/>
                  </a:srgbClr>
                </a:solidFill>
                <a:latin typeface="Calibri" panose="020F0502020204030204"/>
              </a:rPr>
              <a:t>Travaillez en binômes. Lisez ces phrases à haute voix de manière fluide et expressive, en gardant un ton clair et convaincant.</a:t>
            </a:r>
            <a:endParaRPr lang="fr-FR" dirty="0"/>
          </a:p>
        </p:txBody>
      </p:sp>
      <p:sp>
        <p:nvSpPr>
          <p:cNvPr id="3" name="Espace réservé du contenu 2">
            <a:extLst>
              <a:ext uri="{FF2B5EF4-FFF2-40B4-BE49-F238E27FC236}">
                <a16:creationId xmlns:a16="http://schemas.microsoft.com/office/drawing/2014/main" id="{19180674-DC71-33E7-5B4B-45871B68B623}"/>
              </a:ext>
            </a:extLst>
          </p:cNvPr>
          <p:cNvSpPr>
            <a:spLocks noGrp="1"/>
          </p:cNvSpPr>
          <p:nvPr>
            <p:ph sz="quarter" idx="11"/>
          </p:nvPr>
        </p:nvSpPr>
        <p:spPr>
          <a:xfrm>
            <a:off x="857333" y="561972"/>
            <a:ext cx="10529279" cy="267549"/>
          </a:xfrm>
        </p:spPr>
        <p:txBody>
          <a:bodyPr/>
          <a:lstStyle/>
          <a:p>
            <a:pPr marL="0" algn="just"/>
            <a:r>
              <a:rPr lang="fr-FR" sz="1400" dirty="0">
                <a:solidFill>
                  <a:schemeClr val="bg1">
                    <a:lumMod val="65000"/>
                  </a:schemeClr>
                </a:solidFill>
                <a:ea typeface="Calibri" panose="020F0502020204030204" pitchFamily="34" charset="0"/>
              </a:rPr>
              <a:t>Rappeler la démarche : lire par groupes de sens, respecter la ponctuation, accentuer les mots importants et éviter la lecture mot à mot. Demander à chaque binôme de s’entraîner, puis choisir quelques élèves pour lire devant la classe.</a:t>
            </a:r>
          </a:p>
        </p:txBody>
      </p:sp>
      <p:pic>
        <p:nvPicPr>
          <p:cNvPr id="5" name="Image 4">
            <a:extLst>
              <a:ext uri="{FF2B5EF4-FFF2-40B4-BE49-F238E27FC236}">
                <a16:creationId xmlns:a16="http://schemas.microsoft.com/office/drawing/2014/main" id="{988C3845-DAA1-F4B2-8AE2-1CE93BA5D6FF}"/>
              </a:ext>
            </a:extLst>
          </p:cNvPr>
          <p:cNvPicPr>
            <a:picLocks noChangeAspect="1"/>
          </p:cNvPicPr>
          <p:nvPr/>
        </p:nvPicPr>
        <p:blipFill>
          <a:blip r:embed="rId2"/>
          <a:stretch>
            <a:fillRect/>
          </a:stretch>
        </p:blipFill>
        <p:spPr>
          <a:xfrm>
            <a:off x="763009" y="1573161"/>
            <a:ext cx="10623603" cy="2861187"/>
          </a:xfrm>
          <a:prstGeom prst="rect">
            <a:avLst/>
          </a:prstGeom>
        </p:spPr>
      </p:pic>
    </p:spTree>
    <p:extLst>
      <p:ext uri="{BB962C8B-B14F-4D97-AF65-F5344CB8AC3E}">
        <p14:creationId xmlns:p14="http://schemas.microsoft.com/office/powerpoint/2010/main" val="4010174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A4E7A5-8232-A1D4-9908-D976DF9F365F}"/>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phrases découpées en groupes de sens. Relisez-les en respectant les pauses et en accentuant les mots importants.</a:t>
            </a:r>
            <a:endParaRPr lang="fr-FR" dirty="0"/>
          </a:p>
        </p:txBody>
      </p:sp>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a:xfrm>
            <a:off x="857333" y="522644"/>
            <a:ext cx="10529279" cy="267549"/>
          </a:xfrm>
        </p:spPr>
        <p:txBody>
          <a:bodyPr/>
          <a:lstStyle/>
          <a:p>
            <a:pPr marL="0" algn="just"/>
            <a:r>
              <a:rPr lang="fr-FR" sz="1600" dirty="0">
                <a:solidFill>
                  <a:schemeClr val="bg1">
                    <a:lumMod val="65000"/>
                  </a:schemeClr>
                </a:solidFill>
                <a:ea typeface="Calibri" panose="020F0502020204030204" pitchFamily="34" charset="0"/>
              </a:rPr>
              <a:t>Insister sur les expressions qui renforcent l’argumentation : attirer votre attention, urgence, impact, acheter de manière responsable, éviter les excès, produits bio.</a:t>
            </a:r>
            <a:endParaRPr lang="fr-FR" sz="1600" dirty="0"/>
          </a:p>
        </p:txBody>
      </p:sp>
      <p:sp>
        <p:nvSpPr>
          <p:cNvPr id="6" name="ZoneTexte 5">
            <a:extLst>
              <a:ext uri="{FF2B5EF4-FFF2-40B4-BE49-F238E27FC236}">
                <a16:creationId xmlns:a16="http://schemas.microsoft.com/office/drawing/2014/main" id="{9BFEF4C6-7B04-3684-4F51-0B7E6D8F5CA0}"/>
              </a:ext>
            </a:extLst>
          </p:cNvPr>
          <p:cNvSpPr txBox="1"/>
          <p:nvPr/>
        </p:nvSpPr>
        <p:spPr>
          <a:xfrm>
            <a:off x="1186232" y="1519363"/>
            <a:ext cx="9819536" cy="2814617"/>
          </a:xfrm>
          <a:prstGeom prst="rect">
            <a:avLst/>
          </a:prstGeom>
          <a:noFill/>
          <a:ln w="19050">
            <a:solidFill>
              <a:srgbClr val="E4ECF2"/>
            </a:solidFill>
          </a:ln>
        </p:spPr>
        <p:txBody>
          <a:bodyPr wrap="square">
            <a:spAutoFit/>
          </a:bodyPr>
          <a:lstStyle/>
          <a:p>
            <a:pPr marL="342900" indent="-342900" algn="just">
              <a:lnSpc>
                <a:spcPct val="150000"/>
              </a:lnSpc>
              <a:buClr>
                <a:srgbClr val="7030A0"/>
              </a:buClr>
              <a:buFont typeface="Arial" panose="020B0604020202020204" pitchFamily="34" charset="0"/>
              <a:buChar char="•"/>
            </a:pPr>
            <a:r>
              <a:rPr lang="fr-FR" sz="2000" dirty="0">
                <a:latin typeface="Calibri" panose="020F0502020204030204" pitchFamily="34" charset="0"/>
                <a:ea typeface="Calibri" panose="020F0502020204030204" pitchFamily="34" charset="0"/>
                <a:cs typeface="Calibri" panose="020F0502020204030204" pitchFamily="34" charset="0"/>
              </a:rPr>
              <a:t>Au nom de l’organisation </a:t>
            </a: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Consommons Mieux Maroc, </a:t>
            </a: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je souhaite attirer votre attention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sur l’urgence de changer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nos comportements de consommation.</a:t>
            </a:r>
          </a:p>
          <a:p>
            <a:pPr marL="342900" indent="-342900" algn="just">
              <a:lnSpc>
                <a:spcPct val="150000"/>
              </a:lnSpc>
              <a:buClr>
                <a:srgbClr val="7030A0"/>
              </a:buClr>
              <a:buFont typeface="Arial" panose="020B0604020202020204" pitchFamily="34" charset="0"/>
              <a:buChar char="•"/>
            </a:pPr>
            <a:r>
              <a:rPr lang="fr-FR" sz="2000" dirty="0">
                <a:latin typeface="Calibri" panose="020F0502020204030204" pitchFamily="34" charset="0"/>
                <a:ea typeface="Calibri" panose="020F0502020204030204" pitchFamily="34" charset="0"/>
                <a:cs typeface="Calibri" panose="020F0502020204030204" pitchFamily="34" charset="0"/>
              </a:rPr>
              <a:t>Il est temps de comprendre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que nos gestes quotidiens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ont un véritable impact </a:t>
            </a: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sur l’environnement,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l’économie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et la société.</a:t>
            </a:r>
          </a:p>
          <a:p>
            <a:pPr marL="342900" indent="-342900" algn="just">
              <a:lnSpc>
                <a:spcPct val="150000"/>
              </a:lnSpc>
              <a:buClr>
                <a:srgbClr val="7030A0"/>
              </a:buClr>
              <a:buFont typeface="Arial" panose="020B0604020202020204" pitchFamily="34" charset="0"/>
              <a:buChar char="•"/>
            </a:pPr>
            <a:r>
              <a:rPr lang="fr-FR" sz="2000" dirty="0">
                <a:latin typeface="Calibri" panose="020F0502020204030204" pitchFamily="34" charset="0"/>
                <a:ea typeface="Calibri" panose="020F0502020204030204" pitchFamily="34" charset="0"/>
                <a:cs typeface="Calibri" panose="020F0502020204030204" pitchFamily="34" charset="0"/>
              </a:rPr>
              <a:t>Nous devons encourager chacun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à acheter de manière responsable :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se poser les bonnes questions avant d’acheter,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éviter les excès, </a:t>
            </a:r>
            <a:r>
              <a:rPr kumimoji="0" lang="fr-FR" sz="20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t>
            </a:r>
            <a:r>
              <a:rPr lang="fr-FR" sz="2000" dirty="0">
                <a:latin typeface="Calibri" panose="020F0502020204030204" pitchFamily="34" charset="0"/>
                <a:ea typeface="Calibri" panose="020F0502020204030204" pitchFamily="34" charset="0"/>
                <a:cs typeface="Calibri" panose="020F0502020204030204" pitchFamily="34" charset="0"/>
              </a:rPr>
              <a:t> et préférer les produits bio.</a:t>
            </a:r>
          </a:p>
        </p:txBody>
      </p:sp>
    </p:spTree>
    <p:extLst>
      <p:ext uri="{BB962C8B-B14F-4D97-AF65-F5344CB8AC3E}">
        <p14:creationId xmlns:p14="http://schemas.microsoft.com/office/powerpoint/2010/main" val="836495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6C4DA-F75B-A427-CEA9-1FB45928B2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02A09-7751-E9C9-6A23-EBDD7A1D8960}"/>
              </a:ext>
            </a:extLst>
          </p:cNvPr>
          <p:cNvSpPr>
            <a:spLocks noGrp="1"/>
          </p:cNvSpPr>
          <p:nvPr>
            <p:ph type="body" sz="quarter" idx="10"/>
          </p:nvPr>
        </p:nvSpPr>
        <p:spPr/>
        <p:txBody>
          <a:bodyPr>
            <a:normAutofit fontScale="85000" lnSpcReduction="10000"/>
          </a:bodyPr>
          <a:lstStyle/>
          <a:p>
            <a:r>
              <a:rPr lang="fr-FR" dirty="0"/>
              <a:t>10 min</a:t>
            </a:r>
          </a:p>
        </p:txBody>
      </p:sp>
    </p:spTree>
    <p:extLst>
      <p:ext uri="{BB962C8B-B14F-4D97-AF65-F5344CB8AC3E}">
        <p14:creationId xmlns:p14="http://schemas.microsoft.com/office/powerpoint/2010/main" val="2513957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8210-31D7-8A45-18CD-944F1459551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2D8524F-E247-7273-9F40-6E8AAB785ED7}"/>
              </a:ext>
            </a:extLst>
          </p:cNvPr>
          <p:cNvSpPr>
            <a:spLocks noGrp="1"/>
          </p:cNvSpPr>
          <p:nvPr>
            <p:ph type="title"/>
          </p:nvPr>
        </p:nvSpPr>
        <p:spPr>
          <a:xfrm>
            <a:off x="861188" y="300415"/>
            <a:ext cx="10529279" cy="267549"/>
          </a:xfrm>
        </p:spPr>
        <p:txBody>
          <a:bodyPr/>
          <a:lstStyle/>
          <a:p>
            <a:pPr algn="just"/>
            <a:r>
              <a:rPr lang="fr-FR" dirty="0">
                <a:solidFill>
                  <a:srgbClr val="E7E6E6">
                    <a:lumMod val="50000"/>
                  </a:srgbClr>
                </a:solidFill>
                <a:latin typeface="Calibri" panose="020F0502020204030204"/>
              </a:rPr>
              <a:t>Lisez le passage à haute voix de manière fluide et expressive, en respectant les pauses et en accentuant les mots importants du texte argumentatif.</a:t>
            </a:r>
          </a:p>
        </p:txBody>
      </p:sp>
      <p:sp>
        <p:nvSpPr>
          <p:cNvPr id="10" name="Espace réservé du contenu 3">
            <a:extLst>
              <a:ext uri="{FF2B5EF4-FFF2-40B4-BE49-F238E27FC236}">
                <a16:creationId xmlns:a16="http://schemas.microsoft.com/office/drawing/2014/main" id="{84B2CF35-B832-FDD1-1E2F-6D469DAB6B68}"/>
              </a:ext>
            </a:extLst>
          </p:cNvPr>
          <p:cNvSpPr>
            <a:spLocks noGrp="1"/>
          </p:cNvSpPr>
          <p:nvPr>
            <p:ph sz="quarter" idx="11"/>
          </p:nvPr>
        </p:nvSpPr>
        <p:spPr>
          <a:xfrm>
            <a:off x="871188" y="591468"/>
            <a:ext cx="10529279" cy="267549"/>
          </a:xfrm>
        </p:spPr>
        <p:txBody>
          <a:bodyPr/>
          <a:lstStyle/>
          <a:p>
            <a:pPr marL="0" algn="just"/>
            <a:r>
              <a:rPr lang="fr-FR" sz="1400" dirty="0">
                <a:solidFill>
                  <a:schemeClr val="bg1">
                    <a:lumMod val="65000"/>
                  </a:schemeClr>
                </a:solidFill>
                <a:ea typeface="Calibri" panose="020F0502020204030204" pitchFamily="34" charset="0"/>
              </a:rPr>
              <a:t>Circuler dans les rangs et accompagner les élèves en difficulté. Vérifier la fluidité, la prononciation, le respect de la ponctuation et le ton convaincant.</a:t>
            </a:r>
          </a:p>
        </p:txBody>
      </p:sp>
      <p:grpSp>
        <p:nvGrpSpPr>
          <p:cNvPr id="15" name="Groupe 14">
            <a:extLst>
              <a:ext uri="{FF2B5EF4-FFF2-40B4-BE49-F238E27FC236}">
                <a16:creationId xmlns:a16="http://schemas.microsoft.com/office/drawing/2014/main" id="{0F297A5C-4123-D86A-20ED-E981149B63BA}"/>
              </a:ext>
            </a:extLst>
          </p:cNvPr>
          <p:cNvGrpSpPr/>
          <p:nvPr/>
        </p:nvGrpSpPr>
        <p:grpSpPr>
          <a:xfrm>
            <a:off x="1514168" y="1199539"/>
            <a:ext cx="8829367" cy="3490451"/>
            <a:chOff x="1514168" y="1327355"/>
            <a:chExt cx="8829367" cy="3490451"/>
          </a:xfrm>
        </p:grpSpPr>
        <p:sp>
          <p:nvSpPr>
            <p:cNvPr id="12" name="Rectangle 11">
              <a:extLst>
                <a:ext uri="{FF2B5EF4-FFF2-40B4-BE49-F238E27FC236}">
                  <a16:creationId xmlns:a16="http://schemas.microsoft.com/office/drawing/2014/main" id="{AF504C44-AECB-4BCF-CCF6-A47AA47B0D25}"/>
                </a:ext>
              </a:extLst>
            </p:cNvPr>
            <p:cNvSpPr/>
            <p:nvPr/>
          </p:nvSpPr>
          <p:spPr>
            <a:xfrm>
              <a:off x="1514168" y="1327355"/>
              <a:ext cx="8829367" cy="3490451"/>
            </a:xfrm>
            <a:prstGeom prst="rect">
              <a:avLst/>
            </a:prstGeom>
            <a:solidFill>
              <a:srgbClr val="E0E3F2"/>
            </a:solidFill>
            <a:ln>
              <a:solidFill>
                <a:srgbClr val="E0E3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4B6A552-7B88-5A32-B4B4-2822F3C63CA2}"/>
                </a:ext>
              </a:extLst>
            </p:cNvPr>
            <p:cNvSpPr txBox="1"/>
            <p:nvPr/>
          </p:nvSpPr>
          <p:spPr>
            <a:xfrm>
              <a:off x="1539782" y="1397675"/>
              <a:ext cx="5224813" cy="2308324"/>
            </a:xfrm>
            <a:prstGeom prst="rect">
              <a:avLst/>
            </a:prstGeom>
            <a:noFill/>
          </p:spPr>
          <p:txBody>
            <a:bodyPr wrap="square">
              <a:spAutoFit/>
            </a:bodyPr>
            <a:lstStyle/>
            <a:p>
              <a:pPr algn="just">
                <a:spcBef>
                  <a:spcPts val="300"/>
                </a:spcBef>
                <a:spcAft>
                  <a:spcPts val="300"/>
                </a:spcAft>
              </a:pPr>
              <a:r>
                <a:rPr lang="fr-FR" dirty="0">
                  <a:latin typeface="Calibri" panose="020F0502020204030204" pitchFamily="34" charset="0"/>
                  <a:ea typeface="Calibri" panose="020F0502020204030204" pitchFamily="34" charset="0"/>
                  <a:cs typeface="Calibri" panose="020F0502020204030204" pitchFamily="34" charset="0"/>
                </a:rPr>
                <a:t>Nous devons encourager chacun à acheter de manière responsable : se poser les bonnes questions avant d’acheter, éviter les excès, et préférer les produits bio, bons pour la santé et respectueux de la nature. Il est nécessaire de devenir des consommateurs responsables, c’est-à-dire des citoyens capables d’influencer le marché par leurs choix et leur mode d’achats.</a:t>
              </a:r>
            </a:p>
          </p:txBody>
        </p:sp>
        <p:sp>
          <p:nvSpPr>
            <p:cNvPr id="6" name="ZoneTexte 5">
              <a:extLst>
                <a:ext uri="{FF2B5EF4-FFF2-40B4-BE49-F238E27FC236}">
                  <a16:creationId xmlns:a16="http://schemas.microsoft.com/office/drawing/2014/main" id="{29CEE236-3C53-F2A5-4C8A-EAC99747608E}"/>
                </a:ext>
              </a:extLst>
            </p:cNvPr>
            <p:cNvSpPr txBox="1"/>
            <p:nvPr/>
          </p:nvSpPr>
          <p:spPr>
            <a:xfrm>
              <a:off x="1539781" y="3725190"/>
              <a:ext cx="8715265" cy="923330"/>
            </a:xfrm>
            <a:prstGeom prst="rect">
              <a:avLst/>
            </a:prstGeom>
            <a:noFill/>
          </p:spPr>
          <p:txBody>
            <a:bodyPr wrap="square">
              <a:spAutoFit/>
            </a:bodyPr>
            <a:lstStyle/>
            <a:p>
              <a:pPr algn="just">
                <a:spcBef>
                  <a:spcPts val="300"/>
                </a:spcBef>
                <a:spcAft>
                  <a:spcPts val="300"/>
                </a:spcAft>
              </a:pPr>
              <a:r>
                <a:rPr lang="fr-FR" dirty="0">
                  <a:latin typeface="Calibri" panose="020F0502020204030204" pitchFamily="34" charset="0"/>
                  <a:ea typeface="Calibri" panose="020F0502020204030204" pitchFamily="34" charset="0"/>
                  <a:cs typeface="Calibri" panose="020F0502020204030204" pitchFamily="34" charset="0"/>
                </a:rPr>
                <a:t>Notre organisation appelle également à la consommation collaborative : le partage, la réparation, la location ou le troc. Ces pratiques réduisent la production inutile, renforcent la solidarité et donnent une seconde vie aux objets.</a:t>
              </a:r>
            </a:p>
          </p:txBody>
        </p:sp>
        <p:pic>
          <p:nvPicPr>
            <p:cNvPr id="11" name="Image 10">
              <a:extLst>
                <a:ext uri="{FF2B5EF4-FFF2-40B4-BE49-F238E27FC236}">
                  <a16:creationId xmlns:a16="http://schemas.microsoft.com/office/drawing/2014/main" id="{F9C3062C-6BEE-88FB-49ED-15C16EAA85CB}"/>
                </a:ext>
              </a:extLst>
            </p:cNvPr>
            <p:cNvPicPr>
              <a:picLocks noChangeAspect="1"/>
            </p:cNvPicPr>
            <p:nvPr/>
          </p:nvPicPr>
          <p:blipFill>
            <a:blip r:embed="rId2"/>
            <a:stretch>
              <a:fillRect/>
            </a:stretch>
          </p:blipFill>
          <p:spPr>
            <a:xfrm>
              <a:off x="6934708" y="1440734"/>
              <a:ext cx="3256963" cy="216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6" name="Image 15">
            <a:extLst>
              <a:ext uri="{FF2B5EF4-FFF2-40B4-BE49-F238E27FC236}">
                <a16:creationId xmlns:a16="http://schemas.microsoft.com/office/drawing/2014/main" id="{A514EEE6-6F15-F16B-F767-5849DB2838D3}"/>
              </a:ext>
            </a:extLst>
          </p:cNvPr>
          <p:cNvPicPr>
            <a:picLocks noChangeAspect="1"/>
          </p:cNvPicPr>
          <p:nvPr/>
        </p:nvPicPr>
        <p:blipFill>
          <a:blip r:embed="rId3">
            <a:extLst>
              <a:ext uri="{28A0092B-C50C-407E-A947-70E740481C1C}">
                <a14:useLocalDpi xmlns:a14="http://schemas.microsoft.com/office/drawing/2010/main" val="0"/>
              </a:ext>
            </a:extLst>
          </a:blip>
          <a:srcRect t="4788" b="4788"/>
          <a:stretch/>
        </p:blipFill>
        <p:spPr>
          <a:xfrm>
            <a:off x="1508620" y="4984233"/>
            <a:ext cx="8829367" cy="1283670"/>
          </a:xfrm>
          <a:prstGeom prst="rect">
            <a:avLst/>
          </a:prstGeom>
        </p:spPr>
      </p:pic>
    </p:spTree>
    <p:extLst>
      <p:ext uri="{BB962C8B-B14F-4D97-AF65-F5344CB8AC3E}">
        <p14:creationId xmlns:p14="http://schemas.microsoft.com/office/powerpoint/2010/main" val="2749898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les stratégies que nous avons appliquées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appliqué cette stratégie de lecture :</a:t>
            </a:r>
          </a:p>
        </p:txBody>
      </p:sp>
      <p:sp>
        <p:nvSpPr>
          <p:cNvPr id="9" name="Rectangle 8">
            <a:extLst>
              <a:ext uri="{FF2B5EF4-FFF2-40B4-BE49-F238E27FC236}">
                <a16:creationId xmlns:a16="http://schemas.microsoft.com/office/drawing/2014/main" id="{5231242C-DE2D-AF44-104E-CEDA63BD5ABC}"/>
              </a:ext>
            </a:extLst>
          </p:cNvPr>
          <p:cNvSpPr/>
          <p:nvPr/>
        </p:nvSpPr>
        <p:spPr>
          <a:xfrm>
            <a:off x="883270" y="1682945"/>
            <a:ext cx="9839160" cy="189462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endParaRPr lang="fr-FR" sz="2000" i="1" dirty="0"/>
          </a:p>
          <a:p>
            <a:pPr>
              <a:lnSpc>
                <a:spcPct val="150000"/>
              </a:lnSpc>
            </a:pPr>
            <a:endParaRPr lang="fr-FR" sz="2000" i="1" dirty="0"/>
          </a:p>
          <a:p>
            <a:pPr>
              <a:lnSpc>
                <a:spcPct val="150000"/>
              </a:lnSpc>
            </a:pPr>
            <a:endParaRPr lang="fr-FR" sz="2000" i="1" dirty="0"/>
          </a:p>
          <a:p>
            <a:pPr>
              <a:lnSpc>
                <a:spcPct val="150000"/>
              </a:lnSpc>
            </a:pPr>
            <a:endParaRPr lang="fr-FR" sz="2000" i="1" dirty="0"/>
          </a:p>
        </p:txBody>
      </p:sp>
      <p:sp>
        <p:nvSpPr>
          <p:cNvPr id="10" name="Rectangle 9">
            <a:extLst>
              <a:ext uri="{FF2B5EF4-FFF2-40B4-BE49-F238E27FC236}">
                <a16:creationId xmlns:a16="http://schemas.microsoft.com/office/drawing/2014/main" id="{5DD2AC86-DE48-FE63-A9FE-868B9E5938CC}"/>
              </a:ext>
            </a:extLst>
          </p:cNvPr>
          <p:cNvSpPr/>
          <p:nvPr/>
        </p:nvSpPr>
        <p:spPr>
          <a:xfrm>
            <a:off x="909092" y="4019285"/>
            <a:ext cx="9813337" cy="1631216"/>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DB33FA17-911E-C19C-DC6C-5433FFF3F2F2}"/>
              </a:ext>
            </a:extLst>
          </p:cNvPr>
          <p:cNvSpPr txBox="1"/>
          <p:nvPr/>
        </p:nvSpPr>
        <p:spPr>
          <a:xfrm>
            <a:off x="558800" y="3590450"/>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Nous avons également appliqué cette stratégie de lecture fluence :</a:t>
            </a:r>
          </a:p>
        </p:txBody>
      </p:sp>
    </p:spTree>
    <p:extLst>
      <p:ext uri="{BB962C8B-B14F-4D97-AF65-F5344CB8AC3E}">
        <p14:creationId xmlns:p14="http://schemas.microsoft.com/office/powerpoint/2010/main" val="892218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les stratégies que nous avons appliquées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064429"/>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appliqué cette stratégie de lecture :</a:t>
            </a:r>
          </a:p>
        </p:txBody>
      </p:sp>
      <p:sp>
        <p:nvSpPr>
          <p:cNvPr id="10" name="Rectangle 9">
            <a:extLst>
              <a:ext uri="{FF2B5EF4-FFF2-40B4-BE49-F238E27FC236}">
                <a16:creationId xmlns:a16="http://schemas.microsoft.com/office/drawing/2014/main" id="{E5105594-BC98-A15E-2344-AEF921FA33AE}"/>
              </a:ext>
            </a:extLst>
          </p:cNvPr>
          <p:cNvSpPr/>
          <p:nvPr/>
        </p:nvSpPr>
        <p:spPr>
          <a:xfrm>
            <a:off x="883270" y="1555129"/>
            <a:ext cx="9839160" cy="2246769"/>
          </a:xfrm>
          <a:prstGeom prst="rect">
            <a:avLst/>
          </a:prstGeom>
          <a:solidFill>
            <a:schemeClr val="accent2">
              <a:lumMod val="20000"/>
              <a:lumOff val="80000"/>
            </a:schemeClr>
          </a:solidFill>
          <a:ln>
            <a:solidFill>
              <a:schemeClr val="tx1"/>
            </a:solidFill>
          </a:ln>
        </p:spPr>
        <p:txBody>
          <a:bodyPr wrap="square">
            <a:spAutoFit/>
          </a:bodyPr>
          <a:lstStyle/>
          <a:p>
            <a:pPr algn="just"/>
            <a:r>
              <a:rPr lang="fr-FR" sz="2000" b="1" dirty="0">
                <a:solidFill>
                  <a:prstClr val="black"/>
                </a:solidFill>
                <a:latin typeface="Calibri" panose="020F0502020204030204" pitchFamily="34" charset="0"/>
                <a:cs typeface="Calibri" panose="020F0502020204030204" pitchFamily="34" charset="0"/>
              </a:rPr>
              <a:t>Réagir à un aspect du texte en exprimant son point de vue et en le justifiant :</a:t>
            </a:r>
          </a:p>
          <a:p>
            <a:pPr marL="342900" indent="-342900" algn="just">
              <a:buFont typeface="Wingdings" panose="05000000000000000000" pitchFamily="2" charset="2"/>
              <a:buChar char="§"/>
            </a:pPr>
            <a:r>
              <a:rPr lang="fr-FR" sz="2000" dirty="0">
                <a:solidFill>
                  <a:prstClr val="black"/>
                </a:solidFill>
                <a:latin typeface="Calibri" panose="020F0502020204030204" pitchFamily="34" charset="0"/>
                <a:cs typeface="Calibri" panose="020F0502020204030204" pitchFamily="34" charset="0"/>
              </a:rPr>
              <a:t>Choisir une idée du texte : changer nos comportements de consommation, éviter les excès, préférer les produits bio…</a:t>
            </a:r>
          </a:p>
          <a:p>
            <a:pPr marL="342900" indent="-342900" algn="just">
              <a:buFont typeface="Wingdings" panose="05000000000000000000" pitchFamily="2" charset="2"/>
              <a:buChar char="§"/>
            </a:pPr>
            <a:r>
              <a:rPr lang="fr-FR" sz="2000" dirty="0">
                <a:solidFill>
                  <a:prstClr val="black"/>
                </a:solidFill>
                <a:latin typeface="Calibri" panose="020F0502020204030204" pitchFamily="34" charset="0"/>
                <a:cs typeface="Calibri" panose="020F0502020204030204" pitchFamily="34" charset="0"/>
              </a:rPr>
              <a:t>Exprimer son point de vue : Je suis d’accord / Je ne suis pas d’accord / Je trouve que…</a:t>
            </a:r>
          </a:p>
          <a:p>
            <a:pPr marL="342900" indent="-342900" algn="just">
              <a:buFont typeface="Wingdings" panose="05000000000000000000" pitchFamily="2" charset="2"/>
              <a:buChar char="§"/>
            </a:pPr>
            <a:r>
              <a:rPr lang="fr-FR" sz="2000" dirty="0">
                <a:solidFill>
                  <a:prstClr val="black"/>
                </a:solidFill>
                <a:latin typeface="Calibri" panose="020F0502020204030204" pitchFamily="34" charset="0"/>
                <a:cs typeface="Calibri" panose="020F0502020204030204" pitchFamily="34" charset="0"/>
              </a:rPr>
              <a:t>Justifier sa réaction avec : parce que / car</a:t>
            </a:r>
          </a:p>
          <a:p>
            <a:pPr marL="342900" indent="-342900" algn="just">
              <a:buFont typeface="Wingdings" panose="05000000000000000000" pitchFamily="2" charset="2"/>
              <a:buChar char="§"/>
            </a:pPr>
            <a:r>
              <a:rPr lang="fr-FR" sz="2000" dirty="0">
                <a:solidFill>
                  <a:prstClr val="black"/>
                </a:solidFill>
                <a:latin typeface="Calibri" panose="020F0502020204030204" pitchFamily="34" charset="0"/>
                <a:cs typeface="Calibri" panose="020F0502020204030204" pitchFamily="34" charset="0"/>
              </a:rPr>
              <a:t>Formuler une réponse complète : Je suis d’accord avec cette idée, car cela aide à protéger la planète et nos ressources naturelles.</a:t>
            </a:r>
            <a:endParaRPr lang="fr-FR" sz="2000" i="1" dirty="0"/>
          </a:p>
        </p:txBody>
      </p:sp>
      <p:sp>
        <p:nvSpPr>
          <p:cNvPr id="6" name="Rectangle 5">
            <a:extLst>
              <a:ext uri="{FF2B5EF4-FFF2-40B4-BE49-F238E27FC236}">
                <a16:creationId xmlns:a16="http://schemas.microsoft.com/office/drawing/2014/main" id="{0E6BDF42-E88F-F48D-CA39-3F90FB08A5D1}"/>
              </a:ext>
            </a:extLst>
          </p:cNvPr>
          <p:cNvSpPr/>
          <p:nvPr/>
        </p:nvSpPr>
        <p:spPr>
          <a:xfrm>
            <a:off x="909092" y="4304422"/>
            <a:ext cx="9813337" cy="1938992"/>
          </a:xfrm>
          <a:prstGeom prst="rect">
            <a:avLst/>
          </a:prstGeom>
          <a:solidFill>
            <a:schemeClr val="accent2">
              <a:lumMod val="20000"/>
              <a:lumOff val="80000"/>
            </a:schemeClr>
          </a:solidFill>
          <a:ln>
            <a:solidFill>
              <a:schemeClr val="tx1"/>
            </a:solidFill>
          </a:ln>
        </p:spPr>
        <p:txBody>
          <a:bodyPr wrap="square">
            <a:spAutoFit/>
          </a:bodyPr>
          <a:lstStyle/>
          <a:p>
            <a:pPr algn="just"/>
            <a:r>
              <a:rPr lang="fr-FR" sz="2000" b="1" dirty="0">
                <a:latin typeface="Calibri" panose="020F0502020204030204" pitchFamily="34" charset="0"/>
                <a:ea typeface="Calibri" panose="020F0502020204030204" pitchFamily="34" charset="0"/>
                <a:cs typeface="Calibri" panose="020F0502020204030204" pitchFamily="34" charset="0"/>
              </a:rPr>
              <a:t>Lire un texte argumentatif de manière fluide et expressive :</a:t>
            </a:r>
          </a:p>
          <a:p>
            <a:pPr marL="342900" indent="-342900" algn="just">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Lire par groupes de sens, et non mot par mot.</a:t>
            </a:r>
          </a:p>
          <a:p>
            <a:pPr marL="342900" indent="-342900" algn="just">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Respecter la ponctuation : faire des pauses après les virgules et les points.</a:t>
            </a:r>
          </a:p>
          <a:p>
            <a:pPr marL="342900" indent="-342900" algn="just">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Accentuer les mots importants : impact, acheter de manière responsable, éviter les excès, produits bio…</a:t>
            </a:r>
          </a:p>
          <a:p>
            <a:pPr marL="342900" indent="-342900" algn="just">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Utiliser un ton clair et convaincant.</a:t>
            </a:r>
          </a:p>
        </p:txBody>
      </p:sp>
      <p:sp>
        <p:nvSpPr>
          <p:cNvPr id="7" name="ZoneTexte 6">
            <a:extLst>
              <a:ext uri="{FF2B5EF4-FFF2-40B4-BE49-F238E27FC236}">
                <a16:creationId xmlns:a16="http://schemas.microsoft.com/office/drawing/2014/main" id="{1EA09BB5-5C87-5700-936A-3A9E930B0339}"/>
              </a:ext>
            </a:extLst>
          </p:cNvPr>
          <p:cNvSpPr txBox="1"/>
          <p:nvPr/>
        </p:nvSpPr>
        <p:spPr>
          <a:xfrm>
            <a:off x="558800" y="387558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Nous avons également appliqué cette stratégie de lecture fluence :</a:t>
            </a:r>
          </a:p>
        </p:txBody>
      </p:sp>
    </p:spTree>
    <p:extLst>
      <p:ext uri="{BB962C8B-B14F-4D97-AF65-F5344CB8AC3E}">
        <p14:creationId xmlns:p14="http://schemas.microsoft.com/office/powerpoint/2010/main" val="17908366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092200" y="3475865"/>
            <a:ext cx="10007599" cy="1891287"/>
          </a:xfrm>
          <a:prstGeom prst="rect">
            <a:avLst/>
          </a:prstGeom>
          <a:solidFill>
            <a:srgbClr val="FDF3ED"/>
          </a:solid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Lisez la suite du texte p. 88, à haute voix de manière fluide et expressive, en respectant les pauses et en accentuant les mots importants du texte argumentatif : </a:t>
            </a: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De</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 Faisons ensemble un pas vers une économie plus durable. …. » </a:t>
            </a: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à</a:t>
            </a:r>
            <a:r>
              <a:rPr kumimoji="0" lang="fr-FR"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 …. Consommer autrement, c’est protéger la planète et l’humanité. »</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7673</TotalTime>
  <Words>2572</Words>
  <Application>Microsoft Office PowerPoint</Application>
  <PresentationFormat>Grand écran</PresentationFormat>
  <Paragraphs>213</Paragraphs>
  <Slides>45</Slides>
  <Notes>0</Notes>
  <HiddenSlides>7</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45</vt:i4>
      </vt:variant>
    </vt:vector>
  </HeadingPairs>
  <TitlesOfParts>
    <vt:vector size="55" baseType="lpstr">
      <vt:lpstr>Aptos</vt:lpstr>
      <vt:lpstr>Aptos Display</vt:lpstr>
      <vt:lpstr>Arial</vt:lpstr>
      <vt:lpstr>Calibri</vt:lpstr>
      <vt:lpstr>Cambria Math</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Présentation PowerPoint</vt:lpstr>
      <vt:lpstr>Présentation PowerPoint</vt:lpstr>
      <vt:lpstr>Présentation PowerPoint</vt:lpstr>
      <vt:lpstr>Présentation PowerPoint</vt:lpstr>
      <vt:lpstr>Présentation PowerPoint</vt:lpstr>
      <vt:lpstr>Nous allons corriger ensemble le travail effectué à la maison.</vt:lpstr>
      <vt:lpstr>Voilà, nous avons complété les phrases avec le vocabulaire de la consommation responsable.</vt:lpstr>
      <vt:lpstr>Bonjour! Prêts pour démarrer notre séance ? Allons-y!</vt:lpstr>
      <vt:lpstr>Passons maintenant à la première partie de la séance d’aujourd’hui : la compréhension détaillée du texte.</vt:lpstr>
      <vt:lpstr>Nous avons déjà travaillé cette stratégie quand nous avons étudié le texte : "Consommons autrement pour protéger notre planète". Maintenant, nous allons appliquer cette même stratégie au texte : "Agissons pour des modes de consommation durables !"</vt:lpstr>
      <vt:lpstr>Présentation PowerPoint</vt:lpstr>
      <vt:lpstr>Relisez le texte, puis répondez aux questions par des phrases complètes.</vt:lpstr>
      <vt:lpstr>Voici les réponses attendues. Vérifiez vos réponses et corrigez-les si nécessaire.</vt:lpstr>
      <vt:lpstr>Présentation PowerPoint</vt:lpstr>
      <vt:lpstr>Relisez le texte, relevez deux indices qui expliquent pourquoi la consommation responsable est un acte citoyen, puis rédigez une réponse complète.</vt:lpstr>
      <vt:lpstr>Voici les indices relevés dans le texte et la réponse attendue. Vérifiez vos propositions et corrigez si nécessaire.</vt:lpstr>
      <vt:lpstr>Relisez les idées du texte, puis associez chaque idée à la réaction qui lui correspond.</vt:lpstr>
      <vt:lpstr>Voici les associations correctes. Vérifiez vos réponses et corrigez si nécessaire.</vt:lpstr>
      <vt:lpstr>Présentation PowerPoint</vt:lpstr>
      <vt:lpstr>Complète le tableau en reliant une idée du texte à tes habitudes, puis exprime ta réaction personnelle.</vt:lpstr>
      <vt:lpstr>Voici un exemple de tableau complété. Lis les réponses, puis compare-les avec ton travail.</vt:lpstr>
      <vt:lpstr>Exprime ton point de vue sur la question, puis justifie ta réponse avec une raison claire.</vt:lpstr>
      <vt:lpstr>Voici une réponse possible. Lis-la, puis compare-la avec ta production.</vt:lpstr>
      <vt:lpstr>Maintenant, on passe à la deuxième partie de la séance consacrée à la lecture fluence.</vt:lpstr>
      <vt:lpstr>Voici l’objectif de la lecture fluence.</vt:lpstr>
      <vt:lpstr>Présentation PowerPoint</vt:lpstr>
      <vt:lpstr>Rappelons la démarche pour lire un texte argumentatif de manière fluide et expressive, puis appliquons-la sur un exemple.</vt:lpstr>
      <vt:lpstr>Présentation PowerPoint</vt:lpstr>
      <vt:lpstr>À vous de jouer maintenant. Lisez à haute voix les expressions et mots-outils du texte en articulant clairement.</vt:lpstr>
      <vt:lpstr>Présentation PowerPoint</vt:lpstr>
      <vt:lpstr>Travaillez en binômes. Lisez ces phrases à haute voix de manière fluide et expressive, en gardant un ton clair et convaincant.</vt:lpstr>
      <vt:lpstr>Voici les phrases découpées en groupes de sens. Relisez-les en respectant les pauses et en accentuant les mots importants.</vt:lpstr>
      <vt:lpstr>Présentation PowerPoint</vt:lpstr>
      <vt:lpstr>Lisez le passage à haute voix de manière fluide et expressive, en respectant les pauses et en accentuant les mots importants du texte argumentatif.</vt:lpstr>
      <vt:lpstr>Présentation PowerPoint</vt:lpstr>
      <vt:lpstr>Qui peut me rappeler les stratégies que nous avons appliquées aujourd’hui ? </vt:lpstr>
      <vt:lpstr>Voici les stratégies que nous avons appliquées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idrissi mohamed</cp:lastModifiedBy>
  <cp:revision>156</cp:revision>
  <dcterms:created xsi:type="dcterms:W3CDTF">2025-11-03T10:55:47Z</dcterms:created>
  <dcterms:modified xsi:type="dcterms:W3CDTF">2026-05-09T11:20:36Z</dcterms:modified>
</cp:coreProperties>
</file>