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8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</p:sldIdLst>
  <p:sldSz cy="6858000" cx="12192000"/>
  <p:notesSz cx="6858000" cy="9144000"/>
  <p:embeddedFontLst>
    <p:embeddedFont>
      <p:font typeface="Dosis"/>
      <p:regular r:id="rId67"/>
      <p:bold r:id="rId68"/>
    </p:embeddedFont>
    <p:embeddedFont>
      <p:font typeface="Play"/>
      <p:regular r:id="rId69"/>
      <p:bold r:id="rId7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71" roundtripDataSignature="AMtx7mhtU8whIaryM6rpgdAz+nhzs28uS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F9DD4A9-B5C6-4A5C-8328-68B84442B272}">
  <a:tblStyle styleId="{1F9DD4A9-B5C6-4A5C-8328-68B84442B272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fill>
          <a:solidFill>
            <a:srgbClr val="CAD1D8"/>
          </a:solidFill>
        </a:fill>
      </a:tcStyle>
    </a:band1H>
    <a:band2H>
      <a:tcTxStyle/>
    </a:band2H>
    <a:band1V>
      <a:tcTxStyle/>
      <a:tcStyle>
        <a:fill>
          <a:solidFill>
            <a:srgbClr val="CAD1D8"/>
          </a:solidFill>
        </a:fill>
      </a:tcStyle>
    </a:band1V>
    <a:band2V>
      <a:tcTxStyle/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1" Type="http://customschemas.google.com/relationships/presentationmetadata" Target="metadata"/><Relationship Id="rId70" Type="http://schemas.openxmlformats.org/officeDocument/2006/relationships/font" Target="fonts/Play-bold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font" Target="fonts/Dosis-bold.fntdata"/><Relationship Id="rId23" Type="http://schemas.openxmlformats.org/officeDocument/2006/relationships/slide" Target="slides/slide17.xml"/><Relationship Id="rId67" Type="http://schemas.openxmlformats.org/officeDocument/2006/relationships/font" Target="fonts/Dosis-regular.fntdata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Play-regular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4" name="Google Shape;87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0" name="Google Shape;89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" name="Google Shape;905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6" name="Google Shape;926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5" name="Google Shape;93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" name="Google Shape;945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" name="Google Shape;980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7" name="Google Shape;1007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6" name="Google Shape;1016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" name="Google Shape;1026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4" name="Google Shape;1034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3" name="Google Shape;1043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3" name="Google Shape;1053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0" name="Google Shape;1070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0" name="Google Shape;1080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5" name="Google Shape;1105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0" name="Google Shape;1110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7" name="Google Shape;1137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4" name="Google Shape;1164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3" name="Google Shape;1173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1" name="Google Shape;1181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6" name="Google Shape;1186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5" name="Google Shape;1195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4" name="Google Shape;1204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3" name="Google Shape;1213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2" name="Google Shape;1222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7" name="Google Shape;1227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5" name="Google Shape;1235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3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5" name="Google Shape;1245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0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2" name="Google Shape;1252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3" name="Google Shape;1263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8" name="Google Shape;1268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3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5" name="Google Shape;1275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3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5" name="Google Shape;1285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0" name="Google Shape;1290;p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5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0" name="Google Shape;1300;p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p6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0" name="Google Shape;1310;p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1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29.png"/><Relationship Id="rId5" Type="http://schemas.openxmlformats.org/officeDocument/2006/relationships/image" Target="../media/image10.png"/><Relationship Id="rId6" Type="http://schemas.openxmlformats.org/officeDocument/2006/relationships/image" Target="../media/image9.png"/><Relationship Id="rId7" Type="http://schemas.openxmlformats.org/officeDocument/2006/relationships/image" Target="../media/image8.jpg"/><Relationship Id="rId8" Type="http://schemas.openxmlformats.org/officeDocument/2006/relationships/image" Target="../media/image34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7.gif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gif"/><Relationship Id="rId3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gif"/><Relationship Id="rId3" Type="http://schemas.openxmlformats.org/officeDocument/2006/relationships/image" Target="../media/image16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gif"/><Relationship Id="rId3" Type="http://schemas.openxmlformats.org/officeDocument/2006/relationships/image" Target="../media/image2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gif"/><Relationship Id="rId3" Type="http://schemas.openxmlformats.org/officeDocument/2006/relationships/image" Target="../media/image2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gif"/><Relationship Id="rId3" Type="http://schemas.openxmlformats.org/officeDocument/2006/relationships/image" Target="../media/image2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7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gif"/><Relationship Id="rId3" Type="http://schemas.openxmlformats.org/officeDocument/2006/relationships/image" Target="../media/image18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5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jp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24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0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Relationship Id="rId3" Type="http://schemas.openxmlformats.org/officeDocument/2006/relationships/image" Target="../media/image7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12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29.png"/><Relationship Id="rId5" Type="http://schemas.openxmlformats.org/officeDocument/2006/relationships/image" Target="../media/image10.png"/><Relationship Id="rId6" Type="http://schemas.openxmlformats.org/officeDocument/2006/relationships/image" Target="../media/image9.png"/><Relationship Id="rId7" Type="http://schemas.openxmlformats.org/officeDocument/2006/relationships/image" Target="../media/image8.jpg"/><Relationship Id="rId8" Type="http://schemas.openxmlformats.org/officeDocument/2006/relationships/image" Target="../media/image34.jp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2.png"/><Relationship Id="rId3" Type="http://schemas.openxmlformats.org/officeDocument/2006/relationships/image" Target="../media/image36.jpg"/><Relationship Id="rId4" Type="http://schemas.openxmlformats.org/officeDocument/2006/relationships/image" Target="../media/image35.png"/><Relationship Id="rId5" Type="http://schemas.openxmlformats.org/officeDocument/2006/relationships/image" Target="../media/image33.png"/><Relationship Id="rId6" Type="http://schemas.openxmlformats.org/officeDocument/2006/relationships/image" Target="../media/image39.png"/><Relationship Id="rId7" Type="http://schemas.openxmlformats.org/officeDocument/2006/relationships/image" Target="../media/image6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37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Relationship Id="rId3" Type="http://schemas.openxmlformats.org/officeDocument/2006/relationships/image" Target="../media/image17.gif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gif"/><Relationship Id="rId3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jp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jp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7.png"/><Relationship Id="rId3" Type="http://schemas.openxmlformats.org/officeDocument/2006/relationships/image" Target="../media/image24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gif"/><Relationship Id="rId3" Type="http://schemas.openxmlformats.org/officeDocument/2006/relationships/image" Target="../media/image16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gif"/><Relationship Id="rId3" Type="http://schemas.openxmlformats.org/officeDocument/2006/relationships/image" Target="../media/image21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gif"/><Relationship Id="rId3" Type="http://schemas.openxmlformats.org/officeDocument/2006/relationships/image" Target="../media/image23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gif"/><Relationship Id="rId3" Type="http://schemas.openxmlformats.org/officeDocument/2006/relationships/image" Target="../media/image22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Relationship Id="rId3" Type="http://schemas.openxmlformats.org/officeDocument/2006/relationships/image" Target="../media/image7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gif"/><Relationship Id="rId3" Type="http://schemas.openxmlformats.org/officeDocument/2006/relationships/image" Target="../media/image18.pn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2"/>
          <p:cNvSpPr txBox="1"/>
          <p:nvPr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Français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62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6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62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62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AC</a:t>
            </a:r>
            <a:endParaRPr/>
          </a:p>
        </p:txBody>
      </p:sp>
      <p:sp>
        <p:nvSpPr>
          <p:cNvPr id="21" name="Google Shape;21;p62"/>
          <p:cNvSpPr/>
          <p:nvPr/>
        </p:nvSpPr>
        <p:spPr>
          <a:xfrm>
            <a:off x="271218" y="2956390"/>
            <a:ext cx="6693265" cy="522000"/>
          </a:xfrm>
          <a:prstGeom prst="rect">
            <a:avLst/>
          </a:prstGeom>
          <a:solidFill>
            <a:srgbClr val="12501B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Unité</a:t>
            </a:r>
            <a:endParaRPr/>
          </a:p>
        </p:txBody>
      </p:sp>
      <p:sp>
        <p:nvSpPr>
          <p:cNvPr id="22" name="Google Shape;22;p62"/>
          <p:cNvSpPr/>
          <p:nvPr/>
        </p:nvSpPr>
        <p:spPr>
          <a:xfrm>
            <a:off x="271218" y="3653494"/>
            <a:ext cx="6693265" cy="522000"/>
          </a:xfrm>
          <a:prstGeom prst="rect">
            <a:avLst/>
          </a:prstGeom>
          <a:solidFill>
            <a:srgbClr val="54AFE9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Séance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23" name="Google Shape;23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62"/>
          <p:cNvSpPr/>
          <p:nvPr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i="0" sz="3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62"/>
          <p:cNvSpPr txBox="1"/>
          <p:nvPr>
            <p:ph idx="1" type="body"/>
          </p:nvPr>
        </p:nvSpPr>
        <p:spPr>
          <a:xfrm>
            <a:off x="2120816" y="301286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62"/>
          <p:cNvSpPr txBox="1"/>
          <p:nvPr>
            <p:ph idx="2" type="body"/>
          </p:nvPr>
        </p:nvSpPr>
        <p:spPr>
          <a:xfrm>
            <a:off x="2120816" y="371017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62"/>
          <p:cNvSpPr txBox="1"/>
          <p:nvPr>
            <p:ph idx="3" type="body"/>
          </p:nvPr>
        </p:nvSpPr>
        <p:spPr>
          <a:xfrm>
            <a:off x="2285700" y="2060395"/>
            <a:ext cx="548607" cy="4458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62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62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62"/>
          <p:cNvSpPr txBox="1"/>
          <p:nvPr>
            <p:ph idx="6" type="body"/>
          </p:nvPr>
        </p:nvSpPr>
        <p:spPr>
          <a:xfrm>
            <a:off x="940049" y="3783094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" name="Google Shape;31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09943" y="3778594"/>
            <a:ext cx="4166562" cy="2793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62"/>
          <p:cNvSpPr/>
          <p:nvPr>
            <p:ph idx="7" type="pic"/>
          </p:nvPr>
        </p:nvSpPr>
        <p:spPr>
          <a:xfrm>
            <a:off x="380618" y="4604084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62"/>
          <p:cNvSpPr/>
          <p:nvPr>
            <p:ph idx="8" type="pic"/>
          </p:nvPr>
        </p:nvSpPr>
        <p:spPr>
          <a:xfrm>
            <a:off x="2962541" y="4604083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62"/>
          <p:cNvSpPr/>
          <p:nvPr>
            <p:ph idx="9" type="pic"/>
          </p:nvPr>
        </p:nvSpPr>
        <p:spPr>
          <a:xfrm>
            <a:off x="5423723" y="4604082"/>
            <a:ext cx="2330497" cy="196848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AF7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3"/>
          <p:cNvSpPr txBox="1"/>
          <p:nvPr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63"/>
          <p:cNvSpPr txBox="1"/>
          <p:nvPr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38" name="Google Shape;38;p63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63"/>
          <p:cNvSpPr txBox="1"/>
          <p:nvPr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63"/>
          <p:cNvSpPr txBox="1"/>
          <p:nvPr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63"/>
          <p:cNvSpPr/>
          <p:nvPr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" name="Google Shape;43;p63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4" name="Google Shape;44;p63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63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46" name="Google Shape;46;p63"/>
          <p:cNvPicPr preferRelativeResize="0"/>
          <p:nvPr/>
        </p:nvPicPr>
        <p:blipFill rotWithShape="1">
          <a:blip r:embed="rId4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6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8" name="Google Shape;48;p63"/>
          <p:cNvSpPr txBox="1"/>
          <p:nvPr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AF7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64"/>
          <p:cNvGrpSpPr/>
          <p:nvPr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51" name="Google Shape;51;p64"/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2" name="Google Shape;52;p6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" name="Google Shape;53;p64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54" name="Google Shape;54;p64"/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55" name="Google Shape;55;p6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6" name="Google Shape;56;p64"/>
          <p:cNvGrpSpPr/>
          <p:nvPr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57" name="Google Shape;57;p6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Google Shape;58;p64"/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" name="Google Shape;59;p64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60" name="Google Shape;60;p64"/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ever la main - Icônes mains et gestes gratuites" id="61" name="Google Shape;61;p6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64"/>
          <p:cNvGrpSpPr/>
          <p:nvPr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63" name="Google Shape;63;p64"/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4" name="Google Shape;64;p64"/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65" name="Google Shape;65;p64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6" name="Google Shape;66;p64"/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7" name="Google Shape;67;p64"/>
          <p:cNvGrpSpPr/>
          <p:nvPr/>
        </p:nvGrpSpPr>
        <p:grpSpPr>
          <a:xfrm>
            <a:off x="915782" y="3007446"/>
            <a:ext cx="8342892" cy="508585"/>
            <a:chOff x="686836" y="2255584"/>
            <a:chExt cx="6257169" cy="381439"/>
          </a:xfrm>
        </p:grpSpPr>
        <p:sp>
          <p:nvSpPr>
            <p:cNvPr id="68" name="Google Shape;68;p64"/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9" name="Google Shape;69;p64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70" name="Google Shape;70;p64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" name="Google Shape;71;p64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2" name="Google Shape;72;p64"/>
          <p:cNvSpPr/>
          <p:nvPr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" name="Google Shape;73;p64"/>
          <p:cNvGrpSpPr/>
          <p:nvPr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74" name="Google Shape;74;p64"/>
            <p:cNvSpPr txBox="1"/>
            <p:nvPr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passent au tableau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5" name="Google Shape;75;p6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863575" y="5247959"/>
              <a:ext cx="648055" cy="64805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tériel nécessaire">
  <p:cSld name="Matériel nécessaire">
    <p:bg>
      <p:bgPr>
        <a:solidFill>
          <a:srgbClr val="DCEAF7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5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65"/>
          <p:cNvSpPr/>
          <p:nvPr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79" name="Google Shape;79;p65"/>
          <p:cNvSpPr txBox="1"/>
          <p:nvPr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80" name="Google Shape;80;p65"/>
          <p:cNvSpPr txBox="1"/>
          <p:nvPr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72000" wrap="square" tIns="72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descr="Image générée" id="81" name="Google Shape;81;p65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enseignant">
  <p:cSld name="Slide enseignant">
    <p:bg>
      <p:bgPr>
        <a:solidFill>
          <a:srgbClr val="DCEAF7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83" name="Google Shape;83;p66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66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  <a:defRPr b="1" i="0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ientations didactiques">
  <p:cSld name="Orientations didactiques">
    <p:bg>
      <p:bgPr>
        <a:solidFill>
          <a:srgbClr val="DCEAF7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7"/>
          <p:cNvSpPr/>
          <p:nvPr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Orientations didactiques pour cette séance</a:t>
            </a:r>
            <a:endParaRPr b="0" i="0" sz="24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7" name="Google Shape;87;p67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67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67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67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67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67"/>
          <p:cNvSpPr/>
          <p:nvPr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Notions clés</a:t>
            </a:r>
            <a:endParaRPr/>
          </a:p>
        </p:txBody>
      </p:sp>
      <p:sp>
        <p:nvSpPr>
          <p:cNvPr id="93" name="Google Shape;93;p67"/>
          <p:cNvSpPr/>
          <p:nvPr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Tâches a réussir</a:t>
            </a:r>
            <a:endParaRPr b="1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67"/>
          <p:cNvSpPr/>
          <p:nvPr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Stratégies et outils didactiques</a:t>
            </a:r>
            <a:endParaRPr/>
          </a:p>
        </p:txBody>
      </p:sp>
      <p:sp>
        <p:nvSpPr>
          <p:cNvPr id="95" name="Google Shape;95;p67"/>
          <p:cNvSpPr/>
          <p:nvPr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Eléments de feedback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0"/>
          <p:cNvSpPr/>
          <p:nvPr/>
        </p:nvSpPr>
        <p:spPr>
          <a:xfrm>
            <a:off x="2110915" y="1649437"/>
            <a:ext cx="7970171" cy="374650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70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99" name="Google Shape;99;p70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70"/>
          <p:cNvGrpSpPr/>
          <p:nvPr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01" name="Google Shape;101;p70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102" name="Google Shape;102;p70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70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70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105" name="Google Shape;105;p70"/>
          <p:cNvSpPr/>
          <p:nvPr/>
        </p:nvSpPr>
        <p:spPr>
          <a:xfrm>
            <a:off x="2336945" y="2817194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156082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70"/>
          <p:cNvSpPr/>
          <p:nvPr/>
        </p:nvSpPr>
        <p:spPr>
          <a:xfrm>
            <a:off x="2860122" y="2740793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70"/>
          <p:cNvSpPr/>
          <p:nvPr/>
        </p:nvSpPr>
        <p:spPr>
          <a:xfrm>
            <a:off x="9301364" y="2754997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" name="Google Shape;108;p70"/>
          <p:cNvGrpSpPr/>
          <p:nvPr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109" name="Google Shape;109;p70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156082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70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70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70"/>
          <p:cNvGrpSpPr/>
          <p:nvPr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113" name="Google Shape;113;p70"/>
            <p:cNvSpPr/>
            <p:nvPr/>
          </p:nvSpPr>
          <p:spPr>
            <a:xfrm>
              <a:off x="1785565" y="1117931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70"/>
            <p:cNvSpPr/>
            <p:nvPr/>
          </p:nvSpPr>
          <p:spPr>
            <a:xfrm>
              <a:off x="2181743" y="1049983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70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70"/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 de la séance</a:t>
              </a:r>
              <a:endParaRPr/>
            </a:p>
          </p:txBody>
        </p:sp>
      </p:grpSp>
      <p:sp>
        <p:nvSpPr>
          <p:cNvPr id="117" name="Google Shape;117;p70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70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70"/>
          <p:cNvSpPr txBox="1"/>
          <p:nvPr>
            <p:ph idx="3" type="body"/>
          </p:nvPr>
        </p:nvSpPr>
        <p:spPr>
          <a:xfrm>
            <a:off x="7879220" y="3610774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70"/>
          <p:cNvSpPr txBox="1"/>
          <p:nvPr>
            <p:ph idx="4" type="body"/>
          </p:nvPr>
        </p:nvSpPr>
        <p:spPr>
          <a:xfrm>
            <a:off x="7859086" y="444388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70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70"/>
          <p:cNvSpPr txBox="1"/>
          <p:nvPr>
            <p:ph idx="6" type="body"/>
          </p:nvPr>
        </p:nvSpPr>
        <p:spPr>
          <a:xfrm>
            <a:off x="2936913" y="3621380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71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125" name="Google Shape;125;p71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7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7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71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129" name="Google Shape;129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7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eme diapos">
  <p:cSld name="2eme diapos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72"/>
          <p:cNvGrpSpPr/>
          <p:nvPr/>
        </p:nvGrpSpPr>
        <p:grpSpPr>
          <a:xfrm>
            <a:off x="0" y="2"/>
            <a:ext cx="12192000" cy="6858001"/>
            <a:chOff x="0" y="0"/>
            <a:chExt cx="13716000" cy="10287000"/>
          </a:xfrm>
        </p:grpSpPr>
        <p:sp>
          <p:nvSpPr>
            <p:cNvPr id="134" name="Google Shape;134;p7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5" name="Google Shape;135;p7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" name="Google Shape;136;p7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37" name="Google Shape;137;p72"/>
          <p:cNvGrpSpPr/>
          <p:nvPr/>
        </p:nvGrpSpPr>
        <p:grpSpPr>
          <a:xfrm>
            <a:off x="11779125" y="129894"/>
            <a:ext cx="232364" cy="375276"/>
            <a:chOff x="3292012" y="1302714"/>
            <a:chExt cx="867138" cy="473061"/>
          </a:xfrm>
        </p:grpSpPr>
        <p:sp>
          <p:nvSpPr>
            <p:cNvPr id="138" name="Google Shape;138;p72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72"/>
            <p:cNvSpPr/>
            <p:nvPr/>
          </p:nvSpPr>
          <p:spPr>
            <a:xfrm>
              <a:off x="3351781" y="1310206"/>
              <a:ext cx="789751" cy="4655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140" name="Google Shape;140;p72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5" y="168984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7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43" name="Google Shape;143;p7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4" name="Google Shape;144;p7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5" name="Google Shape;145;p7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" name="Google Shape;146;p7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73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48" name="Google Shape;148;p73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149" name="Google Shape;149;p73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73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151" name="Google Shape;151;p73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73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Modelage">
  <p:cSld name="intercalaire 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p74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55" name="Google Shape;155;p7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905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7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7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4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59" name="Google Shape;159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0" name="Google Shape;160;p74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61" name="Google Shape;161;p74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7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3" name="Google Shape;163;p74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odelage">
  <p:cSld name="Slide Modelage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7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66" name="Google Shape;166;p7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7" name="Google Shape;167;p7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8" name="Google Shape;168;p7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9" name="Google Shape;169;p75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70" name="Google Shape;170;p75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171" name="Google Shape;171;p75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75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3" name="Google Shape;173;p75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75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75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collective">
  <p:cSld name="intercalaire 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76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78" name="Google Shape;178;p7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905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7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80" name="Google Shape;180;p7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7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7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5" name="Google Shape;185;p7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6" name="Google Shape;186;p7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7" name="Google Shape;187;p7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8" name="Google Shape;188;p77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9" name="Google Shape;189;p77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190" name="Google Shape;190;p77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7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77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en binôme">
  <p:cSld name="intercalaire 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p78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95" name="Google Shape;195;p7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905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7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97" name="Google Shape;197;p7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78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B">
  <p:cSld name="Slide PB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7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02" name="Google Shape;202;p7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03" name="Google Shape;203;p7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04" name="Google Shape;204;p7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205" name="Google Shape;205;p79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79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208" name="Google Shape;208;p79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79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0" name="Google Shape;210;p79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212;p8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13" name="Google Shape;213;p8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905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8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215" name="Google Shape;215;p80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80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A">
  <p:cSld name="Slide PA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p8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20" name="Google Shape;220;p8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21" name="Google Shape;221;p8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22" name="Google Shape;222;p8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223" name="Google Shape;223;p8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81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81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81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8" name="Google Shape;228;p81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p8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231" name="Google Shape;231;p8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8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3" name="Google Shape;233;p8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82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235" name="Google Shape;235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82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8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39" name="Google Shape;23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0" name="Google Shape;240;p8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1" name="Google Shape;241;p8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42" name="Google Shape;242;p83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3" name="Google Shape;243;p8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44" name="Google Shape;244;p83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8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83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">
  <p:cSld name="Pratique Pédagogique Efficace">
    <p:bg>
      <p:bgPr>
        <a:solidFill>
          <a:srgbClr val="DCE6F2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84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249" name="Google Shape;249;p84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84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251" name="Google Shape;251;p84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252" name="Google Shape;252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3" name="Google Shape;253;p84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254" name="Google Shape;254;p84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sp>
        <p:nvSpPr>
          <p:cNvPr id="255" name="Google Shape;255;p84"/>
          <p:cNvSpPr/>
          <p:nvPr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 Lien drive 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sp>
        <p:nvSpPr>
          <p:cNvPr descr="Handshake with solid fill" id="256" name="Google Shape;256;p84"/>
          <p:cNvSpPr/>
          <p:nvPr/>
        </p:nvSpPr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sp>
      <p:sp>
        <p:nvSpPr>
          <p:cNvPr descr="No sign with solid fill" id="257" name="Google Shape;257;p84"/>
          <p:cNvSpPr/>
          <p:nvPr/>
        </p:nvSpPr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sp>
      <p:sp>
        <p:nvSpPr>
          <p:cNvPr id="258" name="Google Shape;258;p84"/>
          <p:cNvSpPr txBox="1"/>
          <p:nvPr>
            <p:ph idx="1" type="body"/>
          </p:nvPr>
        </p:nvSpPr>
        <p:spPr>
          <a:xfrm>
            <a:off x="253322" y="3190552"/>
            <a:ext cx="2873248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9" name="Google Shape;259;p84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0" name="Google Shape;260;p84"/>
          <p:cNvSpPr txBox="1"/>
          <p:nvPr>
            <p:ph idx="3" type="body"/>
          </p:nvPr>
        </p:nvSpPr>
        <p:spPr>
          <a:xfrm>
            <a:off x="7816647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Warning with solid fill" id="261" name="Google Shape;261;p84"/>
          <p:cNvSpPr/>
          <p:nvPr/>
        </p:nvSpPr>
        <p:spPr>
          <a:xfrm>
            <a:off x="1519774" y="2014765"/>
            <a:ext cx="488744" cy="48874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bg>
      <p:bgPr>
        <a:solidFill>
          <a:schemeClr val="lt1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8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8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8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informelle">
  <p:cSld name="Discussion informelle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8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68" name="Google Shape;268;p8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8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0" name="Google Shape;270;p86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86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86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273" name="Google Shape;273;p8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  <p:sp>
        <p:nvSpPr>
          <p:cNvPr id="274" name="Google Shape;274;p86"/>
          <p:cNvSpPr/>
          <p:nvPr/>
        </p:nvSpPr>
        <p:spPr>
          <a:xfrm>
            <a:off x="1890297" y="1779907"/>
            <a:ext cx="691824" cy="704171"/>
          </a:xfrm>
          <a:custGeom>
            <a:rect b="b" l="l" r="r" t="t"/>
            <a:pathLst>
              <a:path extrusionOk="0" h="2558" w="2759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75" name="Google Shape;275;p86"/>
          <p:cNvSpPr/>
          <p:nvPr/>
        </p:nvSpPr>
        <p:spPr>
          <a:xfrm rot="-560173">
            <a:off x="2207633" y="1946096"/>
            <a:ext cx="584715" cy="634720"/>
          </a:xfrm>
          <a:custGeom>
            <a:rect b="b" l="l" r="r" t="t"/>
            <a:pathLst>
              <a:path extrusionOk="0" h="2303" w="2331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76" name="Google Shape;276;p86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ontrôle des cahiers">
  <p:cSld name="Slide Contrôle des cahiers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8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79" name="Google Shape;279;p8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8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1" name="Google Shape;281;p87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87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87"/>
          <p:cNvSpPr txBox="1"/>
          <p:nvPr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Contrôle des cahiers et correction des devoirs</a:t>
            </a:r>
            <a:endParaRPr/>
          </a:p>
        </p:txBody>
      </p:sp>
      <p:sp>
        <p:nvSpPr>
          <p:cNvPr id="284" name="Google Shape;284;p87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285" name="Google Shape;285;p8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ation des prérequis">
  <p:cSld name="Activation des prérequis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88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88" name="Google Shape;288;p8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88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0" name="Google Shape;290;p88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88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88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293" name="Google Shape;293;p88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94" name="Google Shape;294;p8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claration de l’objectif">
  <p:cSld name="Déclaration de l’objectif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oogle Shape;296;p8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97" name="Google Shape;297;p8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8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9" name="Google Shape;299;p8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8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89"/>
          <p:cNvSpPr txBox="1"/>
          <p:nvPr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F19D19"/>
              </a:buClr>
              <a:buSzPts val="4400"/>
              <a:buFont typeface="Calibri"/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Déclaration de l’objectif </a:t>
            </a:r>
            <a:b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de la séance</a:t>
            </a:r>
            <a:endParaRPr/>
          </a:p>
        </p:txBody>
      </p:sp>
      <p:sp>
        <p:nvSpPr>
          <p:cNvPr id="302" name="Google Shape;302;p89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03" name="Google Shape;303;p89"/>
          <p:cNvGrpSpPr/>
          <p:nvPr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304" name="Google Shape;304;p8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5" name="Google Shape;305;p8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Compréhension globale">
  <p:cSld name="Intercalaire Compréhension globale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90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08" name="Google Shape;308;p90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90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10" name="Google Shape;310;p9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1539" y="1553667"/>
            <a:ext cx="3291362" cy="3291362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90"/>
          <p:cNvSpPr txBox="1"/>
          <p:nvPr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Compréhension globale</a:t>
            </a:r>
            <a:endParaRPr/>
          </a:p>
        </p:txBody>
      </p:sp>
      <p:sp>
        <p:nvSpPr>
          <p:cNvPr id="312" name="Google Shape;312;p90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lecture fluence">
  <p:cSld name="intercalaire lecture fluence"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" name="Google Shape;314;p9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15" name="Google Shape;315;p9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9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7" name="Google Shape;317;p91"/>
          <p:cNvSpPr txBox="1"/>
          <p:nvPr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Lecture fluence</a:t>
            </a:r>
            <a:endParaRPr/>
          </a:p>
        </p:txBody>
      </p:sp>
      <p:sp>
        <p:nvSpPr>
          <p:cNvPr id="318" name="Google Shape;318;p91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9" name="Google Shape;319;p9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8853" y="1567032"/>
            <a:ext cx="3528999" cy="352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vide">
  <p:cSld name="Intercalaire vide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Google Shape;321;p92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22" name="Google Shape;322;p9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9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4" name="Google Shape;324;p92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5" name="Google Shape;325;p92"/>
          <p:cNvSpPr txBox="1"/>
          <p:nvPr>
            <p:ph idx="2" type="body"/>
          </p:nvPr>
        </p:nvSpPr>
        <p:spPr>
          <a:xfrm>
            <a:off x="5025419" y="2287934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6082"/>
              </a:buClr>
              <a:buSzPts val="4400"/>
              <a:buNone/>
              <a:defRPr b="1" i="0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9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9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9" name="Google Shape;329;p9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0" name="Google Shape;330;p9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1" name="Google Shape;331;p9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9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9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5" name="Google Shape;335;p9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6" name="Google Shape;336;p9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9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 de la Semaine">
  <p:cSld name="Pratique Pédagogique Efficace de la Semaine">
    <p:bg>
      <p:bgPr>
        <a:solidFill>
          <a:srgbClr val="DCE6F2"/>
        </a:soli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69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346" name="Google Shape;346;p69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69"/>
          <p:cNvSpPr txBox="1"/>
          <p:nvPr>
            <p:ph idx="1" type="body"/>
          </p:nvPr>
        </p:nvSpPr>
        <p:spPr>
          <a:xfrm>
            <a:off x="253322" y="3190552"/>
            <a:ext cx="3051854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8" name="Google Shape;348;p69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9" name="Google Shape;349;p69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95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2" name="Google Shape;352;p9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95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95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AC</a:t>
            </a:r>
            <a:endParaRPr/>
          </a:p>
        </p:txBody>
      </p:sp>
      <p:sp>
        <p:nvSpPr>
          <p:cNvPr id="355" name="Google Shape;355;p95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12501B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95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54AFE9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357" name="Google Shape;357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9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6201" y="3429000"/>
            <a:ext cx="4495799" cy="299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95"/>
          <p:cNvSpPr txBox="1"/>
          <p:nvPr>
            <p:ph idx="1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0" name="Google Shape;360;p95"/>
          <p:cNvSpPr txBox="1"/>
          <p:nvPr>
            <p:ph idx="2" type="body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1" name="Google Shape;361;p95"/>
          <p:cNvSpPr txBox="1"/>
          <p:nvPr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Mathématiques</a:t>
            </a:r>
            <a:endParaRPr b="1" i="0" sz="54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95"/>
          <p:cNvSpPr txBox="1"/>
          <p:nvPr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i="0" sz="3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95"/>
          <p:cNvSpPr txBox="1"/>
          <p:nvPr>
            <p:ph idx="3" type="body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4" name="Google Shape;364;p95"/>
          <p:cNvSpPr txBox="1"/>
          <p:nvPr>
            <p:ph idx="4" type="body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5" name="Google Shape;365;p95"/>
          <p:cNvSpPr txBox="1"/>
          <p:nvPr>
            <p:ph idx="5" type="body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6" name="Google Shape;366;p95"/>
          <p:cNvSpPr txBox="1"/>
          <p:nvPr>
            <p:ph idx="6" type="body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" name="Google Shape;368;p9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69" name="Google Shape;369;p9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0" name="Google Shape;370;p9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1" name="Google Shape;371;p9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72" name="Google Shape;372;p96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96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4" name="Google Shape;374;p96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75" name="Google Shape;375;p96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376" name="Google Shape;376;p96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96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378" name="Google Shape;378;p96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odelage">
  <p:cSld name="Slide Modelage"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oogle Shape;380;p9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81" name="Google Shape;381;p9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2" name="Google Shape;382;p9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3" name="Google Shape;383;p9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84" name="Google Shape;384;p97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5" name="Google Shape;385;p97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6" name="Google Shape;386;p97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87" name="Google Shape;387;p97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388" name="Google Shape;388;p97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9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0" name="Google Shape;390;p97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Google Shape;392;p9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93" name="Google Shape;393;p9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4" name="Google Shape;394;p9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5" name="Google Shape;395;p9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96" name="Google Shape;396;p98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7" name="Google Shape;397;p98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8" name="Google Shape;398;p98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9" name="Google Shape;399;p9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400" name="Google Shape;400;p98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B">
  <p:cSld name="Slide PB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2" name="Google Shape;402;p9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03" name="Google Shape;403;p9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4" name="Google Shape;404;p9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5" name="Google Shape;405;p9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6" name="Google Shape;406;p99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7" name="Google Shape;407;p99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8" name="Google Shape;408;p99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409" name="Google Shape;409;p99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99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1" name="Google Shape;411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A">
  <p:cSld name="Slide PA"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10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14" name="Google Shape;414;p10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5" name="Google Shape;415;p10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6" name="Google Shape;416;p10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17" name="Google Shape;417;p100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8" name="Google Shape;418;p100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9" name="Google Shape;419;p100"/>
          <p:cNvSpPr txBox="1"/>
          <p:nvPr>
            <p:ph idx="2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420" name="Google Shape;420;p100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100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4" name="Google Shape;424;p10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25" name="Google Shape;425;p10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26" name="Google Shape;426;p10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27" name="Google Shape;427;p10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28" name="Google Shape;428;p101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9" name="Google Shape;429;p101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0" name="Google Shape;430;p101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1" name="Google Shape;431;p101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432" name="Google Shape;432;p10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0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10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36" name="Google Shape;436;p10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7" name="Google Shape;437;p10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8" name="Google Shape;438;p10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0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1" name="Google Shape;441;p10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2" name="Google Shape;442;p10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3" name="Google Shape;443;p10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4" name="Google Shape;444;p10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ôle des cahiers">
  <p:cSld name="Contrôle des cahiers"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10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47" name="Google Shape;447;p1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48" name="Google Shape;448;p1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49" name="Google Shape;449;p1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0" name="Google Shape;450;p104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1" name="Google Shape;451;p104"/>
          <p:cNvSpPr txBox="1"/>
          <p:nvPr>
            <p:ph idx="1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2" name="Google Shape;452;p104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453" name="Google Shape;453;p104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454" name="Google Shape;454;p104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104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456" name="Google Shape;456;p104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104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6F2"/>
        </a:solidFill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05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105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461" name="Google Shape;461;p105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05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05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4" name="Google Shape;464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105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6" name="Google Shape;466;p105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67" name="Google Shape;467;p105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105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 générée" id="469" name="Google Shape;469;p105"/>
          <p:cNvPicPr preferRelativeResize="0"/>
          <p:nvPr/>
        </p:nvPicPr>
        <p:blipFill rotWithShape="1">
          <a:blip r:embed="rId4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10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71" name="Google Shape;471;p105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6F2"/>
        </a:solidFill>
      </p:bgPr>
    </p:bg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3" name="Google Shape;473;p106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474" name="Google Shape;474;p106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75" name="Google Shape;475;p10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6" name="Google Shape;476;p106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477" name="Google Shape;477;p106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478" name="Google Shape;478;p10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9" name="Google Shape;479;p106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480" name="Google Shape;480;p10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1" name="Google Shape;481;p106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2" name="Google Shape;482;p106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483" name="Google Shape;483;p106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ever la main - Icônes mains et gestes gratuites" id="484" name="Google Shape;484;p10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85" name="Google Shape;485;p106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486" name="Google Shape;486;p106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87" name="Google Shape;487;p106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488" name="Google Shape;488;p106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89" name="Google Shape;489;p106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90" name="Google Shape;490;p106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491" name="Google Shape;491;p106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92" name="Google Shape;492;p106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493" name="Google Shape;493;p106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94" name="Google Shape;494;p106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95" name="Google Shape;495;p106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106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7" name="Google Shape;497;p10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tériel nécessaire">
  <p:cSld name="Matériel nécessaire">
    <p:bg>
      <p:bgPr>
        <a:solidFill>
          <a:srgbClr val="DCE6F2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107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107"/>
          <p:cNvSpPr/>
          <p:nvPr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501" name="Google Shape;501;p107"/>
          <p:cNvSpPr txBox="1"/>
          <p:nvPr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502" name="Google Shape;502;p107"/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id="503" name="Google Shape;503;p10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1924716">
            <a:off x="8544238" y="4865352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107"/>
          <p:cNvPicPr preferRelativeResize="0"/>
          <p:nvPr/>
        </p:nvPicPr>
        <p:blipFill rotWithShape="1">
          <a:blip r:embed="rId3">
            <a:alphaModFix/>
          </a:blip>
          <a:srcRect b="30055" l="11665" r="26247" t="23325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505" name="Google Shape;505;p1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9492110" y="5381605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10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07" name="Google Shape;507;p107"/>
          <p:cNvSpPr txBox="1"/>
          <p:nvPr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508" name="Google Shape;508;p107"/>
          <p:cNvSpPr/>
          <p:nvPr/>
        </p:nvSpPr>
        <p:spPr>
          <a:xfrm>
            <a:off x="4218715" y="3878375"/>
            <a:ext cx="1349291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509" name="Google Shape;509;p10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10" name="Google Shape;510;p107"/>
          <p:cNvSpPr/>
          <p:nvPr/>
        </p:nvSpPr>
        <p:spPr>
          <a:xfrm>
            <a:off x="2118499" y="3514273"/>
            <a:ext cx="134929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511" name="Google Shape;511;p107"/>
          <p:cNvSpPr txBox="1"/>
          <p:nvPr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</a:t>
            </a:r>
            <a:endParaRPr/>
          </a:p>
        </p:txBody>
      </p:sp>
      <p:sp>
        <p:nvSpPr>
          <p:cNvPr id="512" name="Google Shape;512;p107"/>
          <p:cNvSpPr/>
          <p:nvPr>
            <p:ph idx="2" type="pic"/>
          </p:nvPr>
        </p:nvSpPr>
        <p:spPr>
          <a:xfrm>
            <a:off x="1773800" y="2320200"/>
            <a:ext cx="1976400" cy="1108800"/>
          </a:xfrm>
          <a:prstGeom prst="rect">
            <a:avLst/>
          </a:prstGeom>
          <a:noFill/>
          <a:ln>
            <a:noFill/>
          </a:ln>
        </p:spPr>
      </p:sp>
      <p:sp>
        <p:nvSpPr>
          <p:cNvPr id="513" name="Google Shape;513;p107"/>
          <p:cNvSpPr/>
          <p:nvPr>
            <p:ph idx="3" type="pic"/>
          </p:nvPr>
        </p:nvSpPr>
        <p:spPr>
          <a:xfrm>
            <a:off x="1847600" y="4260622"/>
            <a:ext cx="1828800" cy="1728000"/>
          </a:xfrm>
          <a:prstGeom prst="rect">
            <a:avLst/>
          </a:prstGeom>
          <a:noFill/>
          <a:ln>
            <a:noFill/>
          </a:ln>
        </p:spPr>
      </p:sp>
      <p:sp>
        <p:nvSpPr>
          <p:cNvPr id="514" name="Google Shape;514;p107"/>
          <p:cNvSpPr/>
          <p:nvPr>
            <p:ph idx="4" type="pic"/>
          </p:nvPr>
        </p:nvSpPr>
        <p:spPr>
          <a:xfrm>
            <a:off x="6770034" y="2373367"/>
            <a:ext cx="1134000" cy="1587600"/>
          </a:xfrm>
          <a:prstGeom prst="rect">
            <a:avLst/>
          </a:prstGeom>
          <a:noFill/>
          <a:ln>
            <a:noFill/>
          </a:ln>
        </p:spPr>
      </p:sp>
      <p:pic>
        <p:nvPicPr>
          <p:cNvPr descr="Image générée" id="515" name="Google Shape;515;p107"/>
          <p:cNvPicPr preferRelativeResize="0"/>
          <p:nvPr/>
        </p:nvPicPr>
        <p:blipFill rotWithShape="1">
          <a:blip r:embed="rId7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pérage dans la semaine">
  <p:cSld name="Repérage dans la semaine">
    <p:bg>
      <p:bgPr>
        <a:solidFill>
          <a:srgbClr val="DCE6F2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108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Repérage dans la semaine</a:t>
            </a:r>
            <a:endParaRPr i="1" sz="3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18" name="Google Shape;518;p108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108"/>
          <p:cNvSpPr/>
          <p:nvPr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108"/>
          <p:cNvSpPr/>
          <p:nvPr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108"/>
          <p:cNvSpPr txBox="1"/>
          <p:nvPr>
            <p:ph idx="1" type="body"/>
          </p:nvPr>
        </p:nvSpPr>
        <p:spPr>
          <a:xfrm>
            <a:off x="956582" y="1087930"/>
            <a:ext cx="103212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2" name="Google Shape;522;p108"/>
          <p:cNvSpPr txBox="1"/>
          <p:nvPr>
            <p:ph idx="2" type="body"/>
          </p:nvPr>
        </p:nvSpPr>
        <p:spPr>
          <a:xfrm>
            <a:off x="945044" y="4471023"/>
            <a:ext cx="103212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3" name="Google Shape;523;p108"/>
          <p:cNvSpPr txBox="1"/>
          <p:nvPr>
            <p:ph idx="3" type="body"/>
          </p:nvPr>
        </p:nvSpPr>
        <p:spPr>
          <a:xfrm>
            <a:off x="1342224" y="1731987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4" name="Google Shape;524;p108"/>
          <p:cNvSpPr txBox="1"/>
          <p:nvPr>
            <p:ph idx="4" type="body"/>
          </p:nvPr>
        </p:nvSpPr>
        <p:spPr>
          <a:xfrm>
            <a:off x="1321651" y="2622932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5" name="Google Shape;525;p108"/>
          <p:cNvSpPr txBox="1"/>
          <p:nvPr>
            <p:ph idx="5" type="body"/>
          </p:nvPr>
        </p:nvSpPr>
        <p:spPr>
          <a:xfrm>
            <a:off x="1321651" y="3494242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6" name="Google Shape;526;p108"/>
          <p:cNvSpPr txBox="1"/>
          <p:nvPr>
            <p:ph idx="6" type="body"/>
          </p:nvPr>
        </p:nvSpPr>
        <p:spPr>
          <a:xfrm>
            <a:off x="3133380" y="1731987"/>
            <a:ext cx="8144401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7" name="Google Shape;527;p108"/>
          <p:cNvSpPr txBox="1"/>
          <p:nvPr>
            <p:ph idx="7" type="body"/>
          </p:nvPr>
        </p:nvSpPr>
        <p:spPr>
          <a:xfrm>
            <a:off x="3167034" y="2610870"/>
            <a:ext cx="8110747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8" name="Google Shape;528;p108"/>
          <p:cNvSpPr txBox="1"/>
          <p:nvPr>
            <p:ph idx="8" type="body"/>
          </p:nvPr>
        </p:nvSpPr>
        <p:spPr>
          <a:xfrm>
            <a:off x="3167034" y="3497922"/>
            <a:ext cx="8110747" cy="734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9" name="Google Shape;529;p108"/>
          <p:cNvSpPr txBox="1"/>
          <p:nvPr>
            <p:ph idx="9" type="body"/>
          </p:nvPr>
        </p:nvSpPr>
        <p:spPr>
          <a:xfrm>
            <a:off x="1321651" y="5106725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0" name="Google Shape;530;p108"/>
          <p:cNvSpPr txBox="1"/>
          <p:nvPr>
            <p:ph idx="13" type="body"/>
          </p:nvPr>
        </p:nvSpPr>
        <p:spPr>
          <a:xfrm>
            <a:off x="1321651" y="5987454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1" name="Google Shape;531;p108"/>
          <p:cNvSpPr txBox="1"/>
          <p:nvPr>
            <p:ph idx="14" type="body"/>
          </p:nvPr>
        </p:nvSpPr>
        <p:spPr>
          <a:xfrm>
            <a:off x="3167034" y="5987454"/>
            <a:ext cx="8109547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2" name="Google Shape;532;p108"/>
          <p:cNvSpPr txBox="1"/>
          <p:nvPr>
            <p:ph idx="15" type="body"/>
          </p:nvPr>
        </p:nvSpPr>
        <p:spPr>
          <a:xfrm>
            <a:off x="3133380" y="5103730"/>
            <a:ext cx="81504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ientations didactiques">
  <p:cSld name="Orientations didactiques">
    <p:bg>
      <p:bgPr>
        <a:solidFill>
          <a:srgbClr val="DCEAF7"/>
        </a:solidFill>
      </p:bgPr>
    </p:bg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09"/>
          <p:cNvSpPr/>
          <p:nvPr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Orientations didactiques pour cette séance</a:t>
            </a:r>
            <a:endParaRPr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35" name="Google Shape;535;p109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109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7" name="Google Shape;537;p109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8" name="Google Shape;538;p109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9" name="Google Shape;539;p109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0" name="Google Shape;540;p109"/>
          <p:cNvSpPr/>
          <p:nvPr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Notions clés</a:t>
            </a:r>
            <a:endParaRPr/>
          </a:p>
        </p:txBody>
      </p:sp>
      <p:sp>
        <p:nvSpPr>
          <p:cNvPr id="541" name="Google Shape;541;p109"/>
          <p:cNvSpPr/>
          <p:nvPr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Tâches a réussir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109"/>
          <p:cNvSpPr/>
          <p:nvPr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Stratégies et outils didactiques</a:t>
            </a:r>
            <a:endParaRPr/>
          </a:p>
        </p:txBody>
      </p:sp>
      <p:sp>
        <p:nvSpPr>
          <p:cNvPr id="543" name="Google Shape;543;p109"/>
          <p:cNvSpPr/>
          <p:nvPr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Eléments de feedback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10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110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47" name="Google Shape;547;p110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8" name="Google Shape;548;p110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549" name="Google Shape;549;p110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550" name="Google Shape;550;p110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110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110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553" name="Google Shape;553;p110"/>
          <p:cNvSpPr/>
          <p:nvPr/>
        </p:nvSpPr>
        <p:spPr>
          <a:xfrm>
            <a:off x="2336945" y="2310757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110"/>
          <p:cNvSpPr/>
          <p:nvPr/>
        </p:nvSpPr>
        <p:spPr>
          <a:xfrm>
            <a:off x="2860122" y="2234356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110"/>
          <p:cNvSpPr/>
          <p:nvPr/>
        </p:nvSpPr>
        <p:spPr>
          <a:xfrm>
            <a:off x="9301364" y="2248560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110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557" name="Google Shape;557;p110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558" name="Google Shape;558;p110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110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F9E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110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110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562" name="Google Shape;562;p110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563" name="Google Shape;563;p110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110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110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110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567" name="Google Shape;567;p110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568" name="Google Shape;568;p110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110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110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110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572" name="Google Shape;572;p110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73" name="Google Shape;573;p110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110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110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110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577" name="Google Shape;577;p110"/>
          <p:cNvSpPr txBox="1"/>
          <p:nvPr>
            <p:ph idx="1" type="body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8" name="Google Shape;578;p110"/>
          <p:cNvSpPr txBox="1"/>
          <p:nvPr>
            <p:ph idx="2" type="body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9" name="Google Shape;579;p110"/>
          <p:cNvSpPr txBox="1"/>
          <p:nvPr>
            <p:ph idx="3" type="body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0" name="Google Shape;580;p110"/>
          <p:cNvSpPr txBox="1"/>
          <p:nvPr>
            <p:ph idx="4" type="body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1" name="Google Shape;581;p110"/>
          <p:cNvSpPr txBox="1"/>
          <p:nvPr>
            <p:ph idx="5" type="body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2" name="Google Shape;582;p110"/>
          <p:cNvSpPr txBox="1"/>
          <p:nvPr>
            <p:ph idx="6" type="body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" name="Google Shape;584;p111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585" name="Google Shape;585;p111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11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7" name="Google Shape;587;p11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111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589" name="Google Shape;589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1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11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informelle">
  <p:cSld name="Discussion informelle"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" name="Google Shape;593;p112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594" name="Google Shape;594;p11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11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6" name="Google Shape;596;p112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112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112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599" name="Google Shape;599;p1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  <p:sp>
        <p:nvSpPr>
          <p:cNvPr id="600" name="Google Shape;600;p112"/>
          <p:cNvSpPr/>
          <p:nvPr/>
        </p:nvSpPr>
        <p:spPr>
          <a:xfrm>
            <a:off x="1890297" y="1779907"/>
            <a:ext cx="691824" cy="704171"/>
          </a:xfrm>
          <a:custGeom>
            <a:rect b="b" l="l" r="r" t="t"/>
            <a:pathLst>
              <a:path extrusionOk="0" h="2558" w="2759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01" name="Google Shape;601;p112"/>
          <p:cNvSpPr/>
          <p:nvPr/>
        </p:nvSpPr>
        <p:spPr>
          <a:xfrm rot="-560173">
            <a:off x="2207633" y="1946096"/>
            <a:ext cx="584715" cy="634720"/>
          </a:xfrm>
          <a:custGeom>
            <a:rect b="b" l="l" r="r" t="t"/>
            <a:pathLst>
              <a:path extrusionOk="0" h="2303" w="2331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02" name="Google Shape;602;p112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ontrôle des cahiers">
  <p:cSld name="Slide Contrôle des cahiers"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" name="Google Shape;604;p11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605" name="Google Shape;605;p11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11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7" name="Google Shape;607;p113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113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113"/>
          <p:cNvSpPr txBox="1"/>
          <p:nvPr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Contrôle des cahiers et correction des devoirs</a:t>
            </a:r>
            <a:endParaRPr/>
          </a:p>
        </p:txBody>
      </p:sp>
      <p:sp>
        <p:nvSpPr>
          <p:cNvPr id="610" name="Google Shape;610;p113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611" name="Google Shape;611;p1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ation des prérequis">
  <p:cSld name="Activation des prérequis"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3" name="Google Shape;613;p11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614" name="Google Shape;614;p11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11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6" name="Google Shape;616;p11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11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114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619" name="Google Shape;619;p114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620" name="Google Shape;620;p1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ynthèse des prérequis">
  <p:cSld name="Synthèse des prérequis"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2" name="Google Shape;622;p11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23" name="Google Shape;623;p11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4" name="Google Shape;624;p11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5" name="Google Shape;625;p11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6" name="Google Shape;626;p115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7" name="Google Shape;627;p115"/>
          <p:cNvSpPr txBox="1"/>
          <p:nvPr>
            <p:ph idx="1" type="body"/>
          </p:nvPr>
        </p:nvSpPr>
        <p:spPr>
          <a:xfrm>
            <a:off x="530225" y="1136650"/>
            <a:ext cx="11174095" cy="5264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8" name="Google Shape;628;p115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629" name="Google Shape;629;p115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630" name="Google Shape;630;p115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115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632" name="Google Shape;632;p115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claration de l’objectif">
  <p:cSld name="Déclaration de l’objectif"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" name="Google Shape;634;p11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635" name="Google Shape;635;p11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11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7" name="Google Shape;637;p116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116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116"/>
          <p:cNvSpPr txBox="1"/>
          <p:nvPr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F19D19"/>
              </a:buClr>
              <a:buSzPts val="4400"/>
              <a:buFont typeface="Calibri"/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Déclaration de l’objectif </a:t>
            </a:r>
            <a:b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de la séance</a:t>
            </a:r>
            <a:endParaRPr/>
          </a:p>
        </p:txBody>
      </p:sp>
      <p:sp>
        <p:nvSpPr>
          <p:cNvPr id="640" name="Google Shape;640;p116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641" name="Google Shape;641;p116"/>
          <p:cNvGrpSpPr/>
          <p:nvPr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642" name="Google Shape;642;p11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3" name="Google Shape;643;p1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oogle Shape;645;p117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646" name="Google Shape;646;p117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905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11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8" name="Google Shape;648;p117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117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650" name="Google Shape;650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1" name="Google Shape;651;p117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652" name="Google Shape;652;p117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11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4" name="Google Shape;654;p117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collective">
  <p:cSld name="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6" name="Google Shape;656;p118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57" name="Google Shape;657;p11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905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11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659" name="Google Shape;659;p11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0" name="Google Shape;660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118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3" name="Google Shape;663;p119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64" name="Google Shape;664;p11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905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11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666" name="Google Shape;666;p11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7" name="Google Shape;667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119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'exercice à travailler">
  <p:cSld name="l'exercice à travailler"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0" name="Google Shape;670;p12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71" name="Google Shape;671;p12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72" name="Google Shape;672;p12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73" name="Google Shape;673;p12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74" name="Google Shape;674;p120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5" name="Google Shape;675;p120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76" name="Google Shape;676;p120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677" name="Google Shape;677;p120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8" name="Google Shape;678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679" name="Google Shape;679;p120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0" name="Google Shape;680;p120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rrection de l'exercice">
  <p:cSld name="Correction de l'exercice"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2" name="Google Shape;682;p12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83" name="Google Shape;683;p12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84" name="Google Shape;684;p12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85" name="Google Shape;685;p12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86" name="Google Shape;686;p121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7" name="Google Shape;687;p121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88" name="Google Shape;688;p12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121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0" name="Google Shape;690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691" name="Google Shape;691;p121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2" name="Google Shape;692;p121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4" name="Google Shape;694;p12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95" name="Google Shape;695;p12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905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696;p12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697" name="Google Shape;697;p122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8" name="Google Shape;698;p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122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lide PA">
  <p:cSld name="1_Slide PA"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1" name="Google Shape;701;p12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02" name="Google Shape;702;p12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03" name="Google Shape;703;p12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04" name="Google Shape;704;p12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05" name="Google Shape;705;p123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6" name="Google Shape;706;p123"/>
          <p:cNvSpPr txBox="1"/>
          <p:nvPr>
            <p:ph idx="1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707" name="Google Shape;707;p123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123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123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1" name="Google Shape;711;p123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Ouverture de la séance">
  <p:cSld name="1_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3" name="Google Shape;713;p124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714" name="Google Shape;714;p124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5" name="Google Shape;715;p12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6" name="Google Shape;716;p12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124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718" name="Google Shape;718;p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124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1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2" name="Google Shape;722;p1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723" name="Google Shape;723;p1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4" name="Google Shape;724;p1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5" name="Google Shape;725;p1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1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8" name="Google Shape;728;p1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9" name="Google Shape;729;p1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0" name="Google Shape;730;p1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1" name="Google Shape;731;p1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2" name="Google Shape;732;p1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5" name="Google Shape;735;p1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6" name="Google Shape;736;p1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7" name="Google Shape;737;p1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8" name="Google Shape;738;p1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9" name="Google Shape;739;p1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0" name="Google Shape;740;p1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1" name="Google Shape;741;p1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4" name="Google Shape;744;p1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5" name="Google Shape;745;p1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6" name="Google Shape;746;p1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1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9" name="Google Shape;749;p1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0" name="Google Shape;750;p1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1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3" name="Google Shape;753;p1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54" name="Google Shape;754;p1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5" name="Google Shape;755;p1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6" name="Google Shape;756;p1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7" name="Google Shape;757;p1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1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0" name="Google Shape;760;p1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61" name="Google Shape;761;p1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62" name="Google Shape;762;p1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3" name="Google Shape;763;p1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4" name="Google Shape;764;p1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7" name="Google Shape;767;p1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8" name="Google Shape;768;p1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9" name="Google Shape;769;p1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0" name="Google Shape;770;p1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3" name="Google Shape;773;p1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4" name="Google Shape;774;p1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5" name="Google Shape;775;p1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6" name="Google Shape;776;p1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51.xml"/><Relationship Id="rId41" Type="http://schemas.openxmlformats.org/officeDocument/2006/relationships/theme" Target="../theme/theme3.xml"/><Relationship Id="rId22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52.xml"/><Relationship Id="rId24" Type="http://schemas.openxmlformats.org/officeDocument/2006/relationships/slideLayout" Target="../slideLayouts/slideLayout55.xml"/><Relationship Id="rId23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57.xml"/><Relationship Id="rId25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58.xml"/><Relationship Id="rId5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7.xml"/><Relationship Id="rId29" Type="http://schemas.openxmlformats.org/officeDocument/2006/relationships/slideLayout" Target="../slideLayouts/slideLayout60.xml"/><Relationship Id="rId7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9.xml"/><Relationship Id="rId31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42.xml"/><Relationship Id="rId33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41.xml"/><Relationship Id="rId32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44.xml"/><Relationship Id="rId35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43.xml"/><Relationship Id="rId34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46.xml"/><Relationship Id="rId37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45.xml"/><Relationship Id="rId36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48.xml"/><Relationship Id="rId39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47.xml"/><Relationship Id="rId38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6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40" name="Google Shape;340;p6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1" name="Google Shape;341;p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2" name="Google Shape;342;p6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3" name="Google Shape;343;p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  <p:sldLayoutId id="2147483701" r:id="rId21"/>
    <p:sldLayoutId id="2147483702" r:id="rId22"/>
    <p:sldLayoutId id="2147483703" r:id="rId23"/>
    <p:sldLayoutId id="2147483704" r:id="rId24"/>
    <p:sldLayoutId id="2147483705" r:id="rId25"/>
    <p:sldLayoutId id="2147483706" r:id="rId26"/>
    <p:sldLayoutId id="2147483707" r:id="rId27"/>
    <p:sldLayoutId id="2147483708" r:id="rId28"/>
    <p:sldLayoutId id="2147483709" r:id="rId29"/>
    <p:sldLayoutId id="2147483710" r:id="rId30"/>
    <p:sldLayoutId id="2147483711" r:id="rId31"/>
    <p:sldLayoutId id="2147483712" r:id="rId32"/>
    <p:sldLayoutId id="2147483713" r:id="rId33"/>
    <p:sldLayoutId id="2147483714" r:id="rId34"/>
    <p:sldLayoutId id="2147483715" r:id="rId35"/>
    <p:sldLayoutId id="2147483716" r:id="rId36"/>
    <p:sldLayoutId id="2147483717" r:id="rId37"/>
    <p:sldLayoutId id="2147483718" r:id="rId38"/>
    <p:sldLayoutId id="2147483719" r:id="rId39"/>
    <p:sldLayoutId id="2147483720" r:id="rId4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6.png"/><Relationship Id="rId4" Type="http://schemas.openxmlformats.org/officeDocument/2006/relationships/image" Target="../media/image49.png"/><Relationship Id="rId5" Type="http://schemas.openxmlformats.org/officeDocument/2006/relationships/image" Target="../media/image4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2.png"/><Relationship Id="rId4" Type="http://schemas.openxmlformats.org/officeDocument/2006/relationships/image" Target="../media/image36.jpg"/><Relationship Id="rId9" Type="http://schemas.openxmlformats.org/officeDocument/2006/relationships/image" Target="../media/image41.png"/><Relationship Id="rId5" Type="http://schemas.openxmlformats.org/officeDocument/2006/relationships/image" Target="../media/image35.png"/><Relationship Id="rId6" Type="http://schemas.openxmlformats.org/officeDocument/2006/relationships/image" Target="../media/image33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rive.google.com/drive/folders/15A4aThGXboZ7RlTminYue4etFTXwyFRM?usp=drive_link" TargetMode="External"/><Relationship Id="rId4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8.png"/><Relationship Id="rId4" Type="http://schemas.openxmlformats.org/officeDocument/2006/relationships/image" Target="../media/image42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Relationship Id="rId4" Type="http://schemas.openxmlformats.org/officeDocument/2006/relationships/image" Target="../media/image5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Relationship Id="rId4" Type="http://schemas.openxmlformats.org/officeDocument/2006/relationships/image" Target="../media/image5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Relationship Id="rId4" Type="http://schemas.openxmlformats.org/officeDocument/2006/relationships/image" Target="../media/image5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Relationship Id="rId4" Type="http://schemas.openxmlformats.org/officeDocument/2006/relationships/image" Target="../media/image4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Relationship Id="rId4" Type="http://schemas.openxmlformats.org/officeDocument/2006/relationships/image" Target="../media/image4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Relationship Id="rId4" Type="http://schemas.openxmlformats.org/officeDocument/2006/relationships/image" Target="../media/image4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Relationship Id="rId4" Type="http://schemas.openxmlformats.org/officeDocument/2006/relationships/image" Target="../media/image5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.png"/><Relationship Id="rId4" Type="http://schemas.openxmlformats.org/officeDocument/2006/relationships/image" Target="../media/image5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png"/><Relationship Id="rId4" Type="http://schemas.openxmlformats.org/officeDocument/2006/relationships/image" Target="../media/image5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png"/><Relationship Id="rId4" Type="http://schemas.openxmlformats.org/officeDocument/2006/relationships/image" Target="../media/image5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png"/><Relationship Id="rId4" Type="http://schemas.openxmlformats.org/officeDocument/2006/relationships/image" Target="../media/image5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.png"/><Relationship Id="rId4" Type="http://schemas.openxmlformats.org/officeDocument/2006/relationships/image" Target="../media/image5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png"/><Relationship Id="rId4" Type="http://schemas.openxmlformats.org/officeDocument/2006/relationships/image" Target="../media/image5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Relationship Id="rId4" Type="http://schemas.openxmlformats.org/officeDocument/2006/relationships/image" Target="../media/image5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png"/><Relationship Id="rId4" Type="http://schemas.openxmlformats.org/officeDocument/2006/relationships/image" Target="../media/image5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.png"/><Relationship Id="rId4" Type="http://schemas.openxmlformats.org/officeDocument/2006/relationships/image" Target="../media/image5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.png"/><Relationship Id="rId4" Type="http://schemas.openxmlformats.org/officeDocument/2006/relationships/image" Target="../media/image5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.png"/><Relationship Id="rId4" Type="http://schemas.openxmlformats.org/officeDocument/2006/relationships/image" Target="../media/image5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.png"/><Relationship Id="rId4" Type="http://schemas.openxmlformats.org/officeDocument/2006/relationships/image" Target="../media/image5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.png"/><Relationship Id="rId4" Type="http://schemas.openxmlformats.org/officeDocument/2006/relationships/image" Target="../media/image5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4.png"/><Relationship Id="rId6" Type="http://schemas.openxmlformats.org/officeDocument/2006/relationships/image" Target="../media/image63.png"/><Relationship Id="rId7" Type="http://schemas.openxmlformats.org/officeDocument/2006/relationships/image" Target="../media/image6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4.png"/><Relationship Id="rId6" Type="http://schemas.openxmlformats.org/officeDocument/2006/relationships/image" Target="../media/image63.png"/><Relationship Id="rId7" Type="http://schemas.openxmlformats.org/officeDocument/2006/relationships/image" Target="../media/image6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8.png"/><Relationship Id="rId4" Type="http://schemas.openxmlformats.org/officeDocument/2006/relationships/image" Target="../media/image42.gif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.png"/><Relationship Id="rId4" Type="http://schemas.openxmlformats.org/officeDocument/2006/relationships/image" Target="../media/image58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.png"/><Relationship Id="rId4" Type="http://schemas.openxmlformats.org/officeDocument/2006/relationships/image" Target="../media/image58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.png"/><Relationship Id="rId4" Type="http://schemas.openxmlformats.org/officeDocument/2006/relationships/image" Target="../media/image58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.png"/><Relationship Id="rId4" Type="http://schemas.openxmlformats.org/officeDocument/2006/relationships/image" Target="../media/image58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8.png"/><Relationship Id="rId4" Type="http://schemas.openxmlformats.org/officeDocument/2006/relationships/image" Target="../media/image6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8.png"/><Relationship Id="rId4" Type="http://schemas.openxmlformats.org/officeDocument/2006/relationships/image" Target="../media/image6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7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7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66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66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1"/>
          <p:cNvSpPr txBox="1"/>
          <p:nvPr>
            <p:ph idx="1" type="body"/>
          </p:nvPr>
        </p:nvSpPr>
        <p:spPr>
          <a:xfrm>
            <a:off x="2120816" y="304284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Consommer autrement</a:t>
            </a:r>
            <a:endParaRPr/>
          </a:p>
        </p:txBody>
      </p:sp>
      <p:sp>
        <p:nvSpPr>
          <p:cNvPr id="782" name="Google Shape;782;p1"/>
          <p:cNvSpPr txBox="1"/>
          <p:nvPr>
            <p:ph idx="2" type="body"/>
          </p:nvPr>
        </p:nvSpPr>
        <p:spPr>
          <a:xfrm>
            <a:off x="2120816" y="374015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Vocabulaire et compréhension globale</a:t>
            </a:r>
            <a:endParaRPr/>
          </a:p>
        </p:txBody>
      </p:sp>
      <p:sp>
        <p:nvSpPr>
          <p:cNvPr id="783" name="Google Shape;783;p1"/>
          <p:cNvSpPr txBox="1"/>
          <p:nvPr>
            <p:ph idx="3" type="body"/>
          </p:nvPr>
        </p:nvSpPr>
        <p:spPr>
          <a:xfrm>
            <a:off x="2285700" y="2060395"/>
            <a:ext cx="548607" cy="4458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</a:pPr>
            <a:r>
              <a:rPr lang="fr-FR"/>
              <a:t>5</a:t>
            </a:r>
            <a:endParaRPr/>
          </a:p>
        </p:txBody>
      </p:sp>
      <p:sp>
        <p:nvSpPr>
          <p:cNvPr id="784" name="Google Shape;784;p1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</a:pPr>
            <a:r>
              <a:rPr lang="fr-FR"/>
              <a:t>3</a:t>
            </a:r>
            <a:endParaRPr/>
          </a:p>
        </p:txBody>
      </p:sp>
      <p:sp>
        <p:nvSpPr>
          <p:cNvPr id="785" name="Google Shape;785;p1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5</a:t>
            </a:r>
            <a:endParaRPr/>
          </a:p>
        </p:txBody>
      </p:sp>
      <p:sp>
        <p:nvSpPr>
          <p:cNvPr id="786" name="Google Shape;786;p1"/>
          <p:cNvSpPr txBox="1"/>
          <p:nvPr>
            <p:ph idx="6" type="body"/>
          </p:nvPr>
        </p:nvSpPr>
        <p:spPr>
          <a:xfrm>
            <a:off x="940049" y="3783094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5</a:t>
            </a:r>
            <a:endParaRPr/>
          </a:p>
        </p:txBody>
      </p:sp>
      <p:pic>
        <p:nvPicPr>
          <p:cNvPr id="787" name="Google Shape;78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708" y="4568962"/>
            <a:ext cx="2156375" cy="1617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8466" y="4568963"/>
            <a:ext cx="2156375" cy="1617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49843" y="4568962"/>
            <a:ext cx="2156375" cy="16172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924716">
            <a:off x="8557753" y="4294257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4"/>
          <p:cNvPicPr preferRelativeResize="0"/>
          <p:nvPr/>
        </p:nvPicPr>
        <p:blipFill rotWithShape="1">
          <a:blip r:embed="rId4">
            <a:alphaModFix/>
          </a:blip>
          <a:srcRect b="30055" l="11665" r="26247" t="23325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</p:pic>
      <p:pic>
        <p:nvPicPr>
          <p:cNvPr id="804" name="Google Shape;80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9505625" y="4810510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806" name="Google Shape;806;p4"/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807" name="Google Shape;807;p4"/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808" name="Google Shape;808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809" name="Google Shape;809;p4"/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810" name="Google Shape;810;p4"/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 de l’élève</a:t>
            </a:r>
            <a:endParaRPr/>
          </a:p>
        </p:txBody>
      </p:sp>
      <p:pic>
        <p:nvPicPr>
          <p:cNvPr id="811" name="Google Shape;811;p4"/>
          <p:cNvPicPr preferRelativeResize="0"/>
          <p:nvPr/>
        </p:nvPicPr>
        <p:blipFill rotWithShape="1">
          <a:blip r:embed="rId8">
            <a:alphaModFix/>
          </a:blip>
          <a:srcRect b="3573" l="1131" r="957" t="3129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812" name="Google Shape;812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31967" y="2311503"/>
            <a:ext cx="2007221" cy="1109845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5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(1/3)</a:t>
            </a:r>
            <a:endParaRPr/>
          </a:p>
        </p:txBody>
      </p:sp>
      <p:sp>
        <p:nvSpPr>
          <p:cNvPr id="818" name="Google Shape;818;p5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SEMAINE 1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6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(2/3)</a:t>
            </a:r>
            <a:endParaRPr/>
          </a:p>
        </p:txBody>
      </p:sp>
      <p:sp>
        <p:nvSpPr>
          <p:cNvPr id="824" name="Google Shape;824;p6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SEMAINE 2</a:t>
            </a:r>
            <a:endParaRPr/>
          </a:p>
        </p:txBody>
      </p:sp>
      <p:sp>
        <p:nvSpPr>
          <p:cNvPr id="825" name="Google Shape;825;p6"/>
          <p:cNvSpPr/>
          <p:nvPr/>
        </p:nvSpPr>
        <p:spPr>
          <a:xfrm>
            <a:off x="310645" y="1668180"/>
            <a:ext cx="11628766" cy="900000"/>
          </a:xfrm>
          <a:prstGeom prst="roundRect">
            <a:avLst>
              <a:gd fmla="val 50000" name="adj"/>
            </a:avLst>
          </a:prstGeom>
          <a:noFill/>
          <a:ln cap="flat" cmpd="sng" w="38100">
            <a:solidFill>
              <a:srgbClr val="082836"/>
            </a:solidFill>
            <a:prstDash val="lg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7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(3/3)</a:t>
            </a:r>
            <a:endParaRPr/>
          </a:p>
        </p:txBody>
      </p:sp>
      <p:sp>
        <p:nvSpPr>
          <p:cNvPr id="831" name="Google Shape;831;p7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SEMAINE 3</a:t>
            </a:r>
            <a:endParaRPr/>
          </a:p>
        </p:txBody>
      </p:sp>
      <p:sp>
        <p:nvSpPr>
          <p:cNvPr id="832" name="Google Shape;832;p7"/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Fin de l’unité 5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8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85750" lvl="0" marL="28575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fr-FR" sz="1700"/>
              <a:t>Utiliser des expressions variées pour parler de la consommation responsable.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fr-FR" sz="1700"/>
              <a:t>Savoir repérer les éléments clés d’un support audio : situation d’énonciation, arguments, exemples.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fr-FR" sz="1700"/>
              <a:t>Exprimer un point de vue et lancer un appel à l’action en faveur de choix durables</a:t>
            </a:r>
            <a:endParaRPr/>
          </a:p>
        </p:txBody>
      </p:sp>
      <p:sp>
        <p:nvSpPr>
          <p:cNvPr id="838" name="Google Shape;838;p8"/>
          <p:cNvSpPr txBox="1"/>
          <p:nvPr>
            <p:ph idx="2" type="body"/>
          </p:nvPr>
        </p:nvSpPr>
        <p:spPr>
          <a:xfrm>
            <a:off x="2217704" y="2512986"/>
            <a:ext cx="9478724" cy="9541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fr-FR" sz="1700"/>
              <a:t>Consommation responsable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fr-FR" sz="1700"/>
              <a:t>Produits locaux et de saison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fr-FR" sz="1700"/>
              <a:t>Commerce équitable</a:t>
            </a:r>
            <a:endParaRPr/>
          </a:p>
          <a:p>
            <a:pPr indent="-12065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  <a:p>
            <a:pPr indent="-22860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fr-FR" sz="1700"/>
              <a:t>Économie de proximité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fr-FR" sz="1700"/>
              <a:t>Aliments transformés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fr-FR" sz="1700"/>
              <a:t>Surconsommation </a:t>
            </a:r>
            <a:endParaRPr/>
          </a:p>
          <a:p>
            <a:pPr indent="-120650" lvl="0" marL="228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</p:txBody>
      </p:sp>
      <p:sp>
        <p:nvSpPr>
          <p:cNvPr id="839" name="Google Shape;839;p8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stratégies enseignées pendant le modelage et pratiques pendant la séance sont :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Utiliser le lexique de l’unité pour exprimer un avis, justifier, convaincre et appeler à l’action.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Utiliser des structures comme : Il faut que… / Il est nécessaire que… / Nous devons...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outils : </a:t>
            </a:r>
            <a:r>
              <a:rPr lang="fr-FR"/>
              <a:t>carte lexicale, support audio, tableau de repérage, travail en binôme, feedback immédiat, justification des réponses.</a:t>
            </a:r>
            <a:endParaRPr/>
          </a:p>
        </p:txBody>
      </p:sp>
      <p:sp>
        <p:nvSpPr>
          <p:cNvPr id="840" name="Google Shape;840;p8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fr-FR"/>
              <a:t>Pendant le feedback, attirer l’attention des élèves sur les erreurs fréquentes :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/>
              <a:t>Confondre argument et exemple.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/>
              <a:t>Mal utiliser les structures d’appel à l’action, surtout : Il faut que / Il est important que + subjonctif.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9"/>
          <p:cNvSpPr txBox="1"/>
          <p:nvPr>
            <p:ph idx="1" type="body"/>
          </p:nvPr>
        </p:nvSpPr>
        <p:spPr>
          <a:xfrm>
            <a:off x="253312" y="3106967"/>
            <a:ext cx="3374484" cy="2912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ne doit pas être un jugement sur l’élève ni sur ses capacités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est une opportunité d’apprentissage pour les élèves en exploitant des erreurs ou de bonnes réponses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permet aux élèves d’être conscients des critères de réussite d’une tâche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encourage les élèves à identifier les erreurs à ne pas reproduire, ou alors les bonnes pratiques à renforcer</a:t>
            </a:r>
            <a:endParaRPr/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t/>
            </a:r>
            <a:endParaRPr sz="400"/>
          </a:p>
        </p:txBody>
      </p:sp>
      <p:sp>
        <p:nvSpPr>
          <p:cNvPr id="846" name="Google Shape;846;p9"/>
          <p:cNvSpPr txBox="1"/>
          <p:nvPr>
            <p:ph idx="2" type="body"/>
          </p:nvPr>
        </p:nvSpPr>
        <p:spPr>
          <a:xfrm>
            <a:off x="3724275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Demander aux élèves de justifier leurs réponses et de verbaliser leur raisonnement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des feedback aux élèves de manière instantanée à chaque fois que l’occasion se présente (ne pas laisser passer des erreurs)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un feedback spécifique, détaillé et objectif aux élèves: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« Voici pourquoi c’est une bonne réponse »; « Voici ce que tu as bien fait … »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« Voici pourquoi c’est une réponse incomplète. Voici l’erreur »</a:t>
            </a:r>
            <a:endParaRPr/>
          </a:p>
          <a:p>
            <a:pPr indent="-2000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47" name="Google Shape;847;p9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Ne pas donner de feedback ou donner du feedback de manière occasionnelle seulement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un feedback générique sans préciser pourquoi: « Bien »; « C’est faux » ; « Excellent »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Porter un jugement de valeur sur l’élève: « Tu es intelligent »; « Tu es paresseux »; …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S’adresser uniquement à l’élève concerné</a:t>
            </a:r>
            <a:endParaRPr/>
          </a:p>
          <a:p>
            <a:pPr indent="-2000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48" name="Google Shape;848;p9"/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</a:t>
            </a:r>
            <a:r>
              <a:rPr lang="fr-FR" sz="14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Banque des pratiques pédagogiques efficaces </a:t>
            </a: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sp>
        <p:nvSpPr>
          <p:cNvPr id="849" name="Google Shape;849;p9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850" name="Google Shape;850;p9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851" name="Google Shape;85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52" name="Google Shape;852;p9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853" name="Google Shape;853;p9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sp>
        <p:nvSpPr>
          <p:cNvPr descr="Handshake with solid fill" id="854" name="Google Shape;854;p9"/>
          <p:cNvSpPr/>
          <p:nvPr/>
        </p:nvSpPr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sp>
      <p:sp>
        <p:nvSpPr>
          <p:cNvPr descr="No sign with solid fill" id="855" name="Google Shape;855;p9"/>
          <p:cNvSpPr/>
          <p:nvPr/>
        </p:nvSpPr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sp>
      <p:sp>
        <p:nvSpPr>
          <p:cNvPr descr="Bullseye with solid fill" id="856" name="Google Shape;856;p9"/>
          <p:cNvSpPr/>
          <p:nvPr/>
        </p:nvSpPr>
        <p:spPr>
          <a:xfrm>
            <a:off x="1439746" y="2014103"/>
            <a:ext cx="500400" cy="500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0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5 min</a:t>
            </a:r>
            <a:endParaRPr/>
          </a:p>
        </p:txBody>
      </p:sp>
      <p:sp>
        <p:nvSpPr>
          <p:cNvPr id="862" name="Google Shape;862;p10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25</a:t>
            </a:r>
            <a:endParaRPr/>
          </a:p>
        </p:txBody>
      </p:sp>
      <p:sp>
        <p:nvSpPr>
          <p:cNvPr id="863" name="Google Shape;863;p10"/>
          <p:cNvSpPr txBox="1"/>
          <p:nvPr>
            <p:ph idx="3" type="body"/>
          </p:nvPr>
        </p:nvSpPr>
        <p:spPr>
          <a:xfrm>
            <a:off x="7879220" y="3610774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20 min</a:t>
            </a:r>
            <a:endParaRPr/>
          </a:p>
        </p:txBody>
      </p:sp>
      <p:sp>
        <p:nvSpPr>
          <p:cNvPr id="864" name="Google Shape;864;p10"/>
          <p:cNvSpPr txBox="1"/>
          <p:nvPr>
            <p:ph idx="4" type="body"/>
          </p:nvPr>
        </p:nvSpPr>
        <p:spPr>
          <a:xfrm>
            <a:off x="7859086" y="444388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865" name="Google Shape;865;p10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Vocabulaire</a:t>
            </a:r>
            <a:endParaRPr/>
          </a:p>
        </p:txBody>
      </p:sp>
      <p:sp>
        <p:nvSpPr>
          <p:cNvPr id="866" name="Google Shape;866;p10"/>
          <p:cNvSpPr txBox="1"/>
          <p:nvPr>
            <p:ph idx="6" type="body"/>
          </p:nvPr>
        </p:nvSpPr>
        <p:spPr>
          <a:xfrm>
            <a:off x="2936913" y="3621380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fr-FR">
                <a:solidFill>
                  <a:srgbClr val="000000"/>
                </a:solidFill>
              </a:rPr>
              <a:t>Compréhension globale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1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12"/>
          <p:cNvSpPr txBox="1"/>
          <p:nvPr/>
        </p:nvSpPr>
        <p:spPr>
          <a:xfrm>
            <a:off x="861188" y="14310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b="1" lang="fr-FR" sz="1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Nous allons corriger le travail effectué hors-classe : Exprime ton point de vue sur l’idée proposée, puis justifie ta réponse avec une raison claire.</a:t>
            </a:r>
            <a:endParaRPr/>
          </a:p>
        </p:txBody>
      </p:sp>
      <p:sp>
        <p:nvSpPr>
          <p:cNvPr id="877" name="Google Shape;877;p12"/>
          <p:cNvSpPr txBox="1"/>
          <p:nvPr/>
        </p:nvSpPr>
        <p:spPr>
          <a:xfrm>
            <a:off x="857333" y="581636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Arial"/>
              <a:buNone/>
            </a:pPr>
            <a:r>
              <a:rPr i="1" lang="fr-FR" sz="14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Rappeler la démarche : choisir une position (je suis d’accord / je ne suis pas d’accord), puis justifier avec parce que ou car. Accompagner les élèves en difficulté.</a:t>
            </a:r>
            <a:endParaRPr/>
          </a:p>
        </p:txBody>
      </p:sp>
      <p:pic>
        <p:nvPicPr>
          <p:cNvPr id="878" name="Google Shape;87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1310" y="1818968"/>
            <a:ext cx="10629379" cy="23047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13"/>
          <p:cNvSpPr txBox="1"/>
          <p:nvPr/>
        </p:nvSpPr>
        <p:spPr>
          <a:xfrm>
            <a:off x="861188" y="23159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b="1" lang="fr-FR" sz="1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une réponse possible. Lis-la, puis compare-la avec ta production.</a:t>
            </a:r>
            <a:endParaRPr/>
          </a:p>
        </p:txBody>
      </p:sp>
      <p:sp>
        <p:nvSpPr>
          <p:cNvPr id="884" name="Google Shape;884;p13"/>
          <p:cNvSpPr txBox="1"/>
          <p:nvPr/>
        </p:nvSpPr>
        <p:spPr>
          <a:xfrm>
            <a:off x="857333" y="54230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Arial"/>
              <a:buNone/>
            </a:pPr>
            <a:r>
              <a:rPr i="1" lang="fr-FR" sz="14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Faire repérer les deux parties de la réponse : le point de vue et la justification. Insister sur l’utilisation de « Je suis d’accord » « Je ne suis pas d’accord » avec cette idée et « car » « parce que »… pour construire une réponse claire et complète.</a:t>
            </a:r>
            <a:endParaRPr/>
          </a:p>
        </p:txBody>
      </p:sp>
      <p:pic>
        <p:nvPicPr>
          <p:cNvPr id="885" name="Google Shape;88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1310" y="1818968"/>
            <a:ext cx="10629379" cy="2304711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13"/>
          <p:cNvSpPr txBox="1"/>
          <p:nvPr/>
        </p:nvSpPr>
        <p:spPr>
          <a:xfrm>
            <a:off x="2949674" y="3244334"/>
            <a:ext cx="8525425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Je suis d’accord avec cette idée.</a:t>
            </a:r>
            <a:endParaRPr/>
          </a:p>
        </p:txBody>
      </p:sp>
      <p:sp>
        <p:nvSpPr>
          <p:cNvPr id="887" name="Google Shape;887;p13"/>
          <p:cNvSpPr txBox="1"/>
          <p:nvPr/>
        </p:nvSpPr>
        <p:spPr>
          <a:xfrm>
            <a:off x="2610461" y="3774011"/>
            <a:ext cx="8776151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Parce que le consommateur responsable protège l’environnement, respecte les travailleurs et choisit des produits utiles, locaux et durables.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4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Bonjour! Prêts pour démarrer notre séance? Allons-y!</a:t>
            </a:r>
            <a:endParaRPr/>
          </a:p>
        </p:txBody>
      </p:sp>
      <p:pic>
        <p:nvPicPr>
          <p:cNvPr descr="Une fusée Soyouz décolle vers l'ISS avec un Russe et un Américain à bord, fusée  qui décolle - heartfeltfuneralcompany.co.uk" id="893" name="Google Shape;893;p14"/>
          <p:cNvPicPr preferRelativeResize="0"/>
          <p:nvPr/>
        </p:nvPicPr>
        <p:blipFill rotWithShape="1">
          <a:blip r:embed="rId3">
            <a:alphaModFix/>
          </a:blip>
          <a:srcRect b="0" l="12628" r="42945" t="0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15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Nous allons consacrer la 1</a:t>
            </a:r>
            <a:r>
              <a:rPr baseline="30000"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ère</a:t>
            </a: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 partie de la séance au vocabulaire.</a:t>
            </a:r>
            <a:endParaRPr/>
          </a:p>
        </p:txBody>
      </p:sp>
      <p:sp>
        <p:nvSpPr>
          <p:cNvPr id="899" name="Google Shape;899;p15"/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Vocabulaire</a:t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25 min</a:t>
            </a:r>
            <a:endParaRPr sz="4800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0" name="Google Shape;90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147" y="993046"/>
            <a:ext cx="4373612" cy="4373612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15"/>
          <p:cNvSpPr/>
          <p:nvPr/>
        </p:nvSpPr>
        <p:spPr>
          <a:xfrm>
            <a:off x="7749955" y="379428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2" name="Google Shape;902;p15"/>
          <p:cNvSpPr txBox="1"/>
          <p:nvPr/>
        </p:nvSpPr>
        <p:spPr>
          <a:xfrm>
            <a:off x="5070526" y="2324852"/>
            <a:ext cx="5790514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4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Des choix responsables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4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pour un monde meilleur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16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l’objectif de la séance du vocabulaire.</a:t>
            </a:r>
            <a:endParaRPr/>
          </a:p>
        </p:txBody>
      </p:sp>
      <p:sp>
        <p:nvSpPr>
          <p:cNvPr id="908" name="Google Shape;908;p16"/>
          <p:cNvSpPr txBox="1"/>
          <p:nvPr>
            <p:ph idx="4294967295" type="body"/>
          </p:nvPr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/>
              <a:t>Lire l’objectif de la séance avec une voix claire et audible.</a:t>
            </a:r>
            <a:endParaRPr/>
          </a:p>
        </p:txBody>
      </p:sp>
      <p:sp>
        <p:nvSpPr>
          <p:cNvPr id="909" name="Google Shape;909;p16"/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Vocabulaire :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S’approprier le vocabulaire relatif à la thématique de la consommation responsable.</a:t>
            </a:r>
            <a:endParaRPr/>
          </a:p>
        </p:txBody>
      </p:sp>
      <p:pic>
        <p:nvPicPr>
          <p:cNvPr id="910" name="Google Shape;91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701" y="2855463"/>
            <a:ext cx="830997" cy="83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17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18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fr-FR" sz="1800"/>
              <a:t>Regardez bien l’image. Où se trouve cette femme ? Que fait-elle ?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1" name="Google Shape;92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22" name="Google Shape;922;p18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Demander aux élèves de faire attention aux détails : magasin, légumes, sac réutilisable, choix des produits, achat réfléchi…</a:t>
            </a:r>
            <a:endParaRPr/>
          </a:p>
        </p:txBody>
      </p:sp>
      <p:pic>
        <p:nvPicPr>
          <p:cNvPr id="923" name="Google Shape;92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6881" y="1518555"/>
            <a:ext cx="4746173" cy="3559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19"/>
          <p:cNvSpPr txBox="1"/>
          <p:nvPr>
            <p:ph type="title"/>
          </p:nvPr>
        </p:nvSpPr>
        <p:spPr>
          <a:xfrm>
            <a:off x="1030246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700"/>
              <a:buFont typeface="Calibri"/>
              <a:buNone/>
            </a:pPr>
            <a:r>
              <a:rPr lang="fr-FR" sz="17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Cette femme choisit ses produits avec attention. Elle porte un sac réutilisable et achète de manière responsable pour éviter le gaspillage.</a:t>
            </a:r>
            <a:endParaRPr/>
          </a:p>
        </p:txBody>
      </p:sp>
      <p:pic>
        <p:nvPicPr>
          <p:cNvPr id="929" name="Google Shape;92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19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Demander à 3 élèves de répéter l’expression : « de manière responsable ».</a:t>
            </a:r>
            <a:endParaRPr i="1" sz="1600">
              <a:solidFill>
                <a:srgbClr val="AEAB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1" name="Google Shape;931;p19"/>
          <p:cNvSpPr txBox="1"/>
          <p:nvPr/>
        </p:nvSpPr>
        <p:spPr>
          <a:xfrm>
            <a:off x="7707086" y="3067538"/>
            <a:ext cx="278674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fr-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manière responsable </a:t>
            </a:r>
            <a:endParaRPr/>
          </a:p>
        </p:txBody>
      </p:sp>
      <p:pic>
        <p:nvPicPr>
          <p:cNvPr id="932" name="Google Shape;93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6881" y="1518555"/>
            <a:ext cx="4746173" cy="3559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une phrase avec l’expression « de manière responsable ». Je vais la lire à haute voix. Écoutez bien !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8" name="Google Shape;93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39" name="Google Shape;939;p20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la phrase à haute voix.</a:t>
            </a:r>
            <a:endParaRPr/>
          </a:p>
        </p:txBody>
      </p:sp>
      <p:sp>
        <p:nvSpPr>
          <p:cNvPr id="940" name="Google Shape;940;p20"/>
          <p:cNvSpPr txBox="1"/>
          <p:nvPr/>
        </p:nvSpPr>
        <p:spPr>
          <a:xfrm>
            <a:off x="1326881" y="5140701"/>
            <a:ext cx="928669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Acheter </a:t>
            </a: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de manière responsable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permet de réduire le gaspillage et de protéger l’environnement.</a:t>
            </a:r>
            <a:endParaRPr/>
          </a:p>
        </p:txBody>
      </p:sp>
      <p:sp>
        <p:nvSpPr>
          <p:cNvPr id="941" name="Google Shape;941;p20"/>
          <p:cNvSpPr txBox="1"/>
          <p:nvPr/>
        </p:nvSpPr>
        <p:spPr>
          <a:xfrm>
            <a:off x="7707086" y="3067538"/>
            <a:ext cx="278674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fr-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manière responsable </a:t>
            </a:r>
            <a:endParaRPr/>
          </a:p>
        </p:txBody>
      </p:sp>
      <p:pic>
        <p:nvPicPr>
          <p:cNvPr id="942" name="Google Shape;942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6881" y="1518555"/>
            <a:ext cx="4746173" cy="3559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7" name="Google Shape;94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21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Demander aux élèves de faire attention aux détails : objets nombreux, vêtements, cartons, sacs, désordre, achats accumulés…</a:t>
            </a:r>
            <a:endParaRPr/>
          </a:p>
        </p:txBody>
      </p:sp>
      <p:pic>
        <p:nvPicPr>
          <p:cNvPr id="949" name="Google Shape;94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4053" y="1518553"/>
            <a:ext cx="4860910" cy="3645683"/>
          </a:xfrm>
          <a:prstGeom prst="rect">
            <a:avLst/>
          </a:prstGeom>
          <a:noFill/>
          <a:ln>
            <a:noFill/>
          </a:ln>
        </p:spPr>
      </p:pic>
      <p:sp>
        <p:nvSpPr>
          <p:cNvPr id="950" name="Google Shape;950;p21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Regardez bien l’image. Où se trouve cette femme ? Que voyez-vous autour d’elle ?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22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700"/>
              <a:buFont typeface="Calibri"/>
              <a:buNone/>
            </a:pPr>
            <a:r>
              <a:rPr lang="fr-FR" sz="17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Cette femme possède beaucoup d’objets et de vêtements. Elle semble avoir acheté plus que nécessaire : c’est un exemple de surconsommation.</a:t>
            </a:r>
            <a:endParaRPr/>
          </a:p>
        </p:txBody>
      </p:sp>
      <p:pic>
        <p:nvPicPr>
          <p:cNvPr id="956" name="Google Shape;95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2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Demander à 3 élèves de répéter l’expression : « la surconsommation ».. </a:t>
            </a:r>
            <a:endParaRPr i="1" sz="1600">
              <a:solidFill>
                <a:srgbClr val="AEAB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22"/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fr-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surconsommation </a:t>
            </a:r>
            <a:endParaRPr/>
          </a:p>
        </p:txBody>
      </p:sp>
      <p:pic>
        <p:nvPicPr>
          <p:cNvPr id="959" name="Google Shape;95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4053" y="1518553"/>
            <a:ext cx="4860910" cy="36456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23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une phrase avec l’expression « la surconsommation ». Je vais la lire à haute voix. Écoutez bien !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5" name="Google Shape;96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66" name="Google Shape;966;p23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la phrase à haute voix.</a:t>
            </a:r>
            <a:endParaRPr/>
          </a:p>
        </p:txBody>
      </p:sp>
      <p:sp>
        <p:nvSpPr>
          <p:cNvPr id="967" name="Google Shape;967;p23"/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fr-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surconsommation </a:t>
            </a:r>
            <a:endParaRPr/>
          </a:p>
        </p:txBody>
      </p:sp>
      <p:sp>
        <p:nvSpPr>
          <p:cNvPr id="968" name="Google Shape;968;p23"/>
          <p:cNvSpPr txBox="1"/>
          <p:nvPr/>
        </p:nvSpPr>
        <p:spPr>
          <a:xfrm>
            <a:off x="1334053" y="5275996"/>
            <a:ext cx="907994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La surconsommation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pousse les gens à acheter des choses qu’ils n’utilisent plus.</a:t>
            </a:r>
            <a:endParaRPr b="0" i="0" sz="240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9" name="Google Shape;969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4053" y="1518553"/>
            <a:ext cx="4860910" cy="36456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4" name="Google Shape;97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Demander aux élèves de faire attention aux détails : vêtements, appareils, jouets, vélo, échanges, dons, location…</a:t>
            </a:r>
            <a:endParaRPr/>
          </a:p>
        </p:txBody>
      </p:sp>
      <p:pic>
        <p:nvPicPr>
          <p:cNvPr id="976" name="Google Shape;976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9820" y="1518554"/>
            <a:ext cx="4793178" cy="3594884"/>
          </a:xfrm>
          <a:prstGeom prst="rect">
            <a:avLst/>
          </a:prstGeom>
          <a:noFill/>
          <a:ln>
            <a:noFill/>
          </a:ln>
        </p:spPr>
      </p:pic>
      <p:sp>
        <p:nvSpPr>
          <p:cNvPr id="977" name="Google Shape;977;p24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Regardez bien l’image. Que font ces personnes ? Quels objets voyez-vous ?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25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700"/>
              <a:buFont typeface="Calibri"/>
              <a:buNone/>
            </a:pPr>
            <a:r>
              <a:rPr lang="fr-FR" sz="17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Ces personnes ne jettent pas les objets qu’elles n’utilisent plus. Elles peuvent les échanger, les louer ou les donner : c’est la consommation collaborative.</a:t>
            </a:r>
            <a:endParaRPr/>
          </a:p>
        </p:txBody>
      </p:sp>
      <p:pic>
        <p:nvPicPr>
          <p:cNvPr id="983" name="Google Shape;98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84" name="Google Shape;984;p25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Demander à 3 élèves de répéter l’expression : « la consommation collaborative ».</a:t>
            </a:r>
            <a:endParaRPr/>
          </a:p>
        </p:txBody>
      </p:sp>
      <p:sp>
        <p:nvSpPr>
          <p:cNvPr id="985" name="Google Shape;985;p25"/>
          <p:cNvSpPr txBox="1"/>
          <p:nvPr/>
        </p:nvSpPr>
        <p:spPr>
          <a:xfrm>
            <a:off x="6794338" y="3067538"/>
            <a:ext cx="400429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fr-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consommation collaborative </a:t>
            </a:r>
            <a:endParaRPr/>
          </a:p>
        </p:txBody>
      </p:sp>
      <p:pic>
        <p:nvPicPr>
          <p:cNvPr id="986" name="Google Shape;986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9820" y="1518554"/>
            <a:ext cx="4793178" cy="35948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26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700"/>
              <a:buFont typeface="Calibri"/>
              <a:buNone/>
            </a:pPr>
            <a:r>
              <a:rPr lang="fr-FR" sz="17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une phrase avec l’expression « la consommation collaborative ». Je vais la lire à haute voix. Écoutez bien !</a:t>
            </a:r>
            <a:endParaRPr sz="17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2" name="Google Shape;99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26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la phrase à haute voix.</a:t>
            </a:r>
            <a:endParaRPr/>
          </a:p>
        </p:txBody>
      </p:sp>
      <p:sp>
        <p:nvSpPr>
          <p:cNvPr id="994" name="Google Shape;994;p26"/>
          <p:cNvSpPr txBox="1"/>
          <p:nvPr/>
        </p:nvSpPr>
        <p:spPr>
          <a:xfrm>
            <a:off x="1329820" y="5161021"/>
            <a:ext cx="997751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Grâce à </a:t>
            </a: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la consommation collaborative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on peut louer, échanger ou donner des objets dont on n’a plus besoin.</a:t>
            </a:r>
            <a:endParaRPr/>
          </a:p>
        </p:txBody>
      </p:sp>
      <p:sp>
        <p:nvSpPr>
          <p:cNvPr id="995" name="Google Shape;995;p26"/>
          <p:cNvSpPr txBox="1"/>
          <p:nvPr/>
        </p:nvSpPr>
        <p:spPr>
          <a:xfrm>
            <a:off x="6794338" y="3067538"/>
            <a:ext cx="400429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fr-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consommation collaborative </a:t>
            </a:r>
            <a:endParaRPr/>
          </a:p>
        </p:txBody>
      </p:sp>
      <p:pic>
        <p:nvPicPr>
          <p:cNvPr id="996" name="Google Shape;99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9820" y="1518554"/>
            <a:ext cx="4793178" cy="35948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1" name="Google Shape;100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002" name="Google Shape;1002;p27"/>
          <p:cNvSpPr txBox="1"/>
          <p:nvPr/>
        </p:nvSpPr>
        <p:spPr>
          <a:xfrm>
            <a:off x="830548" y="640628"/>
            <a:ext cx="10721372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Demander aux élèves de faire attention aux détails : supermarché, produit, étiquette, téléphone, sac réutilisable, choix réfléchi…</a:t>
            </a:r>
            <a:endParaRPr/>
          </a:p>
        </p:txBody>
      </p:sp>
      <p:sp>
        <p:nvSpPr>
          <p:cNvPr id="1003" name="Google Shape;1003;p27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Regardez bien l’image. Où se trouve cet homme ? Que fait-il avant d’acheter ?</a:t>
            </a:r>
            <a:endParaRPr/>
          </a:p>
        </p:txBody>
      </p:sp>
      <p:pic>
        <p:nvPicPr>
          <p:cNvPr id="1004" name="Google Shape;1004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70204" y="1665515"/>
            <a:ext cx="4533589" cy="3400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28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700"/>
              <a:buFont typeface="Calibri"/>
              <a:buNone/>
            </a:pPr>
            <a:r>
              <a:rPr lang="fr-FR" sz="17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Cet homme lit les informations sur le produit et compare avant d’acheter. Il agit comme un consommateur responsable.</a:t>
            </a:r>
            <a:endParaRPr/>
          </a:p>
        </p:txBody>
      </p:sp>
      <p:pic>
        <p:nvPicPr>
          <p:cNvPr id="1010" name="Google Shape;101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011" name="Google Shape;1011;p28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Demander à 3 élèves de répéter l’expression : « un consommateur responsable ».</a:t>
            </a:r>
            <a:endParaRPr/>
          </a:p>
        </p:txBody>
      </p:sp>
      <p:sp>
        <p:nvSpPr>
          <p:cNvPr id="1012" name="Google Shape;1012;p28"/>
          <p:cNvSpPr txBox="1"/>
          <p:nvPr/>
        </p:nvSpPr>
        <p:spPr>
          <a:xfrm>
            <a:off x="6794339" y="3067538"/>
            <a:ext cx="273066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fr-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 consommateur responsable </a:t>
            </a:r>
            <a:endParaRPr/>
          </a:p>
        </p:txBody>
      </p:sp>
      <p:pic>
        <p:nvPicPr>
          <p:cNvPr id="1013" name="Google Shape;1013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70204" y="1665515"/>
            <a:ext cx="4533589" cy="3400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29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une phrase avec l’expression « un consommateur responsable ». Je vais la lire à haute voix. Écoutez bien !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9" name="Google Shape;101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29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la phrase à haute voix.</a:t>
            </a:r>
            <a:endParaRPr/>
          </a:p>
        </p:txBody>
      </p:sp>
      <p:sp>
        <p:nvSpPr>
          <p:cNvPr id="1021" name="Google Shape;1021;p29"/>
          <p:cNvSpPr txBox="1"/>
          <p:nvPr/>
        </p:nvSpPr>
        <p:spPr>
          <a:xfrm>
            <a:off x="1170204" y="5126667"/>
            <a:ext cx="944336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Un consommateur responsable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 se contente pas d’acheter : il s’informe, compare et choisit de manière responsable.</a:t>
            </a:r>
            <a:endParaRPr/>
          </a:p>
        </p:txBody>
      </p:sp>
      <p:sp>
        <p:nvSpPr>
          <p:cNvPr id="1022" name="Google Shape;1022;p29"/>
          <p:cNvSpPr txBox="1"/>
          <p:nvPr/>
        </p:nvSpPr>
        <p:spPr>
          <a:xfrm>
            <a:off x="6794339" y="3067538"/>
            <a:ext cx="273066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fr-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 consommateur responsable </a:t>
            </a:r>
            <a:endParaRPr/>
          </a:p>
        </p:txBody>
      </p:sp>
      <p:pic>
        <p:nvPicPr>
          <p:cNvPr id="1023" name="Google Shape;102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70204" y="1665515"/>
            <a:ext cx="4533589" cy="3400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Google Shape;102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029" name="Google Shape;1029;p30"/>
          <p:cNvSpPr txBox="1"/>
          <p:nvPr/>
        </p:nvSpPr>
        <p:spPr>
          <a:xfrm>
            <a:off x="871188" y="640628"/>
            <a:ext cx="10731532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Demander aux élèves de faire attention aux détails : magasin, légumes, sac réutilisable, panier, quantité achetée, choix réfléchi…</a:t>
            </a:r>
            <a:endParaRPr/>
          </a:p>
        </p:txBody>
      </p:sp>
      <p:pic>
        <p:nvPicPr>
          <p:cNvPr id="1030" name="Google Shape;1030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4981" y="1518555"/>
            <a:ext cx="4715768" cy="3536826"/>
          </a:xfrm>
          <a:prstGeom prst="rect">
            <a:avLst/>
          </a:prstGeom>
          <a:noFill/>
          <a:ln>
            <a:noFill/>
          </a:ln>
        </p:spPr>
      </p:pic>
      <p:sp>
        <p:nvSpPr>
          <p:cNvPr id="1031" name="Google Shape;1031;p30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Regardez bien l’image. Où se trouve cette femme ? Que choisit-elle ?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31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700"/>
              <a:buFont typeface="Calibri"/>
              <a:buNone/>
            </a:pPr>
            <a:r>
              <a:rPr lang="fr-FR" sz="17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Cette femme choisit ses produits avec attention. Elle achète seulement ce dont elle a besoin pour éviter le gaspillage.</a:t>
            </a:r>
            <a:endParaRPr/>
          </a:p>
        </p:txBody>
      </p:sp>
      <p:pic>
        <p:nvPicPr>
          <p:cNvPr id="1037" name="Google Shape;103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038" name="Google Shape;1038;p31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Demander à 3 élèves de répéter l’expression : « le gaspillage ».</a:t>
            </a:r>
            <a:endParaRPr/>
          </a:p>
        </p:txBody>
      </p:sp>
      <p:sp>
        <p:nvSpPr>
          <p:cNvPr id="1039" name="Google Shape;1039;p31"/>
          <p:cNvSpPr txBox="1"/>
          <p:nvPr/>
        </p:nvSpPr>
        <p:spPr>
          <a:xfrm>
            <a:off x="7336971" y="3067538"/>
            <a:ext cx="262345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fr-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gaspillage </a:t>
            </a:r>
            <a:endParaRPr/>
          </a:p>
        </p:txBody>
      </p:sp>
      <p:pic>
        <p:nvPicPr>
          <p:cNvPr id="1040" name="Google Shape;1040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4981" y="1518555"/>
            <a:ext cx="4715768" cy="3536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32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une phrase avec l’expression « le gaspillage ». Je vais la lire à haute voix. Écoutez bien !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6" name="Google Shape;104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047" name="Google Shape;1047;p32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la phrase à haute voix.</a:t>
            </a:r>
            <a:endParaRPr/>
          </a:p>
        </p:txBody>
      </p:sp>
      <p:sp>
        <p:nvSpPr>
          <p:cNvPr id="1048" name="Google Shape;1048;p32"/>
          <p:cNvSpPr txBox="1"/>
          <p:nvPr/>
        </p:nvSpPr>
        <p:spPr>
          <a:xfrm>
            <a:off x="1324981" y="5096021"/>
            <a:ext cx="932586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Limiter </a:t>
            </a: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le gaspillage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c’est apprendre à consommer seulement ce dont on a vraiment besoin.</a:t>
            </a:r>
            <a:endParaRPr/>
          </a:p>
        </p:txBody>
      </p:sp>
      <p:sp>
        <p:nvSpPr>
          <p:cNvPr id="1049" name="Google Shape;1049;p32"/>
          <p:cNvSpPr txBox="1"/>
          <p:nvPr/>
        </p:nvSpPr>
        <p:spPr>
          <a:xfrm>
            <a:off x="7336971" y="3067538"/>
            <a:ext cx="262345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fr-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gaspillage </a:t>
            </a:r>
            <a:endParaRPr/>
          </a:p>
        </p:txBody>
      </p:sp>
      <p:pic>
        <p:nvPicPr>
          <p:cNvPr id="1050" name="Google Shape;1050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4981" y="1518555"/>
            <a:ext cx="4715768" cy="3536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5" name="Google Shape;105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056" name="Google Shape;1056;p33"/>
          <p:cNvSpPr txBox="1"/>
          <p:nvPr/>
        </p:nvSpPr>
        <p:spPr>
          <a:xfrm>
            <a:off x="660400" y="640628"/>
            <a:ext cx="11049000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Demander aux élèves de faire attention aux détails : ferme, légumes frais, panneau “produits bio”, nature, producteur, achat direct…</a:t>
            </a:r>
            <a:endParaRPr/>
          </a:p>
        </p:txBody>
      </p:sp>
      <p:pic>
        <p:nvPicPr>
          <p:cNvPr id="1057" name="Google Shape;1057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9659" y="1665514"/>
            <a:ext cx="4615542" cy="3461657"/>
          </a:xfrm>
          <a:prstGeom prst="rect">
            <a:avLst/>
          </a:prstGeom>
          <a:noFill/>
          <a:ln>
            <a:noFill/>
          </a:ln>
        </p:spPr>
      </p:pic>
      <p:sp>
        <p:nvSpPr>
          <p:cNvPr id="1058" name="Google Shape;1058;p33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Regardez bien l’image. Où se trouvent ces personnes ? Que fait la femme ?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34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700"/>
              <a:buFont typeface="Calibri"/>
              <a:buNone/>
            </a:pPr>
            <a:r>
              <a:rPr lang="fr-FR" sz="17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La femme achètent des légumes cultivés de façon naturelle. Les produits bio sont meilleurs pour la santé et plus respectueux de l’environnement.</a:t>
            </a:r>
            <a:endParaRPr/>
          </a:p>
        </p:txBody>
      </p:sp>
      <p:pic>
        <p:nvPicPr>
          <p:cNvPr id="1064" name="Google Shape;106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065" name="Google Shape;1065;p34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Demander à 3 élèves de répéter l’expression : « produits bio ».</a:t>
            </a:r>
            <a:endParaRPr/>
          </a:p>
        </p:txBody>
      </p:sp>
      <p:sp>
        <p:nvSpPr>
          <p:cNvPr id="1066" name="Google Shape;1066;p34"/>
          <p:cNvSpPr txBox="1"/>
          <p:nvPr/>
        </p:nvSpPr>
        <p:spPr>
          <a:xfrm>
            <a:off x="6411687" y="3067538"/>
            <a:ext cx="372291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fr-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produits bio </a:t>
            </a:r>
            <a:endParaRPr/>
          </a:p>
        </p:txBody>
      </p:sp>
      <p:pic>
        <p:nvPicPr>
          <p:cNvPr id="1067" name="Google Shape;1067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9659" y="1665514"/>
            <a:ext cx="4615542" cy="3461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35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une phrase avec l’expression « produits bio ». Je vais la lire à haute voix. Écoutez bien !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3" name="Google Shape;107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074" name="Google Shape;1074;p35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3 élèves pour lire la phrase à haute voix.</a:t>
            </a:r>
            <a:endParaRPr/>
          </a:p>
        </p:txBody>
      </p:sp>
      <p:sp>
        <p:nvSpPr>
          <p:cNvPr id="1075" name="Google Shape;1075;p35"/>
          <p:cNvSpPr txBox="1"/>
          <p:nvPr/>
        </p:nvSpPr>
        <p:spPr>
          <a:xfrm>
            <a:off x="1159659" y="5177971"/>
            <a:ext cx="92202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</a:t>
            </a: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produits bio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sont cultivés sans pesticides, ce qui protège à la fois la nature et notre santé.</a:t>
            </a:r>
            <a:endParaRPr/>
          </a:p>
        </p:txBody>
      </p:sp>
      <p:sp>
        <p:nvSpPr>
          <p:cNvPr id="1076" name="Google Shape;1076;p35"/>
          <p:cNvSpPr txBox="1"/>
          <p:nvPr/>
        </p:nvSpPr>
        <p:spPr>
          <a:xfrm>
            <a:off x="6411687" y="3067538"/>
            <a:ext cx="372291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fr-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produits bio </a:t>
            </a:r>
            <a:endParaRPr/>
          </a:p>
        </p:txBody>
      </p:sp>
      <p:pic>
        <p:nvPicPr>
          <p:cNvPr id="1077" name="Google Shape;1077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9659" y="1665514"/>
            <a:ext cx="4615542" cy="3461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3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3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nous allons exploiter les mots et expressions étudiés pour répondre à cet exercice.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8" name="Google Shape;1088;p37"/>
          <p:cNvSpPr txBox="1"/>
          <p:nvPr>
            <p:ph idx="2" type="body"/>
          </p:nvPr>
        </p:nvSpPr>
        <p:spPr>
          <a:xfrm>
            <a:off x="871188" y="552140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None/>
            </a:pPr>
            <a:r>
              <a:rPr lang="fr-FR" sz="1400">
                <a:solidFill>
                  <a:srgbClr val="A5A5A5"/>
                </a:solidFill>
              </a:rPr>
              <a:t>Faire repérer les indices visuels dans chaque image : objets inutiles, nourriture jetée, fruits avec label, choix responsable. Demander aux élèves de justifier leur réponse en utilisant le sens du mot choisi.</a:t>
            </a:r>
            <a:endParaRPr/>
          </a:p>
        </p:txBody>
      </p:sp>
      <p:pic>
        <p:nvPicPr>
          <p:cNvPr id="1089" name="Google Shape;108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7698" y="1097494"/>
            <a:ext cx="8516965" cy="5198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38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réponses attendues. Vérifiez vos choix, puis recopiez les phrases complètes dans votre livret.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6" name="Google Shape;1096;p38"/>
          <p:cNvSpPr txBox="1"/>
          <p:nvPr>
            <p:ph idx="2" type="body"/>
          </p:nvPr>
        </p:nvSpPr>
        <p:spPr>
          <a:xfrm>
            <a:off x="871188" y="552140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None/>
            </a:pPr>
            <a:r>
              <a:rPr lang="fr-FR" sz="1400">
                <a:solidFill>
                  <a:srgbClr val="A5A5A5"/>
                </a:solidFill>
              </a:rPr>
              <a:t>Faire relire chaque phrase par un élève. Demander de justifier le mot choisi à partir de l’image et du sens : surconsommation = achats inutiles ; gaspillage = nourriture jetée ; …</a:t>
            </a:r>
            <a:endParaRPr/>
          </a:p>
        </p:txBody>
      </p:sp>
      <p:pic>
        <p:nvPicPr>
          <p:cNvPr id="1097" name="Google Shape;109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8" name="Google Shape;1098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7698" y="1097494"/>
            <a:ext cx="8516965" cy="5198534"/>
          </a:xfrm>
          <a:prstGeom prst="rect">
            <a:avLst/>
          </a:prstGeom>
          <a:noFill/>
          <a:ln>
            <a:noFill/>
          </a:ln>
        </p:spPr>
      </p:pic>
      <p:sp>
        <p:nvSpPr>
          <p:cNvPr id="1099" name="Google Shape;1099;p38"/>
          <p:cNvSpPr txBox="1"/>
          <p:nvPr/>
        </p:nvSpPr>
        <p:spPr>
          <a:xfrm>
            <a:off x="3362631" y="2302896"/>
            <a:ext cx="4277034" cy="369332"/>
          </a:xfrm>
          <a:prstGeom prst="rect">
            <a:avLst/>
          </a:prstGeom>
          <a:solidFill>
            <a:srgbClr val="E1E9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surconsommation</a:t>
            </a:r>
            <a:endParaRPr/>
          </a:p>
        </p:txBody>
      </p:sp>
      <p:sp>
        <p:nvSpPr>
          <p:cNvPr id="1100" name="Google Shape;1100;p38"/>
          <p:cNvSpPr txBox="1"/>
          <p:nvPr/>
        </p:nvSpPr>
        <p:spPr>
          <a:xfrm>
            <a:off x="4321275" y="3121908"/>
            <a:ext cx="4011561" cy="369332"/>
          </a:xfrm>
          <a:prstGeom prst="rect">
            <a:avLst/>
          </a:prstGeom>
          <a:solidFill>
            <a:srgbClr val="E1E9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gaspillage</a:t>
            </a:r>
            <a:endParaRPr/>
          </a:p>
        </p:txBody>
      </p:sp>
      <p:sp>
        <p:nvSpPr>
          <p:cNvPr id="1101" name="Google Shape;1101;p38"/>
          <p:cNvSpPr txBox="1"/>
          <p:nvPr/>
        </p:nvSpPr>
        <p:spPr>
          <a:xfrm>
            <a:off x="4837471" y="4262590"/>
            <a:ext cx="4011561" cy="369332"/>
          </a:xfrm>
          <a:prstGeom prst="rect">
            <a:avLst/>
          </a:prstGeom>
          <a:solidFill>
            <a:srgbClr val="E1E9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produits bio</a:t>
            </a:r>
            <a:endParaRPr/>
          </a:p>
        </p:txBody>
      </p:sp>
      <p:sp>
        <p:nvSpPr>
          <p:cNvPr id="1102" name="Google Shape;1102;p38"/>
          <p:cNvSpPr txBox="1"/>
          <p:nvPr/>
        </p:nvSpPr>
        <p:spPr>
          <a:xfrm>
            <a:off x="4803057" y="5410838"/>
            <a:ext cx="3888659" cy="369332"/>
          </a:xfrm>
          <a:prstGeom prst="rect">
            <a:avLst/>
          </a:prstGeom>
          <a:solidFill>
            <a:srgbClr val="E1E9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consommateur responsable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39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40"/>
          <p:cNvSpPr txBox="1"/>
          <p:nvPr>
            <p:ph type="title"/>
          </p:nvPr>
        </p:nvSpPr>
        <p:spPr>
          <a:xfrm>
            <a:off x="8337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vous allez associer ces images aux phrases correspondantes. Travaillez en binôme.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3" name="Google Shape;1113;p40"/>
          <p:cNvSpPr txBox="1"/>
          <p:nvPr>
            <p:ph idx="4294967295" type="body"/>
          </p:nvPr>
        </p:nvSpPr>
        <p:spPr>
          <a:xfrm>
            <a:off x="833704" y="636642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Choisir 1 binôme pour présenter le travail devant la classe. Demander de justifier les réponses.</a:t>
            </a:r>
            <a:endParaRPr/>
          </a:p>
        </p:txBody>
      </p:sp>
      <p:graphicFrame>
        <p:nvGraphicFramePr>
          <p:cNvPr id="1114" name="Google Shape;1114;p40"/>
          <p:cNvGraphicFramePr/>
          <p:nvPr/>
        </p:nvGraphicFramePr>
        <p:xfrm>
          <a:off x="3217171" y="597359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{1F9DD4A9-B5C6-4A5C-8328-68B84442B272}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1 - </a:t>
                      </a:r>
                      <a:r>
                        <a:rPr b="0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…..</a:t>
                      </a:r>
                      <a:endParaRPr b="0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2 - </a:t>
                      </a:r>
                      <a:r>
                        <a:rPr b="0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…..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3 - </a:t>
                      </a:r>
                      <a:r>
                        <a:rPr b="0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…..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4 - </a:t>
                      </a:r>
                      <a:r>
                        <a:rPr b="0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…..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5 - </a:t>
                      </a:r>
                      <a:r>
                        <a:rPr b="0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…..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FAE2D5"/>
                    </a:solidFill>
                  </a:tcPr>
                </a:tc>
              </a:tr>
            </a:tbl>
          </a:graphicData>
        </a:graphic>
      </p:graphicFrame>
      <p:sp>
        <p:nvSpPr>
          <p:cNvPr id="1115" name="Google Shape;1115;p40"/>
          <p:cNvSpPr txBox="1"/>
          <p:nvPr/>
        </p:nvSpPr>
        <p:spPr>
          <a:xfrm>
            <a:off x="2972549" y="3307283"/>
            <a:ext cx="2106000" cy="1764000"/>
          </a:xfrm>
          <a:prstGeom prst="rect">
            <a:avLst/>
          </a:prstGeom>
          <a:solidFill>
            <a:srgbClr val="FAE2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Acheter chez l’épicier du quartier permet de soutenir l’</a:t>
            </a: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économie de proximité</a:t>
            </a:r>
            <a:endParaRPr i="1" sz="18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6" name="Google Shape;1116;p40"/>
          <p:cNvSpPr txBox="1"/>
          <p:nvPr/>
        </p:nvSpPr>
        <p:spPr>
          <a:xfrm>
            <a:off x="7466823" y="3334812"/>
            <a:ext cx="2034000" cy="1764000"/>
          </a:xfrm>
          <a:prstGeom prst="rect">
            <a:avLst/>
          </a:prstGeom>
          <a:solidFill>
            <a:srgbClr val="FAE2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</a:t>
            </a: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commerce équitable 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garantit un prix juste aux producteurs et respecte les travailleurs.</a:t>
            </a:r>
            <a:endParaRPr/>
          </a:p>
        </p:txBody>
      </p:sp>
      <p:sp>
        <p:nvSpPr>
          <p:cNvPr id="1117" name="Google Shape;1117;p40"/>
          <p:cNvSpPr txBox="1"/>
          <p:nvPr/>
        </p:nvSpPr>
        <p:spPr>
          <a:xfrm>
            <a:off x="9599967" y="3309529"/>
            <a:ext cx="1959607" cy="1764000"/>
          </a:xfrm>
          <a:prstGeom prst="rect">
            <a:avLst/>
          </a:prstGeom>
          <a:solidFill>
            <a:srgbClr val="FAE2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aider les agriculteurs de ma région, j’achète des </a:t>
            </a: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produits locaux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au marché.</a:t>
            </a:r>
            <a:endParaRPr/>
          </a:p>
        </p:txBody>
      </p:sp>
      <p:sp>
        <p:nvSpPr>
          <p:cNvPr id="1118" name="Google Shape;1118;p40"/>
          <p:cNvSpPr txBox="1"/>
          <p:nvPr/>
        </p:nvSpPr>
        <p:spPr>
          <a:xfrm>
            <a:off x="5208942" y="3334811"/>
            <a:ext cx="2113200" cy="1764000"/>
          </a:xfrm>
          <a:prstGeom prst="rect">
            <a:avLst/>
          </a:prstGeom>
          <a:solidFill>
            <a:srgbClr val="FAE2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 produit porte un </a:t>
            </a: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label écologique 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il respecte davantage l’environnement.</a:t>
            </a:r>
            <a:endParaRPr/>
          </a:p>
        </p:txBody>
      </p:sp>
      <p:sp>
        <p:nvSpPr>
          <p:cNvPr id="1119" name="Google Shape;1119;p40"/>
          <p:cNvSpPr txBox="1"/>
          <p:nvPr/>
        </p:nvSpPr>
        <p:spPr>
          <a:xfrm>
            <a:off x="3877756" y="5094860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0" name="Google Shape;1120;p40"/>
          <p:cNvSpPr txBox="1"/>
          <p:nvPr/>
        </p:nvSpPr>
        <p:spPr>
          <a:xfrm>
            <a:off x="8466715" y="5122195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1" name="Google Shape;1121;p40"/>
          <p:cNvSpPr txBox="1"/>
          <p:nvPr/>
        </p:nvSpPr>
        <p:spPr>
          <a:xfrm>
            <a:off x="10431977" y="5080810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2" name="Google Shape;1122;p40"/>
          <p:cNvSpPr txBox="1"/>
          <p:nvPr/>
        </p:nvSpPr>
        <p:spPr>
          <a:xfrm>
            <a:off x="6096000" y="5118688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3" name="Google Shape;1123;p40"/>
          <p:cNvSpPr txBox="1"/>
          <p:nvPr/>
        </p:nvSpPr>
        <p:spPr>
          <a:xfrm>
            <a:off x="833703" y="3307283"/>
            <a:ext cx="2026800" cy="1764000"/>
          </a:xfrm>
          <a:prstGeom prst="rect">
            <a:avLst/>
          </a:prstGeom>
          <a:solidFill>
            <a:srgbClr val="FAE2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sodas, les chips et les biscuits industriels sont des </a:t>
            </a: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aliments transformés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124" name="Google Shape;1124;p40"/>
          <p:cNvSpPr txBox="1"/>
          <p:nvPr/>
        </p:nvSpPr>
        <p:spPr>
          <a:xfrm>
            <a:off x="1698860" y="5088675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5" name="Google Shape;1125;p40"/>
          <p:cNvSpPr txBox="1"/>
          <p:nvPr/>
        </p:nvSpPr>
        <p:spPr>
          <a:xfrm>
            <a:off x="10431977" y="2679324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6" name="Google Shape;1126;p40"/>
          <p:cNvSpPr txBox="1"/>
          <p:nvPr/>
        </p:nvSpPr>
        <p:spPr>
          <a:xfrm>
            <a:off x="8413910" y="2679325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7" name="Google Shape;1127;p40"/>
          <p:cNvSpPr txBox="1"/>
          <p:nvPr/>
        </p:nvSpPr>
        <p:spPr>
          <a:xfrm>
            <a:off x="6119130" y="2693124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8" name="Google Shape;1128;p40"/>
          <p:cNvSpPr txBox="1"/>
          <p:nvPr/>
        </p:nvSpPr>
        <p:spPr>
          <a:xfrm>
            <a:off x="1698860" y="2693577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9" name="Google Shape;1129;p40"/>
          <p:cNvSpPr txBox="1"/>
          <p:nvPr/>
        </p:nvSpPr>
        <p:spPr>
          <a:xfrm>
            <a:off x="3878420" y="2683925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0" name="Google Shape;1130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73877" y="1135210"/>
            <a:ext cx="2104672" cy="1526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1" name="Google Shape;1131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08942" y="1129367"/>
            <a:ext cx="2112461" cy="1543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99967" y="1129368"/>
            <a:ext cx="1959607" cy="1532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63646" y="1150157"/>
            <a:ext cx="2034495" cy="151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4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33703" y="1129367"/>
            <a:ext cx="2026949" cy="15438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41"/>
          <p:cNvSpPr txBox="1"/>
          <p:nvPr>
            <p:ph type="title"/>
          </p:nvPr>
        </p:nvSpPr>
        <p:spPr>
          <a:xfrm>
            <a:off x="8337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Voilà. Nous avons associé correctement les images aux phrases correspondantes.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0" name="Google Shape;1140;p41"/>
          <p:cNvSpPr txBox="1"/>
          <p:nvPr>
            <p:ph idx="4294967295" type="body"/>
          </p:nvPr>
        </p:nvSpPr>
        <p:spPr>
          <a:xfrm>
            <a:off x="833704" y="636642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Mettre l’accent sur les expressions et le vocabulaire étudiés.</a:t>
            </a:r>
            <a:endParaRPr/>
          </a:p>
        </p:txBody>
      </p:sp>
      <p:sp>
        <p:nvSpPr>
          <p:cNvPr id="1141" name="Google Shape;1141;p41"/>
          <p:cNvSpPr txBox="1"/>
          <p:nvPr/>
        </p:nvSpPr>
        <p:spPr>
          <a:xfrm>
            <a:off x="2972549" y="3307283"/>
            <a:ext cx="2106000" cy="1764000"/>
          </a:xfrm>
          <a:prstGeom prst="rect">
            <a:avLst/>
          </a:prstGeom>
          <a:solidFill>
            <a:srgbClr val="FAE2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Acheter chez l’épicier du quartier permet de soutenir l’</a:t>
            </a: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économie de proximité</a:t>
            </a:r>
            <a:endParaRPr i="1" sz="18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2" name="Google Shape;1142;p41"/>
          <p:cNvSpPr txBox="1"/>
          <p:nvPr/>
        </p:nvSpPr>
        <p:spPr>
          <a:xfrm>
            <a:off x="7466823" y="3334812"/>
            <a:ext cx="2034000" cy="1764000"/>
          </a:xfrm>
          <a:prstGeom prst="rect">
            <a:avLst/>
          </a:prstGeom>
          <a:solidFill>
            <a:srgbClr val="FAE2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</a:t>
            </a: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commerce équitable 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garantit un prix juste aux producteurs et respecte les travailleurs.</a:t>
            </a:r>
            <a:endParaRPr/>
          </a:p>
        </p:txBody>
      </p:sp>
      <p:sp>
        <p:nvSpPr>
          <p:cNvPr id="1143" name="Google Shape;1143;p41"/>
          <p:cNvSpPr txBox="1"/>
          <p:nvPr/>
        </p:nvSpPr>
        <p:spPr>
          <a:xfrm>
            <a:off x="9599967" y="3309529"/>
            <a:ext cx="1959607" cy="1764000"/>
          </a:xfrm>
          <a:prstGeom prst="rect">
            <a:avLst/>
          </a:prstGeom>
          <a:solidFill>
            <a:srgbClr val="FAE2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aider les agriculteurs de ma région, j’achète des </a:t>
            </a: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produits locaux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au marché.</a:t>
            </a:r>
            <a:endParaRPr/>
          </a:p>
        </p:txBody>
      </p:sp>
      <p:sp>
        <p:nvSpPr>
          <p:cNvPr id="1144" name="Google Shape;1144;p41"/>
          <p:cNvSpPr txBox="1"/>
          <p:nvPr/>
        </p:nvSpPr>
        <p:spPr>
          <a:xfrm>
            <a:off x="5208942" y="3334811"/>
            <a:ext cx="2113200" cy="1764000"/>
          </a:xfrm>
          <a:prstGeom prst="rect">
            <a:avLst/>
          </a:prstGeom>
          <a:solidFill>
            <a:srgbClr val="FAE2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 produit porte un </a:t>
            </a: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label écologique 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il respecte davantage l’environnement.</a:t>
            </a:r>
            <a:endParaRPr/>
          </a:p>
        </p:txBody>
      </p:sp>
      <p:sp>
        <p:nvSpPr>
          <p:cNvPr id="1145" name="Google Shape;1145;p41"/>
          <p:cNvSpPr txBox="1"/>
          <p:nvPr/>
        </p:nvSpPr>
        <p:spPr>
          <a:xfrm>
            <a:off x="3877756" y="5094860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6" name="Google Shape;1146;p41"/>
          <p:cNvSpPr txBox="1"/>
          <p:nvPr/>
        </p:nvSpPr>
        <p:spPr>
          <a:xfrm>
            <a:off x="8466715" y="5122195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7" name="Google Shape;1147;p41"/>
          <p:cNvSpPr txBox="1"/>
          <p:nvPr/>
        </p:nvSpPr>
        <p:spPr>
          <a:xfrm>
            <a:off x="10431977" y="5080810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8" name="Google Shape;1148;p41"/>
          <p:cNvSpPr txBox="1"/>
          <p:nvPr/>
        </p:nvSpPr>
        <p:spPr>
          <a:xfrm>
            <a:off x="6096000" y="5118688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9" name="Google Shape;1149;p41"/>
          <p:cNvSpPr txBox="1"/>
          <p:nvPr/>
        </p:nvSpPr>
        <p:spPr>
          <a:xfrm>
            <a:off x="833703" y="3307283"/>
            <a:ext cx="2026800" cy="1764000"/>
          </a:xfrm>
          <a:prstGeom prst="rect">
            <a:avLst/>
          </a:prstGeom>
          <a:solidFill>
            <a:srgbClr val="FAE2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sodas, les chips et les biscuits industriels sont des </a:t>
            </a: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aliments transformés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150" name="Google Shape;1150;p41"/>
          <p:cNvSpPr txBox="1"/>
          <p:nvPr/>
        </p:nvSpPr>
        <p:spPr>
          <a:xfrm>
            <a:off x="1698860" y="5088675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41"/>
          <p:cNvSpPr txBox="1"/>
          <p:nvPr/>
        </p:nvSpPr>
        <p:spPr>
          <a:xfrm>
            <a:off x="10431977" y="2679324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p41"/>
          <p:cNvSpPr txBox="1"/>
          <p:nvPr/>
        </p:nvSpPr>
        <p:spPr>
          <a:xfrm>
            <a:off x="8413910" y="2679325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p41"/>
          <p:cNvSpPr txBox="1"/>
          <p:nvPr/>
        </p:nvSpPr>
        <p:spPr>
          <a:xfrm>
            <a:off x="6119130" y="2693124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4" name="Google Shape;1154;p41"/>
          <p:cNvSpPr txBox="1"/>
          <p:nvPr/>
        </p:nvSpPr>
        <p:spPr>
          <a:xfrm>
            <a:off x="1698860" y="2693577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41"/>
          <p:cNvSpPr txBox="1"/>
          <p:nvPr/>
        </p:nvSpPr>
        <p:spPr>
          <a:xfrm>
            <a:off x="3878420" y="2683925"/>
            <a:ext cx="295586" cy="2769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156" name="Google Shape;1156;p41"/>
          <p:cNvGraphicFramePr/>
          <p:nvPr/>
        </p:nvGraphicFramePr>
        <p:xfrm>
          <a:off x="3217171" y="597359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{1F9DD4A9-B5C6-4A5C-8328-68B84442B272}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1 - </a:t>
                      </a:r>
                      <a:r>
                        <a:rPr b="1" lang="fr-FR" sz="1600" u="none" cap="none" strike="noStrike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</a:t>
                      </a:r>
                      <a:endParaRPr b="1" sz="1600" u="none" cap="none" strike="noStrike">
                        <a:solidFill>
                          <a:srgbClr val="00B0F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2 - </a:t>
                      </a:r>
                      <a:r>
                        <a:rPr b="1" lang="fr-FR" sz="1600" u="none" cap="none" strike="noStrike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b="1" sz="1600" u="none" cap="none" strike="noStrike">
                        <a:solidFill>
                          <a:srgbClr val="00B0F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3 - </a:t>
                      </a:r>
                      <a:r>
                        <a:rPr b="1" lang="fr-FR" sz="1600" u="none" cap="none" strike="noStrike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b="1" sz="1600" u="none" cap="none" strike="noStrike">
                        <a:solidFill>
                          <a:srgbClr val="00B0F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4 - </a:t>
                      </a:r>
                      <a:r>
                        <a:rPr b="1" lang="fr-FR" sz="1600" u="none" cap="none" strike="noStrike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b="1" sz="1600" u="none" cap="none" strike="noStrike">
                        <a:solidFill>
                          <a:srgbClr val="00B0F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5 - </a:t>
                      </a:r>
                      <a:r>
                        <a:rPr b="1" lang="fr-FR" sz="1600" u="none" cap="none" strike="noStrike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 b="1" sz="1600" u="none" cap="none" strike="noStrike">
                        <a:solidFill>
                          <a:srgbClr val="00B0F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FAE2D5"/>
                    </a:solidFill>
                  </a:tcPr>
                </a:tc>
              </a:tr>
            </a:tbl>
          </a:graphicData>
        </a:graphic>
      </p:graphicFrame>
      <p:pic>
        <p:nvPicPr>
          <p:cNvPr id="1157" name="Google Shape;115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73877" y="1135210"/>
            <a:ext cx="2104672" cy="1526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08942" y="1129367"/>
            <a:ext cx="2112461" cy="1543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99967" y="1129368"/>
            <a:ext cx="1959607" cy="1532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63646" y="1150157"/>
            <a:ext cx="2034495" cy="151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4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33703" y="1129367"/>
            <a:ext cx="2026949" cy="15438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42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on passe à la deuxième partie de la séance consacrée à la compréhension globale.</a:t>
            </a:r>
            <a:endParaRPr/>
          </a:p>
        </p:txBody>
      </p:sp>
      <p:sp>
        <p:nvSpPr>
          <p:cNvPr id="1167" name="Google Shape;1167;p42"/>
          <p:cNvSpPr txBox="1"/>
          <p:nvPr/>
        </p:nvSpPr>
        <p:spPr>
          <a:xfrm>
            <a:off x="4691743" y="1927030"/>
            <a:ext cx="6564084" cy="336611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42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Compréhension globale</a:t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2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20 min</a:t>
            </a:r>
            <a:endParaRPr sz="4267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8" name="Google Shape;116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147" y="993046"/>
            <a:ext cx="4373612" cy="4373612"/>
          </a:xfrm>
          <a:prstGeom prst="rect">
            <a:avLst/>
          </a:prstGeom>
          <a:noFill/>
          <a:ln>
            <a:noFill/>
          </a:ln>
        </p:spPr>
      </p:pic>
      <p:sp>
        <p:nvSpPr>
          <p:cNvPr id="1169" name="Google Shape;1169;p42"/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0" name="Google Shape;1170;p42"/>
          <p:cNvSpPr txBox="1"/>
          <p:nvPr/>
        </p:nvSpPr>
        <p:spPr>
          <a:xfrm>
            <a:off x="5185588" y="2811667"/>
            <a:ext cx="60960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4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Consommer avec conscience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4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agir pour la planète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4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l’objectif de la compréhension globale.</a:t>
            </a:r>
            <a:endParaRPr/>
          </a:p>
        </p:txBody>
      </p:sp>
      <p:pic>
        <p:nvPicPr>
          <p:cNvPr id="1176" name="Google Shape;117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423" y="2501112"/>
            <a:ext cx="1006687" cy="1006687"/>
          </a:xfrm>
          <a:prstGeom prst="rect">
            <a:avLst/>
          </a:prstGeom>
          <a:noFill/>
          <a:ln>
            <a:noFill/>
          </a:ln>
        </p:spPr>
      </p:pic>
      <p:sp>
        <p:nvSpPr>
          <p:cNvPr id="1177" name="Google Shape;1177;p43"/>
          <p:cNvSpPr txBox="1"/>
          <p:nvPr/>
        </p:nvSpPr>
        <p:spPr>
          <a:xfrm>
            <a:off x="2079171" y="2596484"/>
            <a:ext cx="9097381" cy="8651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85725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Compréhension globale : </a:t>
            </a:r>
            <a:r>
              <a:rPr b="1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Réagir à un aspect du texte en exprimant son accord/désaccord et en justifiant sa réaction.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8" name="Google Shape;1178;p43"/>
          <p:cNvSpPr txBox="1"/>
          <p:nvPr/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i="1" lang="fr-F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Lire l’objectif de la séance avec une voix claire et audible.</a:t>
            </a:r>
            <a:endParaRPr i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44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7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45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Avant de commencer, qui peut nous rappeler la démarche à suivre pour réagir à un aspect du texte ?</a:t>
            </a:r>
            <a:endParaRPr/>
          </a:p>
        </p:txBody>
      </p:sp>
      <p:sp>
        <p:nvSpPr>
          <p:cNvPr id="1189" name="Google Shape;1189;p45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Désigner des élèves au hasard. Recueillir leurs réponses et leur demander de les justifier. Fournir un feedback.</a:t>
            </a:r>
            <a:endParaRPr/>
          </a:p>
        </p:txBody>
      </p:sp>
      <p:pic>
        <p:nvPicPr>
          <p:cNvPr id="1190" name="Google Shape;119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191" name="Google Shape;1191;p45"/>
          <p:cNvSpPr txBox="1"/>
          <p:nvPr/>
        </p:nvSpPr>
        <p:spPr>
          <a:xfrm>
            <a:off x="566056" y="1664582"/>
            <a:ext cx="5205479" cy="2554545"/>
          </a:xfrm>
          <a:prstGeom prst="rect">
            <a:avLst/>
          </a:prstGeom>
          <a:solidFill>
            <a:srgbClr val="E0E3F2"/>
          </a:solidFill>
          <a:ln cap="flat" cmpd="sng" w="952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réagir à un aspect du texte :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…………………………………………………………………………………………………………..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…………………………………………………………………………………………………………..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…………………………………………………………………………………………………………..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2" name="Google Shape;1192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1049665"/>
            <a:ext cx="5692633" cy="5464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46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la démarche à suivre pour réagir à un aspect du texte.</a:t>
            </a:r>
            <a:endParaRPr/>
          </a:p>
        </p:txBody>
      </p:sp>
      <p:sp>
        <p:nvSpPr>
          <p:cNvPr id="1198" name="Google Shape;1198;p46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Apporter des précisions supplémentaires si nécessaire. </a:t>
            </a:r>
            <a:endParaRPr/>
          </a:p>
        </p:txBody>
      </p:sp>
      <p:pic>
        <p:nvPicPr>
          <p:cNvPr id="1199" name="Google Shape;119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0" name="Google Shape;1200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1049665"/>
            <a:ext cx="5692633" cy="5464013"/>
          </a:xfrm>
          <a:prstGeom prst="rect">
            <a:avLst/>
          </a:prstGeom>
          <a:noFill/>
          <a:ln>
            <a:noFill/>
          </a:ln>
        </p:spPr>
      </p:pic>
      <p:sp>
        <p:nvSpPr>
          <p:cNvPr id="1201" name="Google Shape;1201;p46"/>
          <p:cNvSpPr/>
          <p:nvPr/>
        </p:nvSpPr>
        <p:spPr>
          <a:xfrm>
            <a:off x="566056" y="1664582"/>
            <a:ext cx="5205479" cy="3539430"/>
          </a:xfrm>
          <a:prstGeom prst="wedgeRectCallout">
            <a:avLst>
              <a:gd fmla="val 78708" name="adj1"/>
              <a:gd fmla="val 54676" name="adj2"/>
            </a:avLst>
          </a:prstGeom>
          <a:solidFill>
            <a:srgbClr val="E0E3F2"/>
          </a:solidFill>
          <a:ln cap="flat" cmpd="sng" w="952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❑"/>
            </a:pP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repère une idée importante ou une proposition de l’auteur :</a:t>
            </a:r>
            <a:endParaRPr/>
          </a:p>
          <a:p>
            <a:pPr indent="-342900" lvl="1" marL="540000" marR="0" rtl="0" algn="just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✔"/>
            </a:pP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Exemple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 Il faut limiter le gaspillage.</a:t>
            </a:r>
            <a:endParaRPr/>
          </a:p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❑"/>
            </a:pP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J’exprime mon accord ou mon désaccord :</a:t>
            </a:r>
            <a:endParaRPr/>
          </a:p>
          <a:p>
            <a:pPr indent="-342900" lvl="1" marL="540000" marR="0" rtl="0" algn="just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✔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suis d’accord avec cette idée.</a:t>
            </a:r>
            <a:endParaRPr/>
          </a:p>
          <a:p>
            <a:pPr indent="-342900" lvl="1" marL="540000" marR="0" rtl="0" algn="just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✔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ne suis pas d’accord avec cette idée. Etc.</a:t>
            </a:r>
            <a:endParaRPr/>
          </a:p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❑"/>
            </a:pP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justifie ma réaction :</a:t>
            </a:r>
            <a:endParaRPr/>
          </a:p>
          <a:p>
            <a:pPr indent="-342900" lvl="1" marL="540000" marR="0" rtl="0" algn="just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✔"/>
            </a:pP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J’utilise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 parce que / car et je donne une raison claire.</a:t>
            </a:r>
            <a:endParaRPr/>
          </a:p>
          <a:p>
            <a:pPr indent="-342900" lvl="1" marL="540000" marR="0" rtl="0" algn="just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⮚"/>
            </a:pP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Exemple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 </a:t>
            </a:r>
            <a:r>
              <a:rPr b="0" i="0" lang="fr-FR" sz="1800" u="none" cap="none" strike="noStrike">
                <a:solidFill>
                  <a:schemeClr val="dk1"/>
                </a:solidFill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Je suis d’accord avec l’idée de 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limiter le gaspillage, </a:t>
            </a:r>
            <a:r>
              <a:rPr b="0" i="1" lang="fr-FR" sz="18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parce que cela 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permet de protéger l’environnement et d’économiser les ressources.</a:t>
            </a:r>
            <a:endParaRPr b="1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5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4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700"/>
              <a:buFont typeface="Calibri"/>
              <a:buNone/>
            </a:pPr>
            <a:r>
              <a:rPr lang="fr-FR" sz="17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Observez le titre « Agissons pour des modes de consommation durables ! », puis réagissez à l’idée qu’il exprime : faut-il agir pour consommer autrement ? Pourquoi ?</a:t>
            </a:r>
            <a:endParaRPr/>
          </a:p>
        </p:txBody>
      </p:sp>
      <p:sp>
        <p:nvSpPr>
          <p:cNvPr id="1207" name="Google Shape;1207;p47"/>
          <p:cNvSpPr txBox="1"/>
          <p:nvPr>
            <p:ph idx="2" type="body"/>
          </p:nvPr>
        </p:nvSpPr>
        <p:spPr>
          <a:xfrm>
            <a:off x="871188" y="601300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None/>
            </a:pPr>
            <a:r>
              <a:rPr lang="fr-FR" sz="1400">
                <a:solidFill>
                  <a:srgbClr val="A5A5A5"/>
                </a:solidFill>
              </a:rPr>
              <a:t>Faire repérer le verbe « Agissons », qui invite à passer à l’action. Amener les élèves à formuler une réaction personnelle avec : Je trouve que… / Selon moi… / parce que….</a:t>
            </a:r>
            <a:endParaRPr/>
          </a:p>
        </p:txBody>
      </p:sp>
      <p:pic>
        <p:nvPicPr>
          <p:cNvPr id="1208" name="Google Shape;1208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p47"/>
          <p:cNvSpPr txBox="1"/>
          <p:nvPr/>
        </p:nvSpPr>
        <p:spPr>
          <a:xfrm>
            <a:off x="566056" y="1664582"/>
            <a:ext cx="5205479" cy="2246769"/>
          </a:xfrm>
          <a:prstGeom prst="rect">
            <a:avLst/>
          </a:prstGeom>
          <a:solidFill>
            <a:srgbClr val="E0E3F2"/>
          </a:solidFill>
          <a:ln cap="flat" cmpd="sng" w="952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1" marL="800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…………………………………………………………………………………………………………..</a:t>
            </a:r>
            <a:endParaRPr/>
          </a:p>
          <a:p>
            <a:pPr indent="-342900" lvl="1" marL="800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…………………………………………………………………………………………………………..</a:t>
            </a:r>
            <a:endParaRPr/>
          </a:p>
          <a:p>
            <a:pPr indent="-342900" lvl="1" marL="800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…………………………………………………………………………………………………………..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0" name="Google Shape;1210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1049665"/>
            <a:ext cx="5692633" cy="5464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48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une réaction possible à l’idée exprimée dans le titre. Lisez-la, puis comparez-la avec vos réponses.</a:t>
            </a:r>
            <a:endParaRPr/>
          </a:p>
        </p:txBody>
      </p:sp>
      <p:sp>
        <p:nvSpPr>
          <p:cNvPr id="1216" name="Google Shape;1216;p48"/>
          <p:cNvSpPr txBox="1"/>
          <p:nvPr>
            <p:ph idx="2" type="body"/>
          </p:nvPr>
        </p:nvSpPr>
        <p:spPr>
          <a:xfrm>
            <a:off x="871188" y="561972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None/>
            </a:pPr>
            <a:r>
              <a:rPr lang="fr-FR" sz="1400">
                <a:solidFill>
                  <a:srgbClr val="A5A5A5"/>
                </a:solidFill>
              </a:rPr>
              <a:t>Faire repérer les deux parties de la réponse : la réaction personnelle et la justification. Insister sur les formulations : Je trouve que… / Selon moi… / parce que…</a:t>
            </a:r>
            <a:endParaRPr/>
          </a:p>
        </p:txBody>
      </p:sp>
      <p:pic>
        <p:nvPicPr>
          <p:cNvPr id="1217" name="Google Shape;1217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1049665"/>
            <a:ext cx="5692633" cy="5464013"/>
          </a:xfrm>
          <a:prstGeom prst="rect">
            <a:avLst/>
          </a:prstGeom>
          <a:noFill/>
          <a:ln>
            <a:noFill/>
          </a:ln>
        </p:spPr>
      </p:pic>
      <p:sp>
        <p:nvSpPr>
          <p:cNvPr id="1219" name="Google Shape;1219;p48"/>
          <p:cNvSpPr/>
          <p:nvPr/>
        </p:nvSpPr>
        <p:spPr>
          <a:xfrm>
            <a:off x="566056" y="1664582"/>
            <a:ext cx="5205479" cy="2862322"/>
          </a:xfrm>
          <a:prstGeom prst="wedgeRectCallout">
            <a:avLst>
              <a:gd fmla="val 62086" name="adj1"/>
              <a:gd fmla="val -67613" name="adj2"/>
            </a:avLst>
          </a:prstGeom>
          <a:solidFill>
            <a:srgbClr val="E0E3F2"/>
          </a:solidFill>
          <a:ln cap="flat" cmpd="sng" w="952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❑"/>
            </a:pPr>
            <a:r>
              <a:rPr b="1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Titre :</a:t>
            </a:r>
            <a:endParaRPr/>
          </a:p>
          <a:p>
            <a:pPr indent="-285750" lvl="1" marL="720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Courier New"/>
              <a:buChar char="o"/>
            </a:pP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« Agissons pour des modes de consommation durables ! »</a:t>
            </a:r>
            <a:endParaRPr/>
          </a:p>
          <a:p>
            <a:pPr indent="-285750" lvl="1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❑"/>
            </a:pPr>
            <a:r>
              <a:rPr b="1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Réaction possible :</a:t>
            </a:r>
            <a:endParaRPr/>
          </a:p>
          <a:p>
            <a:pPr indent="-285750" lvl="1" marL="720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Courier New"/>
              <a:buChar char="o"/>
            </a:pP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trouve que l’appel à agir est important, </a:t>
            </a:r>
            <a:r>
              <a:rPr b="1" i="1" lang="fr-FR" sz="18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parce que </a:t>
            </a: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nos habitudes de consommation peuvent protéger l’environnement et réduire le gaspillage.</a:t>
            </a:r>
            <a:endParaRPr/>
          </a:p>
          <a:p>
            <a:pPr indent="-285750" lvl="1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❑"/>
            </a:pPr>
            <a:r>
              <a:rPr b="1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Structure à retenir :</a:t>
            </a:r>
            <a:endParaRPr/>
          </a:p>
          <a:p>
            <a:pPr indent="-285750" lvl="1" marL="720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Courier New"/>
              <a:buChar char="o"/>
            </a:pP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trouve que… + parce que… Etc.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p49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8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p5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travaillez en binômes et formulez des hypothèses à partir de ces questions.</a:t>
            </a:r>
            <a:endParaRPr/>
          </a:p>
        </p:txBody>
      </p:sp>
      <p:sp>
        <p:nvSpPr>
          <p:cNvPr id="1230" name="Google Shape;1230;p50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Rappeler la démarche du travail en binômes : travaillez seul puis comparez avec votre camarade.</a:t>
            </a:r>
            <a:endParaRPr/>
          </a:p>
        </p:txBody>
      </p:sp>
      <p:pic>
        <p:nvPicPr>
          <p:cNvPr id="1231" name="Google Shape;1231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9897" y="1288026"/>
            <a:ext cx="4827394" cy="508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2" name="Google Shape;1232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6523" y="1962730"/>
            <a:ext cx="6603374" cy="2676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51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hypothèses que l’on peut deviner sur le sens global du texte.</a:t>
            </a:r>
            <a:endParaRPr/>
          </a:p>
        </p:txBody>
      </p:sp>
      <p:sp>
        <p:nvSpPr>
          <p:cNvPr id="1238" name="Google Shape;1238;p51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Confirmer ou infirmer les réponses en cherchant des indices dans le texte. Demander de justifier les réponses.</a:t>
            </a:r>
            <a:endParaRPr/>
          </a:p>
        </p:txBody>
      </p:sp>
      <p:pic>
        <p:nvPicPr>
          <p:cNvPr id="1239" name="Google Shape;123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9897" y="1288026"/>
            <a:ext cx="4827394" cy="508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0" name="Google Shape;1240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6523" y="1962730"/>
            <a:ext cx="6603374" cy="2676899"/>
          </a:xfrm>
          <a:prstGeom prst="rect">
            <a:avLst/>
          </a:prstGeom>
          <a:noFill/>
          <a:ln>
            <a:noFill/>
          </a:ln>
        </p:spPr>
      </p:pic>
      <p:sp>
        <p:nvSpPr>
          <p:cNvPr id="1241" name="Google Shape;1241;p51"/>
          <p:cNvSpPr txBox="1"/>
          <p:nvPr/>
        </p:nvSpPr>
        <p:spPr>
          <a:xfrm>
            <a:off x="639093" y="2635184"/>
            <a:ext cx="6253319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Noto Sans Symbols"/>
              <a:buChar char="⮚"/>
            </a:pPr>
            <a:r>
              <a:rPr i="1" lang="fr-FR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Ils semblent inquiets et surpris, parce qu’ils voient beaucoup de déchets.</a:t>
            </a:r>
            <a:endParaRPr/>
          </a:p>
        </p:txBody>
      </p:sp>
      <p:sp>
        <p:nvSpPr>
          <p:cNvPr id="1242" name="Google Shape;1242;p51"/>
          <p:cNvSpPr txBox="1"/>
          <p:nvPr/>
        </p:nvSpPr>
        <p:spPr>
          <a:xfrm>
            <a:off x="619429" y="4026420"/>
            <a:ext cx="2556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6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52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essayez d’identifier la situation d’énonciation du texte en complétant le tableau suivant.</a:t>
            </a:r>
            <a:endParaRPr/>
          </a:p>
        </p:txBody>
      </p:sp>
      <p:sp>
        <p:nvSpPr>
          <p:cNvPr id="1248" name="Google Shape;1248;p52"/>
          <p:cNvSpPr txBox="1"/>
          <p:nvPr>
            <p:ph idx="1" type="body"/>
          </p:nvPr>
        </p:nvSpPr>
        <p:spPr>
          <a:xfrm>
            <a:off x="857333" y="552140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None/>
            </a:pPr>
            <a:r>
              <a:rPr lang="fr-FR" sz="1400">
                <a:solidFill>
                  <a:srgbClr val="A5A5A5"/>
                </a:solidFill>
              </a:rPr>
              <a:t>Faire repérer les indices utiles : « Chers consommateurs, chères consommatrices », « Au nom de l’organisation Consommons Mieux Maroc », le titre « Agissons pour des modes de consommation durables ! » et l’objectif de sensibilisation.</a:t>
            </a:r>
            <a:endParaRPr/>
          </a:p>
        </p:txBody>
      </p:sp>
      <p:pic>
        <p:nvPicPr>
          <p:cNvPr id="1249" name="Google Shape;1249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5722" y="1893710"/>
            <a:ext cx="10900555" cy="1535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p5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réponses attendues. Vérifiez votre tableau et corrigez si nécessaire.</a:t>
            </a:r>
            <a:endParaRPr/>
          </a:p>
        </p:txBody>
      </p:sp>
      <p:sp>
        <p:nvSpPr>
          <p:cNvPr id="1255" name="Google Shape;1255;p53"/>
          <p:cNvSpPr txBox="1"/>
          <p:nvPr>
            <p:ph idx="1" type="body"/>
          </p:nvPr>
        </p:nvSpPr>
        <p:spPr>
          <a:xfrm>
            <a:off x="857333" y="552140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None/>
            </a:pPr>
            <a:r>
              <a:rPr lang="fr-FR" sz="1400">
                <a:solidFill>
                  <a:srgbClr val="A5A5A5"/>
                </a:solidFill>
              </a:rPr>
              <a:t>Faire justifier chaque réponse à partir des indices du texte : l’auteur, les destinataires, le thème et le but. Demander ensuite aux élèves de recopier les réponses dans le livret.</a:t>
            </a:r>
            <a:endParaRPr/>
          </a:p>
        </p:txBody>
      </p:sp>
      <p:pic>
        <p:nvPicPr>
          <p:cNvPr id="1256" name="Google Shape;1256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6393" y="1893710"/>
            <a:ext cx="10980000" cy="1546479"/>
          </a:xfrm>
          <a:prstGeom prst="rect">
            <a:avLst/>
          </a:prstGeom>
          <a:noFill/>
          <a:ln>
            <a:noFill/>
          </a:ln>
        </p:spPr>
      </p:pic>
      <p:sp>
        <p:nvSpPr>
          <p:cNvPr id="1257" name="Google Shape;1257;p53"/>
          <p:cNvSpPr txBox="1"/>
          <p:nvPr/>
        </p:nvSpPr>
        <p:spPr>
          <a:xfrm>
            <a:off x="943896" y="2921479"/>
            <a:ext cx="2664000" cy="936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DEBD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Un(e) représentant(e) de l’organisation « Consommons Mieux Maroc ».</a:t>
            </a:r>
            <a:endParaRPr/>
          </a:p>
        </p:txBody>
      </p:sp>
      <p:sp>
        <p:nvSpPr>
          <p:cNvPr id="1258" name="Google Shape;1258;p53"/>
          <p:cNvSpPr txBox="1"/>
          <p:nvPr/>
        </p:nvSpPr>
        <p:spPr>
          <a:xfrm>
            <a:off x="3608437" y="2919106"/>
            <a:ext cx="2628000" cy="936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DEBD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Aux consommateurs et consommatrices.</a:t>
            </a:r>
            <a:endParaRPr/>
          </a:p>
        </p:txBody>
      </p:sp>
      <p:sp>
        <p:nvSpPr>
          <p:cNvPr id="1259" name="Google Shape;1259;p53"/>
          <p:cNvSpPr txBox="1"/>
          <p:nvPr/>
        </p:nvSpPr>
        <p:spPr>
          <a:xfrm>
            <a:off x="6248397" y="2921479"/>
            <a:ext cx="2628000" cy="936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DEBD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Des modes de consommation durables.</a:t>
            </a:r>
            <a:endParaRPr/>
          </a:p>
        </p:txBody>
      </p:sp>
      <p:sp>
        <p:nvSpPr>
          <p:cNvPr id="1260" name="Google Shape;1260;p53"/>
          <p:cNvSpPr txBox="1"/>
          <p:nvPr/>
        </p:nvSpPr>
        <p:spPr>
          <a:xfrm>
            <a:off x="8873610" y="2921478"/>
            <a:ext cx="2628000" cy="936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DEBD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Pour sensibiliser les consommateurs à changer leurs comportements de consommation.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p54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p55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Travail individuel : relisez le texte, puis cochez les idées générales qui y sont présentes.</a:t>
            </a:r>
            <a:endParaRPr/>
          </a:p>
        </p:txBody>
      </p:sp>
      <p:sp>
        <p:nvSpPr>
          <p:cNvPr id="1271" name="Google Shape;1271;p55"/>
          <p:cNvSpPr txBox="1"/>
          <p:nvPr>
            <p:ph idx="1" type="body"/>
          </p:nvPr>
        </p:nvSpPr>
        <p:spPr>
          <a:xfrm>
            <a:off x="871188" y="640628"/>
            <a:ext cx="10662051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Demander aux élèves de s’appuyer sur les indices du texte. Accompagner les élèves en difficulté, sans leur donner les réponses.</a:t>
            </a:r>
            <a:endParaRPr/>
          </a:p>
        </p:txBody>
      </p:sp>
      <p:pic>
        <p:nvPicPr>
          <p:cNvPr id="1272" name="Google Shape;1272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5403" y="1802288"/>
            <a:ext cx="10041193" cy="207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p56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réponses attendues. Vérifiez vos choix et corrigez si nécessaire.</a:t>
            </a:r>
            <a:endParaRPr/>
          </a:p>
        </p:txBody>
      </p:sp>
      <p:sp>
        <p:nvSpPr>
          <p:cNvPr id="1278" name="Google Shape;1278;p56"/>
          <p:cNvSpPr txBox="1"/>
          <p:nvPr>
            <p:ph idx="1" type="body"/>
          </p:nvPr>
        </p:nvSpPr>
        <p:spPr>
          <a:xfrm>
            <a:off x="871188" y="552140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None/>
            </a:pPr>
            <a:r>
              <a:rPr lang="fr-FR" sz="1400">
                <a:solidFill>
                  <a:srgbClr val="A5A5A5"/>
                </a:solidFill>
              </a:rPr>
              <a:t>Faire un feedback après le travail individuel. Demander à quelques élèves de justifier leurs réponses en relevant des indices dans le texte. Rappeler que « parler d’un événement sportif » ne correspond pas au thème de l’activité.</a:t>
            </a:r>
            <a:endParaRPr/>
          </a:p>
        </p:txBody>
      </p:sp>
      <p:pic>
        <p:nvPicPr>
          <p:cNvPr id="1279" name="Google Shape;1279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5403" y="1802288"/>
            <a:ext cx="10041193" cy="2079375"/>
          </a:xfrm>
          <a:prstGeom prst="rect">
            <a:avLst/>
          </a:prstGeom>
          <a:noFill/>
          <a:ln>
            <a:noFill/>
          </a:ln>
        </p:spPr>
      </p:pic>
      <p:sp>
        <p:nvSpPr>
          <p:cNvPr id="1280" name="Google Shape;1280;p56"/>
          <p:cNvSpPr txBox="1"/>
          <p:nvPr/>
        </p:nvSpPr>
        <p:spPr>
          <a:xfrm>
            <a:off x="1356848" y="2295942"/>
            <a:ext cx="2556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1" name="Google Shape;1281;p56"/>
          <p:cNvSpPr txBox="1"/>
          <p:nvPr/>
        </p:nvSpPr>
        <p:spPr>
          <a:xfrm>
            <a:off x="1356847" y="2689974"/>
            <a:ext cx="2556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2" name="Google Shape;1282;p56"/>
          <p:cNvSpPr txBox="1"/>
          <p:nvPr/>
        </p:nvSpPr>
        <p:spPr>
          <a:xfrm>
            <a:off x="1356847" y="3071656"/>
            <a:ext cx="2556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57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58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Qui peut me dire ce que nous avons appris aujourd’hui ? </a:t>
            </a:r>
            <a:endParaRPr/>
          </a:p>
        </p:txBody>
      </p:sp>
      <p:sp>
        <p:nvSpPr>
          <p:cNvPr id="1293" name="Google Shape;1293;p58"/>
          <p:cNvSpPr txBox="1"/>
          <p:nvPr>
            <p:ph idx="4294967295" type="body"/>
          </p:nvPr>
        </p:nvSpPr>
        <p:spPr>
          <a:xfrm>
            <a:off x="877886" y="6012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>
                <a:latin typeface="Calibri"/>
                <a:ea typeface="Calibri"/>
                <a:cs typeface="Calibri"/>
                <a:sym typeface="Calibri"/>
              </a:rPr>
              <a:t>Désigner quelques élèves.</a:t>
            </a:r>
            <a:endParaRPr/>
          </a:p>
        </p:txBody>
      </p:sp>
      <p:sp>
        <p:nvSpPr>
          <p:cNvPr id="1294" name="Google Shape;1294;p58"/>
          <p:cNvSpPr txBox="1"/>
          <p:nvPr/>
        </p:nvSpPr>
        <p:spPr>
          <a:xfrm>
            <a:off x="558800" y="3814243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Nous avons aussi appris ……………… :</a:t>
            </a:r>
            <a:endParaRPr/>
          </a:p>
        </p:txBody>
      </p:sp>
      <p:sp>
        <p:nvSpPr>
          <p:cNvPr id="1295" name="Google Shape;1295;p58"/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Aujourd’hui, nous avons appris le lexique de ……… :</a:t>
            </a:r>
            <a:endParaRPr/>
          </a:p>
        </p:txBody>
      </p:sp>
      <p:sp>
        <p:nvSpPr>
          <p:cNvPr id="1296" name="Google Shape;1296;p58"/>
          <p:cNvSpPr/>
          <p:nvPr/>
        </p:nvSpPr>
        <p:spPr>
          <a:xfrm>
            <a:off x="893488" y="4435385"/>
            <a:ext cx="9839161" cy="1323439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7" name="Google Shape;1297;p58"/>
          <p:cNvSpPr/>
          <p:nvPr/>
        </p:nvSpPr>
        <p:spPr>
          <a:xfrm>
            <a:off x="883270" y="1682945"/>
            <a:ext cx="9839160" cy="1938992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p59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réponses attendues.</a:t>
            </a:r>
            <a:endParaRPr/>
          </a:p>
        </p:txBody>
      </p:sp>
      <p:sp>
        <p:nvSpPr>
          <p:cNvPr id="1303" name="Google Shape;1303;p59"/>
          <p:cNvSpPr txBox="1"/>
          <p:nvPr>
            <p:ph idx="4294967295" type="body"/>
          </p:nvPr>
        </p:nvSpPr>
        <p:spPr>
          <a:xfrm>
            <a:off x="877886" y="6012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>
                <a:latin typeface="Calibri"/>
                <a:ea typeface="Calibri"/>
                <a:cs typeface="Calibri"/>
                <a:sym typeface="Calibri"/>
              </a:rPr>
              <a:t>Ces notes peuvent éventuellement servir de traces écrites.</a:t>
            </a:r>
            <a:endParaRPr/>
          </a:p>
        </p:txBody>
      </p:sp>
      <p:sp>
        <p:nvSpPr>
          <p:cNvPr id="1304" name="Google Shape;1304;p59"/>
          <p:cNvSpPr txBox="1"/>
          <p:nvPr/>
        </p:nvSpPr>
        <p:spPr>
          <a:xfrm>
            <a:off x="558800" y="3981387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Nous avons aussi appris à réagir à un aspect du texte:</a:t>
            </a:r>
            <a:endParaRPr/>
          </a:p>
        </p:txBody>
      </p:sp>
      <p:sp>
        <p:nvSpPr>
          <p:cNvPr id="1305" name="Google Shape;1305;p59"/>
          <p:cNvSpPr txBox="1"/>
          <p:nvPr/>
        </p:nvSpPr>
        <p:spPr>
          <a:xfrm>
            <a:off x="558800" y="1093925"/>
            <a:ext cx="10277090" cy="425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Aujourd’hui, nous avons appris le lexique de la consommation responsable et durable:</a:t>
            </a:r>
            <a:endParaRPr/>
          </a:p>
        </p:txBody>
      </p:sp>
      <p:sp>
        <p:nvSpPr>
          <p:cNvPr id="1306" name="Google Shape;1306;p59"/>
          <p:cNvSpPr/>
          <p:nvPr/>
        </p:nvSpPr>
        <p:spPr>
          <a:xfrm>
            <a:off x="642475" y="4435385"/>
            <a:ext cx="10748296" cy="1631216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choisis une idée du texte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Limiter le gaspillage, par exemple.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J’exprime mon point de vue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Je suis d’accord / Je ne suis pas d’accord avec cette idée. Etc.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justifie ma réaction avec « 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parce que 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» ou « 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».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formule une phrase complète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« Je suis d’accord avec l’idée de limiter le gaspillage,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cela protège l’environnement et réduit les déchets. »</a:t>
            </a:r>
            <a:endParaRPr/>
          </a:p>
        </p:txBody>
      </p:sp>
      <p:sp>
        <p:nvSpPr>
          <p:cNvPr id="1307" name="Google Shape;1307;p59"/>
          <p:cNvSpPr/>
          <p:nvPr/>
        </p:nvSpPr>
        <p:spPr>
          <a:xfrm>
            <a:off x="642475" y="1567474"/>
            <a:ext cx="10748296" cy="2246769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Acheter </a:t>
            </a: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</a:t>
            </a: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manière</a:t>
            </a: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responsable</a:t>
            </a: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permet de réduire le gaspillage et de protéger l’environnement.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surconsommation</a:t>
            </a: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pousse les gens à acheter des choses qu’ils n’utilisent plus.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Grâce à la </a:t>
            </a: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consommation</a:t>
            </a: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collaborative</a:t>
            </a: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on peut louer, échanger ou donner des objets dont on n’a plus besoin.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 </a:t>
            </a: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consommateur</a:t>
            </a: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responsable</a:t>
            </a: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ne se contente pas d’acheter : il s’informe, compare et choisit de manière responsable.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p60"/>
          <p:cNvSpPr txBox="1"/>
          <p:nvPr>
            <p:ph type="title"/>
          </p:nvPr>
        </p:nvSpPr>
        <p:spPr>
          <a:xfrm>
            <a:off x="842874" y="323471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N’oubliez pas de faire ces activités à la maison.</a:t>
            </a:r>
            <a:endParaRPr/>
          </a:p>
        </p:txBody>
      </p:sp>
      <p:sp>
        <p:nvSpPr>
          <p:cNvPr id="1313" name="Google Shape;1313;p60"/>
          <p:cNvSpPr txBox="1"/>
          <p:nvPr>
            <p:ph idx="4294967295" type="body"/>
          </p:nvPr>
        </p:nvSpPr>
        <p:spPr>
          <a:xfrm>
            <a:off x="839788" y="654050"/>
            <a:ext cx="10277475" cy="268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>
                <a:latin typeface="Calibri"/>
                <a:ea typeface="Calibri"/>
                <a:cs typeface="Calibri"/>
                <a:sym typeface="Calibri"/>
              </a:rPr>
              <a:t>Cet exercice fera l’objet d’une correction collective au début de la prochaine séance.</a:t>
            </a:r>
            <a:endParaRPr/>
          </a:p>
        </p:txBody>
      </p:sp>
      <p:pic>
        <p:nvPicPr>
          <p:cNvPr id="1314" name="Google Shape;1314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83315" y="1479916"/>
            <a:ext cx="3418169" cy="1233626"/>
          </a:xfrm>
          <a:prstGeom prst="rect">
            <a:avLst/>
          </a:prstGeom>
          <a:noFill/>
          <a:ln>
            <a:noFill/>
          </a:ln>
        </p:spPr>
      </p:pic>
      <p:sp>
        <p:nvSpPr>
          <p:cNvPr id="1315" name="Google Shape;1315;p60"/>
          <p:cNvSpPr txBox="1"/>
          <p:nvPr/>
        </p:nvSpPr>
        <p:spPr>
          <a:xfrm>
            <a:off x="2188029" y="3944404"/>
            <a:ext cx="8817427" cy="398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Faites l’activité 2, p. 87 du livret.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2025-11-03T10:55:47Z</dcterms:created>
  <dc:creator>Mehdi Alaoui</dc:creator>
</cp:coreProperties>
</file>