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8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6858000" cx="12192000"/>
  <p:notesSz cx="6858000" cy="9144000"/>
  <p:embeddedFontLst>
    <p:embeddedFont>
      <p:font typeface="Dosis"/>
      <p:regular r:id="rId44"/>
      <p:bold r:id="rId45"/>
    </p:embeddedFont>
    <p:embeddedFont>
      <p:font typeface="Play"/>
      <p:regular r:id="rId46"/>
      <p:bold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gvcq+ufm3w1Mr0H9e4KCATLUpR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Dosis-regular.fntdata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Play-regular.fntdata"/><Relationship Id="rId23" Type="http://schemas.openxmlformats.org/officeDocument/2006/relationships/slide" Target="slides/slide18.xml"/><Relationship Id="rId45" Type="http://schemas.openxmlformats.org/officeDocument/2006/relationships/font" Target="fonts/Dosi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font" Target="fonts/Play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23.png"/><Relationship Id="rId9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7.jpg"/><Relationship Id="rId8" Type="http://schemas.openxmlformats.org/officeDocument/2006/relationships/image" Target="../media/image6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5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1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1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2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3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2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0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3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4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23.png"/><Relationship Id="rId9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7.jpg"/><Relationship Id="rId8" Type="http://schemas.openxmlformats.org/officeDocument/2006/relationships/image" Target="../media/image6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Relationship Id="rId3" Type="http://schemas.openxmlformats.org/officeDocument/2006/relationships/image" Target="../media/image40.jpg"/><Relationship Id="rId4" Type="http://schemas.openxmlformats.org/officeDocument/2006/relationships/image" Target="../media/image36.png"/><Relationship Id="rId5" Type="http://schemas.openxmlformats.org/officeDocument/2006/relationships/image" Target="../media/image35.png"/><Relationship Id="rId6" Type="http://schemas.openxmlformats.org/officeDocument/2006/relationships/image" Target="../media/image39.png"/><Relationship Id="rId7" Type="http://schemas.openxmlformats.org/officeDocument/2006/relationships/image" Target="../media/image16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38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15.gif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jp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0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18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19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24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31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31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25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4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40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40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0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0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0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0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0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0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0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0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0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1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1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41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1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1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1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41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41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41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42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42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4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42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42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42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42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42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42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42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42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42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42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42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42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42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42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42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42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4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3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3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43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43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4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4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4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5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b="0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4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5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45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45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45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45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45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5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45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8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8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4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48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4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4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4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48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48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8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8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48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4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4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4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48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48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48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48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48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48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48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48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48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48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4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4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4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4" name="Google Shape;134;p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7" name="Google Shape;137;p5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39" name="Google Shape;139;p5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0" name="Google Shape;140;p5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2" name="Google Shape;142;p5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0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5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6" name="Google Shape;146;p5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5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1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151" name="Google Shape;151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152" name="Google Shape;152;p51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51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4" name="Google Shape;154;p5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eme diapos">
  <p:cSld name="2eme diapos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52"/>
          <p:cNvGrpSpPr/>
          <p:nvPr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157" name="Google Shape;157;p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8" name="Google Shape;158;p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" name="Google Shape;159;p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60" name="Google Shape;160;p52"/>
          <p:cNvGrpSpPr/>
          <p:nvPr/>
        </p:nvGrpSpPr>
        <p:grpSpPr>
          <a:xfrm>
            <a:off x="11779125" y="129894"/>
            <a:ext cx="232364" cy="375276"/>
            <a:chOff x="3292012" y="1302714"/>
            <a:chExt cx="867138" cy="473061"/>
          </a:xfrm>
        </p:grpSpPr>
        <p:sp>
          <p:nvSpPr>
            <p:cNvPr id="161" name="Google Shape;161;p52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2"/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63" name="Google Shape;163;p5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5" y="168984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5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66" name="Google Shape;166;p5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70" name="Google Shape;17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5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72" name="Google Shape;172;p5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5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5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5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7" name="Google Shape;177;p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8" name="Google Shape;178;p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9" name="Google Shape;179;p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0" name="Google Shape;180;p5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81" name="Google Shape;181;p54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82" name="Google Shape;182;p5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5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" name="Google Shape;184;p54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4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54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5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9" name="Google Shape;189;p5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5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91" name="Google Shape;191;p5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5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5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6" name="Google Shape;196;p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7" name="Google Shape;197;p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8" name="Google Shape;198;p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99" name="Google Shape;199;p5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0" name="Google Shape;200;p5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01" name="Google Shape;201;p5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5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56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5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06" name="Google Shape;206;p5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5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08" name="Google Shape;208;p5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5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5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13" name="Google Shape;213;p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4" name="Google Shape;214;p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5" name="Google Shape;215;p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16" name="Google Shape;216;p5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5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219" name="Google Shape;219;p5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58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58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5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24" name="Google Shape;224;p5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26" name="Google Shape;226;p59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59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6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1" name="Google Shape;231;p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2" name="Google Shape;232;p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3" name="Google Shape;233;p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34" name="Google Shape;234;p6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60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6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60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60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6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42" name="Google Shape;242;p6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6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6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46" name="Google Shape;24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61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6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0" name="Google Shape;250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1" name="Google Shape;251;p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2" name="Google Shape;252;p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3" name="Google Shape;253;p62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4" name="Google Shape;254;p62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55" name="Google Shape;255;p6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6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62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3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60" name="Google Shape;260;p6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63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62" name="Google Shape;262;p63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63" name="Google Shape;26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4" name="Google Shape;264;p63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65" name="Google Shape;265;p63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66" name="Google Shape;266;p63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descr="Handshake with solid fill" id="267" name="Google Shape;267;p63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268" name="Google Shape;268;p63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63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63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63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Warning with solid fill" id="272" name="Google Shape;272;p63"/>
          <p:cNvSpPr/>
          <p:nvPr/>
        </p:nvSpPr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6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6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6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6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6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65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284" name="Google Shape;284;p6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285" name="Google Shape;285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6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6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6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6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6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93" name="Google Shape;293;p6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4" name="Google Shape;294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6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7" name="Google Shape;297;p6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6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6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6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67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302" name="Google Shape;302;p6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03" name="Google Shape;303;p67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304" name="Google Shape;304;p6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6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6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8" name="Google Shape;308;p6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6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0" name="Google Shape;310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68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12" name="Google Shape;312;p6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5" name="Google Shape;315;p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69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18" name="Google Shape;318;p6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9" name="Google Shape;319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7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22" name="Google Shape;322;p7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7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7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70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7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9" name="Google Shape;329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7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7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46" name="Google Shape;346;p4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7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47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9" name="Google Shape;349;p47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7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7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55" name="Google Shape;355;p7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7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57" name="Google Shape;35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73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0" name="Google Shape;360;p73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73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73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73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4" name="Google Shape;364;p73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73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6" name="Google Shape;366;p73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7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7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7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4" name="Google Shape;374;p7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5" name="Google Shape;375;p7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76" name="Google Shape;376;p7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7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78" name="Google Shape;378;p7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7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1" name="Google Shape;381;p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2" name="Google Shape;382;p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3" name="Google Shape;383;p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4" name="Google Shape;384;p7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7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6" name="Google Shape;386;p75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87" name="Google Shape;387;p7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88" name="Google Shape;388;p7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7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75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7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3" name="Google Shape;393;p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4" name="Google Shape;394;p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6" name="Google Shape;396;p7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7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8" name="Google Shape;398;p76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7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00" name="Google Shape;400;p7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7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3" name="Google Shape;403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4" name="Google Shape;404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5" name="Google Shape;405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6" name="Google Shape;406;p7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7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8" name="Google Shape;408;p77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9" name="Google Shape;409;p7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77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1" name="Google Shape;41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7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4" name="Google Shape;414;p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5" name="Google Shape;415;p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6" name="Google Shape;416;p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7" name="Google Shape;417;p78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7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9" name="Google Shape;419;p78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20" name="Google Shape;420;p7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78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7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25" name="Google Shape;425;p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6" name="Google Shape;426;p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7" name="Google Shape;427;p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28" name="Google Shape;428;p7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7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0" name="Google Shape;430;p79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1" name="Google Shape;431;p7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32" name="Google Shape;432;p7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8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8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36" name="Google Shape;436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8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2" name="Google Shape;442;p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3" name="Google Shape;443;p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8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47" name="Google Shape;447;p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8" name="Google Shape;448;p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9" name="Google Shape;449;p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0" name="Google Shape;450;p8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82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2" name="Google Shape;452;p82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53" name="Google Shape;453;p82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54" name="Google Shape;454;p82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82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56" name="Google Shape;456;p8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82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3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83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61" name="Google Shape;461;p83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83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83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83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6" name="Google Shape;466;p83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67" name="Google Shape;467;p8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8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9" name="Google Shape;469;p83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71" name="Google Shape;471;p83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84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74" name="Google Shape;474;p84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5" name="Google Shape;475;p8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84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77" name="Google Shape;477;p84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78" name="Google Shape;478;p8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9" name="Google Shape;479;p84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80" name="Google Shape;480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1" name="Google Shape;481;p84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84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83" name="Google Shape;483;p84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84" name="Google Shape;484;p8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5" name="Google Shape;485;p84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86" name="Google Shape;486;p84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7" name="Google Shape;487;p84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88" name="Google Shape;488;p84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9" name="Google Shape;489;p84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0" name="Google Shape;490;p84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91" name="Google Shape;491;p84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2" name="Google Shape;492;p84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93" name="Google Shape;493;p84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4" name="Google Shape;494;p84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95" name="Google Shape;495;p8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84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7" name="Google Shape;497;p8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5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85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501" name="Google Shape;501;p85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502" name="Google Shape;502;p85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503" name="Google Shape;503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85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505" name="Google Shape;505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7" name="Google Shape;507;p85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508" name="Google Shape;508;p85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9" name="Google Shape;509;p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10" name="Google Shape;510;p85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11" name="Google Shape;511;p85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12" name="Google Shape;512;p85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85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14" name="Google Shape;514;p85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15" name="Google Shape;515;p85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86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18" name="Google Shape;518;p8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86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86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86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86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86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4" name="Google Shape;524;p86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5" name="Google Shape;525;p86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6" name="Google Shape;526;p86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7" name="Google Shape;527;p86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86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86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86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86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2" name="Google Shape;532;p86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7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5" name="Google Shape;535;p8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87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7" name="Google Shape;537;p87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8" name="Google Shape;538;p87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9" name="Google Shape;539;p87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0" name="Google Shape;540;p87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41" name="Google Shape;541;p87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87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43" name="Google Shape;543;p87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88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88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47" name="Google Shape;547;p8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" name="Google Shape;548;p88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9" name="Google Shape;549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50" name="Google Shape;550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88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53" name="Google Shape;553;p88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88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88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88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57" name="Google Shape;557;p88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58" name="Google Shape;558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62" name="Google Shape;562;p88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63" name="Google Shape;563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67" name="Google Shape;567;p88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68" name="Google Shape;568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72" name="Google Shape;572;p88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73" name="Google Shape;573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77" name="Google Shape;577;p88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8" name="Google Shape;578;p88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9" name="Google Shape;579;p88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0" name="Google Shape;580;p88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1" name="Google Shape;581;p88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2" name="Google Shape;582;p88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8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85" name="Google Shape;585;p8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7" name="Google Shape;587;p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8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9" name="Google Shape;589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8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9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4" name="Google Shape;594;p9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9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6" name="Google Shape;596;p9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9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90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9" name="Google Shape;599;p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600" name="Google Shape;600;p90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1" name="Google Shape;601;p90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2" name="Google Shape;602;p9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9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9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9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9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1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10" name="Google Shape;610;p9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11" name="Google Shape;611;p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9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14" name="Google Shape;614;p9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9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6" name="Google Shape;616;p9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9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92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9" name="Google Shape;619;p9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20" name="Google Shape;620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" name="Google Shape;622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23" name="Google Shape;623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5" name="Google Shape;625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6" name="Google Shape;626;p9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p93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8" name="Google Shape;628;p9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9" name="Google Shape;629;p93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30" name="Google Shape;630;p93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93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32" name="Google Shape;632;p9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9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35" name="Google Shape;635;p9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9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7" name="Google Shape;637;p9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9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94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40" name="Google Shape;640;p9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41" name="Google Shape;641;p94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42" name="Google Shape;642;p9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3" name="Google Shape;643;p9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95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46" name="Google Shape;646;p9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95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50" name="Google Shape;650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1" name="Google Shape;651;p95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52" name="Google Shape;652;p9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4" name="Google Shape;654;p9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" name="Google Shape;656;p9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7" name="Google Shape;657;p9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9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9" name="Google Shape;659;p9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Google Shape;660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9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oogle Shape;663;p9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64" name="Google Shape;664;p9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9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66" name="Google Shape;666;p9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7" name="Google Shape;667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9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1" name="Google Shape;671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2" name="Google Shape;672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3" name="Google Shape;673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4" name="Google Shape;674;p9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p9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6" name="Google Shape;676;p9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9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8" name="Google Shape;678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9" name="Google Shape;679;p98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0" name="Google Shape;680;p98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Google Shape;682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83" name="Google Shape;683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84" name="Google Shape;684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85" name="Google Shape;685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86" name="Google Shape;686;p9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99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88" name="Google Shape;688;p9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99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91" name="Google Shape;691;p99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2" name="Google Shape;692;p99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10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95" name="Google Shape;695;p10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10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97" name="Google Shape;697;p100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8" name="Google Shape;698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100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1" name="Google Shape;701;p10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02" name="Google Shape;702;p10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3" name="Google Shape;703;p10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4" name="Google Shape;704;p10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05" name="Google Shape;705;p101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6" name="Google Shape;706;p101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707" name="Google Shape;707;p10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01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01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1" name="Google Shape;711;p101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oogle Shape;713;p10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14" name="Google Shape;714;p10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10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6" name="Google Shape;716;p10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0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18" name="Google Shape;718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102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0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23" name="Google Shape;723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4" name="Google Shape;724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5" name="Google Shape;725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0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10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9" name="Google Shape;729;p10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0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6" name="Google Shape;736;p10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7" name="Google Shape;737;p10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8" name="Google Shape;738;p10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9" name="Google Shape;739;p10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0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0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0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0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p10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10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0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p10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0" name="Google Shape;750;p10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0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3" name="Google Shape;753;p10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54" name="Google Shape;754;p10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5" name="Google Shape;755;p10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6" name="Google Shape;756;p10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7" name="Google Shape;757;p10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0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0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61" name="Google Shape;761;p10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2" name="Google Shape;762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3" name="Google Shape;763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1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8" name="Google Shape;768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9" name="Google Shape;769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0" name="Google Shape;770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1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3" name="Google Shape;773;p11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4" name="Google Shape;774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5" name="Google Shape;775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6" name="Google Shape;776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51.xml"/><Relationship Id="rId41" Type="http://schemas.openxmlformats.org/officeDocument/2006/relationships/theme" Target="../theme/theme2.xml"/><Relationship Id="rId22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60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0" name="Google Shape;340;p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1" name="Google Shape;341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2" name="Google Shape;342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3" name="Google Shape;343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16" r:id="rId36"/>
    <p:sldLayoutId id="2147483717" r:id="rId37"/>
    <p:sldLayoutId id="2147483718" r:id="rId38"/>
    <p:sldLayoutId id="2147483719" r:id="rId39"/>
    <p:sldLayoutId id="2147483720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1.png"/><Relationship Id="rId4" Type="http://schemas.openxmlformats.org/officeDocument/2006/relationships/image" Target="../media/image49.png"/><Relationship Id="rId5" Type="http://schemas.openxmlformats.org/officeDocument/2006/relationships/image" Target="../media/image5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Relationship Id="rId4" Type="http://schemas.openxmlformats.org/officeDocument/2006/relationships/image" Target="../media/image40.jpg"/><Relationship Id="rId9" Type="http://schemas.openxmlformats.org/officeDocument/2006/relationships/image" Target="../media/image42.png"/><Relationship Id="rId5" Type="http://schemas.openxmlformats.org/officeDocument/2006/relationships/image" Target="../media/image36.png"/><Relationship Id="rId6" Type="http://schemas.openxmlformats.org/officeDocument/2006/relationships/image" Target="../media/image35.png"/><Relationship Id="rId7" Type="http://schemas.openxmlformats.org/officeDocument/2006/relationships/image" Target="../media/image39.png"/><Relationship Id="rId8" Type="http://schemas.openxmlformats.org/officeDocument/2006/relationships/image" Target="../media/image4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45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5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Relationship Id="rId4" Type="http://schemas.openxmlformats.org/officeDocument/2006/relationships/image" Target="../media/image5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Consommer autrement</a:t>
            </a:r>
            <a:endParaRPr/>
          </a:p>
        </p:txBody>
      </p:sp>
      <p:sp>
        <p:nvSpPr>
          <p:cNvPr id="782" name="Google Shape;782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Compréhension détaillée</a:t>
            </a:r>
            <a:endParaRPr/>
          </a:p>
        </p:txBody>
      </p:sp>
      <p:sp>
        <p:nvSpPr>
          <p:cNvPr id="783" name="Google Shape;783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784" name="Google Shape;784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85" name="Google Shape;785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786" name="Google Shape;786;p1"/>
          <p:cNvSpPr txBox="1"/>
          <p:nvPr>
            <p:ph idx="6" type="body"/>
          </p:nvPr>
        </p:nvSpPr>
        <p:spPr>
          <a:xfrm>
            <a:off x="999154" y="3768759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4</a:t>
            </a:r>
            <a:endParaRPr/>
          </a:p>
        </p:txBody>
      </p:sp>
      <p:pic>
        <p:nvPicPr>
          <p:cNvPr id="787" name="Google Shape;7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804" name="Google Shape;80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6" name="Google Shape;806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807" name="Google Shape;807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808" name="Google Shape;80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9" name="Google Shape;809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10" name="Google Shape;810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11" name="Google Shape;811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12" name="Google Shape;812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18" name="Google Shape;818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  <p:sp>
        <p:nvSpPr>
          <p:cNvPr id="819" name="Google Shape;819;p5"/>
          <p:cNvSpPr/>
          <p:nvPr/>
        </p:nvSpPr>
        <p:spPr>
          <a:xfrm>
            <a:off x="310645" y="3771300"/>
            <a:ext cx="11628766" cy="936000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25" name="Google Shape;825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31" name="Google Shape;831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32" name="Google Shape;832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 de l’unité 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Utiliser des expressions variées pour parler de la consommation responsable.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Savoir repérer les éléments clés d’un support audio : situation d’énonciation, arguments, exemples.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Exprimer un point de vue et lancer un appel à l’action en faveur de choix durables</a:t>
            </a:r>
            <a:endParaRPr/>
          </a:p>
        </p:txBody>
      </p:sp>
      <p:sp>
        <p:nvSpPr>
          <p:cNvPr id="838" name="Google Shape;838;p8"/>
          <p:cNvSpPr txBox="1"/>
          <p:nvPr>
            <p:ph idx="2" type="body"/>
          </p:nvPr>
        </p:nvSpPr>
        <p:spPr>
          <a:xfrm>
            <a:off x="2217704" y="2512986"/>
            <a:ext cx="9478724" cy="954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Consommation responsable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Produits locaux et de saison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Commerce équitable</a:t>
            </a:r>
            <a:endParaRPr/>
          </a:p>
          <a:p>
            <a:pPr indent="-12065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Économie de proximité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Aliments transformés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Surconsommation </a:t>
            </a:r>
            <a:endParaRPr/>
          </a:p>
          <a:p>
            <a:pPr indent="-12065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sp>
        <p:nvSpPr>
          <p:cNvPr id="839" name="Google Shape;839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le lexique de l’unité pour exprimer un avis, justifier, convaincre et appeler à l’action.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des structures comme : Il faut que… / Il est nécessaire que… / Nous devons...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carte lexicale, support audio, tableau de repérage, travail en binôme, feedback immédiat, justification des réponses.</a:t>
            </a:r>
            <a:endParaRPr/>
          </a:p>
        </p:txBody>
      </p:sp>
      <p:sp>
        <p:nvSpPr>
          <p:cNvPr id="840" name="Google Shape;840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Confondre argument et exemple.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Mal utiliser les structures d’appel à l’action, surtout : Il faut que / Il est important que + subjonctif.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46" name="Google Shape;846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7" name="Google Shape;847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8" name="Google Shape;848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49" name="Google Shape;849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50" name="Google Shape;850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51" name="Google Shape;85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2" name="Google Shape;852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53" name="Google Shape;853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descr="Handshake with solid fill" id="854" name="Google Shape;854;p9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855" name="Google Shape;855;p9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descr="Bullseye with solid fill" id="856" name="Google Shape;856;p9"/>
          <p:cNvSpPr/>
          <p:nvPr/>
        </p:nvSpPr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62" name="Google Shape;862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45 min</a:t>
            </a:r>
            <a:endParaRPr/>
          </a:p>
        </p:txBody>
      </p:sp>
      <p:sp>
        <p:nvSpPr>
          <p:cNvPr id="863" name="Google Shape;863;p1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64" name="Google Shape;864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Compréhension détaillée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75" name="Google Shape;875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10 min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4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Observons l’image à gauche.</a:t>
            </a:r>
            <a:endParaRPr b="1" sz="16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14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Verbaliser l’observation à haute voix pour montrer aux élèves comment analyser une situation.</a:t>
            </a:r>
            <a:endParaRPr/>
          </a:p>
        </p:txBody>
      </p:sp>
      <p:pic>
        <p:nvPicPr>
          <p:cNvPr id="887" name="Google Shape;88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5143" y="1149909"/>
            <a:ext cx="6551469" cy="491360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5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 comportement montré dans l’image à gauche n’est pas approprié. Voici pourquoi.</a:t>
            </a:r>
            <a:endParaRPr/>
          </a:p>
        </p:txBody>
      </p:sp>
      <p:sp>
        <p:nvSpPr>
          <p:cNvPr id="893" name="Google Shape;893;p15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Montrer le raisonnement : observer le comportement, le juger, puis justifier.</a:t>
            </a:r>
            <a:endParaRPr/>
          </a:p>
        </p:txBody>
      </p:sp>
      <p:pic>
        <p:nvPicPr>
          <p:cNvPr id="894" name="Google Shape;8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5143" y="1149909"/>
            <a:ext cx="6551469" cy="491360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sp>
        <p:nvSpPr>
          <p:cNvPr id="895" name="Google Shape;895;p15"/>
          <p:cNvSpPr/>
          <p:nvPr/>
        </p:nvSpPr>
        <p:spPr>
          <a:xfrm>
            <a:off x="678426" y="2136338"/>
            <a:ext cx="3165987" cy="2308324"/>
          </a:xfrm>
          <a:prstGeom prst="wedgeRectCallout">
            <a:avLst>
              <a:gd fmla="val 81341" name="adj1"/>
              <a:gd fmla="val 20666" name="adj2"/>
            </a:avLst>
          </a:prstGeom>
          <a:solidFill>
            <a:srgbClr val="FAE2D5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voit une plage sale : 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ourier New"/>
              <a:buChar char="o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y a beaucoup de bouteilles en plastique et de déchets par terre.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ourier New"/>
              <a:buChar char="o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 jeunes sont là, mais ils ne réagissent pas.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ourier New"/>
              <a:buChar char="o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mer et le sable sont pollués.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6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Observons maintenant l’image à droite.</a:t>
            </a:r>
            <a:endParaRPr/>
          </a:p>
        </p:txBody>
      </p:sp>
      <p:sp>
        <p:nvSpPr>
          <p:cNvPr id="901" name="Google Shape;901;p16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Verbaliser les indices positifs visibles sur l’image.</a:t>
            </a:r>
            <a:endParaRPr/>
          </a:p>
        </p:txBody>
      </p:sp>
      <p:pic>
        <p:nvPicPr>
          <p:cNvPr id="902" name="Google Shape;9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923" y="1149909"/>
            <a:ext cx="6551469" cy="491360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7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 comportement montré dans l’image à droite est approprié. Voici pourquoi.</a:t>
            </a:r>
            <a:endParaRPr/>
          </a:p>
        </p:txBody>
      </p:sp>
      <p:sp>
        <p:nvSpPr>
          <p:cNvPr id="908" name="Google Shape;908;p17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Insister sur le lien entre propreté, protection de l’environnement et responsabilité.</a:t>
            </a:r>
            <a:endParaRPr/>
          </a:p>
        </p:txBody>
      </p:sp>
      <p:pic>
        <p:nvPicPr>
          <p:cNvPr id="909" name="Google Shape;9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923" y="1149909"/>
            <a:ext cx="6551469" cy="491360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sp>
        <p:nvSpPr>
          <p:cNvPr id="910" name="Google Shape;910;p17"/>
          <p:cNvSpPr/>
          <p:nvPr/>
        </p:nvSpPr>
        <p:spPr>
          <a:xfrm>
            <a:off x="8417271" y="2274838"/>
            <a:ext cx="3165987" cy="2862322"/>
          </a:xfrm>
          <a:prstGeom prst="wedgeRectCallout">
            <a:avLst>
              <a:gd fmla="val -85740" name="adj1"/>
              <a:gd fmla="val 14703" name="adj2"/>
            </a:avLst>
          </a:prstGeom>
          <a:solidFill>
            <a:srgbClr val="D8F2CF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 comportement est approprié : 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3A7D22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Ces personnes protègent la plage et la mer.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3A7D22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Elles réduisent la pollution.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3A7D22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Elles respectent la nature et les animaux.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3A7D22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Grâce à cette attitude, la plage est propre et agréable.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Passons maintenant à la séance d’aujourd’hui : la compréhension détaillée du texte.</a:t>
            </a:r>
            <a:endParaRPr/>
          </a:p>
        </p:txBody>
      </p:sp>
      <p:sp>
        <p:nvSpPr>
          <p:cNvPr id="916" name="Google Shape;916;p18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Compréhension détaillée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45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7" name="Google Shape;9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18"/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18"/>
          <p:cNvSpPr txBox="1"/>
          <p:nvPr/>
        </p:nvSpPr>
        <p:spPr>
          <a:xfrm>
            <a:off x="4961760" y="2386610"/>
            <a:ext cx="631353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Consommer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est une responsabilité</a:t>
            </a:r>
            <a:endParaRPr/>
          </a:p>
        </p:txBody>
      </p:sp>
      <p:sp>
        <p:nvSpPr>
          <p:cNvPr id="920" name="Google Shape;920;p18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Rappeler aux élèves que le texte a déjà fait objet d’une lecture globale lors de la séance précédente.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séance d’aujourd’hui.</a:t>
            </a:r>
            <a:endParaRPr/>
          </a:p>
        </p:txBody>
      </p:sp>
      <p:sp>
        <p:nvSpPr>
          <p:cNvPr id="926" name="Google Shape;926;p19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</a:rPr>
              <a:t>Lire l’objectif de la séance avec une voix claire et audible.</a:t>
            </a:r>
            <a:endParaRPr/>
          </a:p>
        </p:txBody>
      </p:sp>
      <p:sp>
        <p:nvSpPr>
          <p:cNvPr id="927" name="Google Shape;927;p19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Compréhension détaillée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Réagir à un aspect du texte en exprimant son accord/désaccord et en justifiant sa réaction. </a:t>
            </a:r>
            <a:endParaRPr/>
          </a:p>
        </p:txBody>
      </p:sp>
      <p:pic>
        <p:nvPicPr>
          <p:cNvPr id="928" name="Google Shape;92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2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21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réagir à un aspect du texte en exprimant notre accord/désaccord et en justifiant notre réaction. 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21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Verbaliser la démarche : choisir une idée claire du texte avant de donner son avis.</a:t>
            </a:r>
            <a:endParaRPr/>
          </a:p>
        </p:txBody>
      </p:sp>
      <p:pic>
        <p:nvPicPr>
          <p:cNvPr id="940" name="Google Shape;94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4657" y="1053562"/>
            <a:ext cx="5681952" cy="5539309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21"/>
          <p:cNvSpPr/>
          <p:nvPr/>
        </p:nvSpPr>
        <p:spPr>
          <a:xfrm>
            <a:off x="532036" y="2344285"/>
            <a:ext cx="5023190" cy="2957861"/>
          </a:xfrm>
          <a:prstGeom prst="wedgeRectCallout">
            <a:avLst>
              <a:gd fmla="val 62552" name="adj1"/>
              <a:gd fmla="val 44550" name="adj2"/>
            </a:avLst>
          </a:prstGeom>
          <a:solidFill>
            <a:srgbClr val="E0E3F2"/>
          </a:solidFill>
          <a:ln cap="flat" cmpd="sng" w="9525">
            <a:solidFill>
              <a:srgbClr val="E0E3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le texte, je lis cette idée :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 </a:t>
            </a:r>
            <a:r>
              <a:rPr lang="fr-FR" sz="18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Il est aussi important de consommer moins, mais mieux : acheter seulement ce dont nous avons besoin.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comprends que l’auteur conseille de ne pas acheter trop de choses inutiles.</a:t>
            </a:r>
            <a:endParaRPr/>
          </a:p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Idée : Il faut consommer moins, mais mieux.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22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Je dis clairement si je suis d’accord ou non avec cette idée.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22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Montrer aux élèves les formulations simples pour exprimer une réaction.</a:t>
            </a:r>
            <a:endParaRPr/>
          </a:p>
        </p:txBody>
      </p:sp>
      <p:pic>
        <p:nvPicPr>
          <p:cNvPr id="948" name="Google Shape;9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4657" y="1053562"/>
            <a:ext cx="5681952" cy="5539309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22"/>
          <p:cNvSpPr/>
          <p:nvPr/>
        </p:nvSpPr>
        <p:spPr>
          <a:xfrm>
            <a:off x="532036" y="2344285"/>
            <a:ext cx="5023190" cy="2126864"/>
          </a:xfrm>
          <a:prstGeom prst="wedgeRectCallout">
            <a:avLst>
              <a:gd fmla="val 63922" name="adj1"/>
              <a:gd fmla="val 85231" name="adj2"/>
            </a:avLst>
          </a:prstGeom>
          <a:solidFill>
            <a:srgbClr val="E0E3F2"/>
          </a:solidFill>
          <a:ln cap="flat" cmpd="sng" w="9525">
            <a:solidFill>
              <a:srgbClr val="E0E3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réagir, je peux dire :</a:t>
            </a:r>
            <a:endParaRPr/>
          </a:p>
          <a:p>
            <a:pPr indent="-28575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suis d’accord avec cette idée.</a:t>
            </a:r>
            <a:endParaRPr/>
          </a:p>
          <a:p>
            <a:pPr indent="-28575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ne suis pas d’accord avec cette idée.</a:t>
            </a:r>
            <a:endParaRPr/>
          </a:p>
          <a:p>
            <a:pPr indent="-28575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suis plutôt d’accord.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ce cas, je choisis :</a:t>
            </a:r>
            <a:endParaRPr/>
          </a:p>
          <a:p>
            <a:pPr indent="-285750" lvl="0" marL="5400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suis d’accord avec cette idée.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23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Je justifie ma réaction avec une raison claire.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23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Montrer que la justification doit être liée au texte et formulée, par exemple, avec parce que / car.</a:t>
            </a:r>
            <a:endParaRPr/>
          </a:p>
        </p:txBody>
      </p:sp>
      <p:pic>
        <p:nvPicPr>
          <p:cNvPr id="956" name="Google Shape;95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4657" y="1053562"/>
            <a:ext cx="5681952" cy="5539309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3"/>
          <p:cNvSpPr/>
          <p:nvPr/>
        </p:nvSpPr>
        <p:spPr>
          <a:xfrm>
            <a:off x="532036" y="1538041"/>
            <a:ext cx="5023190" cy="3139321"/>
          </a:xfrm>
          <a:prstGeom prst="wedgeRectCallout">
            <a:avLst>
              <a:gd fmla="val 62356" name="adj1"/>
              <a:gd fmla="val 68005" name="adj2"/>
            </a:avLst>
          </a:prstGeom>
          <a:solidFill>
            <a:srgbClr val="E0E3F2"/>
          </a:solidFill>
          <a:ln cap="flat" cmpd="sng" w="9525">
            <a:solidFill>
              <a:srgbClr val="E0E3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justifie ma réaction :</a:t>
            </a:r>
            <a:endParaRPr/>
          </a:p>
          <a:p>
            <a:pPr indent="-28575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Courier New"/>
              <a:buChar char="o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suis d’accord avec cette idée </a:t>
            </a:r>
            <a:r>
              <a:rPr b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car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acheter seulement ce dont nous avons besoin permet d’éviter le gaspillage.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peux ajouter :</a:t>
            </a:r>
            <a:endParaRPr/>
          </a:p>
          <a:p>
            <a:pPr indent="-28575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Courier New"/>
              <a:buChar char="o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Cela aide aussi à protéger la planète.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Réponse complète :</a:t>
            </a:r>
            <a:endParaRPr/>
          </a:p>
          <a:p>
            <a:pPr indent="-28575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suis d’accord avec l’idée de consommer moins, mais mieux, </a:t>
            </a:r>
            <a:r>
              <a:rPr b="1" i="0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car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acheter seulement ce dont nous avons besoin permet d’éviter le gaspillage et de protéger la planète.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2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le texte, puis répondez aux questions en formulant des phrases complètes.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25"/>
          <p:cNvSpPr txBox="1"/>
          <p:nvPr>
            <p:ph idx="2" type="body"/>
          </p:nvPr>
        </p:nvSpPr>
        <p:spPr>
          <a:xfrm>
            <a:off x="871188" y="51281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b="0" i="1" lang="fr-FR" sz="16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aux élèves de repérer les mots-clés dans chaque question, de chercher les réponses dans le texte, puis de justifier oralement avec un passage précis.</a:t>
            </a:r>
            <a:endParaRPr/>
          </a:p>
        </p:txBody>
      </p:sp>
      <p:pic>
        <p:nvPicPr>
          <p:cNvPr id="969" name="Google Shape;96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879" y="1563328"/>
            <a:ext cx="10032241" cy="3196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26"/>
          <p:cNvSpPr txBox="1"/>
          <p:nvPr>
            <p:ph type="title"/>
          </p:nvPr>
        </p:nvSpPr>
        <p:spPr>
          <a:xfrm>
            <a:off x="861188" y="270919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 Vérifiez vos réponses et corrigez-les si nécessaire.</a:t>
            </a:r>
            <a:endParaRPr/>
          </a:p>
        </p:txBody>
      </p:sp>
      <p:sp>
        <p:nvSpPr>
          <p:cNvPr id="976" name="Google Shape;976;p26"/>
          <p:cNvSpPr txBox="1"/>
          <p:nvPr>
            <p:ph idx="2" type="body"/>
          </p:nvPr>
        </p:nvSpPr>
        <p:spPr>
          <a:xfrm>
            <a:off x="871188" y="532476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Faire lire les réponses par quelques élèves.</a:t>
            </a:r>
            <a:endParaRPr/>
          </a:p>
        </p:txBody>
      </p:sp>
      <p:pic>
        <p:nvPicPr>
          <p:cNvPr id="977" name="Google Shape;97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879" y="1563328"/>
            <a:ext cx="10032241" cy="3196430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26"/>
          <p:cNvSpPr txBox="1"/>
          <p:nvPr/>
        </p:nvSpPr>
        <p:spPr>
          <a:xfrm>
            <a:off x="1474837" y="2509373"/>
            <a:ext cx="9517627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Nous devons changer notre manière de consommer.</a:t>
            </a:r>
            <a:endParaRPr/>
          </a:p>
        </p:txBody>
      </p:sp>
      <p:sp>
        <p:nvSpPr>
          <p:cNvPr id="980" name="Google Shape;980;p26"/>
          <p:cNvSpPr txBox="1"/>
          <p:nvPr/>
        </p:nvSpPr>
        <p:spPr>
          <a:xfrm>
            <a:off x="1594493" y="3395666"/>
            <a:ext cx="9517627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Nous devons acheter des produits locaux et de saison.</a:t>
            </a:r>
            <a:endParaRPr/>
          </a:p>
        </p:txBody>
      </p:sp>
      <p:sp>
        <p:nvSpPr>
          <p:cNvPr id="981" name="Google Shape;981;p26"/>
          <p:cNvSpPr txBox="1"/>
          <p:nvPr/>
        </p:nvSpPr>
        <p:spPr>
          <a:xfrm>
            <a:off x="1474837" y="4281960"/>
            <a:ext cx="9517627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Cela limite les transports polluants et aide à préserver la fraîcheur et la qualité des aliments.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2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Relisez le texte, relevez deux indices qui montrent pourquoi il faut consommer moins mais mieux, puis formulez une réponse complète.</a:t>
            </a:r>
            <a:endParaRPr/>
          </a:p>
        </p:txBody>
      </p:sp>
      <p:sp>
        <p:nvSpPr>
          <p:cNvPr id="992" name="Google Shape;992;p28"/>
          <p:cNvSpPr txBox="1"/>
          <p:nvPr>
            <p:ph idx="1" type="body"/>
          </p:nvPr>
        </p:nvSpPr>
        <p:spPr>
          <a:xfrm>
            <a:off x="857333" y="581636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Rappeler la démarche : lire la question, repérer les mots-clés, chercher les passages correspondants dans le texte, puis comparer les réponses en binômes avant la correction.</a:t>
            </a:r>
            <a:endParaRPr/>
          </a:p>
        </p:txBody>
      </p:sp>
      <p:pic>
        <p:nvPicPr>
          <p:cNvPr id="993" name="Google Shape;99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785" y="2067448"/>
            <a:ext cx="10346429" cy="2209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2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indices relevés et la réponse attendue. Vérifiez vos propositions et complétez votre livret.</a:t>
            </a:r>
            <a:endParaRPr/>
          </a:p>
        </p:txBody>
      </p:sp>
      <p:sp>
        <p:nvSpPr>
          <p:cNvPr id="999" name="Google Shape;999;p29"/>
          <p:cNvSpPr txBox="1"/>
          <p:nvPr>
            <p:ph idx="1" type="body"/>
          </p:nvPr>
        </p:nvSpPr>
        <p:spPr>
          <a:xfrm>
            <a:off x="857333" y="56197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lire les deux indices, puis montrer comment ils permettent de construire une réponse complète avec parce que. Insister sur le lien entre acheter seulement ce dont on a besoin, éviter le gaspillage et protéger l’environnement.</a:t>
            </a:r>
            <a:endParaRPr/>
          </a:p>
        </p:txBody>
      </p:sp>
      <p:pic>
        <p:nvPicPr>
          <p:cNvPr id="1000" name="Google Shape;100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785" y="2067448"/>
            <a:ext cx="10346429" cy="2209917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29"/>
          <p:cNvSpPr txBox="1"/>
          <p:nvPr/>
        </p:nvSpPr>
        <p:spPr>
          <a:xfrm>
            <a:off x="2113934" y="3000137"/>
            <a:ext cx="9214272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Acheter seulement ce dont nous avons besoin permet d’éviter le gaspillage.</a:t>
            </a:r>
            <a:endParaRPr/>
          </a:p>
        </p:txBody>
      </p:sp>
      <p:sp>
        <p:nvSpPr>
          <p:cNvPr id="1002" name="Google Shape;1002;p29"/>
          <p:cNvSpPr txBox="1"/>
          <p:nvPr/>
        </p:nvSpPr>
        <p:spPr>
          <a:xfrm>
            <a:off x="2113934" y="3454085"/>
            <a:ext cx="9214272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Choisir des produits locaux, naturels et durables protège la planète.</a:t>
            </a:r>
            <a:endParaRPr/>
          </a:p>
        </p:txBody>
      </p:sp>
      <p:sp>
        <p:nvSpPr>
          <p:cNvPr id="1003" name="Google Shape;1003;p29"/>
          <p:cNvSpPr txBox="1"/>
          <p:nvPr/>
        </p:nvSpPr>
        <p:spPr>
          <a:xfrm>
            <a:off x="2113934" y="3908033"/>
            <a:ext cx="9214272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Consommer moins mais mieux est une bonne idée parce que cela permet d’éviter le gaspillage, de protéger l’environnement et de faire des choix plus responsables.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3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Relisez les idées du texte, puis associez chacune à la réaction qui convient.</a:t>
            </a:r>
            <a:endParaRPr/>
          </a:p>
        </p:txBody>
      </p:sp>
      <p:sp>
        <p:nvSpPr>
          <p:cNvPr id="1009" name="Google Shape;1009;p30"/>
          <p:cNvSpPr txBox="1"/>
          <p:nvPr>
            <p:ph idx="1" type="body"/>
          </p:nvPr>
        </p:nvSpPr>
        <p:spPr>
          <a:xfrm>
            <a:off x="857333" y="56197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travailler les élèves en binômes. Leur demander de repérer les mots-clés communs entre l’idée et la réaction. Puis faire justifier les associations oralement.</a:t>
            </a:r>
            <a:endParaRPr/>
          </a:p>
        </p:txBody>
      </p:sp>
      <p:pic>
        <p:nvPicPr>
          <p:cNvPr id="1010" name="Google Shape;101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567" y="1211375"/>
            <a:ext cx="9140866" cy="4835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associations correctes. Vérifiez vos réponses et corrigez si nécessaire.</a:t>
            </a:r>
            <a:endParaRPr/>
          </a:p>
        </p:txBody>
      </p:sp>
      <p:sp>
        <p:nvSpPr>
          <p:cNvPr id="1016" name="Google Shape;1016;p31"/>
          <p:cNvSpPr txBox="1"/>
          <p:nvPr>
            <p:ph idx="1" type="body"/>
          </p:nvPr>
        </p:nvSpPr>
        <p:spPr>
          <a:xfrm>
            <a:off x="857333" y="56197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justifier chaque association à partir des mots-clés. Demander aux élèves de recopier les réponses dans le livret.</a:t>
            </a:r>
            <a:endParaRPr/>
          </a:p>
        </p:txBody>
      </p:sp>
      <p:pic>
        <p:nvPicPr>
          <p:cNvPr id="1017" name="Google Shape;101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567" y="1211375"/>
            <a:ext cx="9140866" cy="4835464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31"/>
          <p:cNvSpPr txBox="1"/>
          <p:nvPr/>
        </p:nvSpPr>
        <p:spPr>
          <a:xfrm>
            <a:off x="4129548" y="5646625"/>
            <a:ext cx="629264" cy="369332"/>
          </a:xfrm>
          <a:prstGeom prst="rect">
            <a:avLst/>
          </a:prstGeom>
          <a:solidFill>
            <a:srgbClr val="E4EC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019" name="Google Shape;1019;p31"/>
          <p:cNvSpPr txBox="1"/>
          <p:nvPr/>
        </p:nvSpPr>
        <p:spPr>
          <a:xfrm>
            <a:off x="5968180" y="5646625"/>
            <a:ext cx="629264" cy="369332"/>
          </a:xfrm>
          <a:prstGeom prst="rect">
            <a:avLst/>
          </a:prstGeom>
          <a:solidFill>
            <a:srgbClr val="E4EC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020" name="Google Shape;1020;p31"/>
          <p:cNvSpPr txBox="1"/>
          <p:nvPr/>
        </p:nvSpPr>
        <p:spPr>
          <a:xfrm>
            <a:off x="7806812" y="5646625"/>
            <a:ext cx="629264" cy="369332"/>
          </a:xfrm>
          <a:prstGeom prst="rect">
            <a:avLst/>
          </a:prstGeom>
          <a:solidFill>
            <a:srgbClr val="E4EC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32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3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Relis les idées du texte, puis complète le tableau en parlant de tes habitudes et de ta réaction personnelle.</a:t>
            </a:r>
            <a:endParaRPr/>
          </a:p>
        </p:txBody>
      </p:sp>
      <p:sp>
        <p:nvSpPr>
          <p:cNvPr id="1031" name="Google Shape;1031;p33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aux élèves qu’ils peuvent exprimer leur avis avec des phrases simples : Oui, car… / Non, parce que…</a:t>
            </a:r>
            <a:endParaRPr/>
          </a:p>
        </p:txBody>
      </p:sp>
      <p:pic>
        <p:nvPicPr>
          <p:cNvPr id="1032" name="Google Shape;103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188" y="1241870"/>
            <a:ext cx="10458715" cy="4844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3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 exemple de tableau complété. Lis les réponses, compare-les avec les tiennes, puis corrige ou améliore tes phrases.</a:t>
            </a:r>
            <a:endParaRPr/>
          </a:p>
        </p:txBody>
      </p:sp>
      <p:sp>
        <p:nvSpPr>
          <p:cNvPr id="1038" name="Google Shape;1038;p34"/>
          <p:cNvSpPr txBox="1"/>
          <p:nvPr>
            <p:ph idx="1" type="body"/>
          </p:nvPr>
        </p:nvSpPr>
        <p:spPr>
          <a:xfrm>
            <a:off x="871188" y="55214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remarquer que chaque réaction contient une prise de position claire : Oui, car…. Insister sur la justification liée au texte : éviter le gaspillage, soutenir les agriculteurs, réduire la pollution, valoriser le travail des artisans.</a:t>
            </a:r>
            <a:endParaRPr/>
          </a:p>
        </p:txBody>
      </p:sp>
      <p:pic>
        <p:nvPicPr>
          <p:cNvPr id="1039" name="Google Shape;103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188" y="1241870"/>
            <a:ext cx="10458715" cy="4844297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34"/>
          <p:cNvSpPr txBox="1"/>
          <p:nvPr/>
        </p:nvSpPr>
        <p:spPr>
          <a:xfrm>
            <a:off x="4434348" y="3605026"/>
            <a:ext cx="3313471" cy="8833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J’achète parfois des produits locaux au marché.</a:t>
            </a:r>
            <a:endParaRPr/>
          </a:p>
        </p:txBody>
      </p:sp>
      <p:sp>
        <p:nvSpPr>
          <p:cNvPr id="1041" name="Google Shape;1041;p34"/>
          <p:cNvSpPr txBox="1"/>
          <p:nvPr/>
        </p:nvSpPr>
        <p:spPr>
          <a:xfrm>
            <a:off x="7877125" y="3605026"/>
            <a:ext cx="3313471" cy="8833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Oui, car cela soutient les agriculteurs et réduit la pollution.</a:t>
            </a:r>
            <a:endParaRPr/>
          </a:p>
        </p:txBody>
      </p:sp>
      <p:sp>
        <p:nvSpPr>
          <p:cNvPr id="1042" name="Google Shape;1042;p34"/>
          <p:cNvSpPr txBox="1"/>
          <p:nvPr/>
        </p:nvSpPr>
        <p:spPr>
          <a:xfrm>
            <a:off x="4480535" y="4945609"/>
            <a:ext cx="3313471" cy="8833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J’achète parfois des produits artisanaux.</a:t>
            </a:r>
            <a:endParaRPr/>
          </a:p>
        </p:txBody>
      </p:sp>
      <p:sp>
        <p:nvSpPr>
          <p:cNvPr id="1043" name="Google Shape;1043;p34"/>
          <p:cNvSpPr txBox="1"/>
          <p:nvPr/>
        </p:nvSpPr>
        <p:spPr>
          <a:xfrm>
            <a:off x="7900219" y="4945609"/>
            <a:ext cx="3313471" cy="88036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Oui, car cela valorise le travail des artisans.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35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36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dire ce que nous avons appris aujourd’hui ? </a:t>
            </a:r>
            <a:endParaRPr/>
          </a:p>
        </p:txBody>
      </p:sp>
      <p:sp>
        <p:nvSpPr>
          <p:cNvPr id="1054" name="Google Shape;1054;p36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055" name="Google Shape;1055;p36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:</a:t>
            </a:r>
            <a:endParaRPr/>
          </a:p>
        </p:txBody>
      </p:sp>
      <p:sp>
        <p:nvSpPr>
          <p:cNvPr id="1056" name="Google Shape;1056;p36"/>
          <p:cNvSpPr/>
          <p:nvPr/>
        </p:nvSpPr>
        <p:spPr>
          <a:xfrm>
            <a:off x="883270" y="1682945"/>
            <a:ext cx="9839160" cy="258532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37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ce que nous avons appris aujourd’hui.</a:t>
            </a:r>
            <a:endParaRPr/>
          </a:p>
        </p:txBody>
      </p:sp>
      <p:sp>
        <p:nvSpPr>
          <p:cNvPr id="1062" name="Google Shape;1062;p37"/>
          <p:cNvSpPr txBox="1"/>
          <p:nvPr>
            <p:ph idx="4294967295" type="body"/>
          </p:nvPr>
        </p:nvSpPr>
        <p:spPr>
          <a:xfrm>
            <a:off x="877886" y="54221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Faire lire les étapes par quelques élèves, puis vérifier qu’ils distinguent bien les trois moments : choisir une idée, exprimer son accord ou son désaccord, justifier avec « parce que » ou « car ». Demander ensuite de recopier les traces écrites.</a:t>
            </a:r>
            <a:endParaRPr/>
          </a:p>
        </p:txBody>
      </p:sp>
      <p:sp>
        <p:nvSpPr>
          <p:cNvPr id="1063" name="Google Shape;1063;p37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réagir à un aspect du texte :</a:t>
            </a:r>
            <a:endParaRPr/>
          </a:p>
        </p:txBody>
      </p:sp>
      <p:sp>
        <p:nvSpPr>
          <p:cNvPr id="1064" name="Google Shape;1064;p37"/>
          <p:cNvSpPr/>
          <p:nvPr/>
        </p:nvSpPr>
        <p:spPr>
          <a:xfrm>
            <a:off x="883270" y="1682945"/>
            <a:ext cx="9839160" cy="3477875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choisis une idée du texte :</a:t>
            </a:r>
            <a:endParaRPr/>
          </a:p>
          <a:p>
            <a:pPr indent="-34290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❑"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Exemple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: Acheter des produits locaux et de saison.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J’exprime ma réaction :</a:t>
            </a:r>
            <a:endParaRPr/>
          </a:p>
          <a:p>
            <a:pPr indent="-34290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❑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suis d’accord avec cette idée.</a:t>
            </a:r>
            <a:endParaRPr/>
          </a:p>
          <a:p>
            <a:pPr indent="-34290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❑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ne suis pas d’accord avec cette idée.</a:t>
            </a:r>
            <a:endParaRPr/>
          </a:p>
          <a:p>
            <a:pPr indent="-34290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❑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Etc.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justifie ma réaction :</a:t>
            </a:r>
            <a:endParaRPr/>
          </a:p>
          <a:p>
            <a:pPr indent="-34290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❑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J’utilise : parce que / car.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formule une phrase complète :</a:t>
            </a:r>
            <a:endParaRPr/>
          </a:p>
          <a:p>
            <a:pPr indent="-342900" lvl="0" marL="540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❑"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Exemple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: Je suis d’accord avec l’idée d’acheter des produits locaux et de saison, car cela soutient les agriculteurs et réduit la pollution.</a:t>
            </a:r>
            <a:endParaRPr i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8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070" name="Google Shape;1070;p38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071" name="Google Shape;107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38"/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Faites à la maison l’activité 5</a:t>
            </a:r>
            <a:r>
              <a:rPr b="1" i="0" lang="fr-FR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livret de l’élève, p. 86.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