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6858000" cx="12192000"/>
  <p:notesSz cx="6858000" cy="9144000"/>
  <p:embeddedFontLst>
    <p:embeddedFont>
      <p:font typeface="Dosis"/>
      <p:regular r:id="rId54"/>
      <p:bold r:id="rId55"/>
    </p:embeddedFont>
    <p:embeddedFont>
      <p:font typeface="Play"/>
      <p:regular r:id="rId56"/>
      <p:bold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8" roundtripDataSignature="AMtx7mi+8dY9bcO5kntTotRSeG56BD3u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Dosis-bold.fntdata"/><Relationship Id="rId10" Type="http://schemas.openxmlformats.org/officeDocument/2006/relationships/slide" Target="slides/slide5.xml"/><Relationship Id="rId54" Type="http://schemas.openxmlformats.org/officeDocument/2006/relationships/font" Target="fonts/Dosis-regular.fntdata"/><Relationship Id="rId13" Type="http://schemas.openxmlformats.org/officeDocument/2006/relationships/slide" Target="slides/slide8.xml"/><Relationship Id="rId57" Type="http://schemas.openxmlformats.org/officeDocument/2006/relationships/font" Target="fonts/Play-bold.fntdata"/><Relationship Id="rId12" Type="http://schemas.openxmlformats.org/officeDocument/2006/relationships/slide" Target="slides/slide7.xml"/><Relationship Id="rId56" Type="http://schemas.openxmlformats.org/officeDocument/2006/relationships/font" Target="fonts/Play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3" name="Google Shape;102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45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5.jpg"/><Relationship Id="rId8" Type="http://schemas.openxmlformats.org/officeDocument/2006/relationships/image" Target="../media/image8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19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2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2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2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gif"/><Relationship Id="rId3" Type="http://schemas.openxmlformats.org/officeDocument/2006/relationships/image" Target="../media/image1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36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45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5.jpg"/><Relationship Id="rId8" Type="http://schemas.openxmlformats.org/officeDocument/2006/relationships/image" Target="../media/image8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32.jpg"/><Relationship Id="rId4" Type="http://schemas.openxmlformats.org/officeDocument/2006/relationships/image" Target="../media/image28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37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2.gif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0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19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2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21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36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36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24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gif"/><Relationship Id="rId3" Type="http://schemas.openxmlformats.org/officeDocument/2006/relationships/image" Target="../media/image17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0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5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50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50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0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0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50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50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0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0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0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0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0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50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1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1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51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1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1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1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5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5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5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51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51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52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52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5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5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52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52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5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52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5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52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5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52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52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52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52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52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52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52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5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52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52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52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52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52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5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3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3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53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53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5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5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4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5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5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5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55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55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55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5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55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5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55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8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8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5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58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5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5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8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58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8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8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58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5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8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58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8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8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58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8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8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8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58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8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5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5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6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" name="Google Shape;134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7" name="Google Shape;137;p6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6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9" name="Google Shape;139;p6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0" name="Google Shape;140;p6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6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2" name="Google Shape;142;p6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0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6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6" name="Google Shape;146;p6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6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6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1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151" name="Google Shape;151;p6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52" name="Google Shape;152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5" name="Google Shape;155;p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" name="Google Shape;15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61" name="Google Shape;161;p6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6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6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6" name="Google Shape;166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" name="Google Shape;167;p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" name="Google Shape;168;p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9" name="Google Shape;169;p6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70" name="Google Shape;170;p63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71" name="Google Shape;171;p6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" name="Google Shape;173;p63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3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63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78" name="Google Shape;178;p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0" name="Google Shape;180;p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5" name="Google Shape;185;p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" name="Google Shape;186;p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" name="Google Shape;187;p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" name="Google Shape;188;p6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90" name="Google Shape;190;p6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65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95" name="Google Shape;195;p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97" name="Google Shape;197;p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6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2" name="Google Shape;202;p6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3" name="Google Shape;203;p6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4" name="Google Shape;204;p6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05" name="Google Shape;205;p6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7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08" name="Google Shape;208;p6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6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67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6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13" name="Google Shape;213;p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15" name="Google Shape;215;p68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68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6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0" name="Google Shape;220;p6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1" name="Google Shape;221;p6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2" name="Google Shape;222;p6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23" name="Google Shape;223;p6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69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6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69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8" name="Google Shape;228;p69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70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31" name="Google Shape;231;p70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0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35" name="Google Shape;23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70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9" name="Google Shape;239;p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0" name="Google Shape;240;p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1" name="Google Shape;241;p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2" name="Google Shape;242;p7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p7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44" name="Google Shape;244;p7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7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71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2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49" name="Google Shape;249;p7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72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51" name="Google Shape;251;p72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52" name="Google Shape;25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72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54" name="Google Shape;254;p72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55" name="Google Shape;255;p72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descr="Handshake with solid fill" id="256" name="Google Shape;256;p72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257" name="Google Shape;257;p72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72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72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72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Warning with solid fill" id="261" name="Google Shape;261;p72"/>
          <p:cNvSpPr/>
          <p:nvPr/>
        </p:nvSpPr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7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68" name="Google Shape;268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7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7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74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73" name="Google Shape;273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74" name="Google Shape;274;p74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5" name="Google Shape;275;p74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6" name="Google Shape;276;p7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7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7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7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5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84" name="Google Shape;284;p7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5" name="Google Shape;285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7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7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6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93" name="Google Shape;293;p7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94" name="Google Shape;294;p76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295" name="Google Shape;295;p7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7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7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9" name="Google Shape;299;p7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1" name="Google Shape;301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77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03" name="Google Shape;303;p7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7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6" name="Google Shape;306;p7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78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09" name="Google Shape;309;p7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0" name="Google Shape;310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7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3" name="Google Shape;313;p7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" name="Google Shape;315;p7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79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8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8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8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7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37" name="Google Shape;337;p5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7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57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7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2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82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82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46" name="Google Shape;346;p82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82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48" name="Google Shape;348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82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82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82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82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82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82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82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82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8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0" name="Google Shape;360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1" name="Google Shape;361;p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3" name="Google Shape;363;p8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8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8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6" name="Google Shape;366;p83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7" name="Google Shape;367;p83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3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9" name="Google Shape;369;p8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2" name="Google Shape;372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3" name="Google Shape;373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4" name="Google Shape;374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5" name="Google Shape;375;p8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8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84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8" name="Google Shape;378;p84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79" name="Google Shape;379;p8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8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84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4" name="Google Shape;384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5" name="Google Shape;385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7" name="Google Shape;387;p8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8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85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8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1" name="Google Shape;391;p8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4" name="Google Shape;394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6" name="Google Shape;396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7" name="Google Shape;397;p8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8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86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0" name="Google Shape;400;p8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86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8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5" name="Google Shape;405;p8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8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8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87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8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87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11" name="Google Shape;411;p8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87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6" name="Google Shape;416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9" name="Google Shape;419;p8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8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1" name="Google Shape;421;p88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88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23" name="Google Shape;423;p8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8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7" name="Google Shape;427;p8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9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9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8" name="Google Shape;438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0" name="Google Shape;440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1" name="Google Shape;441;p9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91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9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44" name="Google Shape;444;p91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45" name="Google Shape;445;p91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1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47" name="Google Shape;447;p9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91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92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92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52" name="Google Shape;452;p92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92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92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9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92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58" name="Google Shape;458;p9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0" name="Google Shape;460;p92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62" name="Google Shape;462;p92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93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65" name="Google Shape;465;p93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9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93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68" name="Google Shape;468;p93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69" name="Google Shape;469;p9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93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71" name="Google Shape;471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93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3" name="Google Shape;473;p93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74" name="Google Shape;474;p93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75" name="Google Shape;475;p9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93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77" name="Google Shape;477;p93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8" name="Google Shape;478;p93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79" name="Google Shape;479;p93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0" name="Google Shape;480;p93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1" name="Google Shape;481;p93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82" name="Google Shape;482;p93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93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84" name="Google Shape;484;p93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5" name="Google Shape;485;p93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6" name="Google Shape;486;p93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93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9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4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94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492" name="Google Shape;492;p94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493" name="Google Shape;493;p94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494" name="Google Shape;494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94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98" name="Google Shape;498;p94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499" name="Google Shape;499;p94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0" name="Google Shape;500;p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1" name="Google Shape;501;p94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02" name="Google Shape;502;p94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03" name="Google Shape;503;p94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94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94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06" name="Google Shape;506;p94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09" name="Google Shape;509;p9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95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95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95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95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4" name="Google Shape;514;p95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95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95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95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8" name="Google Shape;518;p95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95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95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1" name="Google Shape;521;p95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95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95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6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26" name="Google Shape;526;p9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96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96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96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96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96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32" name="Google Shape;532;p96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96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34" name="Google Shape;534;p96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7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97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8" name="Google Shape;538;p9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97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0" name="Google Shape;540;p97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1" name="Google Shape;541;p9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7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7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44" name="Google Shape;544;p97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97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7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97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48" name="Google Shape;548;p97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49" name="Google Shape;549;p97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7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7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53" name="Google Shape;553;p97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54" name="Google Shape;554;p97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7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7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58" name="Google Shape;558;p97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59" name="Google Shape;559;p97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7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7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63" name="Google Shape;563;p97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64" name="Google Shape;564;p97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7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7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7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68" name="Google Shape;568;p97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97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97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97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97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97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9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76" name="Google Shape;576;p9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9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0" name="Google Shape;580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9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9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85" name="Google Shape;585;p9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9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9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99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0" name="Google Shape;590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591" name="Google Shape;591;p99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99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p9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10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6" name="Google Shape;596;p10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0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98;p10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0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00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01" name="Google Shape;601;p10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02" name="Google Shape;602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10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10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0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10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0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01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0" name="Google Shape;610;p10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1" name="Google Shape;611;p1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14" name="Google Shape;614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6" name="Google Shape;616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7" name="Google Shape;617;p10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102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9" name="Google Shape;619;p10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0" name="Google Shape;620;p102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21" name="Google Shape;621;p102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02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23" name="Google Shape;623;p10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0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26" name="Google Shape;626;p10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0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10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0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03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31" name="Google Shape;631;p10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32" name="Google Shape;632;p103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33" name="Google Shape;633;p10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10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10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37" name="Google Shape;637;p10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10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10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0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41" name="Google Shape;641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2" name="Google Shape;642;p10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43" name="Google Shape;643;p10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0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10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10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8" name="Google Shape;648;p10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0" name="Google Shape;650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10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10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5" name="Google Shape;655;p10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0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57" name="Google Shape;657;p10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0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62" name="Google Shape;662;p1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3" name="Google Shape;663;p1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4" name="Google Shape;664;p1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5" name="Google Shape;665;p10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0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67" name="Google Shape;667;p10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7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0" name="Google Shape;670;p107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107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10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4" name="Google Shape;674;p1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5" name="Google Shape;675;p1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6" name="Google Shape;676;p1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7" name="Google Shape;677;p10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0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9" name="Google Shape;679;p10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0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82" name="Google Shape;682;p10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3" name="Google Shape;683;p108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10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86" name="Google Shape;686;p10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0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88" name="Google Shape;688;p109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09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1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93" name="Google Shape;693;p1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4" name="Google Shape;694;p1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5" name="Google Shape;695;p1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96" name="Google Shape;696;p11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110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98" name="Google Shape;698;p11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1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1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110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11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05" name="Google Shape;705;p11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1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11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1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09" name="Google Shape;709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11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4" name="Google Shape;714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0" name="Google Shape;720;p1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1" name="Google Shape;721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1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7" name="Google Shape;727;p1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1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9" name="Google Shape;729;p1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5" name="Google Shape;745;p1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6" name="Google Shape;746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2" name="Google Shape;752;p1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3" name="Google Shape;753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9" name="Google Shape;759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5" name="Google Shape;765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6" name="Google Shape;766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50.xml"/><Relationship Id="rId41" Type="http://schemas.openxmlformats.org/officeDocument/2006/relationships/theme" Target="../theme/theme1.xml"/><Relationship Id="rId22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1" name="Google Shape;331;p5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7.png"/><Relationship Id="rId4" Type="http://schemas.openxmlformats.org/officeDocument/2006/relationships/image" Target="../media/image52.png"/><Relationship Id="rId5" Type="http://schemas.openxmlformats.org/officeDocument/2006/relationships/image" Target="../media/image4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32.jpg"/><Relationship Id="rId9" Type="http://schemas.openxmlformats.org/officeDocument/2006/relationships/image" Target="../media/image68.png"/><Relationship Id="rId5" Type="http://schemas.openxmlformats.org/officeDocument/2006/relationships/image" Target="../media/image28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4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Relationship Id="rId5" Type="http://schemas.openxmlformats.org/officeDocument/2006/relationships/image" Target="../media/image53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5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5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5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6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png"/><Relationship Id="rId4" Type="http://schemas.openxmlformats.org/officeDocument/2006/relationships/image" Target="../media/image42.png"/><Relationship Id="rId5" Type="http://schemas.openxmlformats.org/officeDocument/2006/relationships/image" Target="../media/image51.png"/><Relationship Id="rId6" Type="http://schemas.openxmlformats.org/officeDocument/2006/relationships/image" Target="../media/image62.png"/><Relationship Id="rId7" Type="http://schemas.openxmlformats.org/officeDocument/2006/relationships/image" Target="../media/image59.png"/><Relationship Id="rId8" Type="http://schemas.openxmlformats.org/officeDocument/2006/relationships/image" Target="../media/image5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Relationship Id="rId4" Type="http://schemas.openxmlformats.org/officeDocument/2006/relationships/image" Target="../media/image42.png"/><Relationship Id="rId5" Type="http://schemas.openxmlformats.org/officeDocument/2006/relationships/image" Target="../media/image51.png"/><Relationship Id="rId6" Type="http://schemas.openxmlformats.org/officeDocument/2006/relationships/image" Target="../media/image62.png"/><Relationship Id="rId7" Type="http://schemas.openxmlformats.org/officeDocument/2006/relationships/image" Target="../media/image59.png"/><Relationship Id="rId8" Type="http://schemas.openxmlformats.org/officeDocument/2006/relationships/image" Target="../media/image5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5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Relationship Id="rId5" Type="http://schemas.openxmlformats.org/officeDocument/2006/relationships/image" Target="../media/image53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7.png"/><Relationship Id="rId4" Type="http://schemas.openxmlformats.org/officeDocument/2006/relationships/image" Target="../media/image6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7.png"/><Relationship Id="rId4" Type="http://schemas.openxmlformats.org/officeDocument/2006/relationships/image" Target="../media/image6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Consommer autrement</a:t>
            </a:r>
            <a:endParaRPr/>
          </a:p>
        </p:txBody>
      </p:sp>
      <p:sp>
        <p:nvSpPr>
          <p:cNvPr id="773" name="Google Shape;773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Actes de parole et production de l’oral</a:t>
            </a:r>
            <a:endParaRPr/>
          </a:p>
        </p:txBody>
      </p:sp>
      <p:sp>
        <p:nvSpPr>
          <p:cNvPr id="774" name="Google Shape;774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5" name="Google Shape;775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776" name="Google Shape;776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2</a:t>
            </a:r>
            <a:endParaRPr/>
          </a:p>
        </p:txBody>
      </p:sp>
      <p:pic>
        <p:nvPicPr>
          <p:cNvPr id="777" name="Google Shape;77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1"/>
          <p:cNvSpPr txBox="1"/>
          <p:nvPr/>
        </p:nvSpPr>
        <p:spPr>
          <a:xfrm flipH="1">
            <a:off x="1722200" y="1977550"/>
            <a:ext cx="18390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1D6FA9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000">
              <a:solidFill>
                <a:srgbClr val="1D6FA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795" name="Google Shape;79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7" name="Google Shape;797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Calibri"/>
              <a:buNone/>
            </a:pPr>
            <a:r>
              <a:rPr b="1" i="0" lang="fr-FR" sz="10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798" name="Google Shape;798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Calibri"/>
              <a:buNone/>
            </a:pPr>
            <a:r>
              <a:rPr b="1" i="0" lang="fr-FR" sz="10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799" name="Google Shape;79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0" name="Google Shape;800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Calibri"/>
              <a:buNone/>
            </a:pPr>
            <a:r>
              <a:rPr b="1" i="0" lang="fr-FR" sz="10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1" name="Google Shape;801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Calibri"/>
              <a:buNone/>
            </a:pPr>
            <a:r>
              <a:rPr b="1" i="0" lang="fr-FR" sz="10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02" name="Google Shape;802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09" name="Google Shape;809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  <p:sp>
        <p:nvSpPr>
          <p:cNvPr id="810" name="Google Shape;810;p5"/>
          <p:cNvSpPr/>
          <p:nvPr/>
        </p:nvSpPr>
        <p:spPr>
          <a:xfrm>
            <a:off x="310645" y="2663860"/>
            <a:ext cx="11628766" cy="1010316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16" name="Google Shape;816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2" name="Google Shape;822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23" name="Google Shape;823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 de l’unité 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Utiliser des expressions variées pour parler de la consommation responsable.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Savoir repérer les éléments clés d’un support audio : situation d’énonciation, arguments, exemples.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Exprimer un point de vue et lancer un appel à l’action en faveur de choix durables</a:t>
            </a:r>
            <a:endParaRPr/>
          </a:p>
        </p:txBody>
      </p:sp>
      <p:sp>
        <p:nvSpPr>
          <p:cNvPr id="829" name="Google Shape;829;p8"/>
          <p:cNvSpPr txBox="1"/>
          <p:nvPr>
            <p:ph idx="2" type="body"/>
          </p:nvPr>
        </p:nvSpPr>
        <p:spPr>
          <a:xfrm>
            <a:off x="2217704" y="2512986"/>
            <a:ext cx="9478724" cy="954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Consommation responsable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Produits locaux et de saison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Commerce équitable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Économie de proximité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Aliments transformés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Surconsommation 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830" name="Google Shape;830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le lexique de l’unité pour exprimer un avis, justifier, convaincre et appeler à l’action.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des structures comme : Il faut que… / Il est nécessaire que… / Nous devons...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carte lexicale, support audio, tableau de repérage, travail en binôme, feedback immédiat, justification des réponses.</a:t>
            </a:r>
            <a:endParaRPr/>
          </a:p>
        </p:txBody>
      </p:sp>
      <p:sp>
        <p:nvSpPr>
          <p:cNvPr id="831" name="Google Shape;831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Confondre argument et exemple.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Mal utiliser les structures d’appel à l’action, surtout : Il faut que / Il est important que + subjonctif.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37" name="Google Shape;837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8" name="Google Shape;838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9" name="Google Shape;839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40" name="Google Shape;840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1" name="Google Shape;841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2" name="Google Shape;8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3" name="Google Shape;843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44" name="Google Shape;844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descr="Handshake with solid fill" id="845" name="Google Shape;845;p9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846" name="Google Shape;846;p9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descr="Bullseye with solid fill" id="847" name="Google Shape;847;p9"/>
          <p:cNvSpPr/>
          <p:nvPr/>
        </p:nvSpPr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3" name="Google Shape;853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20 min</a:t>
            </a:r>
            <a:endParaRPr/>
          </a:p>
        </p:txBody>
      </p:sp>
      <p:sp>
        <p:nvSpPr>
          <p:cNvPr id="854" name="Google Shape;854;p10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 min</a:t>
            </a:r>
            <a:endParaRPr/>
          </a:p>
        </p:txBody>
      </p:sp>
      <p:sp>
        <p:nvSpPr>
          <p:cNvPr id="855" name="Google Shape;855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6" name="Google Shape;856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Actes de parole</a:t>
            </a:r>
            <a:endParaRPr/>
          </a:p>
        </p:txBody>
      </p:sp>
      <p:sp>
        <p:nvSpPr>
          <p:cNvPr id="857" name="Google Shape;857;p10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Production de l’oral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68" name="Google Shape;868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5 min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1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corriger ensemble le travail effectué à la maison. Livret de l’élève, p. 80</a:t>
            </a:r>
            <a:endParaRPr/>
          </a:p>
        </p:txBody>
      </p:sp>
      <p:sp>
        <p:nvSpPr>
          <p:cNvPr id="879" name="Google Shape;879;p14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Contrôler le travail de quelques élèves au hasard. Demander de justifier les réponses.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80" name="Google Shape;88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81" name="Google Shape;881;p14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80</a:t>
            </a:r>
            <a:endParaRPr/>
          </a:p>
        </p:txBody>
      </p:sp>
      <p:pic>
        <p:nvPicPr>
          <p:cNvPr id="882" name="Google Shape;88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2676" y="1395128"/>
            <a:ext cx="10726647" cy="406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complété les phrases avec le vocabulaire de la consommation responsable.</a:t>
            </a:r>
            <a:endParaRPr/>
          </a:p>
        </p:txBody>
      </p:sp>
      <p:sp>
        <p:nvSpPr>
          <p:cNvPr id="888" name="Google Shape;888;p15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Apporter des exemples ou des précisions complémentaires si nécessaire.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89" name="Google Shape;88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grpSp>
        <p:nvGrpSpPr>
          <p:cNvPr id="890" name="Google Shape;890;p15"/>
          <p:cNvGrpSpPr/>
          <p:nvPr/>
        </p:nvGrpSpPr>
        <p:grpSpPr>
          <a:xfrm>
            <a:off x="732676" y="1395128"/>
            <a:ext cx="10726647" cy="4067743"/>
            <a:chOff x="732676" y="1395128"/>
            <a:chExt cx="10726647" cy="4067743"/>
          </a:xfrm>
        </p:grpSpPr>
        <p:pic>
          <p:nvPicPr>
            <p:cNvPr id="891" name="Google Shape;891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2676" y="1395128"/>
              <a:ext cx="10726647" cy="40677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2" name="Google Shape;892;p15"/>
            <p:cNvSpPr txBox="1"/>
            <p:nvPr/>
          </p:nvSpPr>
          <p:spPr>
            <a:xfrm>
              <a:off x="4704080" y="2177534"/>
              <a:ext cx="3291840" cy="4001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20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produits locaux</a:t>
              </a:r>
              <a:endParaRPr/>
            </a:p>
          </p:txBody>
        </p:sp>
        <p:sp>
          <p:nvSpPr>
            <p:cNvPr id="893" name="Google Shape;893;p15"/>
            <p:cNvSpPr txBox="1"/>
            <p:nvPr/>
          </p:nvSpPr>
          <p:spPr>
            <a:xfrm>
              <a:off x="1605280" y="3020900"/>
              <a:ext cx="4084320" cy="4001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20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commerce équitable</a:t>
              </a:r>
              <a:endParaRPr/>
            </a:p>
          </p:txBody>
        </p:sp>
        <p:sp>
          <p:nvSpPr>
            <p:cNvPr id="894" name="Google Shape;894;p15"/>
            <p:cNvSpPr txBox="1"/>
            <p:nvPr/>
          </p:nvSpPr>
          <p:spPr>
            <a:xfrm>
              <a:off x="1625600" y="3843946"/>
              <a:ext cx="4287520" cy="4001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20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aliments transformés</a:t>
              </a:r>
              <a:endParaRPr/>
            </a:p>
          </p:txBody>
        </p:sp>
        <p:sp>
          <p:nvSpPr>
            <p:cNvPr id="895" name="Google Shape;895;p15"/>
            <p:cNvSpPr txBox="1"/>
            <p:nvPr/>
          </p:nvSpPr>
          <p:spPr>
            <a:xfrm>
              <a:off x="2418080" y="4680942"/>
              <a:ext cx="4165600" cy="4001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20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coopératives 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901" name="Google Shape;901;p1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1</a:t>
            </a:r>
            <a:r>
              <a:rPr baseline="30000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la séance aux actes de parole.</a:t>
            </a:r>
            <a:endParaRPr/>
          </a:p>
        </p:txBody>
      </p:sp>
      <p:sp>
        <p:nvSpPr>
          <p:cNvPr id="902" name="Google Shape;902;p16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Actes de parole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3" name="Google Shape;90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16"/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6"/>
          <p:cNvSpPr txBox="1"/>
          <p:nvPr/>
        </p:nvSpPr>
        <p:spPr>
          <a:xfrm>
            <a:off x="5821640" y="2386610"/>
            <a:ext cx="459377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Petits gestes,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grandes différences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911" name="Google Shape;911;p1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des actes de parole.</a:t>
            </a:r>
            <a:endParaRPr/>
          </a:p>
        </p:txBody>
      </p:sp>
      <p:sp>
        <p:nvSpPr>
          <p:cNvPr id="912" name="Google Shape;912;p17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Lire l’objectif de la séance avec une voix claire et audible.</a:t>
            </a:r>
            <a:endParaRPr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17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Actes de parole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Appeler à l’action/ appuyer une conviction en lien avec les initiatives locales.</a:t>
            </a:r>
            <a:endParaRPr/>
          </a:p>
        </p:txBody>
      </p:sp>
      <p:pic>
        <p:nvPicPr>
          <p:cNvPr id="914" name="Google Shape;91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 Agissons tous » sert à mobiliser les citoyens autour d’une action responsable.</a:t>
            </a:r>
            <a:endParaRPr/>
          </a:p>
        </p:txBody>
      </p:sp>
      <p:pic>
        <p:nvPicPr>
          <p:cNvPr id="925" name="Google Shape;9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9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Désigner au hasard 3 élèves pour lire les phrases à haute voix.</a:t>
            </a:r>
            <a:endParaRPr/>
          </a:p>
        </p:txBody>
      </p:sp>
      <p:sp>
        <p:nvSpPr>
          <p:cNvPr id="927" name="Google Shape;927;p19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63822" name="adj1"/>
              <a:gd fmla="val 10198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Agissons tous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dès aujourd’hui en choisissant des produits durables, locaux et respectueux de l’environnement.</a:t>
            </a:r>
            <a:endParaRPr/>
          </a:p>
        </p:txBody>
      </p:sp>
      <p:pic>
        <p:nvPicPr>
          <p:cNvPr id="928" name="Google Shape;92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188" y="1629870"/>
            <a:ext cx="4797680" cy="3598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20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 Faisons ensemble » sert à inviter tout le monde à agir collectivement.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4" name="Google Shape;93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20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36" name="Google Shape;936;p20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58316" name="adj1"/>
              <a:gd fmla="val 42439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Faisons ensemble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pas vers une économie plus respectueuse de l’environnement.</a:t>
            </a:r>
            <a:endParaRPr/>
          </a:p>
        </p:txBody>
      </p:sp>
      <p:pic>
        <p:nvPicPr>
          <p:cNvPr id="937" name="Google Shape;93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6271" y="1500980"/>
            <a:ext cx="5169697" cy="3877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2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 Il est temps de » sert à sensibiliser et pousser les gens à agir sans attendre.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3" name="Google Shape;94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21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45" name="Google Shape;945;p21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57046" name="adj1"/>
              <a:gd fmla="val -3415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temps de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comprendre que nos gestes quotidiens ont un effet sur l’économie.</a:t>
            </a:r>
            <a:endParaRPr/>
          </a:p>
        </p:txBody>
      </p:sp>
      <p:pic>
        <p:nvPicPr>
          <p:cNvPr id="946" name="Google Shape;94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030" y="1653895"/>
            <a:ext cx="5333450" cy="307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 il est évident que » sert à affirmer une idée avec force pour convaincre.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2" name="Google Shape;95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22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54" name="Google Shape;954;p22"/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>
              <a:gd fmla="val -70175" name="adj1"/>
              <a:gd fmla="val 91159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évident que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 habitudes de consommation actuelle diminuent dangereusement les ressources naturelles.</a:t>
            </a:r>
            <a:endParaRPr/>
          </a:p>
        </p:txBody>
      </p:sp>
      <p:pic>
        <p:nvPicPr>
          <p:cNvPr id="955" name="Google Shape;95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206" y="1717996"/>
            <a:ext cx="4797680" cy="3598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23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 Nous devons » sert à montrer que tout le monde a une responsabilité et doit agir.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1" name="Google Shape;96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23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63" name="Google Shape;963;p23"/>
          <p:cNvSpPr/>
          <p:nvPr/>
        </p:nvSpPr>
        <p:spPr>
          <a:xfrm>
            <a:off x="6509657" y="2592853"/>
            <a:ext cx="4890810" cy="1418069"/>
          </a:xfrm>
          <a:prstGeom prst="wedgeRectCallout">
            <a:avLst>
              <a:gd fmla="val -64458" name="adj1"/>
              <a:gd fmla="val 26677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Nous devons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encourager chacun à acheter en pensant aux conséquences de ses gestes.</a:t>
            </a:r>
            <a:endParaRPr/>
          </a:p>
        </p:txBody>
      </p:sp>
      <p:pic>
        <p:nvPicPr>
          <p:cNvPr id="964" name="Google Shape;96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060" y="1716623"/>
            <a:ext cx="4986284" cy="3739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2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L’expression «Il est nécessaire de » sert à montrer qu’une action est importante et doit être faite.</a:t>
            </a:r>
            <a:endParaRPr sz="17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0" name="Google Shape;97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pic>
        <p:nvPicPr>
          <p:cNvPr id="972" name="Google Shape;97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335" y="1765210"/>
            <a:ext cx="4801545" cy="3601158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"/>
          <p:cNvSpPr/>
          <p:nvPr/>
        </p:nvSpPr>
        <p:spPr>
          <a:xfrm>
            <a:off x="6509657" y="2592853"/>
            <a:ext cx="4890810" cy="1418069"/>
          </a:xfrm>
          <a:prstGeom prst="wedgeRectCallout">
            <a:avLst>
              <a:gd fmla="val -67781" name="adj1"/>
              <a:gd fmla="val -48552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nécessaire de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devenir des consommateurs responsables, c’est-à-dire des citoyens qui consomment moins et mieux.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2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associer chaque image à la situation qui lui correspond.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26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descr="Lever la main - Icônes mains et gestes gratuites" id="985" name="Google Shape;98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8590" y="491998"/>
            <a:ext cx="371602" cy="371602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26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82</a:t>
            </a:r>
            <a:endParaRPr/>
          </a:p>
        </p:txBody>
      </p:sp>
      <p:pic>
        <p:nvPicPr>
          <p:cNvPr id="987" name="Google Shape;98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161" y="3854834"/>
            <a:ext cx="10793331" cy="1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9181" y="1446531"/>
            <a:ext cx="2400000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989" name="Google Shape;98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6441" y="1446531"/>
            <a:ext cx="2400001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990" name="Google Shape;990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61120" y="1446531"/>
            <a:ext cx="2399999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991" name="Google Shape;991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13381" y="1446531"/>
            <a:ext cx="2399999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992" name="Google Shape;992;p26"/>
          <p:cNvSpPr/>
          <p:nvPr/>
        </p:nvSpPr>
        <p:spPr>
          <a:xfrm>
            <a:off x="1901455" y="3185745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26"/>
          <p:cNvSpPr/>
          <p:nvPr/>
        </p:nvSpPr>
        <p:spPr>
          <a:xfrm>
            <a:off x="4615339" y="3178438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26"/>
          <p:cNvSpPr/>
          <p:nvPr/>
        </p:nvSpPr>
        <p:spPr>
          <a:xfrm>
            <a:off x="7329223" y="3157805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26"/>
          <p:cNvSpPr/>
          <p:nvPr/>
        </p:nvSpPr>
        <p:spPr>
          <a:xfrm>
            <a:off x="10070000" y="3173093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Voilà. Nous avons associé chaque énoncé à l’ambiance ou l’atmosphère correspondante.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27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que toutes les ambiances ou atmosphères exprimées ici sont positives.</a:t>
            </a:r>
            <a:endParaRPr/>
          </a:p>
        </p:txBody>
      </p:sp>
      <p:pic>
        <p:nvPicPr>
          <p:cNvPr id="1002" name="Google Shape;100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48440" y="55813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161" y="3854834"/>
            <a:ext cx="10793331" cy="1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9181" y="1446531"/>
            <a:ext cx="2400000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005" name="Google Shape;100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6441" y="1446531"/>
            <a:ext cx="2400001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006" name="Google Shape;1006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61120" y="1446531"/>
            <a:ext cx="2399999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007" name="Google Shape;1007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13381" y="1446531"/>
            <a:ext cx="2399999" cy="18000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008" name="Google Shape;1008;p27"/>
          <p:cNvSpPr/>
          <p:nvPr/>
        </p:nvSpPr>
        <p:spPr>
          <a:xfrm>
            <a:off x="1901455" y="3185745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27"/>
          <p:cNvSpPr/>
          <p:nvPr/>
        </p:nvSpPr>
        <p:spPr>
          <a:xfrm>
            <a:off x="4615339" y="3178438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27"/>
          <p:cNvSpPr/>
          <p:nvPr/>
        </p:nvSpPr>
        <p:spPr>
          <a:xfrm>
            <a:off x="7329223" y="3157805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27"/>
          <p:cNvSpPr/>
          <p:nvPr/>
        </p:nvSpPr>
        <p:spPr>
          <a:xfrm>
            <a:off x="10070000" y="3173093"/>
            <a:ext cx="216000" cy="2160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2" name="Google Shape;1012;p27"/>
          <p:cNvCxnSpPr/>
          <p:nvPr/>
        </p:nvCxnSpPr>
        <p:spPr>
          <a:xfrm flipH="1">
            <a:off x="2033298" y="3271030"/>
            <a:ext cx="2715609" cy="691719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013" name="Google Shape;1013;p27"/>
          <p:cNvCxnSpPr/>
          <p:nvPr/>
        </p:nvCxnSpPr>
        <p:spPr>
          <a:xfrm>
            <a:off x="7413380" y="3228925"/>
            <a:ext cx="0" cy="7560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014" name="Google Shape;1014;p27"/>
          <p:cNvCxnSpPr>
            <a:endCxn id="1011" idx="6"/>
          </p:cNvCxnSpPr>
          <p:nvPr/>
        </p:nvCxnSpPr>
        <p:spPr>
          <a:xfrm flipH="1" rot="10800000">
            <a:off x="4778000" y="3281093"/>
            <a:ext cx="5508000" cy="7011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015" name="Google Shape;1015;p27"/>
          <p:cNvCxnSpPr/>
          <p:nvPr/>
        </p:nvCxnSpPr>
        <p:spPr>
          <a:xfrm rot="10800000">
            <a:off x="1933087" y="3278673"/>
            <a:ext cx="8206593" cy="684076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2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Observez les images et complétez les phrases pour parler de consommation responsable.</a:t>
            </a:r>
            <a:endParaRPr/>
          </a:p>
        </p:txBody>
      </p:sp>
      <p:sp>
        <p:nvSpPr>
          <p:cNvPr id="1027" name="Google Shape;1027;p29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situation, choisir un binôme pour présenter le travail devant la classe. Demander de justifier les réponses.</a:t>
            </a:r>
            <a:endParaRPr/>
          </a:p>
        </p:txBody>
      </p:sp>
      <p:pic>
        <p:nvPicPr>
          <p:cNvPr id="1028" name="Google Shape;102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439" y="1110563"/>
            <a:ext cx="10717121" cy="5287113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29"/>
          <p:cNvSpPr/>
          <p:nvPr/>
        </p:nvSpPr>
        <p:spPr>
          <a:xfrm>
            <a:off x="9933142" y="13839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82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utilisé les expressions étudiées pour parler de consommation responsable.</a:t>
            </a:r>
            <a:endParaRPr/>
          </a:p>
        </p:txBody>
      </p:sp>
      <p:sp>
        <p:nvSpPr>
          <p:cNvPr id="1035" name="Google Shape;1035;p30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None/>
            </a:pPr>
            <a:r>
              <a:rPr lang="fr-FR" sz="1600">
                <a:solidFill>
                  <a:srgbClr val="A5A5A5"/>
                </a:solidFill>
              </a:rPr>
              <a:t>Mettre l’accent sur les structures et les expressions qui décrivent l’ambiance ou l’atmosphère générale.</a:t>
            </a:r>
            <a:endParaRPr/>
          </a:p>
        </p:txBody>
      </p:sp>
      <p:pic>
        <p:nvPicPr>
          <p:cNvPr id="1036" name="Google Shape;10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8120" y="908177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7" name="Google Shape;1037;p30"/>
          <p:cNvGrpSpPr/>
          <p:nvPr/>
        </p:nvGrpSpPr>
        <p:grpSpPr>
          <a:xfrm>
            <a:off x="737439" y="1110563"/>
            <a:ext cx="10717121" cy="5287113"/>
            <a:chOff x="737439" y="1110563"/>
            <a:chExt cx="10717121" cy="5287113"/>
          </a:xfrm>
        </p:grpSpPr>
        <p:pic>
          <p:nvPicPr>
            <p:cNvPr id="1038" name="Google Shape;1038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7439" y="1110563"/>
              <a:ext cx="10717121" cy="52871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9" name="Google Shape;1039;p30"/>
            <p:cNvSpPr txBox="1"/>
            <p:nvPr/>
          </p:nvSpPr>
          <p:spPr>
            <a:xfrm>
              <a:off x="861188" y="3963907"/>
              <a:ext cx="2318892" cy="369332"/>
            </a:xfrm>
            <a:prstGeom prst="rect">
              <a:avLst/>
            </a:prstGeom>
            <a:solidFill>
              <a:srgbClr val="E0E9F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8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Il est important de</a:t>
              </a:r>
              <a:endParaRPr/>
            </a:p>
          </p:txBody>
        </p:sp>
        <p:sp>
          <p:nvSpPr>
            <p:cNvPr id="1040" name="Google Shape;1040;p30"/>
            <p:cNvSpPr txBox="1"/>
            <p:nvPr/>
          </p:nvSpPr>
          <p:spPr>
            <a:xfrm>
              <a:off x="3533268" y="3963907"/>
              <a:ext cx="2318892" cy="369332"/>
            </a:xfrm>
            <a:prstGeom prst="rect">
              <a:avLst/>
            </a:prstGeom>
            <a:solidFill>
              <a:srgbClr val="E0E9F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8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Il est nécessaire de</a:t>
              </a:r>
              <a:endParaRPr/>
            </a:p>
          </p:txBody>
        </p:sp>
        <p:sp>
          <p:nvSpPr>
            <p:cNvPr id="1041" name="Google Shape;1041;p30"/>
            <p:cNvSpPr txBox="1"/>
            <p:nvPr/>
          </p:nvSpPr>
          <p:spPr>
            <a:xfrm>
              <a:off x="6334468" y="3963907"/>
              <a:ext cx="2318892" cy="369332"/>
            </a:xfrm>
            <a:prstGeom prst="rect">
              <a:avLst/>
            </a:prstGeom>
            <a:solidFill>
              <a:srgbClr val="E0E9F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8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Nous devons</a:t>
              </a:r>
              <a:endParaRPr/>
            </a:p>
          </p:txBody>
        </p:sp>
        <p:sp>
          <p:nvSpPr>
            <p:cNvPr id="1042" name="Google Shape;1042;p30"/>
            <p:cNvSpPr txBox="1"/>
            <p:nvPr/>
          </p:nvSpPr>
          <p:spPr>
            <a:xfrm>
              <a:off x="8971280" y="3886367"/>
              <a:ext cx="2318892" cy="584775"/>
            </a:xfrm>
            <a:prstGeom prst="rect">
              <a:avLst/>
            </a:prstGeom>
            <a:solidFill>
              <a:srgbClr val="E0E9F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6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Il est temps de comprendre que</a:t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Google Shape;10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1048" name="Google Shape;104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3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production de l’oral.</a:t>
            </a:r>
            <a:endParaRPr/>
          </a:p>
        </p:txBody>
      </p:sp>
      <p:sp>
        <p:nvSpPr>
          <p:cNvPr id="1050" name="Google Shape;1050;p31"/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Production de l’oral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31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31"/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fais les bons choix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" name="Google Shape;105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058" name="Google Shape;1058;p3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production de l’oral.</a:t>
            </a:r>
            <a:endParaRPr/>
          </a:p>
        </p:txBody>
      </p:sp>
      <p:pic>
        <p:nvPicPr>
          <p:cNvPr id="1059" name="Google Shape;105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32"/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Production de l’oral :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Participer à un échange oral pour inviter à l’action et à la prise d’initiative.</a:t>
            </a:r>
            <a:endParaRPr/>
          </a:p>
        </p:txBody>
      </p:sp>
      <p:sp>
        <p:nvSpPr>
          <p:cNvPr id="1061" name="Google Shape;1061;p32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Lire l’objectif de la séance avec une voix claire et audible.</a:t>
            </a:r>
            <a:endParaRPr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3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observer une image pour produire un énoncé sur la consommation responsable.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34"/>
          <p:cNvSpPr txBox="1"/>
          <p:nvPr>
            <p:ph idx="2" type="body"/>
          </p:nvPr>
        </p:nvSpPr>
        <p:spPr>
          <a:xfrm>
            <a:off x="741681" y="640628"/>
            <a:ext cx="11206480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Verbaliser la démarche. Montrer comment observer l’image, identifier l’action, …</a:t>
            </a:r>
            <a:endParaRPr/>
          </a:p>
        </p:txBody>
      </p:sp>
      <p:sp>
        <p:nvSpPr>
          <p:cNvPr id="1073" name="Google Shape;1073;p34"/>
          <p:cNvSpPr/>
          <p:nvPr/>
        </p:nvSpPr>
        <p:spPr>
          <a:xfrm>
            <a:off x="431384" y="1463040"/>
            <a:ext cx="5451256" cy="783193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Voici un exemple : Réduire le gaspillage alimentaire :</a:t>
            </a:r>
            <a:endParaRPr/>
          </a:p>
        </p:txBody>
      </p:sp>
      <p:sp>
        <p:nvSpPr>
          <p:cNvPr id="1074" name="Google Shape;1074;p34"/>
          <p:cNvSpPr txBox="1"/>
          <p:nvPr/>
        </p:nvSpPr>
        <p:spPr>
          <a:xfrm>
            <a:off x="431384" y="2489021"/>
            <a:ext cx="5451256" cy="3170099"/>
          </a:xfrm>
          <a:prstGeom prst="rect">
            <a:avLst/>
          </a:prstGeom>
          <a:solidFill>
            <a:srgbClr val="F2F2F2"/>
          </a:soli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voyez-vous sur l’image ?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vois une famille dans une cuisine.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font les personnages ?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Ils mettent les restes du repas dans une boîte.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problème veulent-ils éviter ?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Ils veulent éviter le gaspillage alimentaire.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 expression peut-on utiliser pour donner un conseil ?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Il est important de…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Pourquoi faut-il réduire le gaspillage alimentaire ?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Pour protéger les ressources et réduire les déchets.</a:t>
            </a:r>
            <a:endParaRPr b="0" i="1" sz="1800" u="none" cap="none" strike="noStrik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5" name="Google Shape;107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5844" y="1463040"/>
            <a:ext cx="5594773" cy="419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3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produire un énoncé à partir d’une situation, je peux suivre la démarche ci-dessous :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35"/>
          <p:cNvSpPr txBox="1"/>
          <p:nvPr>
            <p:ph idx="2" type="body"/>
          </p:nvPr>
        </p:nvSpPr>
        <p:spPr>
          <a:xfrm>
            <a:off x="741681" y="640628"/>
            <a:ext cx="11206480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Verbaliser la démarche à suivre pour construire une phrase complète.</a:t>
            </a:r>
            <a:endParaRPr/>
          </a:p>
        </p:txBody>
      </p:sp>
      <p:sp>
        <p:nvSpPr>
          <p:cNvPr id="1082" name="Google Shape;1082;p35"/>
          <p:cNvSpPr txBox="1"/>
          <p:nvPr/>
        </p:nvSpPr>
        <p:spPr>
          <a:xfrm>
            <a:off x="431382" y="1953687"/>
            <a:ext cx="5471577" cy="3370153"/>
          </a:xfrm>
          <a:prstGeom prst="rect">
            <a:avLst/>
          </a:prstGeom>
          <a:solidFill>
            <a:srgbClr val="F2F2F2"/>
          </a:soli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J’observe l’image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personnes, lieu, objets.</a:t>
            </a:r>
            <a:endParaRPr/>
          </a:p>
          <a:p>
            <a:pPr indent="-285750" lvl="0" marL="285750" marR="0" rtl="0" algn="just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dis ce que je vois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une famille, une cuisine, des restes, une boîte.</a:t>
            </a:r>
            <a:endParaRPr/>
          </a:p>
          <a:p>
            <a:pPr indent="-285750" lvl="0" marL="285750" marR="0" rtl="0" algn="just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J’identifie l’action :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les personnages gardent les restes du repas.</a:t>
            </a:r>
            <a:endParaRPr/>
          </a:p>
          <a:p>
            <a:pPr indent="-285750" lvl="0" marL="285750" marR="0" rtl="0" algn="just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J’utilise une expression pour appeler à l’action : </a:t>
            </a:r>
            <a:endParaRPr/>
          </a:p>
          <a:p>
            <a:pPr indent="-285750" lvl="0" marL="900000" marR="0" rtl="0" algn="just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important de… 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Nous devons…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J’ajoute une justification : </a:t>
            </a:r>
            <a:endParaRPr/>
          </a:p>
          <a:p>
            <a:pPr indent="-285750" lvl="0" marL="900000" marR="0" rtl="0" algn="just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les ressources</a:t>
            </a:r>
            <a:endParaRPr/>
          </a:p>
          <a:p>
            <a:pPr indent="-285750" lvl="0" marL="900000" marR="0" rtl="0" algn="just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réduire les déchets</a:t>
            </a:r>
            <a:endParaRPr/>
          </a:p>
        </p:txBody>
      </p:sp>
      <p:pic>
        <p:nvPicPr>
          <p:cNvPr id="1083" name="Google Shape;108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5844" y="1127760"/>
            <a:ext cx="5594773" cy="419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35"/>
          <p:cNvSpPr txBox="1"/>
          <p:nvPr/>
        </p:nvSpPr>
        <p:spPr>
          <a:xfrm>
            <a:off x="1731862" y="5545574"/>
            <a:ext cx="8489097" cy="369332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⮚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Nous devons </a:t>
            </a:r>
            <a:r>
              <a:rPr b="1" lang="fr-FR" sz="1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garder les restes des repas </a:t>
            </a:r>
            <a:r>
              <a:rPr b="1" lang="fr-FR" sz="1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pour éviter le gaspillage alimentaire.</a:t>
            </a:r>
            <a:endParaRPr b="0" i="1" sz="1800" u="none" cap="none" strike="noStrik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35"/>
          <p:cNvSpPr/>
          <p:nvPr/>
        </p:nvSpPr>
        <p:spPr>
          <a:xfrm>
            <a:off x="3980361" y="5998378"/>
            <a:ext cx="1440000" cy="408623"/>
          </a:xfrm>
          <a:prstGeom prst="roundRect">
            <a:avLst>
              <a:gd fmla="val 16667" name="adj"/>
            </a:avLst>
          </a:prstGeom>
          <a:solidFill>
            <a:srgbClr val="FAE2D5"/>
          </a:solidFill>
          <a:ln cap="flat" cmpd="sng" w="9525">
            <a:solidFill>
              <a:srgbClr val="FAE2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/>
          </a:p>
        </p:txBody>
      </p:sp>
      <p:sp>
        <p:nvSpPr>
          <p:cNvPr id="1086" name="Google Shape;1086;p35"/>
          <p:cNvSpPr/>
          <p:nvPr/>
        </p:nvSpPr>
        <p:spPr>
          <a:xfrm>
            <a:off x="1909118" y="5998378"/>
            <a:ext cx="1440000" cy="408623"/>
          </a:xfrm>
          <a:prstGeom prst="roundRect">
            <a:avLst>
              <a:gd fmla="val 16667" name="adj"/>
            </a:avLst>
          </a:prstGeom>
          <a:solidFill>
            <a:srgbClr val="FAE2D5"/>
          </a:solidFill>
          <a:ln cap="flat" cmpd="sng" w="9525">
            <a:solidFill>
              <a:srgbClr val="FAE2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Expression</a:t>
            </a:r>
            <a:endParaRPr/>
          </a:p>
        </p:txBody>
      </p:sp>
      <p:sp>
        <p:nvSpPr>
          <p:cNvPr id="1087" name="Google Shape;1087;p35"/>
          <p:cNvSpPr/>
          <p:nvPr/>
        </p:nvSpPr>
        <p:spPr>
          <a:xfrm>
            <a:off x="7101841" y="5998378"/>
            <a:ext cx="1440000" cy="408623"/>
          </a:xfrm>
          <a:prstGeom prst="roundRect">
            <a:avLst>
              <a:gd fmla="val 16667" name="adj"/>
            </a:avLst>
          </a:prstGeom>
          <a:solidFill>
            <a:srgbClr val="FAE2D5"/>
          </a:solidFill>
          <a:ln cap="flat" cmpd="sng" w="9525">
            <a:solidFill>
              <a:srgbClr val="FAE2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Justification</a:t>
            </a:r>
            <a:endParaRPr/>
          </a:p>
        </p:txBody>
      </p:sp>
      <p:sp>
        <p:nvSpPr>
          <p:cNvPr id="1088" name="Google Shape;1088;p35"/>
          <p:cNvSpPr/>
          <p:nvPr/>
        </p:nvSpPr>
        <p:spPr>
          <a:xfrm>
            <a:off x="431382" y="1127760"/>
            <a:ext cx="5471577" cy="44267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Démarche à suivre :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Observez chaque image, identifiez le geste responsable représenté, puis produisez une phrase complète en utilisant le vocabulaire étudié et une expression d’appel à l’action.</a:t>
            </a:r>
            <a:endParaRPr/>
          </a:p>
        </p:txBody>
      </p:sp>
      <p:sp>
        <p:nvSpPr>
          <p:cNvPr id="1099" name="Google Shape;1099;p37"/>
          <p:cNvSpPr/>
          <p:nvPr/>
        </p:nvSpPr>
        <p:spPr>
          <a:xfrm>
            <a:off x="5367336" y="627087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83</a:t>
            </a:r>
            <a:endParaRPr/>
          </a:p>
        </p:txBody>
      </p:sp>
      <p:pic>
        <p:nvPicPr>
          <p:cNvPr id="1100" name="Google Shape;110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18" y="1187749"/>
            <a:ext cx="11033760" cy="5012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37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Rappeler la démarche à suivre pour produire un énoncé sur la consommation responsable.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3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Comparez vos réponses avec les propositions suivantes, puis corrigez ou améliorez vos phrases si nécessaire.</a:t>
            </a:r>
            <a:endParaRPr/>
          </a:p>
        </p:txBody>
      </p:sp>
      <p:pic>
        <p:nvPicPr>
          <p:cNvPr id="1107" name="Google Shape;110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18" y="1187749"/>
            <a:ext cx="11033760" cy="5012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38"/>
          <p:cNvSpPr txBox="1"/>
          <p:nvPr/>
        </p:nvSpPr>
        <p:spPr>
          <a:xfrm>
            <a:off x="3508034" y="4103000"/>
            <a:ext cx="2484000" cy="1711366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5374B7"/>
                </a:solidFill>
                <a:latin typeface="Calibri"/>
                <a:ea typeface="Calibri"/>
                <a:cs typeface="Calibri"/>
                <a:sym typeface="Calibri"/>
              </a:rPr>
              <a:t>Il est nécessaire d’éviter les sacs en plastique pour réduire les déchets et protéger la planète.</a:t>
            </a:r>
            <a:endParaRPr/>
          </a:p>
        </p:txBody>
      </p:sp>
      <p:sp>
        <p:nvSpPr>
          <p:cNvPr id="1109" name="Google Shape;1109;p38"/>
          <p:cNvSpPr txBox="1"/>
          <p:nvPr/>
        </p:nvSpPr>
        <p:spPr>
          <a:xfrm>
            <a:off x="6290692" y="4123320"/>
            <a:ext cx="2484000" cy="1711366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5374B7"/>
                </a:solidFill>
                <a:latin typeface="Calibri"/>
                <a:ea typeface="Calibri"/>
                <a:cs typeface="Calibri"/>
                <a:sym typeface="Calibri"/>
              </a:rPr>
              <a:t>Nous devons encourager l’artisanat parce qu’il valorise le travail des artisans.</a:t>
            </a:r>
            <a:endParaRPr/>
          </a:p>
        </p:txBody>
      </p:sp>
      <p:sp>
        <p:nvSpPr>
          <p:cNvPr id="1110" name="Google Shape;1110;p38"/>
          <p:cNvSpPr txBox="1"/>
          <p:nvPr/>
        </p:nvSpPr>
        <p:spPr>
          <a:xfrm>
            <a:off x="9073350" y="3991240"/>
            <a:ext cx="2484000" cy="1944000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700">
                <a:solidFill>
                  <a:srgbClr val="5374B7"/>
                </a:solidFill>
                <a:latin typeface="Calibri"/>
                <a:ea typeface="Calibri"/>
                <a:cs typeface="Calibri"/>
                <a:sym typeface="Calibri"/>
              </a:rPr>
              <a:t>Il est important de valoriser le travail fait à la main car il montre la qualité et le savoir-faire des producteurs.</a:t>
            </a:r>
            <a:endParaRPr/>
          </a:p>
        </p:txBody>
      </p:sp>
      <p:sp>
        <p:nvSpPr>
          <p:cNvPr id="1111" name="Google Shape;1111;p38"/>
          <p:cNvSpPr txBox="1"/>
          <p:nvPr/>
        </p:nvSpPr>
        <p:spPr>
          <a:xfrm>
            <a:off x="727394" y="65521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Demander aux élèves de recopier les réponses. Apporter des précisions complémentaires si nécessaire.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3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" name="Google Shape;112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820" y="989458"/>
            <a:ext cx="5876618" cy="565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045" y="1195836"/>
            <a:ext cx="5210197" cy="2664964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4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Complétez le dialogue suivant. Utilisez les expressions étudiées. Travaillez en binômes.</a:t>
            </a:r>
            <a:endParaRPr/>
          </a:p>
        </p:txBody>
      </p:sp>
      <p:sp>
        <p:nvSpPr>
          <p:cNvPr id="1124" name="Google Shape;1124;p40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à suivre pour produire des énoncés sur la consommation responsable.</a:t>
            </a:r>
            <a:endParaRPr/>
          </a:p>
        </p:txBody>
      </p:sp>
      <p:sp>
        <p:nvSpPr>
          <p:cNvPr id="1125" name="Google Shape;1125;p40"/>
          <p:cNvSpPr/>
          <p:nvPr/>
        </p:nvSpPr>
        <p:spPr>
          <a:xfrm>
            <a:off x="2217736" y="4498504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99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4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complété le dialogue tout en utilisant les mots et expressions étudiés.</a:t>
            </a:r>
            <a:endParaRPr/>
          </a:p>
        </p:txBody>
      </p:sp>
      <p:sp>
        <p:nvSpPr>
          <p:cNvPr id="1131" name="Google Shape;1131;p41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binômes pour présenter le travail devant la classe. Demander de justifier les réponses.</a:t>
            </a:r>
            <a:endParaRPr sz="1600"/>
          </a:p>
        </p:txBody>
      </p:sp>
      <p:pic>
        <p:nvPicPr>
          <p:cNvPr id="1132" name="Google Shape;113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820" y="989458"/>
            <a:ext cx="5876618" cy="565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045" y="1195836"/>
            <a:ext cx="5210197" cy="2664964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41"/>
          <p:cNvSpPr txBox="1"/>
          <p:nvPr/>
        </p:nvSpPr>
        <p:spPr>
          <a:xfrm>
            <a:off x="8128001" y="1771135"/>
            <a:ext cx="3484880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des vêtements et des produits alimentaires.</a:t>
            </a:r>
            <a:endParaRPr/>
          </a:p>
        </p:txBody>
      </p:sp>
      <p:sp>
        <p:nvSpPr>
          <p:cNvPr id="1135" name="Google Shape;1135;p41"/>
          <p:cNvSpPr txBox="1"/>
          <p:nvPr/>
        </p:nvSpPr>
        <p:spPr>
          <a:xfrm>
            <a:off x="7871251" y="2356349"/>
            <a:ext cx="3711149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nos achats peuvent soutenir l’économie locale.</a:t>
            </a:r>
            <a:endParaRPr/>
          </a:p>
        </p:txBody>
      </p:sp>
      <p:sp>
        <p:nvSpPr>
          <p:cNvPr id="1136" name="Google Shape;1136;p41"/>
          <p:cNvSpPr txBox="1"/>
          <p:nvPr/>
        </p:nvSpPr>
        <p:spPr>
          <a:xfrm>
            <a:off x="8920481" y="2946407"/>
            <a:ext cx="2747957" cy="292388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3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choisir des produits utiles et durables.</a:t>
            </a:r>
            <a:endParaRPr/>
          </a:p>
        </p:txBody>
      </p:sp>
      <p:sp>
        <p:nvSpPr>
          <p:cNvPr id="1137" name="Google Shape;1137;p41"/>
          <p:cNvSpPr txBox="1"/>
          <p:nvPr/>
        </p:nvSpPr>
        <p:spPr>
          <a:xfrm>
            <a:off x="7355841" y="3511301"/>
            <a:ext cx="4155438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acheter des produits locaux</a:t>
            </a:r>
            <a:endParaRPr/>
          </a:p>
        </p:txBody>
      </p:sp>
      <p:sp>
        <p:nvSpPr>
          <p:cNvPr id="1138" name="Google Shape;1138;p41"/>
          <p:cNvSpPr txBox="1"/>
          <p:nvPr/>
        </p:nvSpPr>
        <p:spPr>
          <a:xfrm>
            <a:off x="7132320" y="3773263"/>
            <a:ext cx="4378959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cela aide les producteurs de notre région.</a:t>
            </a:r>
            <a:endParaRPr/>
          </a:p>
        </p:txBody>
      </p:sp>
      <p:sp>
        <p:nvSpPr>
          <p:cNvPr id="1139" name="Google Shape;1139;p41"/>
          <p:cNvSpPr txBox="1"/>
          <p:nvPr/>
        </p:nvSpPr>
        <p:spPr>
          <a:xfrm>
            <a:off x="6136639" y="4600755"/>
            <a:ext cx="5415279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seulement ce dont nous avons besoin.</a:t>
            </a:r>
            <a:endParaRPr/>
          </a:p>
        </p:txBody>
      </p:sp>
      <p:sp>
        <p:nvSpPr>
          <p:cNvPr id="1140" name="Google Shape;1140;p41"/>
          <p:cNvSpPr txBox="1"/>
          <p:nvPr/>
        </p:nvSpPr>
        <p:spPr>
          <a:xfrm>
            <a:off x="8341361" y="5185969"/>
            <a:ext cx="3271520" cy="292388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3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les produits artisanaux sont parfois plus chers.</a:t>
            </a:r>
            <a:endParaRPr/>
          </a:p>
        </p:txBody>
      </p:sp>
      <p:sp>
        <p:nvSpPr>
          <p:cNvPr id="1141" name="Google Shape;1141;p41"/>
          <p:cNvSpPr txBox="1"/>
          <p:nvPr/>
        </p:nvSpPr>
        <p:spPr>
          <a:xfrm>
            <a:off x="6520019" y="5755707"/>
            <a:ext cx="5092861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les évite parce qu’ils contiennent souvent trop d’additifs.</a:t>
            </a:r>
            <a:endParaRPr/>
          </a:p>
        </p:txBody>
      </p:sp>
      <p:sp>
        <p:nvSpPr>
          <p:cNvPr id="1142" name="Google Shape;1142;p41"/>
          <p:cNvSpPr txBox="1"/>
          <p:nvPr/>
        </p:nvSpPr>
        <p:spPr>
          <a:xfrm>
            <a:off x="8572340" y="6348493"/>
            <a:ext cx="3096098" cy="276999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2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acheter moins pour protéger l’environnement.</a:t>
            </a:r>
            <a:endParaRPr/>
          </a:p>
        </p:txBody>
      </p:sp>
      <p:sp>
        <p:nvSpPr>
          <p:cNvPr id="1143" name="Google Shape;1143;p41"/>
          <p:cNvSpPr txBox="1"/>
          <p:nvPr/>
        </p:nvSpPr>
        <p:spPr>
          <a:xfrm>
            <a:off x="10692457" y="4358476"/>
            <a:ext cx="975982" cy="307777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BF4F14"/>
                </a:solidFill>
                <a:latin typeface="Calibri"/>
                <a:ea typeface="Calibri"/>
                <a:cs typeface="Calibri"/>
                <a:sym typeface="Calibri"/>
              </a:rPr>
              <a:t>acheter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42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4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Suivez la même démarche ci-dessous pour préparer un dialogue où vous proposez des alternatives responsables. Travaillez seuls.</a:t>
            </a:r>
            <a:endParaRPr/>
          </a:p>
        </p:txBody>
      </p:sp>
      <p:sp>
        <p:nvSpPr>
          <p:cNvPr id="1154" name="Google Shape;1154;p43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Apporter des précisions complémentaires si nécessaire. Accompagner les élèves en difficulté.</a:t>
            </a:r>
            <a:endParaRPr/>
          </a:p>
        </p:txBody>
      </p:sp>
      <p:pic>
        <p:nvPicPr>
          <p:cNvPr id="1155" name="Google Shape;115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693" y="1613195"/>
            <a:ext cx="2947627" cy="36316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43"/>
          <p:cNvSpPr txBox="1"/>
          <p:nvPr/>
        </p:nvSpPr>
        <p:spPr>
          <a:xfrm>
            <a:off x="3444241" y="1177558"/>
            <a:ext cx="8332426" cy="5078313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 problème : mon ami veut acheter un nouveau téléphone alors que le sien fonctionne encore.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Poser des questions pour comprendre son choix :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Pourquoi veux-tu changer de téléphone ?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Est-ce qu’il est vraiment abîmé ?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Rappeler l’impact de l’achat : surconsommation, gaspillage, déchets électroniques, dépenses inutiles.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Proposer des alternatives responsables : réparer le téléphone, changer la batterie, ...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des expressions d’appel à l’action :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important de… 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nécessaire de…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Nous devons… 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Justifier mes propositions : 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réduire les déchets, 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économiser de l’argent, 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✔"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protéger l’environnement, …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Terminer par un conseil clair : Je pense que tu devrais d’abord réparer ton téléphone avant d’en acheter un autre.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4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le dialogue proposé, comparez-le avec votre production, puis améliorez vos répliques en ajoutant des arguments et des alternatives responsables.</a:t>
            </a:r>
            <a:endParaRPr/>
          </a:p>
        </p:txBody>
      </p:sp>
      <p:sp>
        <p:nvSpPr>
          <p:cNvPr id="1162" name="Google Shape;1162;p44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élèves pour présenter le travail devant la classe. Demander de justifier les réponses.</a:t>
            </a:r>
            <a:endParaRPr/>
          </a:p>
        </p:txBody>
      </p:sp>
      <p:sp>
        <p:nvSpPr>
          <p:cNvPr id="1163" name="Google Shape;1163;p44"/>
          <p:cNvSpPr txBox="1"/>
          <p:nvPr/>
        </p:nvSpPr>
        <p:spPr>
          <a:xfrm>
            <a:off x="1125847" y="1213008"/>
            <a:ext cx="10019960" cy="4893647"/>
          </a:xfrm>
          <a:prstGeom prst="rect">
            <a:avLst/>
          </a:prstGeom>
          <a:solidFill>
            <a:srgbClr val="FBF4E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Tu veux vraiment acheter un nouveau téléphone ?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Oui, j’ai vu un modèle récent et j’aimerais l’avoir.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Mais ton téléphone fonctionne encore, n’est-ce pas ?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Oui, il fonctionne, mais il est un peu lent.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Dans ce cas, il est important de réfléchir avant d’acheter.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Pourquoi ?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Parce que changer de téléphone sans besoin réel encourage la surconsommation.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C’est vrai, mais j’ai envie d’un téléphone plus moderne.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Nous devons penser aux conséquences de nos achats. Les anciens téléphones deviennent souvent des déchets électroniques.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Alors, qu’est-ce que tu me proposes ?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Tu peux d’abord le réparer, changer la batterie ou supprimer les applications inutiles.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 ami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Tu as raison. Je vais d’abord essayer de réparer mon téléphone.</a:t>
            </a:r>
            <a:endParaRPr/>
          </a:p>
          <a:p>
            <a:pPr indent="-285750" lvl="0" marL="285750" marR="0" rtl="0" algn="just"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Moi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Bonne décision ! Consommer autrement, c’est acheter seulement ce dont on a vraiment besoin.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5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46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1174" name="Google Shape;1174;p46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175" name="Google Shape;1175;p46"/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:</a:t>
            </a:r>
            <a:endParaRPr/>
          </a:p>
        </p:txBody>
      </p:sp>
      <p:sp>
        <p:nvSpPr>
          <p:cNvPr id="1176" name="Google Shape;1176;p46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1177" name="Google Shape;1177;p46"/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46"/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47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/>
          </a:p>
        </p:txBody>
      </p:sp>
      <p:sp>
        <p:nvSpPr>
          <p:cNvPr id="1184" name="Google Shape;1184;p47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185" name="Google Shape;1185;p47"/>
          <p:cNvSpPr txBox="1"/>
          <p:nvPr/>
        </p:nvSpPr>
        <p:spPr>
          <a:xfrm>
            <a:off x="558800" y="3831135"/>
            <a:ext cx="11013440" cy="779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Nous avons aussi appris à suivre une même démarche pour préparer un dialogue où l’on propose des alternatives responsables :</a:t>
            </a:r>
            <a:endParaRPr/>
          </a:p>
        </p:txBody>
      </p:sp>
      <p:sp>
        <p:nvSpPr>
          <p:cNvPr id="1186" name="Google Shape;1186;p47"/>
          <p:cNvSpPr txBox="1"/>
          <p:nvPr/>
        </p:nvSpPr>
        <p:spPr>
          <a:xfrm>
            <a:off x="558800" y="1090317"/>
            <a:ext cx="11013440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Aujourd’hui, nous avons appris à produire des énoncés pour parler de consommation responsable :</a:t>
            </a:r>
            <a:endParaRPr/>
          </a:p>
        </p:txBody>
      </p:sp>
      <p:sp>
        <p:nvSpPr>
          <p:cNvPr id="1187" name="Google Shape;1187;p47"/>
          <p:cNvSpPr/>
          <p:nvPr/>
        </p:nvSpPr>
        <p:spPr>
          <a:xfrm>
            <a:off x="909092" y="4700005"/>
            <a:ext cx="10459948" cy="175432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Identifier le problème 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Rappeler l’impact de l’achat : surconsommation, gaspillage, déchets électroniques, dépenses inutiles.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Proposer des alternatives responsables : réparer le téléphone, changer la batterie, ...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Utiliser des expressions d’appel à l’action : </a:t>
            </a:r>
            <a:r>
              <a:rPr b="0" i="1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est important de… / Il est nécessaire de…/ Nous devons… 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Justifier mes propositions : </a:t>
            </a:r>
            <a:r>
              <a:rPr b="0" i="1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réduire les déchets, / économiser de l’argent, / protéger l’environnement, …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Terminer par un conseil clair.</a:t>
            </a:r>
            <a:endParaRPr/>
          </a:p>
        </p:txBody>
      </p:sp>
      <p:sp>
        <p:nvSpPr>
          <p:cNvPr id="1188" name="Google Shape;1188;p47"/>
          <p:cNvSpPr/>
          <p:nvPr/>
        </p:nvSpPr>
        <p:spPr>
          <a:xfrm>
            <a:off x="883270" y="1662625"/>
            <a:ext cx="10485770" cy="2092881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Agissons tous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dès aujourd’hui en choisissant des produits durables, locaux et respectueux de l’environnement.</a:t>
            </a:r>
            <a:endParaRPr/>
          </a:p>
          <a:p>
            <a:pPr indent="-342900" lvl="1" marL="8001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Faisons ensemble un pas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 une économie plus respectueuse de l’environnement.</a:t>
            </a:r>
            <a:endParaRPr/>
          </a:p>
          <a:p>
            <a:pPr indent="-342900" lvl="1" marL="8001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est temps de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comprendre que nos gestes quotidiens ont un effet sur l’économie.</a:t>
            </a:r>
            <a:endParaRPr/>
          </a:p>
          <a:p>
            <a:pPr indent="-342900" lvl="1" marL="8001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Nous devons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encourager chacun à acheter en pensant aux conséquences de ses gestes.</a:t>
            </a:r>
            <a:endParaRPr/>
          </a:p>
          <a:p>
            <a:pPr indent="-342900" lvl="1" marL="8001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est nécessaire de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devenir des consommateurs responsables, c’est-à-dire des citoyens qui consomment moins et mieux.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8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194" name="Google Shape;1194;p48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195" name="Google Shape;119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0417" y="1159155"/>
            <a:ext cx="2451165" cy="884632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48"/>
          <p:cNvSpPr txBox="1"/>
          <p:nvPr/>
        </p:nvSpPr>
        <p:spPr>
          <a:xfrm>
            <a:off x="2072005" y="2280604"/>
            <a:ext cx="7813040" cy="3231654"/>
          </a:xfrm>
          <a:prstGeom prst="rect">
            <a:avLst/>
          </a:prstGeom>
          <a:solidFill>
            <a:srgbClr val="FBF4E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 discutes avec un ami qui veut acheter une nouvelle paire de baskets alors que les siennes sont encore en bon état.</a:t>
            </a:r>
            <a:endParaRPr/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Rédige un dialogue entre toi et ton ami. Dans ton dialogue, tu dois :</a:t>
            </a:r>
            <a:endParaRPr/>
          </a:p>
          <a:p>
            <a:pPr indent="-285750" lvl="0" marL="9000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expliquer pourquoi il faut éviter la surconsommation ;</a:t>
            </a:r>
            <a:endParaRPr/>
          </a:p>
          <a:p>
            <a:pPr indent="-285750" lvl="0" marL="900000" marR="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proposer au moins deux alternatives responsables : continuer à utiliser ses baskets, les nettoyer, les réparer, ………..</a:t>
            </a:r>
            <a:endParaRPr/>
          </a:p>
          <a:p>
            <a:pPr indent="-285750" lvl="0" marL="900000" marR="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utiliser des expressions comme : Il est important de… / Nous devons… / Il est nécessaire de… / Il est temps de… ;</a:t>
            </a:r>
            <a:endParaRPr/>
          </a:p>
          <a:p>
            <a:pPr indent="-285750" lvl="0" marL="900000" marR="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terminer par un conseil clair.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