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71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258" r:id="rId14"/>
    <p:sldId id="256" r:id="rId15"/>
    <p:sldId id="266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2147483647" r:id="rId36"/>
    <p:sldId id="339" r:id="rId37"/>
    <p:sldId id="259" r:id="rId38"/>
    <p:sldId id="316" r:id="rId39"/>
    <p:sldId id="289" r:id="rId40"/>
    <p:sldId id="283" r:id="rId41"/>
    <p:sldId id="265" r:id="rId42"/>
    <p:sldId id="267" r:id="rId43"/>
    <p:sldId id="261" r:id="rId44"/>
    <p:sldId id="276" r:id="rId45"/>
    <p:sldId id="278" r:id="rId46"/>
    <p:sldId id="280" r:id="rId47"/>
    <p:sldId id="314" r:id="rId48"/>
    <p:sldId id="281" r:id="rId49"/>
    <p:sldId id="271" r:id="rId50"/>
    <p:sldId id="272" r:id="rId51"/>
    <p:sldId id="274" r:id="rId52"/>
    <p:sldId id="287" r:id="rId53"/>
    <p:sldId id="288" r:id="rId54"/>
    <p:sldId id="285" r:id="rId55"/>
    <p:sldId id="279" r:id="rId56"/>
    <p:sldId id="292" r:id="rId57"/>
    <p:sldId id="269" r:id="rId58"/>
    <p:sldId id="295" r:id="rId59"/>
    <p:sldId id="290" r:id="rId60"/>
    <p:sldId id="275" r:id="rId61"/>
    <p:sldId id="341" r:id="rId62"/>
    <p:sldId id="342" r:id="rId63"/>
    <p:sldId id="277" r:id="rId64"/>
    <p:sldId id="268" r:id="rId65"/>
    <p:sldId id="270" r:id="rId66"/>
    <p:sldId id="317" r:id="rId67"/>
    <p:sldId id="262" r:id="rId68"/>
    <p:sldId id="263" r:id="rId69"/>
    <p:sldId id="284" r:id="rId7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258"/>
            <p14:sldId id="256"/>
            <p14:sldId id="266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2147483647"/>
            <p14:sldId id="339"/>
            <p14:sldId id="259"/>
            <p14:sldId id="316"/>
            <p14:sldId id="289"/>
            <p14:sldId id="283"/>
            <p14:sldId id="265"/>
            <p14:sldId id="267"/>
            <p14:sldId id="261"/>
            <p14:sldId id="276"/>
            <p14:sldId id="278"/>
            <p14:sldId id="280"/>
            <p14:sldId id="314"/>
            <p14:sldId id="281"/>
            <p14:sldId id="271"/>
            <p14:sldId id="272"/>
            <p14:sldId id="274"/>
            <p14:sldId id="287"/>
            <p14:sldId id="288"/>
            <p14:sldId id="285"/>
            <p14:sldId id="279"/>
            <p14:sldId id="292"/>
            <p14:sldId id="269"/>
            <p14:sldId id="295"/>
            <p14:sldId id="290"/>
            <p14:sldId id="275"/>
            <p14:sldId id="341"/>
            <p14:sldId id="342"/>
            <p14:sldId id="277"/>
            <p14:sldId id="268"/>
            <p14:sldId id="270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C145"/>
    <a:srgbClr val="FFFFFF"/>
    <a:srgbClr val="FFFF00"/>
    <a:srgbClr val="00FFFF"/>
    <a:srgbClr val="F2E7EF"/>
    <a:srgbClr val="E1E9F0"/>
    <a:srgbClr val="3785A4"/>
    <a:srgbClr val="0070C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574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62C18-5E4D-D8D2-6E9B-1F01D1D25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21F2FA-7C3E-2B69-CF6A-056228C2BB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323D4C-8F89-B355-45C8-DBD02567A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825B89-BC9E-CDD4-E1AE-19C9F2ABF3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2537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447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9026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89" r:id="rId14"/>
    <p:sldLayoutId id="2147483655" r:id="rId15"/>
    <p:sldLayoutId id="2147483744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49" r:id="rId23"/>
    <p:sldLayoutId id="2147483737" r:id="rId24"/>
    <p:sldLayoutId id="2147483738" r:id="rId25"/>
    <p:sldLayoutId id="2147483739" r:id="rId26"/>
    <p:sldLayoutId id="2147483742" r:id="rId27"/>
    <p:sldLayoutId id="2147483745" r:id="rId28"/>
    <p:sldLayoutId id="2147483658" r:id="rId29"/>
    <p:sldLayoutId id="2147483659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gi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2.png"/><Relationship Id="rId5" Type="http://schemas.openxmlformats.org/officeDocument/2006/relationships/image" Target="../media/image73.png"/><Relationship Id="rId4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2.png"/><Relationship Id="rId4" Type="http://schemas.openxmlformats.org/officeDocument/2006/relationships/image" Target="../media/image7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4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2.png"/><Relationship Id="rId4" Type="http://schemas.openxmlformats.org/officeDocument/2006/relationships/image" Target="../media/image7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Consommer autrement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Vocabulaire et compréhension de l’oral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DD45D08-D48D-FCBD-553D-10381AC49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708" y="4568962"/>
            <a:ext cx="2156375" cy="16172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B4B1D2-DEA0-264E-2D4B-7CACC67B9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8466" y="4568963"/>
            <a:ext cx="2156375" cy="161728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4C0F34-D954-3561-5A73-01C97E94E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9843" y="4568962"/>
            <a:ext cx="2156375" cy="161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17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sz="17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relatif à la thématique de la consommation responsable.</a:t>
            </a:r>
          </a:p>
          <a:p>
            <a:pPr defTabSz="685783"/>
            <a:r>
              <a:rPr lang="fr-FR" sz="17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sz="17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arguments et les exemples dans un support audio.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Appeler à l’action/ appuyer une conviction en lien avec les initiatives locales.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Participer à un échange oral pour inviter à l’action et à la prise d’initiative.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Réagir à un aspect du texte en exprimant son accord/désaccord et en justifiant sa réaction.</a:t>
            </a:r>
          </a:p>
          <a:p>
            <a:pPr algn="just" defTabSz="685783"/>
            <a:r>
              <a:rPr lang="fr-FR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Lire de manière fluide et expressive un texte argumentatif.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Réagir à un aspect du texte en exprimant son accord/désaccord et en justifiant sa réaction.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10645" y="1683758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sz="16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le vocabulaire relatif à la thématique de la consommation responsable.</a:t>
            </a:r>
          </a:p>
          <a:p>
            <a:pPr algn="just" defTabSz="685783"/>
            <a:r>
              <a:rPr lang="fr-FR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sz="16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Réagir à un aspect du texte en exprimant son accord/désaccord et en justifiant sa réaction</a:t>
            </a:r>
            <a:r>
              <a:rPr lang="fr-FR" sz="16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Réagir à un aspect du texte en exprimant son accord/désaccord et en justifiant sa réaction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argumentatif.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sz="16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Utiliser correctement le subjonctif pour proposer des initiatives en faveur de la consommation responsable.</a:t>
            </a:r>
          </a:p>
          <a:p>
            <a:pPr algn="just" defTabSz="685783"/>
            <a:r>
              <a:rPr lang="fr-FR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sz="16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Comprendre la consigne et élaborer la conclusion d’une lettre ouverte.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Rédiger une conclusion engageante d’une lettre ouverte pour inviter le lecteur à agir et à s’impliquer concrètement.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5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700" dirty="0"/>
              <a:t>Utiliser des expressions variées pour parler de la consommation responsable.</a:t>
            </a:r>
          </a:p>
          <a:p>
            <a:pPr marL="285750" lvl="0" indent="-285750" algn="just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700" dirty="0"/>
              <a:t>Savoir repérer les éléments clés d’un support audio : situation d’énonciation, arguments, exemples.</a:t>
            </a:r>
          </a:p>
          <a:p>
            <a:pPr marL="285750" lvl="0" indent="-285750" algn="just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700" dirty="0"/>
              <a:t>Exprimer un point de vue et lancer un appel à l’action en faveur de choix durables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7704" y="2512986"/>
            <a:ext cx="9478724" cy="9541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700" dirty="0"/>
              <a:t>Consommation responsable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700" dirty="0"/>
              <a:t>Produits locaux et de saison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700" dirty="0"/>
              <a:t>Commerce équitable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endParaRPr lang="fr-FR" sz="17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700" dirty="0"/>
              <a:t>Économie de proximité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700" dirty="0"/>
              <a:t>Aliments transformés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700" dirty="0"/>
              <a:t>Surconsommation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endParaRPr lang="fr-FR" sz="17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 algn="just">
              <a:spcBef>
                <a:spcPts val="300"/>
              </a:spcBef>
            </a:pPr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FR" dirty="0"/>
              <a:t>Utiliser le lexique de l’unité pour exprimer un avis, justifier, convaincre et appeler à l’action.</a:t>
            </a:r>
          </a:p>
          <a:p>
            <a:pPr marL="285750" lvl="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FR" dirty="0"/>
              <a:t>Utiliser des structures comme : Il faut que… / Il est nécessaire que… / Nous devons...</a:t>
            </a:r>
          </a:p>
          <a:p>
            <a:pPr lvl="0" algn="just">
              <a:spcBef>
                <a:spcPts val="300"/>
              </a:spcBef>
            </a:pPr>
            <a:r>
              <a:rPr lang="fr-FR" b="1" dirty="0"/>
              <a:t>Les outils : </a:t>
            </a:r>
            <a:r>
              <a:rPr lang="fr-FR" dirty="0"/>
              <a:t>carte lexicale, support audio, tableau de repérage, travail en binôme, feedback immédiat,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Confondre argument et exemple.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Mal utiliser les structures d’appel à l’action, surtout : Il faut que / Il est important que + subjonctif.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Vocabulaire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Compréhension de l’oral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3811E-5726-0B84-5D0E-06076B47C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7EBDE30-07D8-9AF4-6AA7-D3D67104F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au vocabulaire.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FA2E474-EF26-01E8-F839-DCF63B482150}"/>
              </a:ext>
            </a:extLst>
          </p:cNvPr>
          <p:cNvGrpSpPr/>
          <p:nvPr/>
        </p:nvGrpSpPr>
        <p:grpSpPr>
          <a:xfrm>
            <a:off x="782254" y="1242194"/>
            <a:ext cx="10687146" cy="4373612"/>
            <a:chOff x="588147" y="993046"/>
            <a:chExt cx="10687146" cy="437361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FB7105-C2AE-132E-2399-D661F2DB7FEC}"/>
                </a:ext>
              </a:extLst>
            </p:cNvPr>
            <p:cNvSpPr txBox="1"/>
            <p:nvPr/>
          </p:nvSpPr>
          <p:spPr>
            <a:xfrm>
              <a:off x="4630230" y="1491343"/>
              <a:ext cx="6645063" cy="378635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1" compatLnSpc="1">
              <a:spAutoFit/>
            </a:bodyPr>
            <a:lstStyle/>
            <a:p>
              <a:pPr algn="ctr">
                <a:lnSpc>
                  <a:spcPct val="131218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4800" b="1" i="1" dirty="0">
                  <a:solidFill>
                    <a:srgbClr val="44546A"/>
                  </a:solidFill>
                  <a:latin typeface="Calibri"/>
                </a:rPr>
                <a:t>Vocabulaire</a:t>
              </a:r>
              <a:endPara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  <a:p>
              <a:pPr lvl="0" algn="ctr">
                <a:lnSpc>
                  <a:spcPct val="131218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  <a:p>
              <a:pPr lvl="0" algn="ctr">
                <a:lnSpc>
                  <a:spcPct val="131218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  <a:p>
              <a:pPr lvl="0" algn="ctr">
                <a:lnSpc>
                  <a:spcPct val="131218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48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20 min</a:t>
              </a:r>
              <a:endParaRPr lang="en-US" sz="4800" kern="0" dirty="0">
                <a:solidFill>
                  <a:srgbClr val="44546A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8" name="Picture 11">
              <a:extLst>
                <a:ext uri="{FF2B5EF4-FFF2-40B4-BE49-F238E27FC236}">
                  <a16:creationId xmlns:a16="http://schemas.microsoft.com/office/drawing/2014/main" id="{FCE1FA0E-F76F-59CB-DF22-255DC2B4B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855" b="100000" l="391" r="9951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147" y="993046"/>
              <a:ext cx="4373612" cy="4373612"/>
            </a:xfrm>
            <a:prstGeom prst="rect">
              <a:avLst/>
            </a:prstGeom>
          </p:spPr>
        </p:pic>
        <p:sp>
          <p:nvSpPr>
            <p:cNvPr id="9" name="Oval 45">
              <a:extLst>
                <a:ext uri="{FF2B5EF4-FFF2-40B4-BE49-F238E27FC236}">
                  <a16:creationId xmlns:a16="http://schemas.microsoft.com/office/drawing/2014/main" id="{E625A2C4-6418-24F1-02B0-EFC1F1F2B855}"/>
                </a:ext>
              </a:extLst>
            </p:cNvPr>
            <p:cNvSpPr/>
            <p:nvPr/>
          </p:nvSpPr>
          <p:spPr>
            <a:xfrm>
              <a:off x="7749955" y="3794281"/>
              <a:ext cx="519608" cy="519608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defTabSz="457189"/>
              <a:endParaRPr lang="fr-FR" sz="1200" dirty="0">
                <a:solidFill>
                  <a:srgbClr val="44546A"/>
                </a:solidFill>
                <a:latin typeface="Calibri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149EA07-C952-980F-CDF9-3DB3CBE49BC6}"/>
                </a:ext>
              </a:extLst>
            </p:cNvPr>
            <p:cNvSpPr txBox="1"/>
            <p:nvPr/>
          </p:nvSpPr>
          <p:spPr>
            <a:xfrm>
              <a:off x="4961759" y="2375516"/>
              <a:ext cx="6096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32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Mes choix, ma planète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6382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C3B78-E284-0ED6-F557-CDFDA3204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C3B9DEB-45B1-6006-FC48-106A2457D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du vocabulaire.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3413CD8B-2C91-B846-EAE3-6E370121F123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/>
              <a:t>Lire l’objectif de la séance avec une voix claire et audible.</a:t>
            </a:r>
            <a:endParaRPr lang="fr-FR" sz="1600" i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D0565D5-0EFC-0A2E-CEEC-46D0228DDFDC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relatif à la thématique de la consommation responsable.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A964D24-311F-8A51-8C12-F35E6C9391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8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899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Que représente-t-elle 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usine, machines, emballages, sodas, chips, biscuits, bonbons…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B62808-9AF7-BFCD-203A-DFA916E77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1551" y="1218744"/>
            <a:ext cx="5053514" cy="379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37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504-C9F2-3B01-54DB-1C248704D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FF0196-1CF6-F728-FF92-1F946738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Ces produits sont fabriqués ou modifiés en usine. Ils contiennent souvent beaucoup de sucre, de sel ou d’additifs.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A7E2C3A5-AEC2-9205-1CBE-C2880DC485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6F3F5CE-833E-6B04-5D98-1C76A00C6AE6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« les aliments transformés ».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A67F9FF-5A46-A5D5-A096-F49F2C25978F}"/>
              </a:ext>
            </a:extLst>
          </p:cNvPr>
          <p:cNvSpPr txBox="1"/>
          <p:nvPr/>
        </p:nvSpPr>
        <p:spPr>
          <a:xfrm>
            <a:off x="8696960" y="2762738"/>
            <a:ext cx="261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aliments transformés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343A502-3132-16D2-6CFB-51B9F5A218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1551" y="1218744"/>
            <a:ext cx="5053514" cy="379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45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83B9-2319-DB93-6250-918A96185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192A6-D1EF-A58B-5C8D-9C51C93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 les aliments transformés ». Je vais la lire à haute voix. Écoutez bien !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9C149EE-98DC-2AF5-0F9E-1BA10C5086E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A628D91-8B06-284E-571B-3B08C6892B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3BC46A-846C-9DCB-AF32-C4D04DEDE09E}"/>
              </a:ext>
            </a:extLst>
          </p:cNvPr>
          <p:cNvSpPr txBox="1"/>
          <p:nvPr/>
        </p:nvSpPr>
        <p:spPr>
          <a:xfrm>
            <a:off x="871188" y="5354061"/>
            <a:ext cx="105292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i="0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Les aliments transformés</a:t>
            </a:r>
            <a:r>
              <a:rPr lang="fr-FR" sz="2400" i="0" u="none" strike="noStrike" baseline="0" dirty="0">
                <a:latin typeface="Calibri" panose="020F0502020204030204" pitchFamily="34" charset="0"/>
              </a:rPr>
              <a:t>, comme les sodas ou les chips, sont souvent moins sains car ils sont modifiés en usine.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61E121-4B31-18B9-83DD-F3A32E1A9B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1551" y="1218744"/>
            <a:ext cx="5053514" cy="37901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BA2A11A-5C16-A896-0BE4-2725F532808F}"/>
              </a:ext>
            </a:extLst>
          </p:cNvPr>
          <p:cNvSpPr txBox="1"/>
          <p:nvPr/>
        </p:nvSpPr>
        <p:spPr>
          <a:xfrm>
            <a:off x="8696960" y="2762738"/>
            <a:ext cx="261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aliments transformés </a:t>
            </a:r>
          </a:p>
        </p:txBody>
      </p:sp>
    </p:spTree>
    <p:extLst>
      <p:ext uri="{BB962C8B-B14F-4D97-AF65-F5344CB8AC3E}">
        <p14:creationId xmlns:p14="http://schemas.microsoft.com/office/powerpoint/2010/main" val="4090700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369D4-60B2-7173-B1E2-25406E89F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8A63A-74B2-ECC7-54C6-22C33B61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Que représente-t-elle 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12A86C5-5A38-F0C4-4EC0-D449413427A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C93CC413-D61B-1028-0A13-0B8D72C68ADD}"/>
              </a:ext>
            </a:extLst>
          </p:cNvPr>
          <p:cNvSpPr txBox="1">
            <a:spLocks/>
          </p:cNvSpPr>
          <p:nvPr/>
        </p:nvSpPr>
        <p:spPr>
          <a:xfrm>
            <a:off x="871188" y="549188"/>
            <a:ext cx="10711212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defTabSz="685800">
              <a:spcBef>
                <a:spcPts val="750"/>
              </a:spcBef>
              <a:defRPr/>
            </a:pPr>
            <a:r>
              <a:rPr lang="fr-FR" sz="14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commerces du quartier, marché, fruits et légumes, habitants, rue animée, achats de proximité…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8D2441A-69EA-A64A-4F8C-9D158CFEF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2029" y="1204992"/>
            <a:ext cx="5004117" cy="375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12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F69C2-6584-FC4A-3E04-7B2B40E5C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806A57-2226-CC9E-DE34-137E887FE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Dans ce quartier, les habitants achètent près de chez eux. Ils soutiennent ainsi les petits commerces et les producteurs locaux.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D69F79F6-B12C-FEB2-5C86-70AD0BFF2F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A36041C-5BD7-2119-3BD9-07BF9F1346E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« économie de proximité ».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16E598-F818-8BA9-5E7C-606B0D35A1DD}"/>
              </a:ext>
            </a:extLst>
          </p:cNvPr>
          <p:cNvSpPr txBox="1"/>
          <p:nvPr/>
        </p:nvSpPr>
        <p:spPr>
          <a:xfrm>
            <a:off x="8128000" y="2598003"/>
            <a:ext cx="2894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économie</a:t>
            </a:r>
          </a:p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de proximité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7AD2F3-A85C-48BB-EB0C-7229CCC9F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2029" y="1204992"/>
            <a:ext cx="5004117" cy="375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2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 économie de proximité ». Je vais la lire à haute voix. Écoutez bien !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71321E-DF0F-A324-7408-650B8768B949}"/>
              </a:ext>
            </a:extLst>
          </p:cNvPr>
          <p:cNvSpPr txBox="1"/>
          <p:nvPr/>
        </p:nvSpPr>
        <p:spPr>
          <a:xfrm>
            <a:off x="667401" y="5118825"/>
            <a:ext cx="1057752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L’économie de proximité </a:t>
            </a:r>
            <a:r>
              <a:rPr lang="fr-FR" sz="2400" dirty="0">
                <a:latin typeface="Calibri" panose="020F0502020204030204" pitchFamily="34" charset="0"/>
              </a:rPr>
              <a:t>encourage les habitants à acheter dans les commerces de leur quartier.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C7C4AF-59C8-4ED2-9415-A494C8789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2029" y="1204992"/>
            <a:ext cx="5004117" cy="37530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1EAE046-83E7-DAD9-197C-CDD60CE7BE81}"/>
              </a:ext>
            </a:extLst>
          </p:cNvPr>
          <p:cNvSpPr txBox="1"/>
          <p:nvPr/>
        </p:nvSpPr>
        <p:spPr>
          <a:xfrm>
            <a:off x="8128000" y="2598003"/>
            <a:ext cx="2894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économie</a:t>
            </a:r>
          </a:p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de proximité </a:t>
            </a:r>
          </a:p>
        </p:txBody>
      </p:sp>
    </p:spTree>
    <p:extLst>
      <p:ext uri="{BB962C8B-B14F-4D97-AF65-F5344CB8AC3E}">
        <p14:creationId xmlns:p14="http://schemas.microsoft.com/office/powerpoint/2010/main" val="397725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575DF-07CF-7BDE-913A-CBB4331CB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00C714-BA7C-C57F-A244-AF2F0332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Que représente-t-elle 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34FE289-CEB1-414C-D5C3-F404B33F7F8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3161663-A085-6643-7AFB-5ABADD8C5DE5}"/>
              </a:ext>
            </a:extLst>
          </p:cNvPr>
          <p:cNvSpPr txBox="1">
            <a:spLocks/>
          </p:cNvSpPr>
          <p:nvPr/>
        </p:nvSpPr>
        <p:spPr>
          <a:xfrm>
            <a:off x="871188" y="54918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4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supermarché, rayon fromage, étiquettes “produit local”, “de notre région”, cliente qui choisit un produit…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AABB61-6E59-133F-CB40-28E4724FD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486" y="1361440"/>
            <a:ext cx="4741333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89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57135-F31E-72B7-6B38-8AB6DE28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7D5F32-15BD-5DC2-1DBA-B10EE1438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2674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Cette cliente choisit un produit fabriqué dans sa région. Les produits locaux soutiennent les producteurs proches et limitent les longs transports.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7AC979A-56EF-EA79-F716-AA02A6EA24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48F37EC-EA11-785A-0F44-96888A1461D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« produits locaux ».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71FBF4-7405-13AD-3017-47158B0AF179}"/>
              </a:ext>
            </a:extLst>
          </p:cNvPr>
          <p:cNvSpPr txBox="1"/>
          <p:nvPr/>
        </p:nvSpPr>
        <p:spPr>
          <a:xfrm>
            <a:off x="8239760" y="3067538"/>
            <a:ext cx="2558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produits</a:t>
            </a:r>
          </a:p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locaux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6A5FD2C-0459-48BF-BD3E-9B8D4D495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486" y="1361440"/>
            <a:ext cx="4741333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139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 produits locaux ». Je vais la lire à haute voix. Écoutez bien !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C2DF7F-22C3-3C67-188B-1A158DDC6913}"/>
              </a:ext>
            </a:extLst>
          </p:cNvPr>
          <p:cNvSpPr txBox="1"/>
          <p:nvPr/>
        </p:nvSpPr>
        <p:spPr>
          <a:xfrm>
            <a:off x="749268" y="5221981"/>
            <a:ext cx="109601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Calibri" panose="020F0502020204030204" pitchFamily="34" charset="0"/>
              </a:rPr>
              <a:t>Au supermarché, je cherche les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produits locaux</a:t>
            </a:r>
            <a:r>
              <a:rPr lang="fr-FR" sz="2400" dirty="0">
                <a:latin typeface="Calibri" panose="020F0502020204030204" pitchFamily="34" charset="0"/>
              </a:rPr>
              <a:t>, par exemple les fromages qui viennent de ma région.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8E6E82-5E0B-8145-AC70-6DD4AEED6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8486" y="1361440"/>
            <a:ext cx="4741333" cy="3556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7686493-2EC7-6340-866E-C7179F7480CA}"/>
              </a:ext>
            </a:extLst>
          </p:cNvPr>
          <p:cNvSpPr txBox="1"/>
          <p:nvPr/>
        </p:nvSpPr>
        <p:spPr>
          <a:xfrm>
            <a:off x="8239760" y="3067538"/>
            <a:ext cx="2558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produits</a:t>
            </a:r>
          </a:p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locaux </a:t>
            </a:r>
          </a:p>
        </p:txBody>
      </p:sp>
    </p:spTree>
    <p:extLst>
      <p:ext uri="{BB962C8B-B14F-4D97-AF65-F5344CB8AC3E}">
        <p14:creationId xmlns:p14="http://schemas.microsoft.com/office/powerpoint/2010/main" val="4043497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6E7B9-BAE3-59B0-40C4-8213BE25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0BBB0-1CD5-E619-71B6-A725A9D6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20653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Que représente-t-elle 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FB1184C-518A-48BD-2E2A-3C240A926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EB173B8-3F91-378B-1190-EE06D49FD9E4}"/>
              </a:ext>
            </a:extLst>
          </p:cNvPr>
          <p:cNvSpPr txBox="1">
            <a:spLocks/>
          </p:cNvSpPr>
          <p:nvPr/>
        </p:nvSpPr>
        <p:spPr>
          <a:xfrm>
            <a:off x="871188" y="46790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agriculteurs, fruits, vente en groupe, coopérative locale, produits de la région…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F5C86A-5D49-8547-FC8D-1FC8F0BBA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4899" y="1292378"/>
            <a:ext cx="4928241" cy="369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45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85382-1F8E-E428-9D2F-E2527F20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A1301-E78F-93B3-225A-36CA0C0D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297973"/>
            <a:ext cx="10679154" cy="322335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7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Dans cette image, plusieurs agriculteurs travaillent ensemble pour vendre leurs produits. Une coopérative permet aux producteurs de s’organiser et de vendre en groupe.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325EB33-B4D0-BB12-EC06-1612785127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C10250C-147A-6752-B4D7-E0A6E09D8CF0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« coopérative ».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769FB4-427B-6A46-A923-27431238EF86}"/>
              </a:ext>
            </a:extLst>
          </p:cNvPr>
          <p:cNvSpPr txBox="1"/>
          <p:nvPr/>
        </p:nvSpPr>
        <p:spPr>
          <a:xfrm>
            <a:off x="7975600" y="3067538"/>
            <a:ext cx="282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/>
              <a:t>coopérative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DA89B0-7D4E-5A80-CD73-BCA0B36F3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4899" y="1292378"/>
            <a:ext cx="4928241" cy="369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24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 coopérative ». Je vais la lire à haute voix. Écoutez bien !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594935-49D5-B105-144F-C95C18ABD592}"/>
              </a:ext>
            </a:extLst>
          </p:cNvPr>
          <p:cNvSpPr txBox="1"/>
          <p:nvPr/>
        </p:nvSpPr>
        <p:spPr>
          <a:xfrm>
            <a:off x="561300" y="5374381"/>
            <a:ext cx="111480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Calibri" panose="020F0502020204030204" pitchFamily="34" charset="0"/>
              </a:rPr>
              <a:t>Des agriculteurs de ma région ont créé une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coopérative</a:t>
            </a:r>
            <a:r>
              <a:rPr lang="fr-FR" sz="2400" dirty="0">
                <a:latin typeface="Calibri" panose="020F0502020204030204" pitchFamily="34" charset="0"/>
              </a:rPr>
              <a:t> pour vendre leurs fruits ensemble.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286676A-5165-BB15-F67A-178C99F382A3}"/>
              </a:ext>
            </a:extLst>
          </p:cNvPr>
          <p:cNvSpPr txBox="1"/>
          <p:nvPr/>
        </p:nvSpPr>
        <p:spPr>
          <a:xfrm>
            <a:off x="7975600" y="3067538"/>
            <a:ext cx="282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/>
              <a:t>coopérative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35202CB-814E-101D-E3AF-F285C7C71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4899" y="1292378"/>
            <a:ext cx="4928241" cy="369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07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92050-0AD8-6249-9C50-C62C2881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C6A7CC-6623-B3E4-BE46-DB873063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Que représente-t-elle 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6A6A0F17-9B64-EB8E-EAA6-C5006C906B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78713F0-C862-3E85-CF0B-7B43AAD00675}"/>
              </a:ext>
            </a:extLst>
          </p:cNvPr>
          <p:cNvSpPr txBox="1">
            <a:spLocks/>
          </p:cNvSpPr>
          <p:nvPr/>
        </p:nvSpPr>
        <p:spPr>
          <a:xfrm>
            <a:off x="871188" y="549188"/>
            <a:ext cx="10838212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4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emballage en papier, mention “label écologique”, produit respectueux de l’environnement, rayon de magasin…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D5C172-EF51-17B4-2676-B2609A267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847" y="1357816"/>
            <a:ext cx="4886386" cy="366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48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3586-7C87-E820-933F-2CAA4018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777254-1603-2C7E-30FB-85D87D43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406" y="318293"/>
            <a:ext cx="10277091" cy="267549"/>
          </a:xfrm>
        </p:spPr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altLang="fr-FR" sz="17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 produit porte un signe qui montre qu’il respecte davantage la nature. Le label écologique aide le consommateur à reconnaître un produit plus respectueux de l’environnement.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C7692244-C0CF-8FFE-AF23-48E51A48EEA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1A26897-034D-E048-0B83-1E5627D4305D}"/>
              </a:ext>
            </a:extLst>
          </p:cNvPr>
          <p:cNvSpPr txBox="1">
            <a:spLocks/>
          </p:cNvSpPr>
          <p:nvPr/>
        </p:nvSpPr>
        <p:spPr>
          <a:xfrm>
            <a:off x="871188" y="67110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« label écologique ».</a:t>
            </a:r>
            <a:endParaRPr lang="fr-FR" sz="1600" b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0323F2E-ACA3-9156-EA96-D7A82A5D2B60}"/>
              </a:ext>
            </a:extLst>
          </p:cNvPr>
          <p:cNvSpPr txBox="1"/>
          <p:nvPr/>
        </p:nvSpPr>
        <p:spPr>
          <a:xfrm>
            <a:off x="8280400" y="3067538"/>
            <a:ext cx="2518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label</a:t>
            </a:r>
          </a:p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écologique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BE771C-7D41-7B9C-7E6A-2614B942E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847" y="1357816"/>
            <a:ext cx="4886386" cy="366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55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F8F01-BB4C-D956-3477-8FEC57EFF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D23EA-4BB9-63D2-CEE0-A8AEB5E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 label écologique ». Je vais la lire à haute voix. Écoutez bien !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7FD9F9A1-250D-4C38-E7DB-380997B6F02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21713E0-F22A-56BF-72D1-5193F8E2B12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B6D2FE-612B-CF68-CC78-370092046DE6}"/>
              </a:ext>
            </a:extLst>
          </p:cNvPr>
          <p:cNvSpPr txBox="1"/>
          <p:nvPr/>
        </p:nvSpPr>
        <p:spPr>
          <a:xfrm>
            <a:off x="477520" y="5374381"/>
            <a:ext cx="108298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Calibri" panose="020F0502020204030204" pitchFamily="34" charset="0"/>
              </a:rPr>
              <a:t>Ce produit a un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label écologique</a:t>
            </a:r>
            <a:r>
              <a:rPr lang="fr-FR" sz="2400" dirty="0">
                <a:latin typeface="Calibri" panose="020F0502020204030204" pitchFamily="34" charset="0"/>
              </a:rPr>
              <a:t>, cela signifie qu’il est plus respectueux de l’environnement.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FC0705-F72E-6D14-0ACF-A424D5363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847" y="1357816"/>
            <a:ext cx="4886386" cy="366479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191DEFA-6196-AFC8-DF19-67143868E124}"/>
              </a:ext>
            </a:extLst>
          </p:cNvPr>
          <p:cNvSpPr txBox="1"/>
          <p:nvPr/>
        </p:nvSpPr>
        <p:spPr>
          <a:xfrm>
            <a:off x="8280400" y="3067538"/>
            <a:ext cx="2518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label</a:t>
            </a:r>
          </a:p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écologique </a:t>
            </a:r>
          </a:p>
        </p:txBody>
      </p:sp>
    </p:spTree>
    <p:extLst>
      <p:ext uri="{BB962C8B-B14F-4D97-AF65-F5344CB8AC3E}">
        <p14:creationId xmlns:p14="http://schemas.microsoft.com/office/powerpoint/2010/main" val="23887284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E1377-61DD-2136-BF0A-F1D7EC14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9B9DE-4F07-348C-E341-E79C5E4A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Que représente-t-elle 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99B33CC0-611F-A5C2-C379-E410B98814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B40CC7B-F222-22D8-9729-ECDF0F757D04}"/>
              </a:ext>
            </a:extLst>
          </p:cNvPr>
          <p:cNvSpPr txBox="1">
            <a:spLocks/>
          </p:cNvSpPr>
          <p:nvPr/>
        </p:nvSpPr>
        <p:spPr>
          <a:xfrm>
            <a:off x="871188" y="54918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defTabSz="685800">
              <a:spcBef>
                <a:spcPts val="750"/>
              </a:spcBef>
              <a:defRPr/>
            </a:pPr>
            <a:r>
              <a:rPr lang="fr-FR" sz="14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panneau “commerce équitable”, prix juste, producteurs, balance, vente de produits agricoles, échange d’argent…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6D0A8F1-C0DE-3E7E-3648-50F8F9F7A6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5783" y="1337730"/>
            <a:ext cx="4569745" cy="342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84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E02F1-B7A2-D14F-8A48-215ECDEA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2D032E-1587-9C4B-7F47-06B291DD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alt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Dans cette image, les producteurs vendent leurs produits dans des conditions plus justes. Le commerce équitable permet de mieux rémunérer leur travail.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26B59A6-771B-CE9B-35C3-E50F5C379E9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C6176B5-751E-D85B-04E8-13F4666AD06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« commerce équitable ».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B2BB3B-38D5-7827-1384-9804B2F76D06}"/>
              </a:ext>
            </a:extLst>
          </p:cNvPr>
          <p:cNvSpPr txBox="1"/>
          <p:nvPr/>
        </p:nvSpPr>
        <p:spPr>
          <a:xfrm>
            <a:off x="7772400" y="3067538"/>
            <a:ext cx="3026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commerce équitable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A220D6-EB7F-1D7F-8BBD-FC85B43B9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5783" y="1337730"/>
            <a:ext cx="4569745" cy="342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26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 commerce équitable ». Je vais la lire à haute voix. Écoutez bien !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AB79A3-1996-CAD3-C407-5982611F7DD0}"/>
              </a:ext>
            </a:extLst>
          </p:cNvPr>
          <p:cNvSpPr txBox="1"/>
          <p:nvPr/>
        </p:nvSpPr>
        <p:spPr>
          <a:xfrm>
            <a:off x="630822" y="5150861"/>
            <a:ext cx="110785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Calibri" panose="020F0502020204030204" pitchFamily="34" charset="0"/>
              </a:rPr>
              <a:t>Dans les pays pauvres, le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commerce équitable </a:t>
            </a:r>
            <a:r>
              <a:rPr lang="fr-FR" sz="2400" dirty="0">
                <a:latin typeface="Calibri" panose="020F0502020204030204" pitchFamily="34" charset="0"/>
              </a:rPr>
              <a:t>garantit un prix juste pour le travail des producteurs.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26B3008-1400-7F27-220B-0451D2262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5783" y="1337730"/>
            <a:ext cx="4569745" cy="342730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5256E04-44AB-531D-A541-181D3E961D83}"/>
              </a:ext>
            </a:extLst>
          </p:cNvPr>
          <p:cNvSpPr txBox="1"/>
          <p:nvPr/>
        </p:nvSpPr>
        <p:spPr>
          <a:xfrm>
            <a:off x="7772400" y="3067538"/>
            <a:ext cx="3026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commerce équitable </a:t>
            </a:r>
          </a:p>
        </p:txBody>
      </p:sp>
    </p:spTree>
    <p:extLst>
      <p:ext uri="{BB962C8B-B14F-4D97-AF65-F5344CB8AC3E}">
        <p14:creationId xmlns:p14="http://schemas.microsoft.com/office/powerpoint/2010/main" val="34523776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9614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exploiter les expressions étudiées pour répondre à cet exercice.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95DA97-8031-EDED-FBB2-0AA1CD483193}"/>
              </a:ext>
            </a:extLst>
          </p:cNvPr>
          <p:cNvSpPr/>
          <p:nvPr/>
        </p:nvSpPr>
        <p:spPr>
          <a:xfrm>
            <a:off x="10151265" y="3429000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80</a:t>
            </a:r>
          </a:p>
        </p:txBody>
      </p:sp>
      <p:pic>
        <p:nvPicPr>
          <p:cNvPr id="4" name="Picture 2" descr="Lever la main - Icônes mains et gestes gratuites">
            <a:extLst>
              <a:ext uri="{FF2B5EF4-FFF2-40B4-BE49-F238E27FC236}">
                <a16:creationId xmlns:a16="http://schemas.microsoft.com/office/drawing/2014/main" id="{C79BAC37-21BC-8C9F-20E1-E192B4C42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8590" y="491998"/>
            <a:ext cx="371602" cy="37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E8231B-90B4-D26E-585C-FA6EA4FC4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346" y="1117519"/>
            <a:ext cx="8911174" cy="544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852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C2109-6376-CBCB-6809-8B8CE8E2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exploité les expressions étudiées pour compléter les phrases ci-dessous.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7B0B2-AF03-96C7-604E-3810ADC378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09B3BAE-E4D7-1516-4381-9A945BEE420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3828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B5CBDB3-699F-26B7-62FB-F9F9177EF624}"/>
              </a:ext>
            </a:extLst>
          </p:cNvPr>
          <p:cNvGrpSpPr/>
          <p:nvPr/>
        </p:nvGrpSpPr>
        <p:grpSpPr>
          <a:xfrm>
            <a:off x="964346" y="1117519"/>
            <a:ext cx="8911174" cy="5449897"/>
            <a:chOff x="964346" y="1117519"/>
            <a:chExt cx="8911174" cy="54498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29AE0C1-1876-703C-6B9D-D974104A4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4346" y="1117519"/>
              <a:ext cx="8911174" cy="544989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0447F46-A638-DB00-911D-11C146A4B251}"/>
                </a:ext>
              </a:extLst>
            </p:cNvPr>
            <p:cNvSpPr txBox="1"/>
            <p:nvPr/>
          </p:nvSpPr>
          <p:spPr>
            <a:xfrm>
              <a:off x="2854960" y="3559294"/>
              <a:ext cx="2692400" cy="369332"/>
            </a:xfrm>
            <a:prstGeom prst="rect">
              <a:avLst/>
            </a:prstGeom>
            <a:solidFill>
              <a:srgbClr val="E1E9F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i="1" dirty="0">
                  <a:solidFill>
                    <a:srgbClr val="00B0F0"/>
                  </a:solidFill>
                </a:rPr>
                <a:t>de proximité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471183F-018E-87B0-4916-E6BBEFC46A79}"/>
                </a:ext>
              </a:extLst>
            </p:cNvPr>
            <p:cNvSpPr txBox="1"/>
            <p:nvPr/>
          </p:nvSpPr>
          <p:spPr>
            <a:xfrm>
              <a:off x="3302000" y="4422894"/>
              <a:ext cx="3444240" cy="369332"/>
            </a:xfrm>
            <a:prstGeom prst="rect">
              <a:avLst/>
            </a:prstGeom>
            <a:solidFill>
              <a:srgbClr val="E1E9F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i="1" dirty="0">
                  <a:solidFill>
                    <a:srgbClr val="00B0F0"/>
                  </a:solidFill>
                </a:rPr>
                <a:t>produits locaux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0496D1D-AB0F-5C90-BA64-2D215EFE70C3}"/>
                </a:ext>
              </a:extLst>
            </p:cNvPr>
            <p:cNvSpPr txBox="1"/>
            <p:nvPr/>
          </p:nvSpPr>
          <p:spPr>
            <a:xfrm>
              <a:off x="3302000" y="5652254"/>
              <a:ext cx="3891280" cy="369332"/>
            </a:xfrm>
            <a:prstGeom prst="rect">
              <a:avLst/>
            </a:prstGeom>
            <a:solidFill>
              <a:srgbClr val="E1E9F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i="1" dirty="0">
                  <a:solidFill>
                    <a:srgbClr val="00B0F0"/>
                  </a:solidFill>
                </a:rPr>
                <a:t>label écologique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FEF94F1-5182-F13B-DFA8-EAA6D5C251EC}"/>
                </a:ext>
              </a:extLst>
            </p:cNvPr>
            <p:cNvSpPr txBox="1"/>
            <p:nvPr/>
          </p:nvSpPr>
          <p:spPr>
            <a:xfrm>
              <a:off x="8072120" y="3244334"/>
              <a:ext cx="1488440" cy="369332"/>
            </a:xfrm>
            <a:prstGeom prst="rect">
              <a:avLst/>
            </a:prstGeom>
            <a:solidFill>
              <a:srgbClr val="E1E9F0"/>
            </a:solidFill>
          </p:spPr>
          <p:txBody>
            <a:bodyPr wrap="square">
              <a:spAutoFit/>
            </a:bodyPr>
            <a:lstStyle/>
            <a:p>
              <a:r>
                <a:rPr lang="fr-FR" i="1" dirty="0">
                  <a:solidFill>
                    <a:srgbClr val="00B0F0"/>
                  </a:solidFill>
                </a:rPr>
                <a:t>économie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2610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1371636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5B9EB2-C4FC-9FA7-4AA7-0384B80D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vous allez associez ces images aux phrases correspondantes. Travaillez en binôme.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47EAA0A-05B5-3D7A-4D1E-DA747BA9EF9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1 binôme pour présenter le travail devant la classe. Demander de justifier les réponses.</a:t>
            </a:r>
          </a:p>
        </p:txBody>
      </p:sp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0CADAD0F-6711-6452-76FE-39FE1604C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119826"/>
              </p:ext>
            </p:extLst>
          </p:nvPr>
        </p:nvGraphicFramePr>
        <p:xfrm>
          <a:off x="3037885" y="5581509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grpSp>
        <p:nvGrpSpPr>
          <p:cNvPr id="6" name="Groupe 5">
            <a:extLst>
              <a:ext uri="{FF2B5EF4-FFF2-40B4-BE49-F238E27FC236}">
                <a16:creationId xmlns:a16="http://schemas.microsoft.com/office/drawing/2014/main" id="{2C75A993-138B-FC80-3581-4EC7D99182A6}"/>
              </a:ext>
            </a:extLst>
          </p:cNvPr>
          <p:cNvGrpSpPr/>
          <p:nvPr/>
        </p:nvGrpSpPr>
        <p:grpSpPr>
          <a:xfrm>
            <a:off x="430487" y="1189064"/>
            <a:ext cx="11364864" cy="3848951"/>
            <a:chOff x="430487" y="1189064"/>
            <a:chExt cx="11364864" cy="3848951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FA991CE5-77A1-8439-3FEA-47023AC98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0487" y="1189064"/>
              <a:ext cx="2160000" cy="1620000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E9301B0-952F-70C8-58AA-37D185EFBD05}"/>
                </a:ext>
              </a:extLst>
            </p:cNvPr>
            <p:cNvSpPr txBox="1"/>
            <p:nvPr/>
          </p:nvSpPr>
          <p:spPr>
            <a:xfrm>
              <a:off x="2731703" y="3122221"/>
              <a:ext cx="2160000" cy="190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1700" dirty="0">
                  <a:latin typeface="Calibri" panose="020F0502020204030204"/>
                </a:rPr>
                <a:t>Avant d’acheter ce produit, je vérifie s’il porte un </a:t>
              </a:r>
              <a:r>
                <a:rPr lang="fr-FR" sz="1700" b="1" dirty="0">
                  <a:solidFill>
                    <a:srgbClr val="00B0F0"/>
                  </a:solidFill>
                  <a:latin typeface="Calibri" panose="020F0502020204030204"/>
                </a:rPr>
                <a:t>label écologique</a:t>
              </a:r>
              <a:r>
                <a:rPr lang="fr-FR" sz="1700" dirty="0">
                  <a:latin typeface="Calibri" panose="020F0502020204030204"/>
                </a:rPr>
                <a:t>.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B2FFBEA5-EB61-2011-6D4B-E767F060ECFB}"/>
                </a:ext>
              </a:extLst>
            </p:cNvPr>
            <p:cNvSpPr txBox="1"/>
            <p:nvPr/>
          </p:nvSpPr>
          <p:spPr>
            <a:xfrm>
              <a:off x="7334135" y="3113050"/>
              <a:ext cx="2160000" cy="190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17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Pour rester en bonne santé, ma sœur essaie de limiter </a:t>
              </a:r>
              <a:r>
                <a:rPr lang="fr-FR" sz="1700" b="1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les aliments transformés </a:t>
              </a:r>
              <a:r>
                <a:rPr lang="fr-FR" sz="17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qu’elle mange chaque jour.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C9B9B95-DE8D-BCD0-3D37-52EEC23E3F6A}"/>
                </a:ext>
              </a:extLst>
            </p:cNvPr>
            <p:cNvSpPr txBox="1"/>
            <p:nvPr/>
          </p:nvSpPr>
          <p:spPr>
            <a:xfrm>
              <a:off x="9635351" y="3113052"/>
              <a:ext cx="2160000" cy="190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1700" dirty="0">
                  <a:latin typeface="Calibri" panose="020F0502020204030204"/>
                </a:rPr>
                <a:t>Au marché hebdomadaire, ma mère choisit souvent des </a:t>
              </a:r>
              <a:r>
                <a:rPr lang="fr-FR" sz="1700" b="1" dirty="0">
                  <a:solidFill>
                    <a:srgbClr val="00B0F0"/>
                  </a:solidFill>
                  <a:latin typeface="Calibri" panose="020F0502020204030204"/>
                </a:rPr>
                <a:t>produits locaux </a:t>
              </a:r>
              <a:r>
                <a:rPr lang="fr-FR" sz="1700" dirty="0">
                  <a:latin typeface="Calibri" panose="020F0502020204030204"/>
                </a:rPr>
                <a:t>pour soutenir les agriculteurs de la région.</a:t>
              </a:r>
              <a:endParaRPr lang="fr-FR" sz="1700" dirty="0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8AC266B-952F-AA56-011B-87F6B5DFC9A3}"/>
                </a:ext>
              </a:extLst>
            </p:cNvPr>
            <p:cNvSpPr txBox="1"/>
            <p:nvPr/>
          </p:nvSpPr>
          <p:spPr>
            <a:xfrm>
              <a:off x="5032919" y="3130015"/>
              <a:ext cx="2160000" cy="190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17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Dans notre quartier, acheter chez l’épicier et le boulanger favorise </a:t>
              </a:r>
              <a:r>
                <a:rPr lang="fr-FR" sz="1700" b="1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l’économie de proximité</a:t>
              </a:r>
              <a:r>
                <a:rPr lang="fr-FR" sz="17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FA62EE5-328C-4F69-87F2-6FBDDD6F29D0}"/>
                </a:ext>
              </a:extLst>
            </p:cNvPr>
            <p:cNvSpPr txBox="1"/>
            <p:nvPr/>
          </p:nvSpPr>
          <p:spPr>
            <a:xfrm>
              <a:off x="430487" y="3125887"/>
              <a:ext cx="2160000" cy="190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17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Grâce à leur </a:t>
              </a:r>
              <a:r>
                <a:rPr lang="fr-FR" sz="1700" b="1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coopérative</a:t>
              </a:r>
              <a:r>
                <a:rPr lang="fr-FR" sz="17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 les producteurs vendent ensemble leurs récoltes dans de meilleures conditions.</a:t>
              </a:r>
              <a:endParaRPr lang="fr-FR" sz="17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60684939-6011-93E4-6124-02731B41B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31703" y="1189065"/>
              <a:ext cx="2160000" cy="162000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4FB8676-02AA-9F15-54F9-B670EC409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32919" y="1189065"/>
              <a:ext cx="2160000" cy="1620000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7500D941-C8B1-271A-E7E0-1E2AA5210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34135" y="1189065"/>
              <a:ext cx="2160000" cy="1620000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EDF2D5E3-6187-C827-2974-BE2FB8828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35351" y="1191993"/>
              <a:ext cx="2160000" cy="162000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CD3C1CA-C103-DD01-6130-7AFFCF8C68D8}"/>
                </a:ext>
              </a:extLst>
            </p:cNvPr>
            <p:cNvSpPr txBox="1"/>
            <p:nvPr/>
          </p:nvSpPr>
          <p:spPr>
            <a:xfrm>
              <a:off x="4596117" y="4754352"/>
              <a:ext cx="295586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B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2BD2643-3494-343F-7556-01A90E776BBD}"/>
                </a:ext>
              </a:extLst>
            </p:cNvPr>
            <p:cNvSpPr txBox="1"/>
            <p:nvPr/>
          </p:nvSpPr>
          <p:spPr>
            <a:xfrm>
              <a:off x="9185031" y="4745180"/>
              <a:ext cx="295586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D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AC95352-C694-8F67-DB63-5698F33A8520}"/>
                </a:ext>
              </a:extLst>
            </p:cNvPr>
            <p:cNvSpPr txBox="1"/>
            <p:nvPr/>
          </p:nvSpPr>
          <p:spPr>
            <a:xfrm>
              <a:off x="11499765" y="4741229"/>
              <a:ext cx="295586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E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5CA56F1-FE47-A15C-D6F1-8AD39827316D}"/>
                </a:ext>
              </a:extLst>
            </p:cNvPr>
            <p:cNvSpPr txBox="1"/>
            <p:nvPr/>
          </p:nvSpPr>
          <p:spPr>
            <a:xfrm>
              <a:off x="6897333" y="4755341"/>
              <a:ext cx="295586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C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4F2EB02-5730-BBA0-3127-C9CBB698EAB3}"/>
                </a:ext>
              </a:extLst>
            </p:cNvPr>
            <p:cNvSpPr txBox="1"/>
            <p:nvPr/>
          </p:nvSpPr>
          <p:spPr>
            <a:xfrm>
              <a:off x="2294901" y="4754353"/>
              <a:ext cx="295586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A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10F0632-FCF4-3413-F5EE-AB8DB0087634}"/>
                </a:ext>
              </a:extLst>
            </p:cNvPr>
            <p:cNvSpPr txBox="1"/>
            <p:nvPr/>
          </p:nvSpPr>
          <p:spPr>
            <a:xfrm>
              <a:off x="11499765" y="2537765"/>
              <a:ext cx="295586" cy="276999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5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5D3180E-8905-E96A-ABB6-09E421E93044}"/>
                </a:ext>
              </a:extLst>
            </p:cNvPr>
            <p:cNvSpPr txBox="1"/>
            <p:nvPr/>
          </p:nvSpPr>
          <p:spPr>
            <a:xfrm>
              <a:off x="9185031" y="2537766"/>
              <a:ext cx="295586" cy="276999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4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F196900-23D2-85F4-F87B-85BEB643AEF4}"/>
                </a:ext>
              </a:extLst>
            </p:cNvPr>
            <p:cNvSpPr txBox="1"/>
            <p:nvPr/>
          </p:nvSpPr>
          <p:spPr>
            <a:xfrm>
              <a:off x="6897333" y="2537767"/>
              <a:ext cx="295586" cy="276999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3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88794F7-B24A-6C51-2316-3266067CA96D}"/>
                </a:ext>
              </a:extLst>
            </p:cNvPr>
            <p:cNvSpPr txBox="1"/>
            <p:nvPr/>
          </p:nvSpPr>
          <p:spPr>
            <a:xfrm>
              <a:off x="2294901" y="2537768"/>
              <a:ext cx="295586" cy="276999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1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A2E5B09-DFA5-F3F7-6740-EE9B7E31898B}"/>
                </a:ext>
              </a:extLst>
            </p:cNvPr>
            <p:cNvSpPr txBox="1"/>
            <p:nvPr/>
          </p:nvSpPr>
          <p:spPr>
            <a:xfrm>
              <a:off x="4596117" y="2537767"/>
              <a:ext cx="295586" cy="276999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2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171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EAE3E-C458-DF21-FEBB-E0EA8EA9C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0586D3-B8FC-F8E5-45C5-ED7BA4579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associé correctement les images aux phrases correspondantes.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413107F-23B3-9987-BFED-65A4BEF9D12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l’accent sur les expressions et le vocabulaire étudiés.</a:t>
            </a:r>
          </a:p>
        </p:txBody>
      </p:sp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B2B93444-96AA-F8B0-79D2-8F8D693C2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118232"/>
              </p:ext>
            </p:extLst>
          </p:nvPr>
        </p:nvGraphicFramePr>
        <p:xfrm>
          <a:off x="3037885" y="5581509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</a:t>
                      </a:r>
                      <a:r>
                        <a:rPr lang="fr-MA" sz="1600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fr-FR" sz="1600" b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</a:t>
                      </a:r>
                      <a:r>
                        <a:rPr lang="fr-MA" sz="16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endParaRPr lang="fr-FR" sz="16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</a:t>
                      </a:r>
                      <a:r>
                        <a:rPr lang="fr-MA" sz="1600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fr-FR" sz="1600" b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</a:t>
                      </a:r>
                      <a:r>
                        <a:rPr lang="fr-MA" sz="1600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fr-FR" sz="1600" b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</a:t>
                      </a:r>
                      <a:r>
                        <a:rPr lang="fr-MA" sz="1600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lang="fr-FR" sz="1600" b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grpSp>
        <p:nvGrpSpPr>
          <p:cNvPr id="6" name="Groupe 5">
            <a:extLst>
              <a:ext uri="{FF2B5EF4-FFF2-40B4-BE49-F238E27FC236}">
                <a16:creationId xmlns:a16="http://schemas.microsoft.com/office/drawing/2014/main" id="{7227932C-B095-D6C5-0E7D-70DC6D26655C}"/>
              </a:ext>
            </a:extLst>
          </p:cNvPr>
          <p:cNvGrpSpPr/>
          <p:nvPr/>
        </p:nvGrpSpPr>
        <p:grpSpPr>
          <a:xfrm>
            <a:off x="430487" y="1189064"/>
            <a:ext cx="11364864" cy="3848951"/>
            <a:chOff x="430487" y="1189064"/>
            <a:chExt cx="11364864" cy="384895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5478D4D-FBA0-1E9E-A703-DD4B46B3F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0487" y="1189064"/>
              <a:ext cx="2160000" cy="162000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8313E92-3A9C-4382-CCBE-BE57D2E0F550}"/>
                </a:ext>
              </a:extLst>
            </p:cNvPr>
            <p:cNvSpPr txBox="1"/>
            <p:nvPr/>
          </p:nvSpPr>
          <p:spPr>
            <a:xfrm>
              <a:off x="2731703" y="3122221"/>
              <a:ext cx="2160000" cy="190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1700" dirty="0">
                  <a:latin typeface="Calibri" panose="020F0502020204030204"/>
                </a:rPr>
                <a:t>Avant d’acheter ce produit, je vérifie s’il porte un </a:t>
              </a:r>
              <a:r>
                <a:rPr lang="fr-FR" sz="1700" b="1" dirty="0">
                  <a:solidFill>
                    <a:srgbClr val="00B0F0"/>
                  </a:solidFill>
                  <a:latin typeface="Calibri" panose="020F0502020204030204"/>
                </a:rPr>
                <a:t>label écologique</a:t>
              </a:r>
              <a:r>
                <a:rPr lang="fr-FR" sz="1700" dirty="0">
                  <a:latin typeface="Calibri" panose="020F0502020204030204"/>
                </a:rPr>
                <a:t>.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FA38C98-6FED-A290-3869-62F951CF16E6}"/>
                </a:ext>
              </a:extLst>
            </p:cNvPr>
            <p:cNvSpPr txBox="1"/>
            <p:nvPr/>
          </p:nvSpPr>
          <p:spPr>
            <a:xfrm>
              <a:off x="7334135" y="3113050"/>
              <a:ext cx="2160000" cy="190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17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Pour rester en bonne santé, ma sœur essaie de limiter </a:t>
              </a:r>
              <a:r>
                <a:rPr lang="fr-FR" sz="1700" b="1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les aliments transformés </a:t>
              </a:r>
              <a:r>
                <a:rPr lang="fr-FR" sz="17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qu’elle mange chaque jour.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B811D7F-6699-604B-5861-08A3ACC05BF6}"/>
                </a:ext>
              </a:extLst>
            </p:cNvPr>
            <p:cNvSpPr txBox="1"/>
            <p:nvPr/>
          </p:nvSpPr>
          <p:spPr>
            <a:xfrm>
              <a:off x="9635351" y="3113052"/>
              <a:ext cx="2160000" cy="190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1700" dirty="0">
                  <a:latin typeface="Calibri" panose="020F0502020204030204"/>
                </a:rPr>
                <a:t>Au marché hebdomadaire, ma mère choisit souvent des </a:t>
              </a:r>
              <a:r>
                <a:rPr lang="fr-FR" sz="1700" b="1" dirty="0">
                  <a:solidFill>
                    <a:srgbClr val="00B0F0"/>
                  </a:solidFill>
                  <a:latin typeface="Calibri" panose="020F0502020204030204"/>
                </a:rPr>
                <a:t>produits locaux </a:t>
              </a:r>
              <a:r>
                <a:rPr lang="fr-FR" sz="1700" dirty="0">
                  <a:latin typeface="Calibri" panose="020F0502020204030204"/>
                </a:rPr>
                <a:t>pour soutenir les agriculteurs de la région.</a:t>
              </a:r>
              <a:endParaRPr lang="fr-FR" sz="1700" dirty="0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724E4FC2-8769-9208-772F-064C2BD716FD}"/>
                </a:ext>
              </a:extLst>
            </p:cNvPr>
            <p:cNvSpPr txBox="1"/>
            <p:nvPr/>
          </p:nvSpPr>
          <p:spPr>
            <a:xfrm>
              <a:off x="5032919" y="3130015"/>
              <a:ext cx="2160000" cy="190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17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Dans notre quartier, acheter chez l’épicier et le boulanger favorise </a:t>
              </a:r>
              <a:r>
                <a:rPr lang="fr-FR" sz="1700" b="1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l’économie de proximité</a:t>
              </a:r>
              <a:r>
                <a:rPr lang="fr-FR" sz="17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8E540F7D-1F22-044D-F809-466D1FAF82AA}"/>
                </a:ext>
              </a:extLst>
            </p:cNvPr>
            <p:cNvSpPr txBox="1"/>
            <p:nvPr/>
          </p:nvSpPr>
          <p:spPr>
            <a:xfrm>
              <a:off x="430487" y="3125887"/>
              <a:ext cx="2160000" cy="190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17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Grâce à leur </a:t>
              </a:r>
              <a:r>
                <a:rPr lang="fr-FR" sz="1700" b="1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coopérative</a:t>
              </a:r>
              <a:r>
                <a:rPr lang="fr-FR" sz="17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 les producteurs vendent ensemble leurs récoltes dans de meilleures conditions.</a:t>
              </a:r>
              <a:endParaRPr lang="fr-FR" sz="17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4118C96-2DE8-6F22-7443-25AEC5BDB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31703" y="1189065"/>
              <a:ext cx="2160000" cy="1620000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63B549A0-9096-CBE6-71AD-06BA1E390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32919" y="1189065"/>
              <a:ext cx="2160000" cy="1620000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D9F88501-4D39-06DC-D31D-84415C91C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34135" y="1189065"/>
              <a:ext cx="2160000" cy="1620000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0873C8D4-22B7-A5D0-D13F-561308260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35351" y="1191993"/>
              <a:ext cx="2160000" cy="162000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9CC04285-844A-915B-A5E3-A1B3A4817EF7}"/>
                </a:ext>
              </a:extLst>
            </p:cNvPr>
            <p:cNvSpPr txBox="1"/>
            <p:nvPr/>
          </p:nvSpPr>
          <p:spPr>
            <a:xfrm>
              <a:off x="4596117" y="4754352"/>
              <a:ext cx="295586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B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361E4DD2-5462-5F01-FD84-88F95E24E399}"/>
                </a:ext>
              </a:extLst>
            </p:cNvPr>
            <p:cNvSpPr txBox="1"/>
            <p:nvPr/>
          </p:nvSpPr>
          <p:spPr>
            <a:xfrm>
              <a:off x="9185031" y="4745180"/>
              <a:ext cx="295586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D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1198F49-A4D9-333D-C8B1-9BDEC5E87A61}"/>
                </a:ext>
              </a:extLst>
            </p:cNvPr>
            <p:cNvSpPr txBox="1"/>
            <p:nvPr/>
          </p:nvSpPr>
          <p:spPr>
            <a:xfrm>
              <a:off x="11499765" y="4741229"/>
              <a:ext cx="295586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E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0307BC48-39F4-C675-6B9F-62D448CD6D3B}"/>
                </a:ext>
              </a:extLst>
            </p:cNvPr>
            <p:cNvSpPr txBox="1"/>
            <p:nvPr/>
          </p:nvSpPr>
          <p:spPr>
            <a:xfrm>
              <a:off x="6897333" y="4755341"/>
              <a:ext cx="295586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C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002F250B-792D-C03F-DCE8-537EDECF2446}"/>
                </a:ext>
              </a:extLst>
            </p:cNvPr>
            <p:cNvSpPr txBox="1"/>
            <p:nvPr/>
          </p:nvSpPr>
          <p:spPr>
            <a:xfrm>
              <a:off x="2294901" y="4754353"/>
              <a:ext cx="295586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A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B13DAED3-3258-1FA1-7722-03087088B69D}"/>
                </a:ext>
              </a:extLst>
            </p:cNvPr>
            <p:cNvSpPr txBox="1"/>
            <p:nvPr/>
          </p:nvSpPr>
          <p:spPr>
            <a:xfrm>
              <a:off x="11499765" y="2537765"/>
              <a:ext cx="295586" cy="276999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5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09A40168-E59C-C5B1-2805-481D668D9B50}"/>
                </a:ext>
              </a:extLst>
            </p:cNvPr>
            <p:cNvSpPr txBox="1"/>
            <p:nvPr/>
          </p:nvSpPr>
          <p:spPr>
            <a:xfrm>
              <a:off x="9185031" y="2537766"/>
              <a:ext cx="295586" cy="276999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4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80A182CD-884D-062F-319E-43593147A61E}"/>
                </a:ext>
              </a:extLst>
            </p:cNvPr>
            <p:cNvSpPr txBox="1"/>
            <p:nvPr/>
          </p:nvSpPr>
          <p:spPr>
            <a:xfrm>
              <a:off x="6897333" y="2537767"/>
              <a:ext cx="295586" cy="276999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3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A0B254BD-F43F-91C3-F0D5-407809D22B86}"/>
                </a:ext>
              </a:extLst>
            </p:cNvPr>
            <p:cNvSpPr txBox="1"/>
            <p:nvPr/>
          </p:nvSpPr>
          <p:spPr>
            <a:xfrm>
              <a:off x="2294901" y="2537768"/>
              <a:ext cx="295586" cy="276999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1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B8989740-0EA1-EEC9-BFDA-9361DC2442F5}"/>
                </a:ext>
              </a:extLst>
            </p:cNvPr>
            <p:cNvSpPr txBox="1"/>
            <p:nvPr/>
          </p:nvSpPr>
          <p:spPr>
            <a:xfrm>
              <a:off x="4596117" y="2537767"/>
              <a:ext cx="295586" cy="276999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MA" sz="1200" b="1" dirty="0">
                  <a:solidFill>
                    <a:schemeClr val="bg1"/>
                  </a:solidFill>
                  <a:latin typeface="Calibri" panose="020F0502020204030204"/>
                </a:rPr>
                <a:t>2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75545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702A7-9961-8EBD-426F-09A6BD5BA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C251B38-E0D3-DA4D-E551-583037A57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compréhension de l’oral.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A447382-D144-DF53-16D5-47C8E9D760C9}"/>
              </a:ext>
            </a:extLst>
          </p:cNvPr>
          <p:cNvGrpSpPr/>
          <p:nvPr/>
        </p:nvGrpSpPr>
        <p:grpSpPr>
          <a:xfrm>
            <a:off x="782254" y="1242194"/>
            <a:ext cx="10687146" cy="4373612"/>
            <a:chOff x="588147" y="993046"/>
            <a:chExt cx="10687146" cy="437361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02A9A4C-F434-7F35-FE6F-3F8AC66BC625}"/>
                </a:ext>
              </a:extLst>
            </p:cNvPr>
            <p:cNvSpPr txBox="1"/>
            <p:nvPr/>
          </p:nvSpPr>
          <p:spPr>
            <a:xfrm>
              <a:off x="4630230" y="1491343"/>
              <a:ext cx="6645063" cy="35444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1" compatLnSpc="1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121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3600" b="1" i="1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Compréhension de l’oral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3121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3121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3121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20 min</a:t>
              </a:r>
              <a:endPara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Arial"/>
                <a:cs typeface="Arial"/>
              </a:endParaRPr>
            </a:p>
          </p:txBody>
        </p:sp>
        <p:pic>
          <p:nvPicPr>
            <p:cNvPr id="8" name="Picture 11">
              <a:extLst>
                <a:ext uri="{FF2B5EF4-FFF2-40B4-BE49-F238E27FC236}">
                  <a16:creationId xmlns:a16="http://schemas.microsoft.com/office/drawing/2014/main" id="{334D2DEC-B773-F4AE-85D3-A24792897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855" b="100000" l="391" r="9951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147" y="993046"/>
              <a:ext cx="4373612" cy="4373612"/>
            </a:xfrm>
            <a:prstGeom prst="rect">
              <a:avLst/>
            </a:prstGeom>
          </p:spPr>
        </p:pic>
        <p:sp>
          <p:nvSpPr>
            <p:cNvPr id="9" name="Oval 45">
              <a:extLst>
                <a:ext uri="{FF2B5EF4-FFF2-40B4-BE49-F238E27FC236}">
                  <a16:creationId xmlns:a16="http://schemas.microsoft.com/office/drawing/2014/main" id="{9C21E22F-1F49-C15F-0EE9-2DB297722263}"/>
                </a:ext>
              </a:extLst>
            </p:cNvPr>
            <p:cNvSpPr/>
            <p:nvPr/>
          </p:nvSpPr>
          <p:spPr>
            <a:xfrm>
              <a:off x="7749955" y="3652041"/>
              <a:ext cx="519608" cy="519608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C158A3A-3C11-65CA-D075-562C2E856B37}"/>
                </a:ext>
              </a:extLst>
            </p:cNvPr>
            <p:cNvSpPr txBox="1"/>
            <p:nvPr/>
          </p:nvSpPr>
          <p:spPr>
            <a:xfrm>
              <a:off x="4961759" y="2375516"/>
              <a:ext cx="6096000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Consommer autrement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agir maintenant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10513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574C3-BB72-4BC9-802A-7CEEEC4D8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C9CAC16A-5DCF-9422-F7FD-9038787C3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du vocabulaire.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09DBAF33-103D-5ABD-7769-434514788B54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Lire l’objectif de la séance avec une voix claire et audible.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5160D00-D655-5EAC-D4AD-AF6873FAF637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de l’oral :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Identifier les arguments et les exemples dans un support audio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3DC4EF5-1553-AB7E-11EF-3530711C39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786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B66D3-63EA-F61C-EBCB-138D1AC2F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DA7C62-E191-2C89-B3C4-54A293B98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d’abord cette image et formulez des hypothèses. De quoi va parler le document à votre avis ?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7AF699-EF91-C59A-585B-6677490FCD3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542308"/>
            <a:ext cx="10529279" cy="267549"/>
          </a:xfrm>
        </p:spPr>
        <p:txBody>
          <a:bodyPr/>
          <a:lstStyle/>
          <a:p>
            <a:pPr marL="0" indent="0"/>
            <a:r>
              <a:rPr lang="fr-FR" sz="1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élèves. Demander de justifier les réponses en s’appuyant sur les détails de l’image : symbole du recyclage, planète, panier, pomme, nature, enfants, affiche…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D2A6DA42-3C42-1704-E974-2E15C0DAB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7FE6630-07D5-4A2F-DEE6-E94419B50D84}"/>
              </a:ext>
            </a:extLst>
          </p:cNvPr>
          <p:cNvSpPr txBox="1"/>
          <p:nvPr/>
        </p:nvSpPr>
        <p:spPr>
          <a:xfrm>
            <a:off x="871188" y="1593142"/>
            <a:ext cx="4990048" cy="335906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………………………………………………………………………………………………………….....</a:t>
            </a:r>
          </a:p>
          <a:p>
            <a:pPr marL="342900" indent="-342900" algn="just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………………………………………………………………………………………………………….....</a:t>
            </a:r>
          </a:p>
          <a:p>
            <a:pPr marL="342900" indent="-342900" algn="just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………………………………………………………………………………………………………….....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126F1A-42FA-6969-6F5F-EADFE988573C}"/>
              </a:ext>
            </a:extLst>
          </p:cNvPr>
          <p:cNvSpPr/>
          <p:nvPr/>
        </p:nvSpPr>
        <p:spPr>
          <a:xfrm>
            <a:off x="5367336" y="614895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81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034D6AF-DE3D-2442-652A-EAD0EC3FD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7379" y="1593142"/>
            <a:ext cx="4109568" cy="41095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842949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31A5F-59C6-6B7F-B3E4-6E13F0A0C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C1DFED-C8BC-22E6-86C5-B5BC41C5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5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quelques hypothèses possibles sur le document audio. Lisons-les et vérifions si elles correspondent aux indices de l’image.</a:t>
            </a:r>
            <a:endParaRPr lang="fr-FR" sz="15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53A868-27FD-6F3D-B1C8-9614C535C24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552140"/>
            <a:ext cx="10529279" cy="267549"/>
          </a:xfrm>
        </p:spPr>
        <p:txBody>
          <a:bodyPr/>
          <a:lstStyle/>
          <a:p>
            <a:pPr marL="0" indent="0" algn="just"/>
            <a:r>
              <a:rPr lang="fr-FR" sz="1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les hypothèses. Demander aux élèves de les justifier à partir des éléments observés : recyclage, planète, nature, panier de légumes, pomme, enfants.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21DE490-6969-659F-EAED-045249759002}"/>
              </a:ext>
            </a:extLst>
          </p:cNvPr>
          <p:cNvSpPr txBox="1"/>
          <p:nvPr/>
        </p:nvSpPr>
        <p:spPr>
          <a:xfrm>
            <a:off x="814781" y="1593142"/>
            <a:ext cx="4990048" cy="391305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Le document va parler de la protection de l’environnement.</a:t>
            </a:r>
          </a:p>
          <a:p>
            <a:pPr marL="342900" indent="-342900" algn="just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Il va présenter des gestes pour consommer de manière responsable.</a:t>
            </a:r>
          </a:p>
          <a:p>
            <a:pPr marL="342900" indent="-342900" algn="just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Il va expliquer l’importance du recyclage et des choix durables.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11F30951-453C-C007-385C-AF1FF6411D3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3828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8C9F98-5537-88BD-DB29-FD8C5AA61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7379" y="1593142"/>
            <a:ext cx="4109568" cy="41095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169405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FF687-CAF0-56B1-A778-0D0347E5D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3D67E-4477-E8E5-EEAA-B40DE7297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Écoutez attentivement l’enregistrement, puis complétez le tableau pour identifier la situation d’énonciation.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0E0F0A-E522-2D46-267F-7E98A793B25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proposer leurs réponses. Demander de les justifier à partir des indices entendus dans l’audio.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DF2741C9-EA59-F561-6750-B5410D6FC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4AA352-CF46-E46E-7E7F-2B31D8F34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189" y="1988597"/>
            <a:ext cx="10169621" cy="15542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8F839A3-2935-A3FC-5E49-3BD4A9D82063}"/>
              </a:ext>
            </a:extLst>
          </p:cNvPr>
          <p:cNvSpPr/>
          <p:nvPr/>
        </p:nvSpPr>
        <p:spPr>
          <a:xfrm>
            <a:off x="5367336" y="614895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81</a:t>
            </a:r>
          </a:p>
        </p:txBody>
      </p:sp>
      <p:pic>
        <p:nvPicPr>
          <p:cNvPr id="4" name="Support audio 3AC, UD5">
            <a:hlinkClick r:id="" action="ppaction://media"/>
            <a:extLst>
              <a:ext uri="{FF2B5EF4-FFF2-40B4-BE49-F238E27FC236}">
                <a16:creationId xmlns:a16="http://schemas.microsoft.com/office/drawing/2014/main" id="{1E44EA45-1806-ED22-EEED-123A9297E6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798" y="433696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4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028E5-0E6E-2B3E-6A55-88441A88C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2DC11-6E52-0ECC-2DF3-AED7BAA48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 pour la situation d’énonciation.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76C0EE-9233-46E0-8E1A-D2E51BFCB38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6E45B881-DE86-629D-1B4D-65FDBD7289C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3828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D1E4AF22-9A08-8B80-295E-2276203B4080}"/>
              </a:ext>
            </a:extLst>
          </p:cNvPr>
          <p:cNvGrpSpPr/>
          <p:nvPr/>
        </p:nvGrpSpPr>
        <p:grpSpPr>
          <a:xfrm>
            <a:off x="1011189" y="1988597"/>
            <a:ext cx="10169621" cy="2281911"/>
            <a:chOff x="1011189" y="1988597"/>
            <a:chExt cx="10169621" cy="228191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EA5FE39-CD7C-A3B3-0108-634F90554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11189" y="1988597"/>
              <a:ext cx="10169621" cy="1554202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DFBC7C5-E2EB-FE22-C039-D18AD626F02D}"/>
                </a:ext>
              </a:extLst>
            </p:cNvPr>
            <p:cNvSpPr txBox="1"/>
            <p:nvPr/>
          </p:nvSpPr>
          <p:spPr>
            <a:xfrm>
              <a:off x="1089744" y="3010508"/>
              <a:ext cx="2520000" cy="126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2E7EF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rgbClr val="00B0F0"/>
                  </a:solidFill>
                  <a:latin typeface="Calibri" panose="020F0502020204030204"/>
                </a:rPr>
                <a:t>Yasmine, élève de 3ᵉ année collège et membre de l’association Éco-Jeunes Solidaires.</a:t>
              </a:r>
              <a:endParaRPr lang="fr-FR" b="1" dirty="0">
                <a:solidFill>
                  <a:srgbClr val="00B0F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204A233-34D2-4872-A87A-AD211D34431C}"/>
                </a:ext>
              </a:extLst>
            </p:cNvPr>
            <p:cNvSpPr txBox="1"/>
            <p:nvPr/>
          </p:nvSpPr>
          <p:spPr>
            <a:xfrm>
              <a:off x="3608440" y="3010507"/>
              <a:ext cx="2520000" cy="126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2E7EF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rgbClr val="00B0F0"/>
                  </a:solidFill>
                  <a:latin typeface="Calibri" panose="020F0502020204030204"/>
                </a:rPr>
                <a:t>À ses camarades et à ses professeurs.</a:t>
              </a:r>
              <a:endParaRPr lang="fr-FR" b="1" dirty="0">
                <a:solidFill>
                  <a:srgbClr val="00B0F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74B3E9B-F5AA-7388-1DCF-C367AE95AA71}"/>
                </a:ext>
              </a:extLst>
            </p:cNvPr>
            <p:cNvSpPr txBox="1"/>
            <p:nvPr/>
          </p:nvSpPr>
          <p:spPr>
            <a:xfrm>
              <a:off x="6122442" y="3010069"/>
              <a:ext cx="2520000" cy="126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2E7EF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rgbClr val="00B0F0"/>
                  </a:solidFill>
                  <a:latin typeface="Calibri" panose="020F0502020204030204"/>
                </a:rPr>
                <a:t>De la consommation responsable.</a:t>
              </a:r>
              <a:endParaRPr lang="fr-FR" b="1" dirty="0">
                <a:solidFill>
                  <a:srgbClr val="00B0F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21234DE-83FC-41BD-6839-B1C985D4C1EF}"/>
                </a:ext>
              </a:extLst>
            </p:cNvPr>
            <p:cNvSpPr txBox="1"/>
            <p:nvPr/>
          </p:nvSpPr>
          <p:spPr>
            <a:xfrm>
              <a:off x="8650970" y="3008867"/>
              <a:ext cx="2502000" cy="126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2E7EF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rgbClr val="00B0F0"/>
                  </a:solidFill>
                  <a:latin typeface="Calibri" panose="020F0502020204030204"/>
                </a:rPr>
                <a:t>Pour sensibiliser à changer les habitudes de consommation et agir pour la planète.</a:t>
              </a:r>
              <a:endParaRPr lang="fr-FR" b="1" dirty="0">
                <a:solidFill>
                  <a:srgbClr val="00B0F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67894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45490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7557350-637F-F02B-DD0B-8CB10C62F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vais commencer par vous expliquer c’est quoi un argument 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B87C774-6076-B7D3-EB9F-DE55AF422263}"/>
              </a:ext>
            </a:extLst>
          </p:cNvPr>
          <p:cNvSpPr txBox="1"/>
          <p:nvPr/>
        </p:nvSpPr>
        <p:spPr>
          <a:xfrm>
            <a:off x="1591673" y="2222340"/>
            <a:ext cx="9213448" cy="830997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Un argument est une raison donnée pour convaincre les autres et pour appuyer une idée.</a:t>
            </a:r>
          </a:p>
        </p:txBody>
      </p:sp>
    </p:spTree>
    <p:extLst>
      <p:ext uri="{BB962C8B-B14F-4D97-AF65-F5344CB8AC3E}">
        <p14:creationId xmlns:p14="http://schemas.microsoft.com/office/powerpoint/2010/main" val="8121097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7557350-637F-F02B-DD0B-8CB10C62F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Pour appuyer son idée, Yasmine utilise l’argument suivant.</a:t>
            </a:r>
          </a:p>
        </p:txBody>
      </p:sp>
      <p:pic>
        <p:nvPicPr>
          <p:cNvPr id="2" name="Support audio 3AC, UD5">
            <a:hlinkClick r:id="" action="ppaction://media"/>
            <a:extLst>
              <a:ext uri="{FF2B5EF4-FFF2-40B4-BE49-F238E27FC236}">
                <a16:creationId xmlns:a16="http://schemas.microsoft.com/office/drawing/2014/main" id="{253B4F0F-3319-7676-D1E6-1C3AB0EF0B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772" y="4765233"/>
            <a:ext cx="406400" cy="406400"/>
          </a:xfrm>
          <a:prstGeom prst="rect">
            <a:avLst/>
          </a:prstGeom>
        </p:spPr>
      </p:pic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CFDB6B2-306B-A091-50C8-2024A40743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Faire écouter le support et identifier le premier argument en le rattachant à l’idée qu’il soutient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B2EA1C-29FF-9486-1A05-97CA632C5CB2}"/>
              </a:ext>
            </a:extLst>
          </p:cNvPr>
          <p:cNvSpPr txBox="1"/>
          <p:nvPr/>
        </p:nvSpPr>
        <p:spPr>
          <a:xfrm>
            <a:off x="2176041" y="1569547"/>
            <a:ext cx="745409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Idée: Il faut consommer responsable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5124080-0332-1B8F-896E-DA2ADF10D4B1}"/>
              </a:ext>
            </a:extLst>
          </p:cNvPr>
          <p:cNvSpPr txBox="1"/>
          <p:nvPr/>
        </p:nvSpPr>
        <p:spPr>
          <a:xfrm>
            <a:off x="2267924" y="3057423"/>
            <a:ext cx="7454096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Argument: nous devons soutenir une économie de proximité</a:t>
            </a:r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0D194190-7F69-3275-D46B-5C9440A6588A}"/>
              </a:ext>
            </a:extLst>
          </p:cNvPr>
          <p:cNvSpPr/>
          <p:nvPr/>
        </p:nvSpPr>
        <p:spPr>
          <a:xfrm>
            <a:off x="5415595" y="2157553"/>
            <a:ext cx="752354" cy="83508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16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7557350-637F-F02B-DD0B-8CB10C62F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Pour identifier un argument, je peux m’appuyer sur des indices comme: 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CFDB6B2-306B-A091-50C8-2024A40743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Faire écouter le support et identifier le premier argument en le rattachant à l’idée qu’il soutient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8E0DF29-60F5-D618-551C-411488C18BDC}"/>
              </a:ext>
            </a:extLst>
          </p:cNvPr>
          <p:cNvSpPr txBox="1"/>
          <p:nvPr/>
        </p:nvSpPr>
        <p:spPr>
          <a:xfrm>
            <a:off x="1821083" y="2627453"/>
            <a:ext cx="8086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En fait, je vous explique pourquoi, parce que, car 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1492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39D89-7FD3-0B00-297E-F6D9D4ECF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781E290-D1A1-C44A-2786-24791EBB2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Expliquons maintenant ce qu’est un exemple.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2F0BDA3B-068B-6DDC-E5C2-3A2CE61F8E5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Faire écouter le support et identifier le premier exemple donné</a:t>
            </a:r>
          </a:p>
        </p:txBody>
      </p:sp>
      <p:pic>
        <p:nvPicPr>
          <p:cNvPr id="2" name="Support audio 3AC, UD5">
            <a:hlinkClick r:id="" action="ppaction://media"/>
            <a:extLst>
              <a:ext uri="{FF2B5EF4-FFF2-40B4-BE49-F238E27FC236}">
                <a16:creationId xmlns:a16="http://schemas.microsoft.com/office/drawing/2014/main" id="{5892B3D0-E6BC-77F4-7D12-2C37E8F8EA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772" y="385083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4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39D89-7FD3-0B00-297E-F6D9D4ECF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781E290-D1A1-C44A-2786-24791EBB2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183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Un exemple est utilisé pour rendre une idée plus claire en utilisant un fait concret qui permet de rapprocher l’idée de l’esprit du destinataire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2F0BDA3B-068B-6DDC-E5C2-3A2CE61F8E5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Faire écouter le support et identifier le premier exemple donné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246543-18DD-3F5F-1D4B-3B6DB4C14E53}"/>
              </a:ext>
            </a:extLst>
          </p:cNvPr>
          <p:cNvSpPr txBox="1"/>
          <p:nvPr/>
        </p:nvSpPr>
        <p:spPr>
          <a:xfrm>
            <a:off x="1591673" y="2222340"/>
            <a:ext cx="9213448" cy="830997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Un exemple : une situation concrète pour illustrer une idée pour mieux la comprendre</a:t>
            </a:r>
          </a:p>
        </p:txBody>
      </p:sp>
    </p:spTree>
    <p:extLst>
      <p:ext uri="{BB962C8B-B14F-4D97-AF65-F5344CB8AC3E}">
        <p14:creationId xmlns:p14="http://schemas.microsoft.com/office/powerpoint/2010/main" val="35358912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44EEB-6C9B-4C29-9AD9-9C7AA79DB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623B82A-1F7D-95A5-AAF5-8BAD00B27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Pour rendre son idée plus claire, Yasmine utilise l’exemple suivant .</a:t>
            </a:r>
          </a:p>
        </p:txBody>
      </p:sp>
      <p:pic>
        <p:nvPicPr>
          <p:cNvPr id="2" name="Support audio 3AC, UD5">
            <a:hlinkClick r:id="" action="ppaction://media"/>
            <a:extLst>
              <a:ext uri="{FF2B5EF4-FFF2-40B4-BE49-F238E27FC236}">
                <a16:creationId xmlns:a16="http://schemas.microsoft.com/office/drawing/2014/main" id="{AF7E505F-F4C9-34E5-81CD-40D4C847E0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11063" y="5538586"/>
            <a:ext cx="406400" cy="4064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914B10C-E088-8039-1C29-5C7D3710D584}"/>
              </a:ext>
            </a:extLst>
          </p:cNvPr>
          <p:cNvSpPr txBox="1"/>
          <p:nvPr/>
        </p:nvSpPr>
        <p:spPr>
          <a:xfrm>
            <a:off x="2287215" y="1435953"/>
            <a:ext cx="7454096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Idée: Nos habitudes de consommation ne sont pas toujours bonnes pour la santé et l’environnement.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7922AD-582D-E432-93B6-E99BD2D4BA80}"/>
              </a:ext>
            </a:extLst>
          </p:cNvPr>
          <p:cNvSpPr txBox="1"/>
          <p:nvPr/>
        </p:nvSpPr>
        <p:spPr>
          <a:xfrm>
            <a:off x="2287215" y="4212911"/>
            <a:ext cx="7454096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Exemple: nous achetons des aliments transformés ou des produits importés</a:t>
            </a:r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BB24782F-1308-965B-0484-412BCFEE85DA}"/>
              </a:ext>
            </a:extLst>
          </p:cNvPr>
          <p:cNvSpPr/>
          <p:nvPr/>
        </p:nvSpPr>
        <p:spPr>
          <a:xfrm>
            <a:off x="5434886" y="3006259"/>
            <a:ext cx="752354" cy="83508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2E19B02-CFAD-89E1-CE5C-143C752BAAA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07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98F84-DD9A-1ABC-D4C2-E4AE3F299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F2C4057-7B7E-09CD-3F76-ECF7962A8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4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Découvrons ensemble la stratégie à suivre pour identifier un argument et un exemple dans un support audio.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C44714-FAAA-AD6F-04CA-A813B3A1F8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571804"/>
            <a:ext cx="10529279" cy="267549"/>
          </a:xfrm>
        </p:spPr>
        <p:txBody>
          <a:bodyPr/>
          <a:lstStyle/>
          <a:p>
            <a:pPr marL="0" algn="just"/>
            <a:r>
              <a:rPr lang="fr-FR" sz="1400" dirty="0"/>
              <a:t>Lire les étapes avec les élèves, puis insister sur les mots indices qui permettent de repérer l’exemple : par exemple, comme, concrètement, cela veut dire, au lieu de….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4D1026-B078-90B2-5448-7DFB23A06F84}"/>
              </a:ext>
            </a:extLst>
          </p:cNvPr>
          <p:cNvSpPr txBox="1"/>
          <p:nvPr/>
        </p:nvSpPr>
        <p:spPr>
          <a:xfrm>
            <a:off x="1641987" y="1413753"/>
            <a:ext cx="8908026" cy="440120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identifier un argument et un exemple :</a:t>
            </a:r>
          </a:p>
          <a:p>
            <a:pPr marL="457200" indent="-457200" algn="just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+mj-lt"/>
              <a:buAutoNum type="arabicPeriod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l’idée qui explique pourquoi il faut agir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Elle donne une raison, un effet ou une conséquence : C’est l’argument.</a:t>
            </a:r>
          </a:p>
          <a:p>
            <a:pPr marL="457200" indent="-457200" algn="just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+mj-lt"/>
              <a:buAutoNum type="arabicPeriod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la situation concrète qui illustre cette idée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Elle donne un cas précis, une action ou un détail : C’est l’exemple.</a:t>
            </a:r>
          </a:p>
          <a:p>
            <a:pPr marL="457200" indent="-457200" algn="just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+mj-lt"/>
              <a:buAutoNum type="arabicPeriod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m’appuie sur des indices :</a:t>
            </a:r>
          </a:p>
          <a:p>
            <a:pPr marL="900000" indent="-342900" algn="just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l’exemple : par exemple, comme, concrètement, cela veut dire…</a:t>
            </a:r>
          </a:p>
          <a:p>
            <a:pPr marL="900000" indent="-342900" algn="just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l’argument : parce que, car, en fait, cela nuit à…, cela permet de…</a:t>
            </a:r>
          </a:p>
          <a:p>
            <a:pPr marL="457200" indent="-457200" algn="just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+mj-lt"/>
              <a:buAutoNum type="arabicPeriod" startAt="4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vérifie mon choix :</a:t>
            </a:r>
          </a:p>
          <a:p>
            <a:pPr marL="900000" indent="-342900" algn="just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la phrase répond à « Pourquoi ? », c’est un argument.</a:t>
            </a:r>
          </a:p>
          <a:p>
            <a:pPr marL="900000" indent="-342900" algn="just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la phrase donne un cas précis, une action précise ou un détail concret, c’est un exemple.</a:t>
            </a:r>
          </a:p>
        </p:txBody>
      </p:sp>
    </p:spTree>
    <p:extLst>
      <p:ext uri="{BB962C8B-B14F-4D97-AF65-F5344CB8AC3E}">
        <p14:creationId xmlns:p14="http://schemas.microsoft.com/office/powerpoint/2010/main" val="39378417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B5ED-1718-9CA6-203A-795849D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B5A1CD-5363-9A53-876C-DDC79A029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551786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E451C-E026-2098-F03D-EAD46A6DD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E84492A-ACB2-CB96-4409-191E30F44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Écoutez une deuxième fois l’enregistrement, puis cochez les bonnes réponses.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CF6760B-ECA8-52C1-E691-DA5988251E4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Lancer l’audio. Laisser un temps de réponse, puis demander aux élèves de justifier leurs choix à partir des mots entendus.</a:t>
            </a:r>
          </a:p>
        </p:txBody>
      </p:sp>
      <p:pic>
        <p:nvPicPr>
          <p:cNvPr id="10" name="Picture 2" descr="Lever la main - Icônes mains et gestes gratuites">
            <a:extLst>
              <a:ext uri="{FF2B5EF4-FFF2-40B4-BE49-F238E27FC236}">
                <a16:creationId xmlns:a16="http://schemas.microsoft.com/office/drawing/2014/main" id="{E8F901A4-2D14-2CB2-923D-D2ABB10F7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5CBEFFA-EDA1-449C-EE6C-C004AA406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834" y="1680918"/>
            <a:ext cx="10612331" cy="3496163"/>
          </a:xfrm>
          <a:prstGeom prst="rect">
            <a:avLst/>
          </a:prstGeom>
        </p:spPr>
      </p:pic>
      <p:pic>
        <p:nvPicPr>
          <p:cNvPr id="2" name="Support audio 3AC, UD5">
            <a:hlinkClick r:id="" action="ppaction://media"/>
            <a:extLst>
              <a:ext uri="{FF2B5EF4-FFF2-40B4-BE49-F238E27FC236}">
                <a16:creationId xmlns:a16="http://schemas.microsoft.com/office/drawing/2014/main" id="{FC03A7C6-BF84-6C48-3FA6-3D760C1E8C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46121" y="554342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2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EEB97-B6F2-F3C4-6C8B-AFA42FC1D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1699788-05EF-D188-621B-5795215F2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bonnes réponses. Vérifions-les ensemble et corrigeons si nécessaire.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1923F58-9DFB-7FE9-9F46-7DDF0770CAF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Demander aux élèves de justifier chaque réponse avec un passage entendu, puis leur faire recopier les réponses dans le livret.</a:t>
            </a:r>
          </a:p>
        </p:txBody>
      </p:sp>
      <p:pic>
        <p:nvPicPr>
          <p:cNvPr id="10" name="Google Shape;289;p51">
            <a:extLst>
              <a:ext uri="{FF2B5EF4-FFF2-40B4-BE49-F238E27FC236}">
                <a16:creationId xmlns:a16="http://schemas.microsoft.com/office/drawing/2014/main" id="{1936E82F-1431-D286-01FD-82179F0872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3828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DCA1028-0854-30CB-7179-E9DB4BC21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34" y="1680918"/>
            <a:ext cx="10612331" cy="34961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594F656-2F7B-8B18-4464-B479C927E6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251" y="2875614"/>
            <a:ext cx="553385" cy="5533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8618BB-3903-4B6C-647A-433B6DF0F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70" y="3824427"/>
            <a:ext cx="553385" cy="5533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5EF43F-3FBF-6766-11E5-ECC1CA6B6C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891" y="4758491"/>
            <a:ext cx="553385" cy="55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486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Relisez les énoncés, puis indiquez s’il s’agit d’un argument ou d’un exemple.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7333" y="561972"/>
            <a:ext cx="10529279" cy="267549"/>
          </a:xfrm>
        </p:spPr>
        <p:txBody>
          <a:bodyPr/>
          <a:lstStyle/>
          <a:p>
            <a:pPr marL="0"/>
            <a:r>
              <a:rPr lang="fr-FR" sz="1400" dirty="0"/>
              <a:t>Demander aux élèves de justifier chaque choix : l’argument donne une raison pour convaincre ; l’exemple illustre l’idée avec une situation précise.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AD14128-EC66-FC5E-8CD6-63DFD9853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60" y="1636979"/>
            <a:ext cx="10529279" cy="2868191"/>
          </a:xfrm>
          <a:prstGeom prst="rect">
            <a:avLst/>
          </a:prstGeom>
        </p:spPr>
      </p:pic>
      <p:pic>
        <p:nvPicPr>
          <p:cNvPr id="4" name="Support audio 3AC, UD5">
            <a:hlinkClick r:id="" action="ppaction://media"/>
            <a:extLst>
              <a:ext uri="{FF2B5EF4-FFF2-40B4-BE49-F238E27FC236}">
                <a16:creationId xmlns:a16="http://schemas.microsoft.com/office/drawing/2014/main" id="{550AB25E-8D3F-F7AA-8484-7203C02DF3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18772" y="520338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AC6B-D0A2-0C46-3C7D-FEFB084EE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A5A5E-09F1-8475-2110-18EF09F7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 Vérifions ensemble le classement des énoncés.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4B822E-4C09-9BD1-1423-4E3D47128D9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400" dirty="0"/>
              <a:t>Demander aux élèves de corriger leur tableau, puis faire justifier oralement : Pourquoi est-ce un argument ? Pourquoi est-ce un exemple ?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BA6FB0B9-489B-55FC-07BF-154D7FF9322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07800" y="908177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CD3E9D-87B7-EF70-0469-E8EDD15AB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60" y="1636979"/>
            <a:ext cx="10529279" cy="286819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C730BA-072F-2BEF-7F04-714EAED677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010" y="2393833"/>
            <a:ext cx="432000" cy="43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9F0563-86DC-7DAC-35B2-F77D3E63D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072" y="2774214"/>
            <a:ext cx="432000" cy="43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D4A7466-E04E-83AA-768D-73C60EBE55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072" y="3278738"/>
            <a:ext cx="432000" cy="43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DC83F3-5990-C973-5E6E-5D91F34BC7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010" y="3934176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288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Écoutez une troisième fois l’enregistrement, puis reliez chaque argument à l’exemple qui lui correspond.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561972"/>
            <a:ext cx="10529279" cy="267549"/>
          </a:xfrm>
        </p:spPr>
        <p:txBody>
          <a:bodyPr/>
          <a:lstStyle/>
          <a:p>
            <a:pPr marL="0"/>
            <a:r>
              <a:rPr lang="fr-FR" sz="1400" dirty="0"/>
              <a:t>Inviter les élèves à repérer les mots-clés communs entre l’argument et l’exemple.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F2C1EE-EC7F-40F2-D535-1BB374CE5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560" y="927773"/>
            <a:ext cx="10328880" cy="3952568"/>
          </a:xfrm>
          <a:prstGeom prst="rect">
            <a:avLst/>
          </a:prstGeom>
        </p:spPr>
      </p:pic>
      <p:pic>
        <p:nvPicPr>
          <p:cNvPr id="2" name="Support audio 3AC, UD5">
            <a:hlinkClick r:id="" action="ppaction://media"/>
            <a:extLst>
              <a:ext uri="{FF2B5EF4-FFF2-40B4-BE49-F238E27FC236}">
                <a16:creationId xmlns:a16="http://schemas.microsoft.com/office/drawing/2014/main" id="{843A956F-320B-AFC0-820A-8AA407C1E5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32627" y="552137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9F5E1-5A97-DEE8-528D-2D803A571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1470C6B-C818-8243-4127-B89F791EA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bonnes associations. Vérifiez vos réponses et corrigez si nécessaire.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CEFE4EB5-8EAC-C4AB-DC08-B32FC125D9C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/>
              <a:t>Demander aux élèves de justifier chaque association en s’appuyant sur les mots-clés communs entre l’argument et l’exemple.</a:t>
            </a:r>
          </a:p>
        </p:txBody>
      </p:sp>
      <p:pic>
        <p:nvPicPr>
          <p:cNvPr id="22" name="Google Shape;289;p51">
            <a:extLst>
              <a:ext uri="{FF2B5EF4-FFF2-40B4-BE49-F238E27FC236}">
                <a16:creationId xmlns:a16="http://schemas.microsoft.com/office/drawing/2014/main" id="{2C24BDC5-E2AF-D827-97EF-4E7DB6C6762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07800" y="908177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211F13E-543B-2E1B-EC2A-C0EA4A219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60" y="1307691"/>
            <a:ext cx="10328880" cy="3952568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9012C87-91D0-1696-29F5-375318A9B299}"/>
              </a:ext>
            </a:extLst>
          </p:cNvPr>
          <p:cNvCxnSpPr/>
          <p:nvPr/>
        </p:nvCxnSpPr>
        <p:spPr>
          <a:xfrm>
            <a:off x="4286865" y="2949677"/>
            <a:ext cx="865238" cy="668594"/>
          </a:xfrm>
          <a:prstGeom prst="straightConnector1">
            <a:avLst/>
          </a:prstGeom>
          <a:ln w="28575">
            <a:solidFill>
              <a:srgbClr val="0070C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1526055-C9DE-FC07-11CC-1B62447E96A4}"/>
              </a:ext>
            </a:extLst>
          </p:cNvPr>
          <p:cNvCxnSpPr>
            <a:cxnSpLocks/>
          </p:cNvCxnSpPr>
          <p:nvPr/>
        </p:nvCxnSpPr>
        <p:spPr>
          <a:xfrm>
            <a:off x="4286865" y="3618271"/>
            <a:ext cx="865238" cy="1327355"/>
          </a:xfrm>
          <a:prstGeom prst="straightConnector1">
            <a:avLst/>
          </a:prstGeom>
          <a:ln w="28575">
            <a:solidFill>
              <a:srgbClr val="0070C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7C09460C-889C-F640-68BE-22332C319E5F}"/>
              </a:ext>
            </a:extLst>
          </p:cNvPr>
          <p:cNvCxnSpPr>
            <a:cxnSpLocks/>
          </p:cNvCxnSpPr>
          <p:nvPr/>
        </p:nvCxnSpPr>
        <p:spPr>
          <a:xfrm flipV="1">
            <a:off x="4286865" y="2949677"/>
            <a:ext cx="865238" cy="1317523"/>
          </a:xfrm>
          <a:prstGeom prst="straightConnector1">
            <a:avLst/>
          </a:prstGeom>
          <a:ln w="28575">
            <a:solidFill>
              <a:srgbClr val="8BC14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2D36F5C9-2F33-BEB1-8C55-29B82C4A03EC}"/>
              </a:ext>
            </a:extLst>
          </p:cNvPr>
          <p:cNvCxnSpPr>
            <a:cxnSpLocks/>
          </p:cNvCxnSpPr>
          <p:nvPr/>
        </p:nvCxnSpPr>
        <p:spPr>
          <a:xfrm flipV="1">
            <a:off x="4267201" y="4237704"/>
            <a:ext cx="865238" cy="678426"/>
          </a:xfrm>
          <a:prstGeom prst="straightConnector1">
            <a:avLst/>
          </a:prstGeom>
          <a:ln w="28575">
            <a:solidFill>
              <a:srgbClr val="8BC14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8414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B3C23-BD9A-CBD9-5E8B-8C11C648E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84065AE-39A3-1CB6-8C8A-4C70CEE2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Citez deux conséquences négatives des habitudes de consommation actuelles.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B7356E8E-B25B-1F7B-FC3D-0A8C51E7472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561972"/>
            <a:ext cx="10529279" cy="267549"/>
          </a:xfrm>
        </p:spPr>
        <p:txBody>
          <a:bodyPr/>
          <a:lstStyle/>
          <a:p>
            <a:pPr marL="0"/>
            <a:r>
              <a:rPr lang="fr-FR" sz="1400" dirty="0"/>
              <a:t>Demander aux élèves de repérer dans l’audio les expressions qui montrent les effets négatifs.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0A76A5-E0AE-8DED-B1FA-5B7881712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1560" y="2547965"/>
            <a:ext cx="10328880" cy="147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643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BF8B8-F384-9DF2-8D8B-8D6E13B97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4554D8E-710D-799D-0CB0-76F3202E9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 Vérifiez vos propositions et complétez votre livret.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BC1D082-64C1-D292-43F1-38A906D5439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561972"/>
            <a:ext cx="10529279" cy="267549"/>
          </a:xfrm>
        </p:spPr>
        <p:txBody>
          <a:bodyPr/>
          <a:lstStyle/>
          <a:p>
            <a:pPr marL="0"/>
            <a:r>
              <a:rPr lang="fr-FR" sz="1400" dirty="0"/>
              <a:t>Faire justifier les réponses en revenant au passage : « cela nuit à notre santé et à l’environnement ».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8C7F9A-5042-8B8E-CA04-F73C314CD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1560" y="2547965"/>
            <a:ext cx="10328880" cy="147201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A35D6BF-05EE-F22E-61B4-09B922519B0E}"/>
              </a:ext>
            </a:extLst>
          </p:cNvPr>
          <p:cNvSpPr txBox="1"/>
          <p:nvPr/>
        </p:nvSpPr>
        <p:spPr>
          <a:xfrm>
            <a:off x="1533831" y="3020340"/>
            <a:ext cx="963561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Elles nuisent à notre santé.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3B77BD4-A691-7B40-843E-57BE8E3752B7}"/>
              </a:ext>
            </a:extLst>
          </p:cNvPr>
          <p:cNvSpPr txBox="1"/>
          <p:nvPr/>
        </p:nvSpPr>
        <p:spPr>
          <a:xfrm>
            <a:off x="1533831" y="3520162"/>
            <a:ext cx="963561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Elles nuisent à l’environnement / elles augmentent la pollution.</a:t>
            </a:r>
          </a:p>
        </p:txBody>
      </p:sp>
    </p:spTree>
    <p:extLst>
      <p:ext uri="{BB962C8B-B14F-4D97-AF65-F5344CB8AC3E}">
        <p14:creationId xmlns:p14="http://schemas.microsoft.com/office/powerpoint/2010/main" val="34039827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6A879D-7242-DB6D-0BF9-3DF963556137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D6115A-F929-4A5F-1640-DA15307D998D}"/>
              </a:ext>
            </a:extLst>
          </p:cNvPr>
          <p:cNvSpPr/>
          <p:nvPr/>
        </p:nvSpPr>
        <p:spPr>
          <a:xfrm>
            <a:off x="909092" y="4019285"/>
            <a:ext cx="10246269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FD1AF6-4D1E-0F15-2E8A-A8611B3308B3}"/>
              </a:ext>
            </a:extLst>
          </p:cNvPr>
          <p:cNvSpPr/>
          <p:nvPr/>
        </p:nvSpPr>
        <p:spPr>
          <a:xfrm>
            <a:off x="883269" y="1682945"/>
            <a:ext cx="10425461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synthèse de la séance. Lisons ensemble les points essentiels à retenir.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581546"/>
            <a:ext cx="10842166" cy="2894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lire quelques élèves, vérifier la compréhension du lexique et de la stratégie, puis demander aux élèves de recopier les traces écrites dans le cahier.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482600" y="3394255"/>
            <a:ext cx="10800308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2. Nous avons aussi appris à identifier les arguments et les exemples dans un support audio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799" y="1074261"/>
            <a:ext cx="1106292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1. Aujourd’hui, nous avons appris le lexique relatif à la thématique de la consommation responsable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909092" y="3901301"/>
            <a:ext cx="10399638" cy="21852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buClr>
                <a:srgbClr val="C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l’idée qui explique pourquoi il faut agir</a:t>
            </a:r>
            <a:r>
              <a:rPr lang="fr-FR" sz="17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C’est l’argument.</a:t>
            </a:r>
          </a:p>
          <a:p>
            <a:pPr marL="457200" marR="0" lvl="0" indent="-457200" algn="just" defTabSz="914400" rtl="0" eaLnBrk="1" fontAlgn="auto" latinLnBrk="0" hangingPunct="1">
              <a:buClr>
                <a:srgbClr val="C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la situation concrète qui illustre cette idée</a:t>
            </a:r>
            <a:r>
              <a:rPr lang="fr-FR" sz="17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C’est l’exemple.</a:t>
            </a:r>
          </a:p>
          <a:p>
            <a:pPr marL="457200" marR="0" lvl="0" indent="-457200" algn="just" defTabSz="914400" rtl="0" eaLnBrk="1" fontAlgn="auto" latinLnBrk="0" hangingPunct="1">
              <a:buClr>
                <a:srgbClr val="C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m’appuie sur des indices :</a:t>
            </a:r>
          </a:p>
          <a:p>
            <a:pPr marL="900000" marR="0" lvl="0" indent="-342900" algn="just" defTabSz="914400" rtl="0" eaLnBrk="1" fontAlgn="auto" latinLnBrk="0" hangingPunct="1"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l’exemple : par exemple, comme, concrètement, cela veut dire…</a:t>
            </a:r>
          </a:p>
          <a:p>
            <a:pPr marL="900000" marR="0" lvl="0" indent="-342900" algn="just" defTabSz="914400" rtl="0" eaLnBrk="1" fontAlgn="auto" latinLnBrk="0" hangingPunct="1"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l’argument : parce que, car, en fait, cela nuit à…, cela permet de…</a:t>
            </a:r>
          </a:p>
          <a:p>
            <a:pPr marL="457200" marR="0" lvl="0" indent="-457200" algn="just" defTabSz="914400" rtl="0" eaLnBrk="1" fontAlgn="auto" latinLnBrk="0" hangingPunct="1">
              <a:buClr>
                <a:srgbClr val="C00000"/>
              </a:buClr>
              <a:buSzTx/>
              <a:buFont typeface="+mj-lt"/>
              <a:buAutoNum type="arabicPeriod" startAt="4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vérifie mon choix :</a:t>
            </a:r>
          </a:p>
          <a:p>
            <a:pPr marL="900000" marR="0" lvl="0" indent="-342900" algn="just" defTabSz="914400" rtl="0" eaLnBrk="1" fontAlgn="auto" latinLnBrk="0" hangingPunct="1"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la phrase répond à « Pourquoi ? », c’est un argument.</a:t>
            </a:r>
          </a:p>
          <a:p>
            <a:pPr marL="900000" marR="0" lvl="0" indent="-342900" algn="just" defTabSz="914400" rtl="0" eaLnBrk="1" fontAlgn="auto" latinLnBrk="0" hangingPunct="1"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la phrase donne un cas précis, une action précise ou un détail concret, c’est un exemple.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69" y="1555129"/>
            <a:ext cx="10425461" cy="16619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1" indent="-342900" algn="just">
              <a:buFont typeface="Wingdings" panose="05000000000000000000" pitchFamily="2" charset="2"/>
              <a:buChar char="§"/>
            </a:pPr>
            <a:r>
              <a:rPr lang="fr-F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aliments transformés</a:t>
            </a:r>
            <a:r>
              <a:rPr lang="fr-F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comme les sodas ou les chips, sont souvent moins sains car ils sont modifiés en usine.</a:t>
            </a:r>
          </a:p>
          <a:p>
            <a:pPr marL="0" lvl="1" indent="-342900" algn="just">
              <a:buFont typeface="Wingdings" panose="05000000000000000000" pitchFamily="2" charset="2"/>
              <a:buChar char="§"/>
            </a:pPr>
            <a:r>
              <a:rPr lang="fr-F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L’économie de proximité </a:t>
            </a:r>
            <a:r>
              <a:rPr lang="fr-F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encourage les habitants à acheter dans les commerces de leur quartier.</a:t>
            </a:r>
          </a:p>
          <a:p>
            <a:pPr marL="0" lvl="1" indent="-342900" algn="just">
              <a:buFont typeface="Wingdings" panose="05000000000000000000" pitchFamily="2" charset="2"/>
              <a:buChar char="§"/>
            </a:pPr>
            <a:r>
              <a:rPr lang="fr-F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supermarché, je cherche les </a:t>
            </a:r>
            <a:r>
              <a:rPr lang="fr-F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produits locaux</a:t>
            </a:r>
            <a:r>
              <a:rPr lang="fr-F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par exemple les fromages qui viennent de ma région.</a:t>
            </a:r>
          </a:p>
          <a:p>
            <a:pPr marL="0" lvl="1" indent="-342900" algn="just">
              <a:buFont typeface="Wingdings" panose="05000000000000000000" pitchFamily="2" charset="2"/>
              <a:buChar char="§"/>
            </a:pPr>
            <a:r>
              <a:rPr lang="fr-F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agriculteurs de ma région ont créé une </a:t>
            </a:r>
            <a:r>
              <a:rPr lang="fr-F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coopérative</a:t>
            </a:r>
            <a:r>
              <a:rPr lang="fr-F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pour vendre leurs fruits ensemble.</a:t>
            </a:r>
          </a:p>
          <a:p>
            <a:pPr marL="0" lvl="1" indent="-342900" algn="just">
              <a:buFont typeface="Wingdings" panose="05000000000000000000" pitchFamily="2" charset="2"/>
              <a:buChar char="§"/>
            </a:pPr>
            <a:r>
              <a:rPr lang="fr-F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produit a un </a:t>
            </a:r>
            <a:r>
              <a:rPr lang="fr-F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label écologique</a:t>
            </a:r>
            <a:r>
              <a:rPr lang="fr-F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cela signifie qu’il est plus respectueux de l’environnement.</a:t>
            </a:r>
          </a:p>
          <a:p>
            <a:pPr marL="0" lvl="1" indent="-342900" algn="just">
              <a:buFont typeface="Wingdings" panose="05000000000000000000" pitchFamily="2" charset="2"/>
              <a:buChar char="§"/>
            </a:pPr>
            <a:r>
              <a:rPr lang="fr-F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les pays pauvres, le </a:t>
            </a:r>
            <a:r>
              <a:rPr lang="fr-F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commerce équitable </a:t>
            </a:r>
            <a:r>
              <a:rPr lang="fr-F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garantit un prix juste pour le travail des producteurs.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ces activités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A452563-4CE1-4BA1-E378-D350AE337BF1}"/>
              </a:ext>
            </a:extLst>
          </p:cNvPr>
          <p:cNvSpPr txBox="1"/>
          <p:nvPr/>
        </p:nvSpPr>
        <p:spPr>
          <a:xfrm>
            <a:off x="1186543" y="3500354"/>
            <a:ext cx="9590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Faites l’activité 2, p. 80 du livret.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5899</TotalTime>
  <Words>3267</Words>
  <Application>Microsoft Office PowerPoint</Application>
  <PresentationFormat>Grand écran</PresentationFormat>
  <Paragraphs>325</Paragraphs>
  <Slides>68</Slides>
  <Notes>3</Notes>
  <HiddenSlides>7</HiddenSlides>
  <MMClips>7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68</vt:i4>
      </vt:variant>
    </vt:vector>
  </HeadingPairs>
  <TitlesOfParts>
    <vt:vector size="78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Nous allons consacrer la 1ère partie de la séance au vocabulaire.</vt:lpstr>
      <vt:lpstr>Voici l’objectif de la séance du vocabulaire.</vt:lpstr>
      <vt:lpstr>Présentation PowerPoint</vt:lpstr>
      <vt:lpstr>Observez l’image. Que représente-t-elle ?</vt:lpstr>
      <vt:lpstr>Ces produits sont fabriqués ou modifiés en usine. Ils contiennent souvent beaucoup de sucre, de sel ou d’additifs.</vt:lpstr>
      <vt:lpstr>Voici une phrase avec l’expression « les aliments transformés ». Je vais la lire à haute voix. Écoutez bien !</vt:lpstr>
      <vt:lpstr>Observez l’image. Que représente-t-elle ?</vt:lpstr>
      <vt:lpstr>Dans ce quartier, les habitants achètent près de chez eux. Ils soutiennent ainsi les petits commerces et les producteurs locaux.</vt:lpstr>
      <vt:lpstr>Voici une phrase avec l’expression « économie de proximité ». Je vais la lire à haute voix. Écoutez bien !</vt:lpstr>
      <vt:lpstr>Observez l’image. Que représente-t-elle ?</vt:lpstr>
      <vt:lpstr>Cette cliente choisit un produit fabriqué dans sa région. Les produits locaux soutiennent les producteurs proches et limitent les longs transports.</vt:lpstr>
      <vt:lpstr>Voici une phrase avec l’expression « produits locaux ». Je vais la lire à haute voix. Écoutez bien !</vt:lpstr>
      <vt:lpstr>Observez l’image. Que représente-t-elle ?</vt:lpstr>
      <vt:lpstr>Dans cette image, plusieurs agriculteurs travaillent ensemble pour vendre leurs produits. Une coopérative permet aux producteurs de s’organiser et de vendre en groupe.</vt:lpstr>
      <vt:lpstr>Voici une phrase avec l’expression « coopérative ». Je vais la lire à haute voix. Écoutez bien !</vt:lpstr>
      <vt:lpstr>Observez l’image. Que représente-t-elle ?</vt:lpstr>
      <vt:lpstr>Ce produit porte un signe qui montre qu’il respecte davantage la nature. Le label écologique aide le consommateur à reconnaître un produit plus respectueux de l’environnement.</vt:lpstr>
      <vt:lpstr>Voici une phrase avec l’expression « label écologique ». Je vais la lire à haute voix. Écoutez bien !</vt:lpstr>
      <vt:lpstr>Observez l’image. Que représente-t-elle ?</vt:lpstr>
      <vt:lpstr>Dans cette image, les producteurs vendent leurs produits dans des conditions plus justes. Le commerce équitable permet de mieux rémunérer leur travail.</vt:lpstr>
      <vt:lpstr>Voici une phrase avec l’expression « commerce équitable ». Je vais la lire à haute voix. Écoutez bien !</vt:lpstr>
      <vt:lpstr>Présentation PowerPoint</vt:lpstr>
      <vt:lpstr>Maintenant, nous allons exploiter les expressions étudiées pour répondre à cet exercice.</vt:lpstr>
      <vt:lpstr>Voilà. Nous avons exploité les expressions étudiées pour compléter les phrases ci-dessous.</vt:lpstr>
      <vt:lpstr>Présentation PowerPoint</vt:lpstr>
      <vt:lpstr>Maintenant, vous allez associez ces images aux phrases correspondantes. Travaillez en binôme.</vt:lpstr>
      <vt:lpstr>Voilà. Nous avons associé correctement les images aux phrases correspondantes.</vt:lpstr>
      <vt:lpstr>Maintenant, on passe à la deuxième partie de la séance consacrée à la compréhension de l’oral.</vt:lpstr>
      <vt:lpstr>Voici l’objectif de la séance du vocabulaire.</vt:lpstr>
      <vt:lpstr>Observez d’abord cette image et formulez des hypothèses. De quoi va parler le document à votre avis ?</vt:lpstr>
      <vt:lpstr>Voici quelques hypothèses possibles sur le document audio. Lisons-les et vérifions si elles correspondent aux indices de l’image.</vt:lpstr>
      <vt:lpstr>Écoutez attentivement l’enregistrement, puis complétez le tableau pour identifier la situation d’énonciation.</vt:lpstr>
      <vt:lpstr>Voici les réponses attendues pour la situation d’énonciation.</vt:lpstr>
      <vt:lpstr>Présentation PowerPoint</vt:lpstr>
      <vt:lpstr>Je vais commencer par vous expliquer c’est quoi un argument .</vt:lpstr>
      <vt:lpstr>Pour appuyer son idée, Yasmine utilise l’argument suivant.</vt:lpstr>
      <vt:lpstr>Pour identifier un argument, je peux m’appuyer sur des indices comme:  </vt:lpstr>
      <vt:lpstr>Expliquons maintenant ce qu’est un exemple.</vt:lpstr>
      <vt:lpstr>Un exemple est utilisé pour rendre une idée plus claire en utilisant un fait concret qui permet de rapprocher l’idée de l’esprit du destinataire</vt:lpstr>
      <vt:lpstr>Pour rendre son idée plus claire, Yasmine utilise l’exemple suivant .</vt:lpstr>
      <vt:lpstr>Découvrons ensemble la stratégie à suivre pour identifier un argument et un exemple dans un support audio.</vt:lpstr>
      <vt:lpstr>Présentation PowerPoint</vt:lpstr>
      <vt:lpstr>Écoutez une deuxième fois l’enregistrement, puis cochez les bonnes réponses.</vt:lpstr>
      <vt:lpstr>Voici les bonnes réponses. Vérifions-les ensemble et corrigeons si nécessaire.</vt:lpstr>
      <vt:lpstr>Présentation PowerPoint</vt:lpstr>
      <vt:lpstr>Relisez les énoncés, puis indiquez s’il s’agit d’un argument ou d’un exemple.</vt:lpstr>
      <vt:lpstr>Voici les réponses attendues. Vérifions ensemble le classement des énoncés.</vt:lpstr>
      <vt:lpstr>Présentation PowerPoint</vt:lpstr>
      <vt:lpstr>Écoutez une troisième fois l’enregistrement, puis reliez chaque argument à l’exemple qui lui correspond.</vt:lpstr>
      <vt:lpstr>Voici les bonnes associations. Vérifiez vos réponses et corrigez si nécessaire.</vt:lpstr>
      <vt:lpstr>Citez deux conséquences négatives des habitudes de consommation actuelles.</vt:lpstr>
      <vt:lpstr>Voici les réponses attendues. Vérifiez vos propositions et complétez votre livret.</vt:lpstr>
      <vt:lpstr>Présentation PowerPoint</vt:lpstr>
      <vt:lpstr>Qui peut me dire ce que nous avons appris aujourd’hui ? </vt:lpstr>
      <vt:lpstr>Voici la synthèse de la séance. Lisons ensemble les points essentiels à retenir.</vt:lpstr>
      <vt:lpstr>N’oubliez pas de faire ces activités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mohamed pc</cp:lastModifiedBy>
  <cp:revision>110</cp:revision>
  <dcterms:created xsi:type="dcterms:W3CDTF">2025-11-03T10:55:47Z</dcterms:created>
  <dcterms:modified xsi:type="dcterms:W3CDTF">2026-05-09T12:20:59Z</dcterms:modified>
</cp:coreProperties>
</file>