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4"/>
  </p:notesMasterIdLst>
  <p:sldIdLst>
    <p:sldId id="264" r:id="rId3"/>
    <p:sldId id="282" r:id="rId4"/>
    <p:sldId id="291" r:id="rId5"/>
    <p:sldId id="293" r:id="rId6"/>
    <p:sldId id="257" r:id="rId7"/>
    <p:sldId id="324" r:id="rId8"/>
    <p:sldId id="305" r:id="rId9"/>
    <p:sldId id="263" r:id="rId10"/>
    <p:sldId id="310" r:id="rId11"/>
    <p:sldId id="273" r:id="rId12"/>
    <p:sldId id="258" r:id="rId13"/>
    <p:sldId id="313" r:id="rId14"/>
    <p:sldId id="296" r:id="rId15"/>
    <p:sldId id="265" r:id="rId16"/>
    <p:sldId id="269" r:id="rId17"/>
    <p:sldId id="2147483647" r:id="rId18"/>
    <p:sldId id="260" r:id="rId19"/>
    <p:sldId id="274" r:id="rId20"/>
    <p:sldId id="288" r:id="rId21"/>
    <p:sldId id="294" r:id="rId22"/>
    <p:sldId id="275" r:id="rId23"/>
    <p:sldId id="267" r:id="rId24"/>
    <p:sldId id="268" r:id="rId25"/>
    <p:sldId id="276" r:id="rId26"/>
    <p:sldId id="259" r:id="rId27"/>
    <p:sldId id="270" r:id="rId28"/>
    <p:sldId id="271" r:id="rId29"/>
    <p:sldId id="317" r:id="rId30"/>
    <p:sldId id="256" r:id="rId31"/>
    <p:sldId id="262" r:id="rId32"/>
    <p:sldId id="284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257"/>
            <p14:sldId id="324"/>
            <p14:sldId id="305"/>
            <p14:sldId id="263"/>
            <p14:sldId id="310"/>
            <p14:sldId id="273"/>
            <p14:sldId id="258"/>
            <p14:sldId id="313"/>
            <p14:sldId id="296"/>
            <p14:sldId id="265"/>
            <p14:sldId id="269"/>
            <p14:sldId id="2147483647"/>
            <p14:sldId id="260"/>
            <p14:sldId id="274"/>
            <p14:sldId id="288"/>
            <p14:sldId id="294"/>
            <p14:sldId id="275"/>
            <p14:sldId id="267"/>
            <p14:sldId id="268"/>
            <p14:sldId id="276"/>
            <p14:sldId id="259"/>
            <p14:sldId id="270"/>
            <p14:sldId id="271"/>
            <p14:sldId id="317"/>
            <p14:sldId id="256"/>
            <p14:sldId id="262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97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2396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Héros comme nous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9</a:t>
            </a:r>
          </a:p>
        </p:txBody>
      </p:sp>
      <p:pic>
        <p:nvPicPr>
          <p:cNvPr id="8" name="Image 7" descr="Une image contenant véhicule, casque, Véhicule terrestre, voiture&#10;&#10;Le contenu généré par l’IA peut être incorrect.">
            <a:extLst>
              <a:ext uri="{FF2B5EF4-FFF2-40B4-BE49-F238E27FC236}">
                <a16:creationId xmlns:a16="http://schemas.microsoft.com/office/drawing/2014/main" id="{D0FB09C9-1D4E-66BE-75C3-56F786F56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3013"/>
          <a:stretch>
            <a:fillRect/>
          </a:stretch>
        </p:blipFill>
        <p:spPr>
          <a:xfrm>
            <a:off x="2870680" y="4399044"/>
            <a:ext cx="2577429" cy="19306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D211B2-555E-7892-07A2-0888119D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67" y="4399044"/>
            <a:ext cx="2539155" cy="1930681"/>
          </a:xfrm>
          <a:prstGeom prst="rect">
            <a:avLst/>
          </a:prstGeom>
        </p:spPr>
      </p:pic>
      <p:pic>
        <p:nvPicPr>
          <p:cNvPr id="14" name="Image 13" descr="Une image contenant habits, véhicule, Véhicule terrestre, plein air&#10;&#10;Le contenu généré par l’IA peut être incorrect.">
            <a:extLst>
              <a:ext uri="{FF2B5EF4-FFF2-40B4-BE49-F238E27FC236}">
                <a16:creationId xmlns:a16="http://schemas.microsoft.com/office/drawing/2014/main" id="{C0F6E0DF-84F9-85D7-BC26-232B177B2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568" y="4399044"/>
            <a:ext cx="2539155" cy="19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relatif aux émotions et aux motivations.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et motivations à partir de l’action accomplie.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valeur les motivations et les actions d’un héros du quotidien.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Participer à un échange oral pour mettre en valeur les motivations et les actions d’un héros.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émotions, les motivations, ou les valeurs d’une personne à partir de ses paroles, gestes ou choix.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318109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vocabulaire des actions héroïques.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des indices pour deviner les émotions ou les motivations d’un personnage.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Déduire les motivations, les émotions ou les valeurs d’une personne à partir de ses paroles, gestes ou choix.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des compléments de manière pour décrire des actions héroïques.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Mettre en valeur les motivations et les actions d’un héros.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Rédiger le portrait d’un héros pour mettre en valeur ses actions, ses motivations et ses qualités.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3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Déduire les émotions et motivations d’un personnage à partir de ses paroles, gestes ou choix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>
                <a:ea typeface="Calibri" panose="020F0502020204030204" pitchFamily="34" charset="0"/>
              </a:rPr>
              <a:t>Lire de manière fluide et expressive un texte narratif-descriptif.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Motivations, émotions, motivations</a:t>
            </a:r>
          </a:p>
          <a:p>
            <a:r>
              <a:rPr lang="fr-FR" dirty="0"/>
              <a:t>Indices, interprétation, conclusion.</a:t>
            </a:r>
          </a:p>
          <a:p>
            <a:r>
              <a:rPr lang="fr-FR" dirty="0"/>
              <a:t>Indices textuels (mots, expressions, gestes).</a:t>
            </a:r>
          </a:p>
          <a:p>
            <a:pPr marL="285750" indent="-285750" algn="just"/>
            <a:r>
              <a:rPr lang="fr-FR" dirty="0">
                <a:ea typeface="Calibri" panose="020F0502020204030204" pitchFamily="34" charset="0"/>
              </a:rPr>
              <a:t>Lire avec le bon rythme, et mettre de l’expression, faire entendre les émotions.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Démarche explicite : Repérer un indice - identifier geste, parole, choix - déduire le sens.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Verbalisation de la démarche et explicitation à travers des modèles de lecture.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Donner une réponse non cohérente avec le comportement d’un personnage.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Lire sans rythme, avec beaucoup d’hésitation, sans mettre de l’expression.</a:t>
            </a:r>
          </a:p>
        </p:txBody>
      </p:sp>
    </p:spTree>
    <p:extLst>
      <p:ext uri="{BB962C8B-B14F-4D97-AF65-F5344CB8AC3E}">
        <p14:creationId xmlns:p14="http://schemas.microsoft.com/office/powerpoint/2010/main" val="419144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Lecture compréhension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fluence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804C173-6E15-3CCD-A4E6-EAA9DC4BC1B3}"/>
              </a:ext>
            </a:extLst>
          </p:cNvPr>
          <p:cNvSpPr txBox="1">
            <a:spLocks/>
          </p:cNvSpPr>
          <p:nvPr/>
        </p:nvSpPr>
        <p:spPr>
          <a:xfrm>
            <a:off x="7879221" y="3621628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commencer, je vais choisir quelques élèves. Ils vont lire les portraits qu’ils ont rédigées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4 ou 5 élèves pour lire devant la classe la lettre qu’ils ont rédigée.. Apporter un feedback.</a:t>
            </a:r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8" name="Image 7" descr="Une image contenant habits, personne, Enseignement, intérieur&#10;&#10;Le contenu généré par l’IA peut être incorrect.">
            <a:extLst>
              <a:ext uri="{FF2B5EF4-FFF2-40B4-BE49-F238E27FC236}">
                <a16:creationId xmlns:a16="http://schemas.microsoft.com/office/drawing/2014/main" id="{3BF2B897-6CAF-ABD7-7DB6-809B4DDE0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085" y="1110342"/>
            <a:ext cx="7445829" cy="49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le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er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la séance de consolidation à la lecture compréhension.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Lecture compréhension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717524" y="2901523"/>
            <a:ext cx="6672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Face aux flammes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cette séance de consolidation.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741716" y="2847983"/>
            <a:ext cx="92976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Consolidation :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Consolider les stratégies de lecture compréhension et de lecture fluence apprises pendant l’unité didactique.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732A-78AB-D677-26AF-68A27ECA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DE04E-DE10-74E8-27AA-3291DFA5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les éléments du texte « Face aux flammes » et devine des réponses à ces questions.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9327A-1410-11DD-9C60-37E18081EC2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Demander de justifier les réponses. Apporter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904F6314-0DEF-9AD1-35EB-0C58F5FA8E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F3990E9-4519-FBF0-5C2A-259373EEB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19" y="1389566"/>
            <a:ext cx="10234072" cy="327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45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FBFD4-CB59-F549-7239-F93327A7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49FF8-4057-37F0-2C8C-ADAEDFE59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des hypothèses de lecture autour du texte « Face aux flammes ».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520C06-0726-D1A1-07FE-0E6A4C2B7B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complémentaires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4840EBED-A58D-ECD0-DF7A-B8B4C18D20F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8DF4B67-F7B3-671E-9701-E3D7BD688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19" y="1389566"/>
            <a:ext cx="10234072" cy="327925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96EB7B-3A0A-DB65-6E6C-CF0E3991D636}"/>
              </a:ext>
            </a:extLst>
          </p:cNvPr>
          <p:cNvSpPr txBox="1"/>
          <p:nvPr/>
        </p:nvSpPr>
        <p:spPr>
          <a:xfrm>
            <a:off x="1295399" y="2071692"/>
            <a:ext cx="102340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jeune homme courageux sauve une famille d’un incendie.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AB54BC-BABE-BE08-24CD-D67AF986C425}"/>
              </a:ext>
            </a:extLst>
          </p:cNvPr>
          <p:cNvSpPr txBox="1"/>
          <p:nvPr/>
        </p:nvSpPr>
        <p:spPr>
          <a:xfrm>
            <a:off x="1295398" y="3298764"/>
            <a:ext cx="102340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sentiments : la peur, la panique et l’angoisse.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31EAECE-0D13-5013-1FB3-94F1335466E1}"/>
              </a:ext>
            </a:extLst>
          </p:cNvPr>
          <p:cNvSpPr txBox="1"/>
          <p:nvPr/>
        </p:nvSpPr>
        <p:spPr>
          <a:xfrm>
            <a:off x="1295398" y="4030523"/>
            <a:ext cx="9535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courage, la solidarité, la générosité, le sang-froid. </a:t>
            </a:r>
          </a:p>
        </p:txBody>
      </p:sp>
    </p:spTree>
    <p:extLst>
      <p:ext uri="{BB962C8B-B14F-4D97-AF65-F5344CB8AC3E}">
        <p14:creationId xmlns:p14="http://schemas.microsoft.com/office/powerpoint/2010/main" val="1421118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Mobilisez les stratégies apprises pour donner une signification aux actions des personnages.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repérer l’indice, identifier le geste, déduire le sens.</a:t>
            </a:r>
          </a:p>
        </p:txBody>
      </p:sp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6759BC0-3128-1194-674A-2287C4A1F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14" y="1527579"/>
            <a:ext cx="10156371" cy="1901421"/>
          </a:xfrm>
          <a:prstGeom prst="rect">
            <a:avLst/>
          </a:prstGeom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2362837-6D2A-E5F5-8D6C-3F5438C1D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814" y="3494314"/>
            <a:ext cx="10156371" cy="167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34B22-446D-A0F1-2779-604E1340F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89CD2-064D-AFE2-92B2-5ED288D6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signification aux actions de ces personnages.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8E6371-2A48-4DCC-0355-916EC68BCA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phrase, choisir un binôme au hasard. Cibler celles et ceux qui hésitent. Demander de justifier les réponses.</a:t>
            </a:r>
          </a:p>
        </p:txBody>
      </p:sp>
      <p:pic>
        <p:nvPicPr>
          <p:cNvPr id="11" name="Image 10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937EE7D-7095-814B-AE2B-2F1054A61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14" y="1527579"/>
            <a:ext cx="10156371" cy="1901421"/>
          </a:xfrm>
          <a:prstGeom prst="rect">
            <a:avLst/>
          </a:prstGeom>
        </p:spPr>
      </p:pic>
      <p:pic>
        <p:nvPicPr>
          <p:cNvPr id="12" name="Image 1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CDBB664-EB1F-73A5-5DC0-5E2A74A35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814" y="3494314"/>
            <a:ext cx="10156371" cy="16773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C950AAB-F955-58ED-2388-9959AD5F5345}"/>
              </a:ext>
            </a:extLst>
          </p:cNvPr>
          <p:cNvSpPr txBox="1"/>
          <p:nvPr/>
        </p:nvSpPr>
        <p:spPr>
          <a:xfrm>
            <a:off x="1382486" y="2267635"/>
            <a:ext cx="10004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ressent la peur et l’inquiétude.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3052110-CC9F-6FDC-7DE5-4C790565533F}"/>
              </a:ext>
            </a:extLst>
          </p:cNvPr>
          <p:cNvSpPr txBox="1"/>
          <p:nvPr/>
        </p:nvSpPr>
        <p:spPr>
          <a:xfrm>
            <a:off x="1382486" y="4788458"/>
            <a:ext cx="990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cœur s’est mis à battre très fort, envahi par la peur et l’inquiétude.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tremblait intérieurement.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7787E32-8F48-7764-BD62-510FD9B6795B}"/>
              </a:ext>
            </a:extLst>
          </p:cNvPr>
          <p:cNvSpPr txBox="1"/>
          <p:nvPr/>
        </p:nvSpPr>
        <p:spPr>
          <a:xfrm>
            <a:off x="1382486" y="3923630"/>
            <a:ext cx="9791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vérifie pour s’assurer qu’ils le suivent et qu’ils sont en sécurité.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045D2E0-1549-3D91-8638-8CEED7E2012D}"/>
              </a:ext>
            </a:extLst>
          </p:cNvPr>
          <p:cNvSpPr txBox="1"/>
          <p:nvPr/>
        </p:nvSpPr>
        <p:spPr>
          <a:xfrm>
            <a:off x="1382485" y="3053857"/>
            <a:ext cx="9710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aller plus vite et sauver la famille coincée dans l’immeuble.</a:t>
            </a:r>
          </a:p>
        </p:txBody>
      </p:sp>
    </p:spTree>
    <p:extLst>
      <p:ext uri="{BB962C8B-B14F-4D97-AF65-F5344CB8AC3E}">
        <p14:creationId xmlns:p14="http://schemas.microsoft.com/office/powerpoint/2010/main" val="4269523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936A-3A12-31C9-A85E-8A58F03EE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16AA65-3EA8-3BDB-EB09-6BD9E3203F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44116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24C3-0BF1-DF03-21C2-959E7752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D8E32C-57A1-B18B-57A9-C72649783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108044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Mobilisez les stratégies apprises pour donner une signification aux gestes, paroles et choix des personnages.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3C18406F-72CC-CA87-2592-7B98F6088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6AF17A9-BE34-20C0-2ACD-946091B3D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05" y="1730829"/>
            <a:ext cx="10529280" cy="329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89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535AB-8E46-9847-F771-83DA15D1E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A9CDC7F-2C37-A21B-3029-4E4BED353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signification des gestes, paroles et choix de ces personnages.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3542602-5799-1E4B-1248-FEC7491FED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243F41B-BCEF-6A0F-583B-9D01EF054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05" y="1730829"/>
            <a:ext cx="10529280" cy="329837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EB72F9B-8964-337A-FF51-9B0CABEEF07F}"/>
              </a:ext>
            </a:extLst>
          </p:cNvPr>
          <p:cNvSpPr txBox="1"/>
          <p:nvPr/>
        </p:nvSpPr>
        <p:spPr>
          <a:xfrm>
            <a:off x="957943" y="3010682"/>
            <a:ext cx="4180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Il porte l’enfant dans ses bras.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52A40E-C3AB-785C-797D-5DB86662A6BD}"/>
              </a:ext>
            </a:extLst>
          </p:cNvPr>
          <p:cNvSpPr txBox="1"/>
          <p:nvPr/>
        </p:nvSpPr>
        <p:spPr>
          <a:xfrm>
            <a:off x="6135827" y="3006021"/>
            <a:ext cx="5032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Il protège l’enfant.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E74204-C982-386D-F6B7-6D388EB9E816}"/>
              </a:ext>
            </a:extLst>
          </p:cNvPr>
          <p:cNvSpPr txBox="1"/>
          <p:nvPr/>
        </p:nvSpPr>
        <p:spPr>
          <a:xfrm>
            <a:off x="6135827" y="3785129"/>
            <a:ext cx="5032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Il rassure la famille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942D85-E522-62D6-6201-9937235B3864}"/>
              </a:ext>
            </a:extLst>
          </p:cNvPr>
          <p:cNvSpPr txBox="1"/>
          <p:nvPr/>
        </p:nvSpPr>
        <p:spPr>
          <a:xfrm>
            <a:off x="957943" y="3777035"/>
            <a:ext cx="5058142" cy="37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B0F0"/>
                </a:solidFill>
              </a:rPr>
              <a:t>Suivez-moi, je vais vous sortir de là !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6B06440-CAC4-96A7-9DC0-8A78E286F290}"/>
              </a:ext>
            </a:extLst>
          </p:cNvPr>
          <p:cNvSpPr txBox="1"/>
          <p:nvPr/>
        </p:nvSpPr>
        <p:spPr>
          <a:xfrm>
            <a:off x="957943" y="45480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Il continue malgré la peur, la fumée et la chaleur.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0BE5613-13B1-EE2D-C2E7-3E49817B1A54}"/>
              </a:ext>
            </a:extLst>
          </p:cNvPr>
          <p:cNvSpPr txBox="1"/>
          <p:nvPr/>
        </p:nvSpPr>
        <p:spPr>
          <a:xfrm>
            <a:off x="6135827" y="4548050"/>
            <a:ext cx="5032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Il est responsable, il a le sens du devoir.</a:t>
            </a:r>
          </a:p>
        </p:txBody>
      </p:sp>
    </p:spTree>
    <p:extLst>
      <p:ext uri="{BB962C8B-B14F-4D97-AF65-F5344CB8AC3E}">
        <p14:creationId xmlns:p14="http://schemas.microsoft.com/office/powerpoint/2010/main" val="3591755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2DFF987-96E8-D1FF-BE96-EA3C130A5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F9BD57-F70B-22ED-D3C4-65CF6E65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au 2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cette séance de consolidation : la lecture fluence.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361BC9F-E6DD-6807-212C-625BAE99D817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Lecture fluence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992784A8-F7EA-2875-4AC2-29F84CAD8A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1637B845-A0ED-3800-69F8-8DE2642809A1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2C8968-D8CA-A50F-A0BC-157AC9CFE9B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2C611C-1FA2-1690-B845-B404D427F098}"/>
              </a:ext>
            </a:extLst>
          </p:cNvPr>
          <p:cNvSpPr txBox="1"/>
          <p:nvPr/>
        </p:nvSpPr>
        <p:spPr>
          <a:xfrm>
            <a:off x="4717524" y="2753475"/>
            <a:ext cx="6672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Face aux flammes</a:t>
            </a:r>
          </a:p>
        </p:txBody>
      </p:sp>
    </p:spTree>
    <p:extLst>
      <p:ext uri="{BB962C8B-B14F-4D97-AF65-F5344CB8AC3E}">
        <p14:creationId xmlns:p14="http://schemas.microsoft.com/office/powerpoint/2010/main" val="1003307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258CA-5E72-DEDE-0C40-A3842BA29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B175BF-40A7-0B42-85CA-D6B4E8B0E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groupes de mots pris dans le texte. Vous allez automatiser leur lecture.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CD3D6A-2900-A78F-D40A-92E434AED0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lire plusieurs élèves. Corriger systématiquement les erreurs de lecture.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6884269F-259C-D2DE-5EF1-04B549DB58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1D2B63-4922-7539-3A18-DEABAE7B55D1}"/>
              </a:ext>
            </a:extLst>
          </p:cNvPr>
          <p:cNvSpPr txBox="1"/>
          <p:nvPr/>
        </p:nvSpPr>
        <p:spPr>
          <a:xfrm>
            <a:off x="861188" y="1372498"/>
            <a:ext cx="4799384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soir-là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D’un pas régulier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bout de la rue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cœur s’est mis à battre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Escalader les escalier quatre à quatre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le champ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bloquée par les flammes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8965E9-422A-D3AC-6984-119C4A2ED0F3}"/>
              </a:ext>
            </a:extLst>
          </p:cNvPr>
          <p:cNvSpPr txBox="1"/>
          <p:nvPr/>
        </p:nvSpPr>
        <p:spPr>
          <a:xfrm>
            <a:off x="6096000" y="1372497"/>
            <a:ext cx="5061857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Suivez-moi, je vais vous sortir de là ! a-t-il dit calmement .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se couvrant le visage avec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avançait courageusement, 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vérifiant à chaque fois que 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Merci… tu nous as sauvés. </a:t>
            </a:r>
          </a:p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–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geste restera longtemps dans les mémoires  </a:t>
            </a:r>
          </a:p>
        </p:txBody>
      </p:sp>
    </p:spTree>
    <p:extLst>
      <p:ext uri="{BB962C8B-B14F-4D97-AF65-F5344CB8AC3E}">
        <p14:creationId xmlns:p14="http://schemas.microsoft.com/office/powerpoint/2010/main" val="2095112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B83F5-8F3F-7817-4317-4BBF9A3A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6370F-39FE-C17E-9831-A8498B689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ce texte narratif avec fluidité et expressivité.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5E10C-45DC-6F58-32D3-E63B59A4800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lire avec le bon rythme, mettre de l’expression, et faire entendre les émotions.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86C3150D-6503-7F9E-D9C1-D8A4629AB0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personne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C9D586FB-95B4-ACAF-2D74-A9130882C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34" y="1123519"/>
            <a:ext cx="10784386" cy="498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15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F878-883E-BFE2-9DCB-AA090B73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B500E-10F2-0BD9-7A4D-BB04B653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révisé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368FAC-50AA-95EC-87E1-4B3793D335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32A90C-4D48-23E1-9AD3-D356A6EA3AF4}"/>
              </a:ext>
            </a:extLst>
          </p:cNvPr>
          <p:cNvSpPr txBox="1"/>
          <p:nvPr/>
        </p:nvSpPr>
        <p:spPr>
          <a:xfrm>
            <a:off x="558800" y="406185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révisé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F36153-890F-AF0F-797C-D6BC6E5CF1F1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1EDE78-9C4B-F5BB-5B48-5DE54C7197EE}"/>
              </a:ext>
            </a:extLst>
          </p:cNvPr>
          <p:cNvSpPr/>
          <p:nvPr/>
        </p:nvSpPr>
        <p:spPr>
          <a:xfrm>
            <a:off x="877886" y="4622829"/>
            <a:ext cx="10078645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CC6A82-D612-A7B9-7DEF-E2256FAA239C}"/>
              </a:ext>
            </a:extLst>
          </p:cNvPr>
          <p:cNvSpPr/>
          <p:nvPr/>
        </p:nvSpPr>
        <p:spPr>
          <a:xfrm>
            <a:off x="883268" y="1682945"/>
            <a:ext cx="10078645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  <a:p>
            <a:pPr algn="just"/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2903476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révisé aujourd’hui dans cette séance de consolidation.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B73D70-8AFE-F734-1DE1-895B6C21E372}"/>
              </a:ext>
            </a:extLst>
          </p:cNvPr>
          <p:cNvSpPr txBox="1"/>
          <p:nvPr/>
        </p:nvSpPr>
        <p:spPr>
          <a:xfrm>
            <a:off x="558800" y="406185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révisé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2ADA06-4EED-34C6-05C1-D40C5CDF1255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D6CD80-5E58-9691-C6F9-CB469D037E8D}"/>
              </a:ext>
            </a:extLst>
          </p:cNvPr>
          <p:cNvSpPr/>
          <p:nvPr/>
        </p:nvSpPr>
        <p:spPr>
          <a:xfrm>
            <a:off x="877886" y="4622829"/>
            <a:ext cx="10078645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lire de manière fluide et expressive un texte narratif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avec le bon rythme, sans s’arrêter, sans découper mot par mot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de l’expression et faire entendre les émotions.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19B55C-3BD2-63A3-6BCF-BF58B2F5D136}"/>
              </a:ext>
            </a:extLst>
          </p:cNvPr>
          <p:cNvSpPr/>
          <p:nvPr/>
        </p:nvSpPr>
        <p:spPr>
          <a:xfrm>
            <a:off x="883268" y="1682945"/>
            <a:ext cx="10078645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déduire les émotions ou motivations d’un personnage à partir de ses paroles, ses gestes ou ses choix :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b="1" i="1" dirty="0"/>
              <a:t>Il court vers l’entrée de l’immeuble : </a:t>
            </a:r>
            <a:r>
              <a:rPr lang="fr-FR" sz="2000" dirty="0"/>
              <a:t>👉 </a:t>
            </a:r>
            <a:r>
              <a:rPr lang="fr-FR" sz="2000" i="1" dirty="0"/>
              <a:t>ce choix montre qu’il veut sauver les personnes encerclées par le feu.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b="1" i="1" dirty="0"/>
              <a:t>Il escalade les marches quatre à quatre</a:t>
            </a:r>
            <a:r>
              <a:rPr lang="fr-FR" sz="2000" dirty="0"/>
              <a:t>👉 </a:t>
            </a:r>
            <a:r>
              <a:rPr lang="fr-FR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geste montre qu’il veut agir rapidement et efficacement avant qu’il ne soit trop tard.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b="1" i="1" dirty="0"/>
              <a:t>Suivez-moi, je vais vous sortir de là : </a:t>
            </a:r>
            <a:r>
              <a:rPr lang="fr-FR" sz="2000" dirty="0"/>
              <a:t>👉 </a:t>
            </a:r>
            <a:r>
              <a:rPr lang="fr-FR" sz="2000" i="1" dirty="0"/>
              <a:t>ces paroles indique courage et bravoure.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583871" y="3693680"/>
            <a:ext cx="9024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</a:rPr>
              <a:t>Lisez à haute voix la suite du texte, livret de l’élève p. 57 : </a:t>
            </a: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b="1" dirty="0"/>
              <a:t>De « Suivez-moi » </a:t>
            </a:r>
            <a:r>
              <a:rPr lang="fr-FR" sz="2000" b="1" dirty="0">
                <a:latin typeface="Calibri" panose="020F0502020204030204" pitchFamily="34" charset="0"/>
              </a:rPr>
              <a:t> ... jusqu’à la fin du texte.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8717</TotalTime>
  <Words>1570</Words>
  <Application>Microsoft Office PowerPoint</Application>
  <PresentationFormat>Grand écran</PresentationFormat>
  <Paragraphs>171</Paragraphs>
  <Slides>31</Slides>
  <Notes>1</Notes>
  <HiddenSlides>10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Pour commencer, je vais choisir quelques élèves. Ils vont lire les portraits qu’ils ont rédigées à la maison.</vt:lpstr>
      <vt:lpstr>Nous allons consacrer le 1er moment de la séance de consolidation à la lecture compréhension.</vt:lpstr>
      <vt:lpstr>Voici l’objectif de cette séance de consolidation.</vt:lpstr>
      <vt:lpstr>Présentation PowerPoint</vt:lpstr>
      <vt:lpstr>Observez les éléments du texte « Face aux flammes » et devine des réponses à ces questions.</vt:lpstr>
      <vt:lpstr>Voici des hypothèses de lecture autour du texte « Face aux flammes ».</vt:lpstr>
      <vt:lpstr>Présentation PowerPoint</vt:lpstr>
      <vt:lpstr>Mobilisez les stratégies apprises pour donner une signification aux actions des personnages. Travaillez en binômes.</vt:lpstr>
      <vt:lpstr>Voici la signification aux actions de ces personnages.</vt:lpstr>
      <vt:lpstr>Présentation PowerPoint</vt:lpstr>
      <vt:lpstr>Mobilisez les stratégies apprises pour donner une signification aux gestes, paroles et choix des personnages. Travaillez seuls.</vt:lpstr>
      <vt:lpstr>Voici la signification des gestes, paroles et choix de ces personnages.</vt:lpstr>
      <vt:lpstr>Nous passons maintenant au 2ème moment de cette séance de consolidation : la lecture fluence.</vt:lpstr>
      <vt:lpstr>Voici quelques groupes de mots pris dans le texte. Vous allez automatiser leur lecture.</vt:lpstr>
      <vt:lpstr>Lisez à haute voix ce texte narratif avec fluidité et expressivité.</vt:lpstr>
      <vt:lpstr>Présentation PowerPoint</vt:lpstr>
      <vt:lpstr>Qui peut me rappeler ce que nous avons révisé aujourd’hui ? </vt:lpstr>
      <vt:lpstr>Voici ce que nous avons révisé aujourd’hui dans cette séance de consolidation.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193</cp:revision>
  <dcterms:created xsi:type="dcterms:W3CDTF">2025-11-03T10:55:47Z</dcterms:created>
  <dcterms:modified xsi:type="dcterms:W3CDTF">2026-01-24T15:56:35Z</dcterms:modified>
</cp:coreProperties>
</file>