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7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y="6858000" cx="12192000"/>
  <p:notesSz cx="6858000" cy="9144000"/>
  <p:embeddedFontLst>
    <p:embeddedFont>
      <p:font typeface="Dosis"/>
      <p:regular r:id="rId38"/>
      <p:bold r:id="rId39"/>
    </p:embeddedFont>
    <p:embeddedFont>
      <p:font typeface="Play"/>
      <p:regular r:id="rId40"/>
      <p:bold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2" roundtripDataSignature="AMtx7mgNYq78haZ3F4r1Vc19AgDl/CiD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E1FFF7B-B65C-42F3-9632-089C72B71F4C}">
  <a:tblStyle styleId="{4E1FFF7B-B65C-42F3-9632-089C72B71F4C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lay-regular.fntdata"/><Relationship Id="rId20" Type="http://schemas.openxmlformats.org/officeDocument/2006/relationships/slide" Target="slides/slide14.xml"/><Relationship Id="rId42" Type="http://customschemas.google.com/relationships/presentationmetadata" Target="metadata"/><Relationship Id="rId41" Type="http://schemas.openxmlformats.org/officeDocument/2006/relationships/font" Target="fonts/Play-bold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Dosis-bold.fntdata"/><Relationship Id="rId16" Type="http://schemas.openxmlformats.org/officeDocument/2006/relationships/slide" Target="slides/slide10.xml"/><Relationship Id="rId38" Type="http://schemas.openxmlformats.org/officeDocument/2006/relationships/font" Target="fonts/Dosis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7" name="Google Shape;87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4" name="Google Shape;914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" name="Google Shape;923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" name="Google Shape;938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7" name="Google Shape;947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" name="Google Shape;1008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1" name="Google Shape;1021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9" name="Google Shape;1029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7" Type="http://schemas.openxmlformats.org/officeDocument/2006/relationships/image" Target="../media/image9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5.jpg"/><Relationship Id="rId8" Type="http://schemas.openxmlformats.org/officeDocument/2006/relationships/image" Target="../media/image16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22.gif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gif"/><Relationship Id="rId3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gif"/><Relationship Id="rId3" Type="http://schemas.openxmlformats.org/officeDocument/2006/relationships/image" Target="../media/image29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gif"/><Relationship Id="rId3" Type="http://schemas.openxmlformats.org/officeDocument/2006/relationships/image" Target="../media/image3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1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gif"/><Relationship Id="rId3" Type="http://schemas.openxmlformats.org/officeDocument/2006/relationships/image" Target="../media/image2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35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7.png"/><Relationship Id="rId4" Type="http://schemas.openxmlformats.org/officeDocument/2006/relationships/image" Target="../media/image36.png"/><Relationship Id="rId5" Type="http://schemas.openxmlformats.org/officeDocument/2006/relationships/image" Target="../media/image38.png"/><Relationship Id="rId6" Type="http://schemas.openxmlformats.org/officeDocument/2006/relationships/image" Target="../media/image4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4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gif"/><Relationship Id="rId3" Type="http://schemas.openxmlformats.org/officeDocument/2006/relationships/image" Target="../media/image45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gif"/><Relationship Id="rId3" Type="http://schemas.openxmlformats.org/officeDocument/2006/relationships/image" Target="../media/image49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52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Relationship Id="rId3" Type="http://schemas.openxmlformats.org/officeDocument/2006/relationships/image" Target="../media/image35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Relationship Id="rId3" Type="http://schemas.openxmlformats.org/officeDocument/2006/relationships/image" Target="../media/image11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7" Type="http://schemas.openxmlformats.org/officeDocument/2006/relationships/image" Target="../media/image9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5.jpg"/><Relationship Id="rId8" Type="http://schemas.openxmlformats.org/officeDocument/2006/relationships/image" Target="../media/image16.jp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2.png"/><Relationship Id="rId3" Type="http://schemas.openxmlformats.org/officeDocument/2006/relationships/image" Target="../media/image60.jpg"/><Relationship Id="rId4" Type="http://schemas.openxmlformats.org/officeDocument/2006/relationships/image" Target="../media/image59.png"/><Relationship Id="rId5" Type="http://schemas.openxmlformats.org/officeDocument/2006/relationships/image" Target="../media/image61.png"/><Relationship Id="rId6" Type="http://schemas.openxmlformats.org/officeDocument/2006/relationships/image" Target="../media/image64.png"/><Relationship Id="rId7" Type="http://schemas.openxmlformats.org/officeDocument/2006/relationships/image" Target="../media/image8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66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Relationship Id="rId3" Type="http://schemas.openxmlformats.org/officeDocument/2006/relationships/image" Target="../media/image22.gif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gif"/><Relationship Id="rId3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4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7.jp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jp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gif"/><Relationship Id="rId3" Type="http://schemas.openxmlformats.org/officeDocument/2006/relationships/image" Target="../media/image29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gif"/><Relationship Id="rId3" Type="http://schemas.openxmlformats.org/officeDocument/2006/relationships/image" Target="../media/image45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gif"/><Relationship Id="rId3" Type="http://schemas.openxmlformats.org/officeDocument/2006/relationships/image" Target="../media/image49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Relationship Id="rId3" Type="http://schemas.openxmlformats.org/officeDocument/2006/relationships/image" Target="../media/image35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Relationship Id="rId3" Type="http://schemas.openxmlformats.org/officeDocument/2006/relationships/image" Target="../media/image35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gif"/><Relationship Id="rId3" Type="http://schemas.openxmlformats.org/officeDocument/2006/relationships/image" Target="../media/image31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Relationship Id="rId3" Type="http://schemas.openxmlformats.org/officeDocument/2006/relationships/image" Target="../media/image11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gif"/><Relationship Id="rId3" Type="http://schemas.openxmlformats.org/officeDocument/2006/relationships/image" Target="../media/image24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3"/>
          <p:cNvSpPr txBox="1"/>
          <p:nvPr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Français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3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3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3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21" name="Google Shape;21;p33"/>
          <p:cNvSpPr/>
          <p:nvPr/>
        </p:nvSpPr>
        <p:spPr>
          <a:xfrm>
            <a:off x="271218" y="2956390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Unité</a:t>
            </a:r>
            <a:endParaRPr/>
          </a:p>
        </p:txBody>
      </p:sp>
      <p:sp>
        <p:nvSpPr>
          <p:cNvPr id="22" name="Google Shape;22;p33"/>
          <p:cNvSpPr/>
          <p:nvPr/>
        </p:nvSpPr>
        <p:spPr>
          <a:xfrm>
            <a:off x="271218" y="3653494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Séance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23" name="Google Shape;2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3"/>
          <p:cNvSpPr/>
          <p:nvPr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3"/>
          <p:cNvSpPr txBox="1"/>
          <p:nvPr>
            <p:ph idx="1" type="body"/>
          </p:nvPr>
        </p:nvSpPr>
        <p:spPr>
          <a:xfrm>
            <a:off x="2120816" y="301286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33"/>
          <p:cNvSpPr txBox="1"/>
          <p:nvPr>
            <p:ph idx="2" type="body"/>
          </p:nvPr>
        </p:nvSpPr>
        <p:spPr>
          <a:xfrm>
            <a:off x="2120816" y="371017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3"/>
          <p:cNvSpPr txBox="1"/>
          <p:nvPr>
            <p:ph idx="3" type="body"/>
          </p:nvPr>
        </p:nvSpPr>
        <p:spPr>
          <a:xfrm>
            <a:off x="2285700" y="2060395"/>
            <a:ext cx="548607" cy="445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3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33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33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" name="Google Shape;31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9943" y="3778594"/>
            <a:ext cx="4166562" cy="279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33"/>
          <p:cNvSpPr/>
          <p:nvPr>
            <p:ph idx="7" type="pic"/>
          </p:nvPr>
        </p:nvSpPr>
        <p:spPr>
          <a:xfrm>
            <a:off x="380618" y="4604084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33"/>
          <p:cNvSpPr/>
          <p:nvPr>
            <p:ph idx="8" type="pic"/>
          </p:nvPr>
        </p:nvSpPr>
        <p:spPr>
          <a:xfrm>
            <a:off x="2962541" y="4604083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33"/>
          <p:cNvSpPr/>
          <p:nvPr>
            <p:ph idx="9" type="pic"/>
          </p:nvPr>
        </p:nvSpPr>
        <p:spPr>
          <a:xfrm>
            <a:off x="5423723" y="4604082"/>
            <a:ext cx="2330497" cy="196848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AF7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4"/>
          <p:cNvSpPr txBox="1"/>
          <p:nvPr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4"/>
          <p:cNvSpPr txBox="1"/>
          <p:nvPr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38" name="Google Shape;38;p34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4"/>
          <p:cNvSpPr txBox="1"/>
          <p:nvPr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34"/>
          <p:cNvSpPr txBox="1"/>
          <p:nvPr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4"/>
          <p:cNvSpPr/>
          <p:nvPr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" name="Google Shape;43;p34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4" name="Google Shape;44;p34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3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6" name="Google Shape;46;p34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8" name="Google Shape;48;p34"/>
          <p:cNvSpPr txBox="1"/>
          <p:nvPr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AF7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5"/>
          <p:cNvGrpSpPr/>
          <p:nvPr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51" name="Google Shape;51;p35"/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2" name="Google Shape;52;p3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" name="Google Shape;53;p35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54" name="Google Shape;54;p35"/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55" name="Google Shape;55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6" name="Google Shape;56;p35"/>
          <p:cNvGrpSpPr/>
          <p:nvPr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57" name="Google Shape;57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Google Shape;58;p35"/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" name="Google Shape;59;p35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60" name="Google Shape;60;p35"/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ever la main - Icônes mains et gestes gratuites" id="61" name="Google Shape;61;p3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35"/>
          <p:cNvGrpSpPr/>
          <p:nvPr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63" name="Google Shape;63;p35"/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4" name="Google Shape;64;p35"/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65" name="Google Shape;65;p35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6" name="Google Shape;66;p35"/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7" name="Google Shape;67;p35"/>
          <p:cNvGrpSpPr/>
          <p:nvPr/>
        </p:nvGrpSpPr>
        <p:grpSpPr>
          <a:xfrm>
            <a:off x="915782" y="3007446"/>
            <a:ext cx="8342892" cy="508585"/>
            <a:chOff x="686836" y="2255584"/>
            <a:chExt cx="6257169" cy="381439"/>
          </a:xfrm>
        </p:grpSpPr>
        <p:sp>
          <p:nvSpPr>
            <p:cNvPr id="68" name="Google Shape;68;p35"/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9" name="Google Shape;69;p35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70" name="Google Shape;70;p35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" name="Google Shape;71;p35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2" name="Google Shape;72;p35"/>
          <p:cNvSpPr/>
          <p:nvPr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" name="Google Shape;73;p35"/>
          <p:cNvGrpSpPr/>
          <p:nvPr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74" name="Google Shape;74;p35"/>
            <p:cNvSpPr txBox="1"/>
            <p:nvPr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passent au tableau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" name="Google Shape;75;p3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863575" y="5247959"/>
              <a:ext cx="648055" cy="64805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AF7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6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36"/>
          <p:cNvSpPr/>
          <p:nvPr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79" name="Google Shape;79;p36"/>
          <p:cNvSpPr txBox="1"/>
          <p:nvPr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80" name="Google Shape;80;p36"/>
          <p:cNvSpPr txBox="1"/>
          <p:nvPr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72000" wrap="square" tIns="72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descr="Image générée" id="81" name="Google Shape;81;p36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enseignant">
  <p:cSld name="Slide enseignant">
    <p:bg>
      <p:bgPr>
        <a:solidFill>
          <a:srgbClr val="DCEAF7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3" name="Google Shape;83;p37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37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  <a:defRPr b="1" i="0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8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7" name="Google Shape;87;p38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38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38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38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38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38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93" name="Google Shape;93;p38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38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95" name="Google Shape;95;p38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1"/>
          <p:cNvSpPr/>
          <p:nvPr/>
        </p:nvSpPr>
        <p:spPr>
          <a:xfrm>
            <a:off x="2110915" y="1649437"/>
            <a:ext cx="7970171" cy="374650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1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99" name="Google Shape;99;p41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41"/>
          <p:cNvGrpSpPr/>
          <p:nvPr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01" name="Google Shape;101;p41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102" name="Google Shape;102;p41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41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41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105" name="Google Shape;105;p41"/>
          <p:cNvSpPr/>
          <p:nvPr/>
        </p:nvSpPr>
        <p:spPr>
          <a:xfrm>
            <a:off x="2336945" y="2817194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156082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1"/>
          <p:cNvSpPr/>
          <p:nvPr/>
        </p:nvSpPr>
        <p:spPr>
          <a:xfrm>
            <a:off x="2860122" y="2740793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1"/>
          <p:cNvSpPr/>
          <p:nvPr/>
        </p:nvSpPr>
        <p:spPr>
          <a:xfrm>
            <a:off x="9301364" y="2754997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" name="Google Shape;108;p41"/>
          <p:cNvGrpSpPr/>
          <p:nvPr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109" name="Google Shape;109;p41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156082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41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41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41"/>
          <p:cNvGrpSpPr/>
          <p:nvPr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113" name="Google Shape;113;p41"/>
            <p:cNvSpPr/>
            <p:nvPr/>
          </p:nvSpPr>
          <p:spPr>
            <a:xfrm>
              <a:off x="1785565" y="1117931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41"/>
            <p:cNvSpPr/>
            <p:nvPr/>
          </p:nvSpPr>
          <p:spPr>
            <a:xfrm>
              <a:off x="2181743" y="1049983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41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41"/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 de la séance</a:t>
              </a:r>
              <a:endParaRPr/>
            </a:p>
          </p:txBody>
        </p:sp>
      </p:grpSp>
      <p:sp>
        <p:nvSpPr>
          <p:cNvPr id="117" name="Google Shape;117;p41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41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41"/>
          <p:cNvSpPr txBox="1"/>
          <p:nvPr>
            <p:ph idx="3" type="body"/>
          </p:nvPr>
        </p:nvSpPr>
        <p:spPr>
          <a:xfrm>
            <a:off x="7879220" y="3610774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41"/>
          <p:cNvSpPr txBox="1"/>
          <p:nvPr>
            <p:ph idx="4" type="body"/>
          </p:nvPr>
        </p:nvSpPr>
        <p:spPr>
          <a:xfrm>
            <a:off x="7859086" y="444388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41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41"/>
          <p:cNvSpPr txBox="1"/>
          <p:nvPr>
            <p:ph idx="6" type="body"/>
          </p:nvPr>
        </p:nvSpPr>
        <p:spPr>
          <a:xfrm>
            <a:off x="2936913" y="3621380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4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125" name="Google Shape;125;p4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4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4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2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129" name="Google Shape;12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42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4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34" name="Google Shape;134;p4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4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" name="Google Shape;136;p43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4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43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139" name="Google Shape;139;p43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140" name="Google Shape;140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4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43" name="Google Shape;143;p4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" name="Google Shape;144;p4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5" name="Google Shape;145;p4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" name="Google Shape;146;p4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44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48" name="Google Shape;148;p44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149" name="Google Shape;149;p44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44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151" name="Google Shape;151;p44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44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Modelage">
  <p:cSld name="intercalaire 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p45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55" name="Google Shape;155;p4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4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4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45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59" name="Google Shape;15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0" name="Google Shape;160;p45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61" name="Google Shape;161;p45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4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3" name="Google Shape;163;p45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4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6" name="Google Shape;166;p4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7" name="Google Shape;167;p4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8" name="Google Shape;168;p4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9" name="Google Shape;169;p46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70" name="Google Shape;170;p46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171" name="Google Shape;171;p46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4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3" name="Google Shape;173;p46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46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46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47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78" name="Google Shape;178;p4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4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180" name="Google Shape;180;p47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47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4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5" name="Google Shape;185;p4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6" name="Google Shape;186;p4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7" name="Google Shape;187;p4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188" name="Google Shape;188;p4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48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48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48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3" name="Google Shape;193;p48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49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196" name="Google Shape;196;p49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4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p4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49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200" name="Google Shape;200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49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5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04" name="Google Shape;204;p5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05" name="Google Shape;205;p5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06" name="Google Shape;206;p5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07" name="Google Shape;207;p50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8" name="Google Shape;208;p50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09" name="Google Shape;209;p5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5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50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5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14" name="Google Shape;214;p5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15" name="Google Shape;215;p5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16" name="Google Shape;216;p5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17" name="Google Shape;217;p51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8" name="Google Shape;218;p51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19" name="Google Shape;219;p5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51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51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oogle Shape;223;p5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24" name="Google Shape;224;p5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25" name="Google Shape;225;p5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26" name="Google Shape;226;p5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227" name="Google Shape;227;p52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52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230" name="Google Shape;230;p5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1" name="Google Shape;231;p52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2" name="Google Shape;232;p52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">
  <p:cSld name="Pratique Pédagogique Efficace">
    <p:bg>
      <p:bgPr>
        <a:solidFill>
          <a:srgbClr val="DCE6F2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53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235" name="Google Shape;235;p53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53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237" name="Google Shape;237;p53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238" name="Google Shape;238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9" name="Google Shape;239;p53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240" name="Google Shape;240;p53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id="241" name="Google Shape;241;p53"/>
          <p:cNvSpPr/>
          <p:nvPr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 Lien drive 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pic>
        <p:nvPicPr>
          <p:cNvPr descr="Handshake with solid fill" id="242" name="Google Shape;242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sign with solid fill" id="243" name="Google Shape;243;p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53"/>
          <p:cNvSpPr txBox="1"/>
          <p:nvPr>
            <p:ph idx="1" type="body"/>
          </p:nvPr>
        </p:nvSpPr>
        <p:spPr>
          <a:xfrm>
            <a:off x="253322" y="3190552"/>
            <a:ext cx="2873248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5" name="Google Shape;245;p53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6" name="Google Shape;246;p53"/>
          <p:cNvSpPr txBox="1"/>
          <p:nvPr>
            <p:ph idx="3" type="body"/>
          </p:nvPr>
        </p:nvSpPr>
        <p:spPr>
          <a:xfrm>
            <a:off x="7816647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Warning with solid fill" id="247" name="Google Shape;247;p5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19774" y="2014765"/>
            <a:ext cx="488744" cy="488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bg>
      <p:bgPr>
        <a:solidFill>
          <a:schemeClr val="lt1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" name="Google Shape;253;p55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54" name="Google Shape;254;p5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5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6" name="Google Shape;256;p55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55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55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259" name="Google Shape;259;p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260" name="Google Shape;260;p55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61" name="Google Shape;261;p55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62" name="Google Shape;262;p55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5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65" name="Google Shape;265;p5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5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7" name="Google Shape;267;p5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5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56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270" name="Google Shape;270;p5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71" name="Google Shape;271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oogle Shape;273;p5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74" name="Google Shape;274;p5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5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6" name="Google Shape;276;p57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57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57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279" name="Google Shape;279;p57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280" name="Google Shape;280;p57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281" name="Google Shape;281;p5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2" name="Google Shape;282;p5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Compréhension globale">
  <p:cSld name="Intercalaire Compréhension globale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58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85" name="Google Shape;285;p5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58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87" name="Google Shape;287;p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1539" y="1553667"/>
            <a:ext cx="3291362" cy="3291362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58"/>
          <p:cNvSpPr txBox="1"/>
          <p:nvPr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Compréhension globale</a:t>
            </a:r>
            <a:endParaRPr/>
          </a:p>
        </p:txBody>
      </p:sp>
      <p:sp>
        <p:nvSpPr>
          <p:cNvPr id="289" name="Google Shape;289;p58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lecture fluence">
  <p:cSld name="intercalaire lecture fluence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oogle Shape;291;p5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92" name="Google Shape;292;p5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5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4" name="Google Shape;294;p59"/>
          <p:cNvSpPr txBox="1"/>
          <p:nvPr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Lecture fluence</a:t>
            </a:r>
            <a:endParaRPr/>
          </a:p>
        </p:txBody>
      </p:sp>
      <p:sp>
        <p:nvSpPr>
          <p:cNvPr id="295" name="Google Shape;295;p59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96" name="Google Shape;296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8853" y="1567032"/>
            <a:ext cx="3528999" cy="352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vide">
  <p:cSld name="Intercalaire vide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6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99" name="Google Shape;299;p6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6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1" name="Google Shape;301;p60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2" name="Google Shape;302;p60"/>
          <p:cNvSpPr txBox="1"/>
          <p:nvPr>
            <p:ph idx="2" type="body"/>
          </p:nvPr>
        </p:nvSpPr>
        <p:spPr>
          <a:xfrm>
            <a:off x="5025419" y="2287934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6082"/>
              </a:buClr>
              <a:buSzPts val="4400"/>
              <a:buNone/>
              <a:defRPr b="1" i="0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collective">
  <p:cSld name="intercalaire 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61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305" name="Google Shape;305;p61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6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307" name="Google Shape;307;p6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8" name="Google Shape;30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6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en binôme">
  <p:cSld name="intercalaire 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oogle Shape;311;p6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312" name="Google Shape;312;p6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6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314" name="Google Shape;314;p6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5" name="Google Shape;315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62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6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6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0" name="Google Shape;320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6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6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6" name="Google Shape;326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 de la Semaine">
  <p:cSld name="Pratique Pédagogique Efficace de la Semaine">
    <p:bg>
      <p:bgPr>
        <a:solidFill>
          <a:srgbClr val="DCE6F2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0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337" name="Google Shape;337;p40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0"/>
          <p:cNvSpPr txBox="1"/>
          <p:nvPr>
            <p:ph idx="1" type="body"/>
          </p:nvPr>
        </p:nvSpPr>
        <p:spPr>
          <a:xfrm>
            <a:off x="253322" y="3190552"/>
            <a:ext cx="3051854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9" name="Google Shape;339;p40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0" name="Google Shape;340;p40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65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65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65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346" name="Google Shape;346;p65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65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348" name="Google Shape;348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6201" y="3429000"/>
            <a:ext cx="4495799" cy="299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65"/>
          <p:cNvSpPr txBox="1"/>
          <p:nvPr>
            <p:ph idx="1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1" name="Google Shape;351;p65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2" name="Google Shape;352;p65"/>
          <p:cNvSpPr txBox="1"/>
          <p:nvPr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Mathématiques</a:t>
            </a:r>
            <a:endParaRPr b="1" i="0" sz="5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65"/>
          <p:cNvSpPr txBox="1"/>
          <p:nvPr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65"/>
          <p:cNvSpPr txBox="1"/>
          <p:nvPr>
            <p:ph idx="3" type="body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5" name="Google Shape;355;p65"/>
          <p:cNvSpPr txBox="1"/>
          <p:nvPr>
            <p:ph idx="4" type="body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6" name="Google Shape;356;p65"/>
          <p:cNvSpPr txBox="1"/>
          <p:nvPr>
            <p:ph idx="5" type="body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7" name="Google Shape;357;p65"/>
          <p:cNvSpPr txBox="1"/>
          <p:nvPr>
            <p:ph idx="6" type="body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oogle Shape;359;p6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0" name="Google Shape;360;p6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1" name="Google Shape;361;p6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2" name="Google Shape;362;p6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63" name="Google Shape;363;p66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66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5" name="Google Shape;365;p66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66" name="Google Shape;366;p66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367" name="Google Shape;367;p66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66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369" name="Google Shape;369;p66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6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72" name="Google Shape;372;p6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3" name="Google Shape;373;p6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4" name="Google Shape;374;p6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75" name="Google Shape;375;p67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67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7" name="Google Shape;377;p67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78" name="Google Shape;378;p67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379" name="Google Shape;379;p67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6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1" name="Google Shape;381;p67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3" name="Google Shape;383;p6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4" name="Google Shape;384;p6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5" name="Google Shape;385;p6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6" name="Google Shape;386;p6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7" name="Google Shape;387;p68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8" name="Google Shape;388;p68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9" name="Google Shape;389;p68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0" name="Google Shape;390;p6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391" name="Google Shape;391;p6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6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94" name="Google Shape;394;p6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5" name="Google Shape;395;p6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6" name="Google Shape;396;p6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97" name="Google Shape;397;p69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8" name="Google Shape;398;p69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9" name="Google Shape;399;p69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400" name="Google Shape;400;p69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69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2" name="Google Shape;402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4" name="Google Shape;404;p7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05" name="Google Shape;405;p7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6" name="Google Shape;406;p7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7" name="Google Shape;407;p7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8" name="Google Shape;408;p70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9" name="Google Shape;409;p70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0" name="Google Shape;410;p70"/>
          <p:cNvSpPr txBox="1"/>
          <p:nvPr>
            <p:ph idx="2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411" name="Google Shape;411;p7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70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oogle Shape;415;p7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16" name="Google Shape;416;p7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7" name="Google Shape;417;p7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8" name="Google Shape;418;p7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19" name="Google Shape;419;p71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0" name="Google Shape;420;p71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1" name="Google Shape;421;p71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2" name="Google Shape;422;p71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423" name="Google Shape;423;p7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7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6" name="Google Shape;426;p7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27" name="Google Shape;427;p7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8" name="Google Shape;428;p7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9" name="Google Shape;429;p7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7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2" name="Google Shape;432;p7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3" name="Google Shape;433;p7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7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7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ôle des cahiers">
  <p:cSld name="Contrôle des cahiers"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Google Shape;437;p7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38" name="Google Shape;438;p7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39" name="Google Shape;439;p7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40" name="Google Shape;440;p7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41" name="Google Shape;441;p74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2" name="Google Shape;442;p74"/>
          <p:cNvSpPr txBox="1"/>
          <p:nvPr>
            <p:ph idx="1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3" name="Google Shape;443;p74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444" name="Google Shape;444;p74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445" name="Google Shape;445;p74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74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47" name="Google Shape;447;p74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74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75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75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452" name="Google Shape;452;p75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75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75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5" name="Google Shape;455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75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7" name="Google Shape;457;p75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58" name="Google Shape;458;p75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7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460" name="Google Shape;460;p75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7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62" name="Google Shape;462;p75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" name="Google Shape;464;p76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465" name="Google Shape;465;p76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66" name="Google Shape;466;p7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67" name="Google Shape;467;p76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468" name="Google Shape;468;p76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469" name="Google Shape;469;p7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0" name="Google Shape;470;p76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471" name="Google Shape;471;p7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76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3" name="Google Shape;473;p76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474" name="Google Shape;474;p76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475" name="Google Shape;475;p7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6" name="Google Shape;476;p76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477" name="Google Shape;477;p76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78" name="Google Shape;478;p76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479" name="Google Shape;479;p76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80" name="Google Shape;480;p76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81" name="Google Shape;481;p76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482" name="Google Shape;482;p76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83" name="Google Shape;483;p76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484" name="Google Shape;484;p76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5" name="Google Shape;485;p76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86" name="Google Shape;486;p7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76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8" name="Google Shape;488;p7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6F2"/>
        </a:solidFill>
      </p:bgPr>
    </p:bg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77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77"/>
          <p:cNvSpPr/>
          <p:nvPr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492" name="Google Shape;492;p77"/>
          <p:cNvSpPr txBox="1"/>
          <p:nvPr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493" name="Google Shape;493;p77"/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id="494" name="Google Shape;494;p7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1924716">
            <a:off x="8544238" y="4865352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77"/>
          <p:cNvPicPr preferRelativeResize="0"/>
          <p:nvPr/>
        </p:nvPicPr>
        <p:blipFill rotWithShape="1">
          <a:blip r:embed="rId3">
            <a:alphaModFix/>
          </a:blip>
          <a:srcRect b="30055" l="11665" r="26247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496" name="Google Shape;496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9492110" y="5381605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7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98" name="Google Shape;498;p77"/>
          <p:cNvSpPr txBox="1"/>
          <p:nvPr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499" name="Google Shape;499;p77"/>
          <p:cNvSpPr/>
          <p:nvPr/>
        </p:nvSpPr>
        <p:spPr>
          <a:xfrm>
            <a:off x="4218715" y="3878375"/>
            <a:ext cx="1349291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500" name="Google Shape;500;p7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01" name="Google Shape;501;p77"/>
          <p:cNvSpPr/>
          <p:nvPr/>
        </p:nvSpPr>
        <p:spPr>
          <a:xfrm>
            <a:off x="2118499" y="3514273"/>
            <a:ext cx="134929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502" name="Google Shape;502;p77"/>
          <p:cNvSpPr txBox="1"/>
          <p:nvPr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</a:t>
            </a:r>
            <a:endParaRPr/>
          </a:p>
        </p:txBody>
      </p:sp>
      <p:sp>
        <p:nvSpPr>
          <p:cNvPr id="503" name="Google Shape;503;p77"/>
          <p:cNvSpPr/>
          <p:nvPr>
            <p:ph idx="2" type="pic"/>
          </p:nvPr>
        </p:nvSpPr>
        <p:spPr>
          <a:xfrm>
            <a:off x="1773800" y="2320200"/>
            <a:ext cx="1976400" cy="1108800"/>
          </a:xfrm>
          <a:prstGeom prst="rect">
            <a:avLst/>
          </a:prstGeom>
          <a:noFill/>
          <a:ln>
            <a:noFill/>
          </a:ln>
        </p:spPr>
      </p:sp>
      <p:sp>
        <p:nvSpPr>
          <p:cNvPr id="504" name="Google Shape;504;p77"/>
          <p:cNvSpPr/>
          <p:nvPr>
            <p:ph idx="3" type="pic"/>
          </p:nvPr>
        </p:nvSpPr>
        <p:spPr>
          <a:xfrm>
            <a:off x="1847600" y="4260622"/>
            <a:ext cx="1828800" cy="1728000"/>
          </a:xfrm>
          <a:prstGeom prst="rect">
            <a:avLst/>
          </a:prstGeom>
          <a:noFill/>
          <a:ln>
            <a:noFill/>
          </a:ln>
        </p:spPr>
      </p:sp>
      <p:sp>
        <p:nvSpPr>
          <p:cNvPr id="505" name="Google Shape;505;p77"/>
          <p:cNvSpPr/>
          <p:nvPr>
            <p:ph idx="4" type="pic"/>
          </p:nvPr>
        </p:nvSpPr>
        <p:spPr>
          <a:xfrm>
            <a:off x="6770034" y="2373367"/>
            <a:ext cx="1134000" cy="1587600"/>
          </a:xfrm>
          <a:prstGeom prst="rect">
            <a:avLst/>
          </a:prstGeom>
          <a:noFill/>
          <a:ln>
            <a:noFill/>
          </a:ln>
        </p:spPr>
      </p:sp>
      <p:pic>
        <p:nvPicPr>
          <p:cNvPr descr="Image générée" id="506" name="Google Shape;506;p77"/>
          <p:cNvPicPr preferRelativeResize="0"/>
          <p:nvPr/>
        </p:nvPicPr>
        <p:blipFill rotWithShape="1">
          <a:blip r:embed="rId7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pérage dans la semaine">
  <p:cSld name="Repérage dans la semaine">
    <p:bg>
      <p:bgPr>
        <a:solidFill>
          <a:srgbClr val="DCE6F2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78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Repérage dans la semaine</a:t>
            </a:r>
            <a:endParaRPr i="1" sz="3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09" name="Google Shape;509;p78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78"/>
          <p:cNvSpPr/>
          <p:nvPr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78"/>
          <p:cNvSpPr/>
          <p:nvPr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78"/>
          <p:cNvSpPr txBox="1"/>
          <p:nvPr>
            <p:ph idx="1" type="body"/>
          </p:nvPr>
        </p:nvSpPr>
        <p:spPr>
          <a:xfrm>
            <a:off x="956582" y="1087930"/>
            <a:ext cx="103212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3" name="Google Shape;513;p78"/>
          <p:cNvSpPr txBox="1"/>
          <p:nvPr>
            <p:ph idx="2" type="body"/>
          </p:nvPr>
        </p:nvSpPr>
        <p:spPr>
          <a:xfrm>
            <a:off x="945044" y="4471023"/>
            <a:ext cx="103212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4" name="Google Shape;514;p78"/>
          <p:cNvSpPr txBox="1"/>
          <p:nvPr>
            <p:ph idx="3" type="body"/>
          </p:nvPr>
        </p:nvSpPr>
        <p:spPr>
          <a:xfrm>
            <a:off x="1342224" y="1731987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5" name="Google Shape;515;p78"/>
          <p:cNvSpPr txBox="1"/>
          <p:nvPr>
            <p:ph idx="4" type="body"/>
          </p:nvPr>
        </p:nvSpPr>
        <p:spPr>
          <a:xfrm>
            <a:off x="1321651" y="2622932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6" name="Google Shape;516;p78"/>
          <p:cNvSpPr txBox="1"/>
          <p:nvPr>
            <p:ph idx="5" type="body"/>
          </p:nvPr>
        </p:nvSpPr>
        <p:spPr>
          <a:xfrm>
            <a:off x="1321651" y="3494242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7" name="Google Shape;517;p78"/>
          <p:cNvSpPr txBox="1"/>
          <p:nvPr>
            <p:ph idx="6" type="body"/>
          </p:nvPr>
        </p:nvSpPr>
        <p:spPr>
          <a:xfrm>
            <a:off x="3133380" y="1731987"/>
            <a:ext cx="8144401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8" name="Google Shape;518;p78"/>
          <p:cNvSpPr txBox="1"/>
          <p:nvPr>
            <p:ph idx="7" type="body"/>
          </p:nvPr>
        </p:nvSpPr>
        <p:spPr>
          <a:xfrm>
            <a:off x="3167034" y="2610870"/>
            <a:ext cx="8110747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9" name="Google Shape;519;p78"/>
          <p:cNvSpPr txBox="1"/>
          <p:nvPr>
            <p:ph idx="8" type="body"/>
          </p:nvPr>
        </p:nvSpPr>
        <p:spPr>
          <a:xfrm>
            <a:off x="3167034" y="3497922"/>
            <a:ext cx="8110747" cy="734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0" name="Google Shape;520;p78"/>
          <p:cNvSpPr txBox="1"/>
          <p:nvPr>
            <p:ph idx="9" type="body"/>
          </p:nvPr>
        </p:nvSpPr>
        <p:spPr>
          <a:xfrm>
            <a:off x="1321651" y="5106725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1" name="Google Shape;521;p78"/>
          <p:cNvSpPr txBox="1"/>
          <p:nvPr>
            <p:ph idx="13" type="body"/>
          </p:nvPr>
        </p:nvSpPr>
        <p:spPr>
          <a:xfrm>
            <a:off x="1321651" y="5987454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2" name="Google Shape;522;p78"/>
          <p:cNvSpPr txBox="1"/>
          <p:nvPr>
            <p:ph idx="14" type="body"/>
          </p:nvPr>
        </p:nvSpPr>
        <p:spPr>
          <a:xfrm>
            <a:off x="3167034" y="5987454"/>
            <a:ext cx="8109547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3" name="Google Shape;523;p78"/>
          <p:cNvSpPr txBox="1"/>
          <p:nvPr>
            <p:ph idx="15" type="body"/>
          </p:nvPr>
        </p:nvSpPr>
        <p:spPr>
          <a:xfrm>
            <a:off x="3133380" y="5103730"/>
            <a:ext cx="81504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79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26" name="Google Shape;526;p79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79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8" name="Google Shape;528;p79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9" name="Google Shape;529;p79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0" name="Google Shape;530;p79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1" name="Google Shape;531;p79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532" name="Google Shape;532;p79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79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534" name="Google Shape;534;p79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80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80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38" name="Google Shape;538;p80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9" name="Google Shape;539;p80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540" name="Google Shape;540;p80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541" name="Google Shape;541;p80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8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80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544" name="Google Shape;544;p80"/>
          <p:cNvSpPr/>
          <p:nvPr/>
        </p:nvSpPr>
        <p:spPr>
          <a:xfrm>
            <a:off x="2336945" y="2310757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80"/>
          <p:cNvSpPr/>
          <p:nvPr/>
        </p:nvSpPr>
        <p:spPr>
          <a:xfrm>
            <a:off x="2860122" y="2234356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80"/>
          <p:cNvSpPr/>
          <p:nvPr/>
        </p:nvSpPr>
        <p:spPr>
          <a:xfrm>
            <a:off x="9301364" y="2248560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80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548" name="Google Shape;548;p80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549" name="Google Shape;549;p80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80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F9E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8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80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553" name="Google Shape;553;p80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554" name="Google Shape;554;p80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80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8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80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558" name="Google Shape;558;p80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559" name="Google Shape;559;p80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80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8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80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563" name="Google Shape;563;p80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64" name="Google Shape;564;p80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80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8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80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568" name="Google Shape;568;p80"/>
          <p:cNvSpPr txBox="1"/>
          <p:nvPr>
            <p:ph idx="1" type="body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9" name="Google Shape;569;p80"/>
          <p:cNvSpPr txBox="1"/>
          <p:nvPr>
            <p:ph idx="2" type="body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0" name="Google Shape;570;p80"/>
          <p:cNvSpPr txBox="1"/>
          <p:nvPr>
            <p:ph idx="3" type="body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1" name="Google Shape;571;p80"/>
          <p:cNvSpPr txBox="1"/>
          <p:nvPr>
            <p:ph idx="4" type="body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2" name="Google Shape;572;p80"/>
          <p:cNvSpPr txBox="1"/>
          <p:nvPr>
            <p:ph idx="5" type="body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3" name="Google Shape;573;p80"/>
          <p:cNvSpPr txBox="1"/>
          <p:nvPr>
            <p:ph idx="6" type="body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5" name="Google Shape;575;p81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576" name="Google Shape;576;p81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8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8" name="Google Shape;578;p8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81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580" name="Google Shape;580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8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" name="Google Shape;584;p82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585" name="Google Shape;585;p8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8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7" name="Google Shape;587;p82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82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82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590" name="Google Shape;590;p8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591" name="Google Shape;591;p82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92" name="Google Shape;592;p82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93" name="Google Shape;593;p82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5" name="Google Shape;595;p8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596" name="Google Shape;596;p8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8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8" name="Google Shape;598;p83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8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83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601" name="Google Shape;601;p83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602" name="Google Shape;602;p8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" name="Google Shape;604;p8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05" name="Google Shape;605;p8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8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7" name="Google Shape;607;p8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8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84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610" name="Google Shape;610;p84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11" name="Google Shape;611;p8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ynthèse des prérequis">
  <p:cSld name="Synthèse des prérequis"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3" name="Google Shape;613;p8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14" name="Google Shape;614;p8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5" name="Google Shape;615;p8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6" name="Google Shape;616;p8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7" name="Google Shape;617;p85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8" name="Google Shape;618;p85"/>
          <p:cNvSpPr txBox="1"/>
          <p:nvPr>
            <p:ph idx="1" type="body"/>
          </p:nvPr>
        </p:nvSpPr>
        <p:spPr>
          <a:xfrm>
            <a:off x="530225" y="1136650"/>
            <a:ext cx="11174095" cy="5264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9" name="Google Shape;619;p85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620" name="Google Shape;620;p85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621" name="Google Shape;621;p85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85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623" name="Google Shape;623;p85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5" name="Google Shape;625;p8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26" name="Google Shape;626;p8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8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8" name="Google Shape;628;p8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8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86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631" name="Google Shape;631;p8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632" name="Google Shape;632;p86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633" name="Google Shape;633;p8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4" name="Google Shape;634;p8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6" name="Google Shape;636;p87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637" name="Google Shape;637;p8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8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9" name="Google Shape;639;p87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87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641" name="Google Shape;641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2" name="Google Shape;642;p87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643" name="Google Shape;643;p87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8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5" name="Google Shape;645;p87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collective">
  <p:cSld name="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7" name="Google Shape;647;p8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48" name="Google Shape;648;p8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8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650" name="Google Shape;650;p8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1" name="Google Shape;651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8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4" name="Google Shape;654;p8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55" name="Google Shape;655;p8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8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657" name="Google Shape;657;p8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8" name="Google Shape;658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89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'exercice à travailler">
  <p:cSld name="l'exercice à travailler"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1" name="Google Shape;661;p9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62" name="Google Shape;662;p9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3" name="Google Shape;663;p9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4" name="Google Shape;664;p9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65" name="Google Shape;665;p90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6" name="Google Shape;666;p90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67" name="Google Shape;667;p9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90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9" name="Google Shape;669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670" name="Google Shape;670;p90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1" name="Google Shape;671;p90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rrection de l'exercice">
  <p:cSld name="Correction de l'exercice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3" name="Google Shape;673;p9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74" name="Google Shape;674;p9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5" name="Google Shape;675;p9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6" name="Google Shape;676;p9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77" name="Google Shape;677;p91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8" name="Google Shape;678;p91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79" name="Google Shape;679;p9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91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1" name="Google Shape;681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682" name="Google Shape;682;p91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3" name="Google Shape;683;p91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5" name="Google Shape;685;p9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86" name="Google Shape;686;p9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9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688" name="Google Shape;688;p92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9" name="Google Shape;689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92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lide PA">
  <p:cSld name="1_Slide PA"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2" name="Google Shape;692;p9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93" name="Google Shape;693;p9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94" name="Google Shape;694;p9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95" name="Google Shape;695;p9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96" name="Google Shape;696;p93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7" name="Google Shape;697;p93"/>
          <p:cNvSpPr txBox="1"/>
          <p:nvPr>
            <p:ph idx="1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98" name="Google Shape;698;p93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93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93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2" name="Google Shape;702;p93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Ouverture de la séance">
  <p:cSld name="1_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4" name="Google Shape;704;p94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705" name="Google Shape;705;p94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9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7" name="Google Shape;707;p9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94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709" name="Google Shape;709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94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9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3" name="Google Shape;713;p9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714" name="Google Shape;714;p9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5" name="Google Shape;715;p9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6" name="Google Shape;716;p9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9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9" name="Google Shape;719;p9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0" name="Google Shape;720;p9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1" name="Google Shape;721;p9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2" name="Google Shape;722;p9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3" name="Google Shape;723;p9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9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6" name="Google Shape;726;p9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27" name="Google Shape;727;p9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8" name="Google Shape;728;p9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29" name="Google Shape;729;p9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0" name="Google Shape;730;p9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1" name="Google Shape;731;p9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2" name="Google Shape;732;p9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9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5" name="Google Shape;735;p9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6" name="Google Shape;736;p9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7" name="Google Shape;737;p9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9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0" name="Google Shape;740;p9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1" name="Google Shape;741;p9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0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4" name="Google Shape;744;p10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45" name="Google Shape;745;p10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46" name="Google Shape;746;p10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7" name="Google Shape;747;p10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8" name="Google Shape;748;p10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10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1" name="Google Shape;751;p10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2" name="Google Shape;752;p10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3" name="Google Shape;753;p10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4" name="Google Shape;754;p10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5" name="Google Shape;755;p10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10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8" name="Google Shape;758;p10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9" name="Google Shape;759;p10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0" name="Google Shape;760;p10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1" name="Google Shape;761;p10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10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4" name="Google Shape;764;p10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5" name="Google Shape;765;p10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6" name="Google Shape;766;p10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7" name="Google Shape;767;p10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50.xml"/><Relationship Id="rId41" Type="http://schemas.openxmlformats.org/officeDocument/2006/relationships/theme" Target="../theme/theme3.xml"/><Relationship Id="rId22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26" Type="http://schemas.openxmlformats.org/officeDocument/2006/relationships/slideLayout" Target="../slideLayouts/slideLayout56.xml"/><Relationship Id="rId25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58.xml"/><Relationship Id="rId27" Type="http://schemas.openxmlformats.org/officeDocument/2006/relationships/slideLayout" Target="../slideLayouts/slideLayout57.xml"/><Relationship Id="rId5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6.xml"/><Relationship Id="rId29" Type="http://schemas.openxmlformats.org/officeDocument/2006/relationships/slideLayout" Target="../slideLayouts/slideLayout59.xml"/><Relationship Id="rId7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8.xml"/><Relationship Id="rId31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42.xml"/><Relationship Id="rId34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1" name="Google Shape;331;p3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2" name="Google Shape;332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3" name="Google Shape;333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4" name="Google Shape;334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5" r:id="rId26"/>
    <p:sldLayoutId id="2147483706" r:id="rId27"/>
    <p:sldLayoutId id="2147483707" r:id="rId28"/>
    <p:sldLayoutId id="2147483708" r:id="rId29"/>
    <p:sldLayoutId id="2147483709" r:id="rId30"/>
    <p:sldLayoutId id="2147483710" r:id="rId31"/>
    <p:sldLayoutId id="2147483711" r:id="rId32"/>
    <p:sldLayoutId id="2147483712" r:id="rId33"/>
    <p:sldLayoutId id="2147483713" r:id="rId34"/>
    <p:sldLayoutId id="2147483714" r:id="rId35"/>
    <p:sldLayoutId id="2147483715" r:id="rId36"/>
    <p:sldLayoutId id="2147483716" r:id="rId37"/>
    <p:sldLayoutId id="2147483717" r:id="rId38"/>
    <p:sldLayoutId id="2147483718" r:id="rId39"/>
    <p:sldLayoutId id="2147483719" r:id="rId4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1.png"/><Relationship Id="rId4" Type="http://schemas.openxmlformats.org/officeDocument/2006/relationships/image" Target="../media/image76.png"/><Relationship Id="rId5" Type="http://schemas.openxmlformats.org/officeDocument/2006/relationships/image" Target="../media/image7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2.png"/><Relationship Id="rId4" Type="http://schemas.openxmlformats.org/officeDocument/2006/relationships/image" Target="../media/image60.jpg"/><Relationship Id="rId9" Type="http://schemas.openxmlformats.org/officeDocument/2006/relationships/image" Target="../media/image77.png"/><Relationship Id="rId5" Type="http://schemas.openxmlformats.org/officeDocument/2006/relationships/image" Target="../media/image59.png"/><Relationship Id="rId6" Type="http://schemas.openxmlformats.org/officeDocument/2006/relationships/image" Target="../media/image61.png"/><Relationship Id="rId7" Type="http://schemas.openxmlformats.org/officeDocument/2006/relationships/image" Target="../media/image64.png"/><Relationship Id="rId8" Type="http://schemas.openxmlformats.org/officeDocument/2006/relationships/image" Target="../media/image8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rive.google.com/drive/folders/15A4aThGXboZ7RlTminYue4etFTXwyFRM?usp=drive_link" TargetMode="External"/><Relationship Id="rId4" Type="http://schemas.openxmlformats.org/officeDocument/2006/relationships/image" Target="../media/image37.png"/><Relationship Id="rId5" Type="http://schemas.openxmlformats.org/officeDocument/2006/relationships/image" Target="../media/image36.png"/><Relationship Id="rId6" Type="http://schemas.openxmlformats.org/officeDocument/2006/relationships/image" Target="../media/image38.png"/><Relationship Id="rId7" Type="http://schemas.openxmlformats.org/officeDocument/2006/relationships/image" Target="../media/image8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4.png"/><Relationship Id="rId4" Type="http://schemas.openxmlformats.org/officeDocument/2006/relationships/image" Target="../media/image82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4.png"/><Relationship Id="rId4" Type="http://schemas.openxmlformats.org/officeDocument/2006/relationships/image" Target="../media/image8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4.png"/><Relationship Id="rId4" Type="http://schemas.openxmlformats.org/officeDocument/2006/relationships/image" Target="../media/image89.png"/><Relationship Id="rId5" Type="http://schemas.openxmlformats.org/officeDocument/2006/relationships/image" Target="../media/image9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9.png"/><Relationship Id="rId4" Type="http://schemas.openxmlformats.org/officeDocument/2006/relationships/image" Target="../media/image9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94.png"/><Relationship Id="rId4" Type="http://schemas.openxmlformats.org/officeDocument/2006/relationships/image" Target="../media/image92.png"/><Relationship Id="rId5" Type="http://schemas.openxmlformats.org/officeDocument/2006/relationships/image" Target="../media/image8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2.png"/><Relationship Id="rId4" Type="http://schemas.openxmlformats.org/officeDocument/2006/relationships/image" Target="../media/image8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"/>
          <p:cNvSpPr txBox="1"/>
          <p:nvPr>
            <p:ph idx="1" type="body"/>
          </p:nvPr>
        </p:nvSpPr>
        <p:spPr>
          <a:xfrm>
            <a:off x="2120816" y="304284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Héros comme nous</a:t>
            </a:r>
            <a:endParaRPr/>
          </a:p>
        </p:txBody>
      </p:sp>
      <p:sp>
        <p:nvSpPr>
          <p:cNvPr id="773" name="Google Shape;773;p1"/>
          <p:cNvSpPr txBox="1"/>
          <p:nvPr>
            <p:ph idx="2" type="body"/>
          </p:nvPr>
        </p:nvSpPr>
        <p:spPr>
          <a:xfrm>
            <a:off x="2120816" y="374015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Tâche finale</a:t>
            </a:r>
            <a:endParaRPr/>
          </a:p>
        </p:txBody>
      </p:sp>
      <p:sp>
        <p:nvSpPr>
          <p:cNvPr id="774" name="Google Shape;774;p1"/>
          <p:cNvSpPr txBox="1"/>
          <p:nvPr>
            <p:ph idx="3" type="body"/>
          </p:nvPr>
        </p:nvSpPr>
        <p:spPr>
          <a:xfrm>
            <a:off x="2285700" y="2060395"/>
            <a:ext cx="548607" cy="445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</a:pPr>
            <a:r>
              <a:rPr lang="fr-FR"/>
              <a:t>4</a:t>
            </a:r>
            <a:endParaRPr/>
          </a:p>
        </p:txBody>
      </p:sp>
      <p:sp>
        <p:nvSpPr>
          <p:cNvPr id="775" name="Google Shape;775;p1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/>
              <a:t>3</a:t>
            </a:r>
            <a:endParaRPr/>
          </a:p>
        </p:txBody>
      </p:sp>
      <p:sp>
        <p:nvSpPr>
          <p:cNvPr id="776" name="Google Shape;776;p1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3</a:t>
            </a:r>
            <a:endParaRPr/>
          </a:p>
        </p:txBody>
      </p:sp>
      <p:sp>
        <p:nvSpPr>
          <p:cNvPr id="777" name="Google Shape;777;p1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8</a:t>
            </a:r>
            <a:endParaRPr/>
          </a:p>
        </p:txBody>
      </p:sp>
      <p:pic>
        <p:nvPicPr>
          <p:cNvPr descr="Une image contenant véhicule, casque, Véhicule terrestre, voiture&#10;&#10;Le contenu généré par l’IA peut être incorrect." id="778" name="Google Shape;778;p1"/>
          <p:cNvPicPr preferRelativeResize="0"/>
          <p:nvPr/>
        </p:nvPicPr>
        <p:blipFill rotWithShape="1">
          <a:blip r:embed="rId3">
            <a:alphaModFix/>
          </a:blip>
          <a:srcRect b="0" l="16181" r="0" t="13013"/>
          <a:stretch/>
        </p:blipFill>
        <p:spPr>
          <a:xfrm>
            <a:off x="2870680" y="4399044"/>
            <a:ext cx="2577429" cy="1930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9067" y="4399044"/>
            <a:ext cx="2539155" cy="19306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habits, véhicule, Véhicule terrestre, plein air&#10;&#10;Le contenu généré par l’IA peut être incorrect." id="780" name="Google Shape;78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20568" y="4399044"/>
            <a:ext cx="2539155" cy="1930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" name="Google Shape;79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924716">
            <a:off x="8557753" y="4294257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4"/>
          <p:cNvPicPr preferRelativeResize="0"/>
          <p:nvPr/>
        </p:nvPicPr>
        <p:blipFill rotWithShape="1">
          <a:blip r:embed="rId4">
            <a:alphaModFix/>
          </a:blip>
          <a:srcRect b="30055" l="11665" r="26247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</p:pic>
      <p:pic>
        <p:nvPicPr>
          <p:cNvPr id="795" name="Google Shape;79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9505625" y="4810510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797" name="Google Shape;797;p4"/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798" name="Google Shape;798;p4"/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799" name="Google Shape;799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800" name="Google Shape;800;p4"/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801" name="Google Shape;801;p4"/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 de l’élève</a:t>
            </a:r>
            <a:endParaRPr/>
          </a:p>
        </p:txBody>
      </p:sp>
      <p:pic>
        <p:nvPicPr>
          <p:cNvPr id="802" name="Google Shape;802;p4"/>
          <p:cNvPicPr preferRelativeResize="0"/>
          <p:nvPr/>
        </p:nvPicPr>
        <p:blipFill rotWithShape="1">
          <a:blip r:embed="rId8">
            <a:alphaModFix/>
          </a:blip>
          <a:srcRect b="3573" l="1131" r="957" t="3129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803" name="Google Shape;803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31967" y="2311503"/>
            <a:ext cx="2007221" cy="1109845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5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(1/3)</a:t>
            </a:r>
            <a:endParaRPr/>
          </a:p>
        </p:txBody>
      </p:sp>
      <p:sp>
        <p:nvSpPr>
          <p:cNvPr id="809" name="Google Shape;809;p5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1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6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(2/3)</a:t>
            </a:r>
            <a:endParaRPr/>
          </a:p>
        </p:txBody>
      </p:sp>
      <p:sp>
        <p:nvSpPr>
          <p:cNvPr id="815" name="Google Shape;815;p6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2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7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(3/3)</a:t>
            </a:r>
            <a:endParaRPr/>
          </a:p>
        </p:txBody>
      </p:sp>
      <p:sp>
        <p:nvSpPr>
          <p:cNvPr id="821" name="Google Shape;821;p7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3</a:t>
            </a:r>
            <a:endParaRPr/>
          </a:p>
        </p:txBody>
      </p:sp>
      <p:sp>
        <p:nvSpPr>
          <p:cNvPr id="822" name="Google Shape;822;p7"/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 de l’unité 3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8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85750" lvl="0" marL="28575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Rédiger un portrait valorisant d’un héros : ses actions, ses motivations et ses qualités.  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Enrichir un texte simple en ajoutant des compléments de manière.</a:t>
            </a:r>
            <a:endParaRPr/>
          </a:p>
        </p:txBody>
      </p:sp>
      <p:sp>
        <p:nvSpPr>
          <p:cNvPr id="828" name="Google Shape;828;p8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286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/>
              <a:t>Actions héroïques : courage, générosité, sang-froid, aide, protection, détermination, …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/>
              <a:t>Complément de manière : Adverbe en -ment, avec + nom, en + participe présent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/>
              <a:t>Valoriser, décrire des actions héroïques, manière d’agir. </a:t>
            </a:r>
            <a:endParaRPr/>
          </a:p>
        </p:txBody>
      </p:sp>
      <p:sp>
        <p:nvSpPr>
          <p:cNvPr id="829" name="Google Shape;829;p8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stratégies enseignées pendant le modelage et pratiques pendant la séance sont 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Rédiger un portrait : Personnage, qualités et actions, mise en valeur et leçon retenue.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Enrichir un texte pour donner plus d’informations sur la manière d’agir.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outils : </a:t>
            </a:r>
            <a:r>
              <a:rPr lang="fr-FR"/>
              <a:t>Texte modèle enrichi, feedback immédiat, planification, réécriture, auto-correction, ...</a:t>
            </a:r>
            <a:endParaRPr/>
          </a:p>
        </p:txBody>
      </p:sp>
      <p:sp>
        <p:nvSpPr>
          <p:cNvPr id="830" name="Google Shape;830;p8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7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fr-FR" sz="2300"/>
              <a:t>Pendant le feedback, attirer l’attention des élèves sur les erreurs fréquentes :</a:t>
            </a:r>
            <a:endParaRPr/>
          </a:p>
          <a:p>
            <a:pPr indent="-285782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 sz="2300"/>
              <a:t>Produire un portrait sans donner d’informations sur la manière d’agir des personnages.</a:t>
            </a:r>
            <a:endParaRPr/>
          </a:p>
          <a:p>
            <a:pPr indent="-285782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 sz="2300"/>
              <a:t>Ne pas respecter le plan établi et ne pas corriger ses propres erreurs.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9"/>
          <p:cNvSpPr txBox="1"/>
          <p:nvPr>
            <p:ph idx="1" type="body"/>
          </p:nvPr>
        </p:nvSpPr>
        <p:spPr>
          <a:xfrm>
            <a:off x="253312" y="3106967"/>
            <a:ext cx="3374484" cy="2912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ne doit pas être un jugement sur l’élève ni sur ses capacités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est une opportunité d’apprentissage pour les élèves en exploitant des erreurs ou de bonnes réponses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permet aux élèves d’être conscients des critères de réussite d’une tâche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encourage les élèves à identifier les erreurs à ne pas reproduire, ou alors les bonnes pratiques à renforcer</a:t>
            </a:r>
            <a:endParaRPr/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t/>
            </a:r>
            <a:endParaRPr sz="400"/>
          </a:p>
        </p:txBody>
      </p:sp>
      <p:sp>
        <p:nvSpPr>
          <p:cNvPr id="836" name="Google Shape;836;p9"/>
          <p:cNvSpPr txBox="1"/>
          <p:nvPr>
            <p:ph idx="2" type="body"/>
          </p:nvPr>
        </p:nvSpPr>
        <p:spPr>
          <a:xfrm>
            <a:off x="3724275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Demander aux élèves de justifier leurs réponses et de verbaliser leur raisonnement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des feedback aux élèves de manière instantanée à chaque fois que l’occasion se présente (ne pas laisser passer des erreurs)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un feedback spécifique, détaillé et objectif aux élèves: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« Voici pourquoi c’est une bonne réponse »; « Voici ce que tu as bien fait … »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« Voici pourquoi c’est une réponse incomplète. Voici l’erreur »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37" name="Google Shape;837;p9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Ne pas donner de feedback ou donner du feedback de manière occasionnelle seulement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un feedback générique sans préciser pourquoi: « Bien »; « C’est faux » ; « Excellent »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Porter un jugement de valeur sur l’élève: « Tu es intelligent »; « Tu es paresseux »; …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S’adresser uniquement à l’élève concerné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38" name="Google Shape;838;p9"/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</a:t>
            </a:r>
            <a:r>
              <a:rPr lang="fr-FR" sz="14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Banque des pratiques pédagogiques efficaces </a:t>
            </a: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sp>
        <p:nvSpPr>
          <p:cNvPr id="839" name="Google Shape;839;p9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840" name="Google Shape;840;p9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841" name="Google Shape;84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42" name="Google Shape;842;p9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843" name="Google Shape;843;p9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pic>
        <p:nvPicPr>
          <p:cNvPr descr="Handshake with solid fill" id="844" name="Google Shape;844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sign with solid fill" id="845" name="Google Shape;845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llseye with solid fill" id="846" name="Google Shape;846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39746" y="2014103"/>
            <a:ext cx="500400" cy="5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5 min</a:t>
            </a:r>
            <a:endParaRPr/>
          </a:p>
        </p:txBody>
      </p:sp>
      <p:sp>
        <p:nvSpPr>
          <p:cNvPr id="852" name="Google Shape;852;p10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45 min</a:t>
            </a:r>
            <a:endParaRPr/>
          </a:p>
        </p:txBody>
      </p:sp>
      <p:sp>
        <p:nvSpPr>
          <p:cNvPr id="853" name="Google Shape;853;p10"/>
          <p:cNvSpPr txBox="1"/>
          <p:nvPr>
            <p:ph idx="4" type="body"/>
          </p:nvPr>
        </p:nvSpPr>
        <p:spPr>
          <a:xfrm>
            <a:off x="7879221" y="44431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854" name="Google Shape;854;p10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Tâche finale</a:t>
            </a:r>
            <a:endParaRPr/>
          </a:p>
        </p:txBody>
      </p:sp>
      <p:sp>
        <p:nvSpPr>
          <p:cNvPr id="855" name="Google Shape;855;p10"/>
          <p:cNvSpPr txBox="1"/>
          <p:nvPr/>
        </p:nvSpPr>
        <p:spPr>
          <a:xfrm>
            <a:off x="2955191" y="3612806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6" name="Google Shape;856;p10"/>
          <p:cNvSpPr txBox="1"/>
          <p:nvPr/>
        </p:nvSpPr>
        <p:spPr>
          <a:xfrm>
            <a:off x="7879221" y="3656349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12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rPr b="1" lang="fr-FR" sz="2400"/>
              <a:t>5 min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1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Nous allons corriger le travail effectué à la maison (phrases avec compléments de manière). </a:t>
            </a:r>
            <a:endParaRPr/>
          </a:p>
        </p:txBody>
      </p:sp>
      <p:sp>
        <p:nvSpPr>
          <p:cNvPr id="872" name="Google Shape;872;p13"/>
          <p:cNvSpPr txBox="1"/>
          <p:nvPr>
            <p:ph idx="4294967295" type="body"/>
          </p:nvPr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Contrôler le travail de quelques élèves au hasard. Demander de justifier les réponses.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873" name="Google Shape;87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874" name="Google Shape;874;p13"/>
          <p:cNvSpPr txBox="1"/>
          <p:nvPr/>
        </p:nvSpPr>
        <p:spPr>
          <a:xfrm>
            <a:off x="1588300" y="1895128"/>
            <a:ext cx="9603428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Phrase : </a:t>
            </a: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 héros intervient pour sauver la petite fille.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AutoNum type="arabicPeriod"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adverbe en –ment : </a:t>
            </a:r>
            <a:endParaRPr/>
          </a:p>
          <a:p>
            <a:pPr indent="0" lvl="2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👉 </a:t>
            </a:r>
            <a:r>
              <a:rPr b="0" i="0" lang="fr-F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 héros intervient </a:t>
            </a:r>
            <a:r>
              <a:rPr b="1" i="0" lang="fr-F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courageusement</a:t>
            </a:r>
            <a:r>
              <a:rPr b="0" i="0" lang="fr-F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pour sauver la petite fille</a:t>
            </a:r>
            <a:r>
              <a:rPr b="0" i="0" lang="fr-FR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AutoNum type="arabicPeriod"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avec + nom : </a:t>
            </a:r>
            <a:endParaRPr/>
          </a:p>
          <a:p>
            <a:pPr indent="0" lvl="2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👉 </a:t>
            </a:r>
            <a:r>
              <a:rPr b="0" i="0" lang="fr-F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 héros intervient </a:t>
            </a:r>
            <a:r>
              <a:rPr b="1" i="0" lang="fr-F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avec un grand courage </a:t>
            </a:r>
            <a:r>
              <a:rPr b="0" i="0" lang="fr-F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pour sauver la petite fille</a:t>
            </a:r>
            <a:r>
              <a:rPr b="0" i="0" lang="fr-FR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AutoNum type="arabicPeriod"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+ participe présent : </a:t>
            </a:r>
            <a:endParaRPr/>
          </a:p>
          <a:p>
            <a:pPr indent="0" lvl="2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👉 </a:t>
            </a:r>
            <a:r>
              <a:rPr b="0" i="0" lang="fr-FR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 héros intervient pour sauver la petite fille </a:t>
            </a:r>
            <a:r>
              <a:rPr b="1" i="0" lang="fr-FR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 faisant preuve d'un grand courage</a:t>
            </a:r>
            <a:r>
              <a:rPr b="0" i="0" lang="fr-FR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phrase enrichie avec différents compléments de manière.</a:t>
            </a:r>
            <a:endParaRPr/>
          </a:p>
        </p:txBody>
      </p:sp>
      <p:sp>
        <p:nvSpPr>
          <p:cNvPr id="880" name="Google Shape;880;p14"/>
          <p:cNvSpPr txBox="1"/>
          <p:nvPr>
            <p:ph idx="4294967295" type="body"/>
          </p:nvPr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Apporter</a:t>
            </a:r>
            <a:r>
              <a:rPr i="1" lang="fr-FR" sz="1600"/>
              <a:t> </a:t>
            </a: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des exemples ou des précisions complémentaires si nécessaire.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881" name="Google Shape;88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882" name="Google Shape;882;p14"/>
          <p:cNvSpPr txBox="1"/>
          <p:nvPr/>
        </p:nvSpPr>
        <p:spPr>
          <a:xfrm>
            <a:off x="974271" y="1586844"/>
            <a:ext cx="10243457" cy="335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Phrase : Le héros intervient pour sauver la petite fille.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b="0" i="0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adverbe en –ment : </a:t>
            </a:r>
            <a:endParaRPr/>
          </a:p>
          <a:p>
            <a:pPr indent="0" lvl="2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👉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héros intervient 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courageusement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pour sauver la petite fille</a:t>
            </a:r>
            <a:r>
              <a:rPr b="0" i="0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b="0" i="0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avec + nom : </a:t>
            </a:r>
            <a:endParaRPr/>
          </a:p>
          <a:p>
            <a:pPr indent="0" lvl="2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👉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héros intervient 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avec un grand courage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sauver la petite fille</a:t>
            </a:r>
            <a:r>
              <a:rPr b="0" i="0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b="0" i="0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+ participe présent : </a:t>
            </a:r>
            <a:endParaRPr/>
          </a:p>
          <a:p>
            <a:pPr indent="0" lvl="2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👉 Le héros intervient pour sauver la petite fille </a:t>
            </a:r>
            <a:r>
              <a:rPr b="1" i="0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faisant preuve d'un grand courage</a:t>
            </a:r>
            <a:r>
              <a:rPr b="0" i="0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1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Bonjour! Prêts pour démarrer notre séance ? Allons-y!</a:t>
            </a:r>
            <a:endParaRPr/>
          </a:p>
        </p:txBody>
      </p:sp>
      <p:pic>
        <p:nvPicPr>
          <p:cNvPr descr="Une fusée Soyouz décolle vers l'ISS avec un Russe et un Américain à bord, fusée  qui décolle - heartfeltfuneralcompany.co.uk" id="888" name="Google Shape;888;p15"/>
          <p:cNvPicPr preferRelativeResize="0"/>
          <p:nvPr/>
        </p:nvPicPr>
        <p:blipFill rotWithShape="1">
          <a:blip r:embed="rId3">
            <a:alphaModFix/>
          </a:blip>
          <a:srcRect b="0" l="12628" r="42945" t="0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1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Nous allons consacrer la séance d’aujourd’hui à la tâche finale.</a:t>
            </a:r>
            <a:endParaRPr/>
          </a:p>
        </p:txBody>
      </p:sp>
      <p:sp>
        <p:nvSpPr>
          <p:cNvPr id="894" name="Google Shape;894;p16"/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Tâche finale</a:t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45 min</a:t>
            </a:r>
            <a:endParaRPr sz="4800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5" name="Google Shape;89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147" y="993046"/>
            <a:ext cx="4373612" cy="4373612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16"/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7" name="Google Shape;897;p16"/>
          <p:cNvSpPr txBox="1"/>
          <p:nvPr/>
        </p:nvSpPr>
        <p:spPr>
          <a:xfrm>
            <a:off x="4616289" y="2212852"/>
            <a:ext cx="667294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4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Rédiger le portrait d’un héros</a:t>
            </a:r>
            <a:endParaRPr/>
          </a:p>
        </p:txBody>
      </p:sp>
      <p:sp>
        <p:nvSpPr>
          <p:cNvPr id="898" name="Google Shape;898;p16"/>
          <p:cNvSpPr txBox="1"/>
          <p:nvPr/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i="1" sz="160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17"/>
          <p:cNvSpPr txBox="1"/>
          <p:nvPr>
            <p:ph type="title"/>
          </p:nvPr>
        </p:nvSpPr>
        <p:spPr>
          <a:xfrm>
            <a:off x="831360" y="31865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l’objectif des outils de langue.</a:t>
            </a:r>
            <a:endParaRPr/>
          </a:p>
        </p:txBody>
      </p:sp>
      <p:sp>
        <p:nvSpPr>
          <p:cNvPr id="904" name="Google Shape;904;p17"/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Tâche finale : </a:t>
            </a:r>
            <a:r>
              <a:rPr b="1"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Rédiger le portrait d’un héros pour mettre en valeur ses actions, ses motivations et ses qualités.</a:t>
            </a:r>
            <a:endParaRPr/>
          </a:p>
        </p:txBody>
      </p:sp>
      <p:pic>
        <p:nvPicPr>
          <p:cNvPr id="905" name="Google Shape;90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701" y="2855463"/>
            <a:ext cx="830997" cy="830997"/>
          </a:xfrm>
          <a:prstGeom prst="rect">
            <a:avLst/>
          </a:prstGeom>
          <a:noFill/>
          <a:ln>
            <a:noFill/>
          </a:ln>
        </p:spPr>
      </p:pic>
      <p:sp>
        <p:nvSpPr>
          <p:cNvPr id="906" name="Google Shape;906;p17"/>
          <p:cNvSpPr txBox="1"/>
          <p:nvPr/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Déclarer l’objectif de manière assertive, avec une voix claire et audible.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1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19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Nous allons comparer ces deux textes. Lequel des deux donne des informations sur la manière d’agir du personnage ?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p19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Montrer que ce texte est riche et donne plus d’informations sur la manière d’agir de ce personnage.</a:t>
            </a:r>
            <a:endParaRPr/>
          </a:p>
        </p:txBody>
      </p:sp>
      <p:sp>
        <p:nvSpPr>
          <p:cNvPr id="918" name="Google Shape;918;p19"/>
          <p:cNvSpPr txBox="1"/>
          <p:nvPr/>
        </p:nvSpPr>
        <p:spPr>
          <a:xfrm>
            <a:off x="5551714" y="1136051"/>
            <a:ext cx="5121815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Texte 2 :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Naji est un élève qui aide </a:t>
            </a:r>
            <a:r>
              <a:rPr lang="fr-FR" sz="20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avec un grande générosité</a:t>
            </a: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ses camarades en difficulté. Il les soutient </a:t>
            </a:r>
            <a:r>
              <a:rPr lang="fr-FR" sz="20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avec enthousiasme et bienveillance</a:t>
            </a: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Il les encourage </a:t>
            </a:r>
            <a:r>
              <a:rPr lang="fr-FR" sz="20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chaleureusement</a:t>
            </a: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à faire leurs devoirs, tout </a:t>
            </a:r>
            <a:r>
              <a:rPr lang="fr-FR" sz="20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en leur expliquant </a:t>
            </a: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 leçons difficiles.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19"/>
          <p:cNvSpPr txBox="1"/>
          <p:nvPr/>
        </p:nvSpPr>
        <p:spPr>
          <a:xfrm>
            <a:off x="1163444" y="1136051"/>
            <a:ext cx="3909300" cy="1692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Texte 1 :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Naji est un élève qui aide ses camarades en difficulté. Il les soutient et les encourage à faire leurs devoirs.</a:t>
            </a:r>
            <a:endParaRPr/>
          </a:p>
        </p:txBody>
      </p:sp>
      <p:sp>
        <p:nvSpPr>
          <p:cNvPr id="920" name="Google Shape;920;p19"/>
          <p:cNvSpPr txBox="1"/>
          <p:nvPr/>
        </p:nvSpPr>
        <p:spPr>
          <a:xfrm>
            <a:off x="1269536" y="3521347"/>
            <a:ext cx="95100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Est-ce que nous avons des informations sur la manière d’agir de ce personnage ?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Comment aide-t-il ses camarades ?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manière utilisée pour leur rendre service 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20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 exemple de texte enrichi avec des compléments de manière.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6" name="Google Shape;926;p20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Montrer que le texte 2 est enrichi et donne plus d’informations sur la manière d’agir de ce personnage.</a:t>
            </a:r>
            <a:endParaRPr/>
          </a:p>
        </p:txBody>
      </p:sp>
      <p:sp>
        <p:nvSpPr>
          <p:cNvPr id="927" name="Google Shape;927;p20"/>
          <p:cNvSpPr txBox="1"/>
          <p:nvPr/>
        </p:nvSpPr>
        <p:spPr>
          <a:xfrm>
            <a:off x="5551714" y="1136051"/>
            <a:ext cx="5121815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Texte 2 :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Naji est un élève qui aide </a:t>
            </a:r>
            <a:r>
              <a:rPr lang="fr-FR" sz="20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avec un grande générosité</a:t>
            </a: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ses camarades en difficulté. Il les soutient </a:t>
            </a:r>
            <a:r>
              <a:rPr lang="fr-FR" sz="20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avec enthousiasme et bienveillance</a:t>
            </a: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Il les encourage </a:t>
            </a:r>
            <a:r>
              <a:rPr lang="fr-FR" sz="20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chaleureusement</a:t>
            </a: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à faire leurs devoirs, tout </a:t>
            </a:r>
            <a:r>
              <a:rPr lang="fr-FR" sz="20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en leur expliquant </a:t>
            </a: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 leçons difficiles.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8" name="Google Shape;928;p20"/>
          <p:cNvSpPr txBox="1"/>
          <p:nvPr/>
        </p:nvSpPr>
        <p:spPr>
          <a:xfrm>
            <a:off x="1163444" y="1136051"/>
            <a:ext cx="3909300" cy="1692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Texte 1 :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Naji est un élève qui aide ses camarades en difficulté. Il les soutient et les encourage à faire leurs devoirs.</a:t>
            </a:r>
            <a:endParaRPr/>
          </a:p>
        </p:txBody>
      </p:sp>
      <p:sp>
        <p:nvSpPr>
          <p:cNvPr id="929" name="Google Shape;929;p20"/>
          <p:cNvSpPr txBox="1"/>
          <p:nvPr/>
        </p:nvSpPr>
        <p:spPr>
          <a:xfrm>
            <a:off x="1269536" y="3521347"/>
            <a:ext cx="95100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Est-ce que nous avons des informations sur la manière d’agir de ce personnage ?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Comment aide-t-il ses camarades ?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manière utilisée pour leur rendre service ?</a:t>
            </a:r>
            <a:endParaRPr/>
          </a:p>
        </p:txBody>
      </p:sp>
      <p:graphicFrame>
        <p:nvGraphicFramePr>
          <p:cNvPr id="930" name="Google Shape;930;p20"/>
          <p:cNvGraphicFramePr/>
          <p:nvPr/>
        </p:nvGraphicFramePr>
        <p:xfrm>
          <a:off x="1412378" y="467335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{4E1FFF7B-B65C-42F3-9632-089C72B71F4C}</a:tableStyleId>
              </a:tblPr>
              <a:tblGrid>
                <a:gridCol w="4683625"/>
                <a:gridCol w="46836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Texte 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/>
                        <a:t>Texte 2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fr-FR" sz="1800" u="none" cap="none" strike="noStrike"/>
                        <a:t>👉 </a:t>
                      </a:r>
                      <a:r>
                        <a:rPr b="1" lang="fr-FR" sz="1800" u="none" cap="none" strike="noStrike"/>
                        <a:t>NON</a:t>
                      </a:r>
                      <a:r>
                        <a:rPr lang="fr-FR" sz="1800" u="none" cap="none" strike="noStrike"/>
                        <a:t>. </a:t>
                      </a:r>
                      <a:r>
                        <a:rPr lang="fr-FR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 texte ne donne pas ces précisions. Il faut </a:t>
                      </a:r>
                      <a:r>
                        <a:rPr b="1" lang="fr-FR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l’enrichir</a:t>
                      </a:r>
                      <a:r>
                        <a:rPr lang="fr-FR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fr-FR" sz="2000"/>
                        <a:t>👉 </a:t>
                      </a:r>
                      <a:r>
                        <a:rPr b="1" lang="fr-FR" sz="2000"/>
                        <a:t>OUI</a:t>
                      </a:r>
                      <a:r>
                        <a:rPr lang="fr-FR" sz="2000"/>
                        <a:t>. </a:t>
                      </a:r>
                      <a:r>
                        <a:rPr lang="fr-FR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 texte est </a:t>
                      </a:r>
                      <a:r>
                        <a:rPr b="1" lang="fr-FR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enrichi </a:t>
                      </a:r>
                      <a:r>
                        <a:rPr lang="fr-FR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avec des compléments de manière : </a:t>
                      </a:r>
                      <a:r>
                        <a:rPr i="1" lang="fr-FR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adverbes en -ment, en + participe présent, avec + nom.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21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35 min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2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rédigez la 1</a:t>
            </a:r>
            <a:r>
              <a:rPr baseline="30000"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ère</a:t>
            </a: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 partie de votre portrait en suivant les indications suivantes. Travaillez seuls.</a:t>
            </a:r>
            <a:endParaRPr/>
          </a:p>
        </p:txBody>
      </p:sp>
      <p:sp>
        <p:nvSpPr>
          <p:cNvPr id="941" name="Google Shape;941;p22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Accorder 5 min aux élèves pour réaliser la tâche. Circuler dans les rangs. </a:t>
            </a:r>
            <a:endParaRPr/>
          </a:p>
        </p:txBody>
      </p:sp>
      <p:sp>
        <p:nvSpPr>
          <p:cNvPr id="942" name="Google Shape;942;p22"/>
          <p:cNvSpPr txBox="1"/>
          <p:nvPr/>
        </p:nvSpPr>
        <p:spPr>
          <a:xfrm>
            <a:off x="4669971" y="2547257"/>
            <a:ext cx="5921829" cy="400110"/>
          </a:xfrm>
          <a:prstGeom prst="rect">
            <a:avLst/>
          </a:prstGeom>
          <a:solidFill>
            <a:srgbClr val="C8F5E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3" name="Google Shape;94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47275" y="908177"/>
            <a:ext cx="1053192" cy="5968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Police, ligne&#10;&#10;Le contenu généré par l’IA peut être incorrect." id="944" name="Google Shape;94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1533" y="1504986"/>
            <a:ext cx="10459216" cy="2805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2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proposition pour la présentation du personnage.</a:t>
            </a:r>
            <a:endParaRPr/>
          </a:p>
        </p:txBody>
      </p:sp>
      <p:sp>
        <p:nvSpPr>
          <p:cNvPr id="950" name="Google Shape;950;p23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Mutualisation rapide. Apporter des précisions supplémentaires si nécessaire.</a:t>
            </a:r>
            <a:endParaRPr/>
          </a:p>
        </p:txBody>
      </p:sp>
      <p:pic>
        <p:nvPicPr>
          <p:cNvPr descr="Une image contenant texte, capture d’écran, Police, ligne&#10;&#10;Le contenu généré par l’IA peut être incorrect." id="951" name="Google Shape;95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1533" y="1504986"/>
            <a:ext cx="10459216" cy="2805154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23"/>
          <p:cNvSpPr txBox="1"/>
          <p:nvPr/>
        </p:nvSpPr>
        <p:spPr>
          <a:xfrm>
            <a:off x="6215743" y="2057735"/>
            <a:ext cx="1382486" cy="380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1" baseline="30000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ème</a:t>
            </a: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année</a:t>
            </a:r>
            <a:endParaRPr/>
          </a:p>
        </p:txBody>
      </p:sp>
      <p:sp>
        <p:nvSpPr>
          <p:cNvPr id="953" name="Google Shape;953;p23"/>
          <p:cNvSpPr txBox="1"/>
          <p:nvPr/>
        </p:nvSpPr>
        <p:spPr>
          <a:xfrm>
            <a:off x="9144000" y="2069012"/>
            <a:ext cx="288471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dans un joli quartier</a:t>
            </a: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954" name="Google Shape;954;p23"/>
          <p:cNvSpPr txBox="1"/>
          <p:nvPr/>
        </p:nvSpPr>
        <p:spPr>
          <a:xfrm>
            <a:off x="6738257" y="2446077"/>
            <a:ext cx="451249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lors d’un accident à la sortie du collège</a:t>
            </a: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955" name="Google Shape;955;p23"/>
          <p:cNvSpPr txBox="1"/>
          <p:nvPr/>
        </p:nvSpPr>
        <p:spPr>
          <a:xfrm>
            <a:off x="3516086" y="3238696"/>
            <a:ext cx="3548743" cy="380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danger au milieu de la route.</a:t>
            </a:r>
            <a:endParaRPr/>
          </a:p>
        </p:txBody>
      </p:sp>
      <p:sp>
        <p:nvSpPr>
          <p:cNvPr id="956" name="Google Shape;956;p23"/>
          <p:cNvSpPr txBox="1"/>
          <p:nvPr/>
        </p:nvSpPr>
        <p:spPr>
          <a:xfrm>
            <a:off x="3485155" y="3631894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 intervenue immédiatement</a:t>
            </a: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2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rédigez la 2</a:t>
            </a:r>
            <a:r>
              <a:rPr baseline="30000"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ème</a:t>
            </a: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  partie de votre portait en suivant les indications suivantes. Travaillez seuls.</a:t>
            </a:r>
            <a:endParaRPr/>
          </a:p>
        </p:txBody>
      </p:sp>
      <p:sp>
        <p:nvSpPr>
          <p:cNvPr id="962" name="Google Shape;962;p24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Accorder 5 min aux élèves pour réaliser la tâche. Circuler dans les rangs. </a:t>
            </a:r>
            <a:endParaRPr/>
          </a:p>
        </p:txBody>
      </p:sp>
      <p:pic>
        <p:nvPicPr>
          <p:cNvPr id="963" name="Google Shape;96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47275" y="908177"/>
            <a:ext cx="1053192" cy="5968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Police, ligne&#10;&#10;Le contenu généré par l’IA peut être incorrect." id="964" name="Google Shape;964;p24"/>
          <p:cNvPicPr preferRelativeResize="0"/>
          <p:nvPr/>
        </p:nvPicPr>
        <p:blipFill rotWithShape="1">
          <a:blip r:embed="rId4">
            <a:alphaModFix/>
          </a:blip>
          <a:srcRect b="86128" l="0" r="0" t="0"/>
          <a:stretch/>
        </p:blipFill>
        <p:spPr>
          <a:xfrm>
            <a:off x="791533" y="1504986"/>
            <a:ext cx="10459216" cy="3891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Police, nombre&#10;&#10;Le contenu généré par l’IA peut être incorrect." id="965" name="Google Shape;965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533" y="1972116"/>
            <a:ext cx="10459216" cy="4374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2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description des actions de ce héros et de ses qualités principales.</a:t>
            </a:r>
            <a:endParaRPr/>
          </a:p>
        </p:txBody>
      </p:sp>
      <p:sp>
        <p:nvSpPr>
          <p:cNvPr id="971" name="Google Shape;971;p25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Mutualisation rapide. Demander aux élèves d’enrichir leur texte en ajoutant compléments de manière.</a:t>
            </a:r>
            <a:endParaRPr/>
          </a:p>
        </p:txBody>
      </p:sp>
      <p:pic>
        <p:nvPicPr>
          <p:cNvPr descr="Une image contenant texte, capture d’écran, Police, ligne&#10;&#10;Le contenu généré par l’IA peut être incorrect." id="972" name="Google Shape;972;p25"/>
          <p:cNvPicPr preferRelativeResize="0"/>
          <p:nvPr/>
        </p:nvPicPr>
        <p:blipFill rotWithShape="1">
          <a:blip r:embed="rId3">
            <a:alphaModFix/>
          </a:blip>
          <a:srcRect b="86128" l="0" r="0" t="0"/>
          <a:stretch/>
        </p:blipFill>
        <p:spPr>
          <a:xfrm>
            <a:off x="791533" y="1504986"/>
            <a:ext cx="10459216" cy="3891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Police, nombre&#10;&#10;Le contenu généré par l’IA peut être incorrect." id="973" name="Google Shape;97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1533" y="1972116"/>
            <a:ext cx="10459216" cy="4374255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25"/>
          <p:cNvSpPr txBox="1"/>
          <p:nvPr/>
        </p:nvSpPr>
        <p:spPr>
          <a:xfrm>
            <a:off x="5111205" y="3103212"/>
            <a:ext cx="566565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une personne généreuse avec un grand cœur</a:t>
            </a: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975" name="Google Shape;975;p25"/>
          <p:cNvSpPr txBox="1"/>
          <p:nvPr/>
        </p:nvSpPr>
        <p:spPr>
          <a:xfrm>
            <a:off x="4349205" y="2039273"/>
            <a:ext cx="337965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 très courageuse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6" name="Google Shape;976;p25"/>
          <p:cNvSpPr txBox="1"/>
          <p:nvPr/>
        </p:nvSpPr>
        <p:spPr>
          <a:xfrm>
            <a:off x="5513975" y="2588721"/>
            <a:ext cx="417431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agir rapidement pour aider les autres</a:t>
            </a: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977" name="Google Shape;977;p25"/>
          <p:cNvSpPr txBox="1"/>
          <p:nvPr/>
        </p:nvSpPr>
        <p:spPr>
          <a:xfrm>
            <a:off x="6969982" y="4282880"/>
            <a:ext cx="40137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 partie en courant pour secourir</a:t>
            </a:r>
            <a:endParaRPr/>
          </a:p>
        </p:txBody>
      </p:sp>
      <p:sp>
        <p:nvSpPr>
          <p:cNvPr id="978" name="Google Shape;978;p25"/>
          <p:cNvSpPr txBox="1"/>
          <p:nvPr/>
        </p:nvSpPr>
        <p:spPr>
          <a:xfrm>
            <a:off x="3352800" y="4797371"/>
            <a:ext cx="292245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jeune garçon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9" name="Google Shape;979;p25"/>
          <p:cNvSpPr txBox="1"/>
          <p:nvPr/>
        </p:nvSpPr>
        <p:spPr>
          <a:xfrm>
            <a:off x="4680857" y="5277882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calmé l’enfant en lui parlant doucement.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2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rédigez la dernière partie de votre lettre en suivant les indications suivantes. Travaillez seuls.</a:t>
            </a:r>
            <a:endParaRPr/>
          </a:p>
        </p:txBody>
      </p:sp>
      <p:sp>
        <p:nvSpPr>
          <p:cNvPr id="985" name="Google Shape;985;p26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Accorder 5 min aux élèves pour réaliser la tâche. Circuler dans les rangs. </a:t>
            </a:r>
            <a:endParaRPr/>
          </a:p>
        </p:txBody>
      </p:sp>
      <p:pic>
        <p:nvPicPr>
          <p:cNvPr id="986" name="Google Shape;98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47275" y="908177"/>
            <a:ext cx="1053192" cy="5968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Police, nombre&#10;&#10;Le contenu généré par l’IA peut être incorrect." id="987" name="Google Shape;98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1533" y="1894114"/>
            <a:ext cx="10459215" cy="45686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Police, ligne&#10;&#10;Le contenu généré par l’IA peut être incorrect." id="988" name="Google Shape;988;p26"/>
          <p:cNvPicPr preferRelativeResize="0"/>
          <p:nvPr/>
        </p:nvPicPr>
        <p:blipFill rotWithShape="1">
          <a:blip r:embed="rId5">
            <a:alphaModFix/>
          </a:blip>
          <a:srcRect b="86128" l="0" r="0" t="0"/>
          <a:stretch/>
        </p:blipFill>
        <p:spPr>
          <a:xfrm>
            <a:off x="791533" y="1504986"/>
            <a:ext cx="10459216" cy="389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2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la partie réservée à la description des émotions, impressions, et prise de congé.</a:t>
            </a:r>
            <a:endParaRPr/>
          </a:p>
        </p:txBody>
      </p:sp>
      <p:sp>
        <p:nvSpPr>
          <p:cNvPr id="994" name="Google Shape;994;p27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Mutualisation rapide. Demander aux élèves d’enrichir leur texte en ajoutant des émotions, sensations, impressions, …</a:t>
            </a:r>
            <a:endParaRPr/>
          </a:p>
        </p:txBody>
      </p:sp>
      <p:pic>
        <p:nvPicPr>
          <p:cNvPr descr="Une image contenant texte, capture d’écran, Police, nombre&#10;&#10;Le contenu généré par l’IA peut être incorrect." id="995" name="Google Shape;99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1533" y="1894114"/>
            <a:ext cx="10459215" cy="45686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Police, ligne&#10;&#10;Le contenu généré par l’IA peut être incorrect." id="996" name="Google Shape;996;p27"/>
          <p:cNvPicPr preferRelativeResize="0"/>
          <p:nvPr/>
        </p:nvPicPr>
        <p:blipFill rotWithShape="1">
          <a:blip r:embed="rId4">
            <a:alphaModFix/>
          </a:blip>
          <a:srcRect b="86128" l="0" r="0" t="0"/>
          <a:stretch/>
        </p:blipFill>
        <p:spPr>
          <a:xfrm>
            <a:off x="791533" y="1504986"/>
            <a:ext cx="10459216" cy="389128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27"/>
          <p:cNvSpPr txBox="1"/>
          <p:nvPr/>
        </p:nvSpPr>
        <p:spPr>
          <a:xfrm>
            <a:off x="5573486" y="1990635"/>
            <a:ext cx="53122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une jeune fille exceptionnelle.</a:t>
            </a:r>
            <a:endParaRPr/>
          </a:p>
        </p:txBody>
      </p:sp>
      <p:sp>
        <p:nvSpPr>
          <p:cNvPr id="998" name="Google Shape;998;p27"/>
          <p:cNvSpPr txBox="1"/>
          <p:nvPr/>
        </p:nvSpPr>
        <p:spPr>
          <a:xfrm>
            <a:off x="4642394" y="2396690"/>
            <a:ext cx="64283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inspiré les autres, car elle agit calmement</a:t>
            </a:r>
            <a:endParaRPr/>
          </a:p>
        </p:txBody>
      </p:sp>
      <p:sp>
        <p:nvSpPr>
          <p:cNvPr id="999" name="Google Shape;999;p27"/>
          <p:cNvSpPr txBox="1"/>
          <p:nvPr/>
        </p:nvSpPr>
        <p:spPr>
          <a:xfrm>
            <a:off x="6346372" y="3244334"/>
            <a:ext cx="472439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d’éviter un accident grave en</a:t>
            </a:r>
            <a:endParaRPr/>
          </a:p>
        </p:txBody>
      </p:sp>
      <p:sp>
        <p:nvSpPr>
          <p:cNvPr id="1000" name="Google Shape;1000;p27"/>
          <p:cNvSpPr txBox="1"/>
          <p:nvPr/>
        </p:nvSpPr>
        <p:spPr>
          <a:xfrm>
            <a:off x="7478485" y="4282184"/>
            <a:ext cx="377226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elle mérite d’être félicité </a:t>
            </a:r>
            <a:endParaRPr/>
          </a:p>
        </p:txBody>
      </p:sp>
      <p:sp>
        <p:nvSpPr>
          <p:cNvPr id="1001" name="Google Shape;1001;p27"/>
          <p:cNvSpPr txBox="1"/>
          <p:nvPr/>
        </p:nvSpPr>
        <p:spPr>
          <a:xfrm>
            <a:off x="7826829" y="5372488"/>
            <a:ext cx="34239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vrai courage, c’est aider</a:t>
            </a:r>
            <a:endParaRPr/>
          </a:p>
        </p:txBody>
      </p:sp>
      <p:sp>
        <p:nvSpPr>
          <p:cNvPr id="1002" name="Google Shape;1002;p27"/>
          <p:cNvSpPr txBox="1"/>
          <p:nvPr/>
        </p:nvSpPr>
        <p:spPr>
          <a:xfrm>
            <a:off x="3282407" y="5946282"/>
            <a:ext cx="698282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 autres avec courage et bravoure.</a:t>
            </a:r>
            <a:endParaRPr/>
          </a:p>
        </p:txBody>
      </p:sp>
      <p:sp>
        <p:nvSpPr>
          <p:cNvPr id="1003" name="Google Shape;1003;p27"/>
          <p:cNvSpPr txBox="1"/>
          <p:nvPr/>
        </p:nvSpPr>
        <p:spPr>
          <a:xfrm>
            <a:off x="3268616" y="365681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protégeant le jeune enfant.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4" name="Google Shape;1004;p27"/>
          <p:cNvSpPr txBox="1"/>
          <p:nvPr/>
        </p:nvSpPr>
        <p:spPr>
          <a:xfrm>
            <a:off x="3298372" y="2802745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 avec beaucoup de sang-froid.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27"/>
          <p:cNvSpPr txBox="1"/>
          <p:nvPr/>
        </p:nvSpPr>
        <p:spPr>
          <a:xfrm>
            <a:off x="3298372" y="4790274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chaleureusement.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28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29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Qui peut me rappeler ce que nous avons appris aujourd’hui ? </a:t>
            </a:r>
            <a:endParaRPr/>
          </a:p>
        </p:txBody>
      </p:sp>
      <p:sp>
        <p:nvSpPr>
          <p:cNvPr id="1016" name="Google Shape;1016;p29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quelques élèves.</a:t>
            </a:r>
            <a:endParaRPr/>
          </a:p>
        </p:txBody>
      </p:sp>
      <p:sp>
        <p:nvSpPr>
          <p:cNvPr id="1017" name="Google Shape;1017;p29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appris à :</a:t>
            </a:r>
            <a:endParaRPr/>
          </a:p>
        </p:txBody>
      </p:sp>
      <p:sp>
        <p:nvSpPr>
          <p:cNvPr id="1018" name="Google Shape;1018;p29"/>
          <p:cNvSpPr/>
          <p:nvPr/>
        </p:nvSpPr>
        <p:spPr>
          <a:xfrm>
            <a:off x="877886" y="1630912"/>
            <a:ext cx="9813337" cy="3477875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30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ce que nous avons appris aujourd’hui.</a:t>
            </a:r>
            <a:endParaRPr/>
          </a:p>
        </p:txBody>
      </p:sp>
      <p:sp>
        <p:nvSpPr>
          <p:cNvPr id="1024" name="Google Shape;1024;p30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Ces notes peuvent éventuellement servir de traces écrites.</a:t>
            </a:r>
            <a:endParaRPr/>
          </a:p>
        </p:txBody>
      </p:sp>
      <p:sp>
        <p:nvSpPr>
          <p:cNvPr id="1025" name="Google Shape;1025;p30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appris à :</a:t>
            </a:r>
            <a:endParaRPr/>
          </a:p>
        </p:txBody>
      </p:sp>
      <p:sp>
        <p:nvSpPr>
          <p:cNvPr id="1026" name="Google Shape;1026;p30"/>
          <p:cNvSpPr/>
          <p:nvPr/>
        </p:nvSpPr>
        <p:spPr>
          <a:xfrm>
            <a:off x="877886" y="1630912"/>
            <a:ext cx="9813337" cy="3477875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Rédiger le portrait valorisant d’un héros 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Présentation du personnage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Qualités et actions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Mise en valeur et leçon retenue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enrichir le texte avec des compléments de manière 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adverbe en –ment 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avec + nom 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+ participe présent 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31"/>
          <p:cNvSpPr txBox="1"/>
          <p:nvPr>
            <p:ph type="title"/>
          </p:nvPr>
        </p:nvSpPr>
        <p:spPr>
          <a:xfrm>
            <a:off x="842874" y="323471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N’oubliez pas de faire cette activité à la maison.</a:t>
            </a:r>
            <a:endParaRPr/>
          </a:p>
        </p:txBody>
      </p:sp>
      <p:sp>
        <p:nvSpPr>
          <p:cNvPr id="1032" name="Google Shape;1032;p31"/>
          <p:cNvSpPr txBox="1"/>
          <p:nvPr>
            <p:ph idx="4294967295" type="body"/>
          </p:nvPr>
        </p:nvSpPr>
        <p:spPr>
          <a:xfrm>
            <a:off x="839788" y="654050"/>
            <a:ext cx="10277475" cy="268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>
                <a:latin typeface="Calibri"/>
                <a:ea typeface="Calibri"/>
                <a:cs typeface="Calibri"/>
                <a:sym typeface="Calibri"/>
              </a:rPr>
              <a:t>Cet exercice fera l’objet d’une correction collective au début de la prochaine séance.</a:t>
            </a:r>
            <a:endParaRPr/>
          </a:p>
        </p:txBody>
      </p:sp>
      <p:pic>
        <p:nvPicPr>
          <p:cNvPr id="1033" name="Google Shape;103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83315" y="1479916"/>
            <a:ext cx="3418169" cy="1233626"/>
          </a:xfrm>
          <a:prstGeom prst="rect">
            <a:avLst/>
          </a:prstGeom>
          <a:noFill/>
          <a:ln>
            <a:noFill/>
          </a:ln>
        </p:spPr>
      </p:pic>
      <p:sp>
        <p:nvSpPr>
          <p:cNvPr id="1034" name="Google Shape;1034;p31"/>
          <p:cNvSpPr txBox="1"/>
          <p:nvPr/>
        </p:nvSpPr>
        <p:spPr>
          <a:xfrm>
            <a:off x="1752599" y="3682794"/>
            <a:ext cx="9024257" cy="9705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Complétez le portrait du héros que vous avez choisi à la maison. N’oubliez pas de l’enrichir en ajoutant les trois formes de compléments de manière.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2025-11-03T10:55:47Z</dcterms:created>
  <dc:creator>Mehdi Alaoui</dc:creator>
</cp:coreProperties>
</file>