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6858000" cx="12192000"/>
  <p:notesSz cx="6858000" cy="9144000"/>
  <p:embeddedFontLst>
    <p:embeddedFont>
      <p:font typeface="Dosis"/>
      <p:regular r:id="rId48"/>
      <p:bold r:id="rId49"/>
    </p:embeddedFont>
    <p:embeddedFont>
      <p:font typeface="Play"/>
      <p:regular r:id="rId50"/>
      <p:bold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2" roundtripDataSignature="AMtx7mjmo+sL+ZS81hmuSxzUbuWAwgS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6DDBE7D-3713-440D-967D-47E369BC952C}">
  <a:tblStyle styleId="{96DDBE7D-3713-440D-967D-47E369BC952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Dosis-regular.fntdata"/><Relationship Id="rId47" Type="http://schemas.openxmlformats.org/officeDocument/2006/relationships/slide" Target="slides/slide41.xml"/><Relationship Id="rId49" Type="http://schemas.openxmlformats.org/officeDocument/2006/relationships/font" Target="fonts/Dosi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lay-bold.fntdata"/><Relationship Id="rId50" Type="http://schemas.openxmlformats.org/officeDocument/2006/relationships/font" Target="fonts/Play-regular.fntdata"/><Relationship Id="rId52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36.png"/><Relationship Id="rId9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23.png"/><Relationship Id="rId7" Type="http://schemas.openxmlformats.org/officeDocument/2006/relationships/image" Target="../media/image1.jpg"/><Relationship Id="rId8" Type="http://schemas.openxmlformats.org/officeDocument/2006/relationships/image" Target="../media/image7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3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31.png"/><Relationship Id="rId4" Type="http://schemas.openxmlformats.org/officeDocument/2006/relationships/image" Target="../media/image25.png"/><Relationship Id="rId5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6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3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3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4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8.png"/><Relationship Id="rId4" Type="http://schemas.openxmlformats.org/officeDocument/2006/relationships/image" Target="../media/image35.png"/><Relationship Id="rId5" Type="http://schemas.openxmlformats.org/officeDocument/2006/relationships/image" Target="../media/image49.png"/><Relationship Id="rId6" Type="http://schemas.openxmlformats.org/officeDocument/2006/relationships/image" Target="../media/image29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8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9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8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30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36.png"/><Relationship Id="rId9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23.png"/><Relationship Id="rId7" Type="http://schemas.openxmlformats.org/officeDocument/2006/relationships/image" Target="../media/image1.jpg"/><Relationship Id="rId8" Type="http://schemas.openxmlformats.org/officeDocument/2006/relationships/image" Target="../media/image7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4.png"/><Relationship Id="rId3" Type="http://schemas.openxmlformats.org/officeDocument/2006/relationships/image" Target="../media/image64.jpg"/><Relationship Id="rId4" Type="http://schemas.openxmlformats.org/officeDocument/2006/relationships/image" Target="../media/image56.png"/><Relationship Id="rId5" Type="http://schemas.openxmlformats.org/officeDocument/2006/relationships/image" Target="../media/image55.png"/><Relationship Id="rId6" Type="http://schemas.openxmlformats.org/officeDocument/2006/relationships/image" Target="../media/image63.png"/><Relationship Id="rId7" Type="http://schemas.openxmlformats.org/officeDocument/2006/relationships/image" Target="../media/image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57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3.gif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2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58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31.png"/><Relationship Id="rId4" Type="http://schemas.openxmlformats.org/officeDocument/2006/relationships/image" Target="../media/image25.png"/><Relationship Id="rId5" Type="http://schemas.openxmlformats.org/officeDocument/2006/relationships/image" Target="../media/image8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65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32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30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30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48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3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3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3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3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3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3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3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3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3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3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3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3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4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4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44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4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4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4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4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4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44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44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5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45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4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4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45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45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45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4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45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45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45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45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45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45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45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45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4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45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45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45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45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45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4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6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6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46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46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4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4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8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4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4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4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48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48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8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48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1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5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51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51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51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51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1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1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51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51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1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1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51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1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1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1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51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1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1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1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51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1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5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5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" name="Google Shape;134;p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7" name="Google Shape;137;p5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9" name="Google Shape;139;p53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0" name="Google Shape;140;p53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3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2" name="Google Shape;142;p5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3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5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46" name="Google Shape;146;p5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5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0" name="Google Shape;15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p5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2" name="Google Shape;152;p5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5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7" name="Google Shape;157;p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" name="Google Shape;158;p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0" name="Google Shape;160;p5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61" name="Google Shape;161;p5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62" name="Google Shape;162;p5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55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5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5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9" name="Google Shape;169;p5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71" name="Google Shape;171;p5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5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6" name="Google Shape;176;p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7" name="Google Shape;177;p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8" name="Google Shape;178;p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9" name="Google Shape;179;p5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57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81" name="Google Shape;181;p5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57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5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" name="Google Shape;186;p5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5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88" name="Google Shape;188;p5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5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5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3" name="Google Shape;193;p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4" name="Google Shape;194;p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5" name="Google Shape;195;p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96" name="Google Shape;196;p5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5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199" name="Google Shape;199;p5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59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59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6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04" name="Google Shape;204;p6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6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06" name="Google Shape;206;p60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0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6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1" name="Google Shape;211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2" name="Google Shape;212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3" name="Google Shape;213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14" name="Google Shape;214;p6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1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61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6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6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22" name="Google Shape;222;p6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26" name="Google Shape;22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62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0" name="Google Shape;230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1" name="Google Shape;231;p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2" name="Google Shape;232;p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3" name="Google Shape;233;p6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6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35" name="Google Shape;235;p6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6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63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40" name="Google Shape;240;p6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64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42" name="Google Shape;242;p64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43" name="Google Shape;24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4" name="Google Shape;244;p64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45" name="Google Shape;245;p64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46" name="Google Shape;246;p64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descr="Handshake with solid fill" id="247" name="Google Shape;247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248" name="Google Shape;248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4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64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64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Warning with solid fill" id="252" name="Google Shape;252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6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59" name="Google Shape;259;p6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6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6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6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64" name="Google Shape;264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65" name="Google Shape;265;p66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6" name="Google Shape;266;p66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7" name="Google Shape;267;p6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6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0" name="Google Shape;270;p6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6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" name="Google Shape;272;p6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6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67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75" name="Google Shape;275;p6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76" name="Google Shape;276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6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6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6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6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6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68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84" name="Google Shape;284;p6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5" name="Google Shape;285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9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93" name="Google Shape;293;p6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94" name="Google Shape;294;p69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295" name="Google Shape;295;p6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6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7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9" name="Google Shape;299;p7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1" name="Google Shape;301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70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03" name="Google Shape;303;p7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7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6" name="Google Shape;306;p7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71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09" name="Google Shape;309;p7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0" name="Google Shape;310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7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3" name="Google Shape;313;p7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" name="Google Shape;315;p7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72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7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7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37" name="Google Shape;337;p5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0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50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0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7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7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46" name="Google Shape;346;p7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48" name="Google Shape;34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75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75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75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75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5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75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75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75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7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0" name="Google Shape;360;p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1" name="Google Shape;361;p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3" name="Google Shape;363;p7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7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7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6" name="Google Shape;366;p7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7" name="Google Shape;367;p7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7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9" name="Google Shape;369;p7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2" name="Google Shape;372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3" name="Google Shape;373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4" name="Google Shape;374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5" name="Google Shape;375;p7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7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77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8" name="Google Shape;378;p77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79" name="Google Shape;379;p7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7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77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7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4" name="Google Shape;384;p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5" name="Google Shape;385;p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7" name="Google Shape;387;p7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7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78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7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1" name="Google Shape;391;p7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7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4" name="Google Shape;394;p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6" name="Google Shape;396;p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7" name="Google Shape;397;p7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7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7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0" name="Google Shape;400;p7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7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8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5" name="Google Shape;405;p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8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8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80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11" name="Google Shape;411;p8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8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8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6" name="Google Shape;416;p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9" name="Google Shape;419;p8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8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1" name="Google Shape;421;p8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8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23" name="Google Shape;423;p8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8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7" name="Google Shape;427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8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8" name="Google Shape;438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0" name="Google Shape;440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1" name="Google Shape;441;p8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84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8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44" name="Google Shape;444;p8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45" name="Google Shape;445;p8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47" name="Google Shape;447;p8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84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5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85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52" name="Google Shape;452;p85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85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85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8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85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58" name="Google Shape;458;p8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8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0" name="Google Shape;460;p85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62" name="Google Shape;462;p85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86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65" name="Google Shape;465;p86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8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86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68" name="Google Shape;468;p86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69" name="Google Shape;469;p8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86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71" name="Google Shape;471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86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3" name="Google Shape;473;p86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74" name="Google Shape;474;p86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75" name="Google Shape;475;p8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86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77" name="Google Shape;477;p86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8" name="Google Shape;478;p86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79" name="Google Shape;479;p86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0" name="Google Shape;480;p86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1" name="Google Shape;481;p86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82" name="Google Shape;482;p86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86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84" name="Google Shape;484;p86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5" name="Google Shape;485;p86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6" name="Google Shape;486;p8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86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8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87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87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492" name="Google Shape;492;p87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493" name="Google Shape;493;p87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494" name="Google Shape;494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87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98" name="Google Shape;498;p87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499" name="Google Shape;499;p87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0" name="Google Shape;500;p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1" name="Google Shape;501;p87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02" name="Google Shape;502;p87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03" name="Google Shape;503;p87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87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87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06" name="Google Shape;506;p87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8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09" name="Google Shape;509;p8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88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88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88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88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4" name="Google Shape;514;p88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88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88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88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8" name="Google Shape;518;p88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88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88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1" name="Google Shape;521;p88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88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88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89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26" name="Google Shape;526;p8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89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89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89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89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89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32" name="Google Shape;532;p89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89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34" name="Google Shape;534;p89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0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90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8" name="Google Shape;538;p9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90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0" name="Google Shape;540;p9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1" name="Google Shape;541;p9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0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44" name="Google Shape;544;p90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90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0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90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49" name="Google Shape;549;p9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53" name="Google Shape;553;p90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54" name="Google Shape;554;p9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58" name="Google Shape;558;p90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59" name="Google Shape;559;p9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63" name="Google Shape;563;p90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64" name="Google Shape;564;p9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68" name="Google Shape;568;p90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90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90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90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90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90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9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76" name="Google Shape;576;p9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9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9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0" name="Google Shape;580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9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9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85" name="Google Shape;585;p9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9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9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92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0" name="Google Shape;590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591" name="Google Shape;591;p92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92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p9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9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6" name="Google Shape;596;p9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98;p9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9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93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01" name="Google Shape;601;p9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02" name="Google Shape;602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9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9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9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4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0" name="Google Shape;610;p9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1" name="Google Shape;611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14" name="Google Shape;614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6" name="Google Shape;616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7" name="Google Shape;617;p9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95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9" name="Google Shape;619;p9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0" name="Google Shape;620;p9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21" name="Google Shape;621;p9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23" name="Google Shape;623;p9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9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26" name="Google Shape;626;p9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9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9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9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96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31" name="Google Shape;631;p9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32" name="Google Shape;632;p96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33" name="Google Shape;633;p9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9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97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37" name="Google Shape;637;p9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9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97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41" name="Google Shape;641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2" name="Google Shape;642;p97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43" name="Google Shape;643;p9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9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8" name="Google Shape;64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0" name="Google Shape;65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9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9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5" name="Google Shape;655;p9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57" name="Google Shape;657;p9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9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0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62" name="Google Shape;662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3" name="Google Shape;663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4" name="Google Shape;664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5" name="Google Shape;665;p10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0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67" name="Google Shape;667;p10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0" name="Google Shape;670;p10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100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10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4" name="Google Shape;674;p1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5" name="Google Shape;675;p10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6" name="Google Shape;676;p10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7" name="Google Shape;677;p10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0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9" name="Google Shape;679;p10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0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82" name="Google Shape;682;p10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3" name="Google Shape;683;p101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10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86" name="Google Shape;686;p10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0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88" name="Google Shape;688;p10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02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0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93" name="Google Shape;693;p1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4" name="Google Shape;694;p1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5" name="Google Shape;695;p1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96" name="Google Shape;696;p103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103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98" name="Google Shape;698;p10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0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0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103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10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05" name="Google Shape;705;p10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0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10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09" name="Google Shape;70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04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0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0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4" name="Google Shape;714;p1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1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0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0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0" name="Google Shape;720;p10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1" name="Google Shape;721;p1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0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10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7" name="Google Shape;727;p10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10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9" name="Google Shape;729;p10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1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1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5" name="Google Shape;745;p1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6" name="Google Shape;746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2" name="Google Shape;752;p1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3" name="Google Shape;753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9" name="Google Shape;759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5" name="Google Shape;765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6" name="Google Shape;766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50.xml"/><Relationship Id="rId41" Type="http://schemas.openxmlformats.org/officeDocument/2006/relationships/theme" Target="../theme/theme2.xml"/><Relationship Id="rId22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1" name="Google Shape;331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6.png"/><Relationship Id="rId4" Type="http://schemas.openxmlformats.org/officeDocument/2006/relationships/image" Target="../media/image78.png"/><Relationship Id="rId5" Type="http://schemas.openxmlformats.org/officeDocument/2006/relationships/image" Target="../media/image9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4.png"/><Relationship Id="rId4" Type="http://schemas.openxmlformats.org/officeDocument/2006/relationships/image" Target="../media/image64.jpg"/><Relationship Id="rId9" Type="http://schemas.openxmlformats.org/officeDocument/2006/relationships/image" Target="../media/image81.png"/><Relationship Id="rId5" Type="http://schemas.openxmlformats.org/officeDocument/2006/relationships/image" Target="../media/image56.png"/><Relationship Id="rId6" Type="http://schemas.openxmlformats.org/officeDocument/2006/relationships/image" Target="../media/image55.png"/><Relationship Id="rId7" Type="http://schemas.openxmlformats.org/officeDocument/2006/relationships/image" Target="../media/image63.png"/><Relationship Id="rId8" Type="http://schemas.openxmlformats.org/officeDocument/2006/relationships/image" Target="../media/image7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68.png"/><Relationship Id="rId5" Type="http://schemas.openxmlformats.org/officeDocument/2006/relationships/image" Target="../media/image35.png"/><Relationship Id="rId6" Type="http://schemas.openxmlformats.org/officeDocument/2006/relationships/image" Target="../media/image49.png"/><Relationship Id="rId7" Type="http://schemas.openxmlformats.org/officeDocument/2006/relationships/image" Target="../media/image7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2.png"/><Relationship Id="rId4" Type="http://schemas.openxmlformats.org/officeDocument/2006/relationships/image" Target="../media/image7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0.png"/><Relationship Id="rId4" Type="http://schemas.openxmlformats.org/officeDocument/2006/relationships/image" Target="../media/image8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3.png"/><Relationship Id="rId4" Type="http://schemas.openxmlformats.org/officeDocument/2006/relationships/image" Target="../media/image10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9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Relationship Id="rId4" Type="http://schemas.openxmlformats.org/officeDocument/2006/relationships/image" Target="../media/image9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2.png"/><Relationship Id="rId4" Type="http://schemas.openxmlformats.org/officeDocument/2006/relationships/image" Target="../media/image77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Relationship Id="rId4" Type="http://schemas.openxmlformats.org/officeDocument/2006/relationships/image" Target="../media/image10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Relationship Id="rId4" Type="http://schemas.openxmlformats.org/officeDocument/2006/relationships/image" Target="../media/image10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Héros comme nous</a:t>
            </a:r>
            <a:endParaRPr/>
          </a:p>
        </p:txBody>
      </p:sp>
      <p:sp>
        <p:nvSpPr>
          <p:cNvPr id="773" name="Google Shape;773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Outils de langue &amp; Préparation de la tâche</a:t>
            </a:r>
            <a:endParaRPr/>
          </a:p>
        </p:txBody>
      </p:sp>
      <p:sp>
        <p:nvSpPr>
          <p:cNvPr id="774" name="Google Shape;774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4</a:t>
            </a:r>
            <a:endParaRPr/>
          </a:p>
        </p:txBody>
      </p:sp>
      <p:sp>
        <p:nvSpPr>
          <p:cNvPr id="775" name="Google Shape;775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6" name="Google Shape;776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7" name="Google Shape;777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7</a:t>
            </a:r>
            <a:endParaRPr/>
          </a:p>
        </p:txBody>
      </p:sp>
      <p:pic>
        <p:nvPicPr>
          <p:cNvPr descr="Une image contenant véhicule, casque, Véhicule terrestre, voiture&#10;&#10;Le contenu généré par l’IA peut être incorrect." id="778" name="Google Shape;778;p1"/>
          <p:cNvPicPr preferRelativeResize="0"/>
          <p:nvPr/>
        </p:nvPicPr>
        <p:blipFill rotWithShape="1">
          <a:blip r:embed="rId3">
            <a:alphaModFix/>
          </a:blip>
          <a:srcRect b="0" l="16181" r="0" t="13013"/>
          <a:stretch/>
        </p:blipFill>
        <p:spPr>
          <a:xfrm>
            <a:off x="2870680" y="4399044"/>
            <a:ext cx="2577429" cy="1930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067" y="4399044"/>
            <a:ext cx="2539155" cy="1930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véhicule, Véhicule terrestre, plein air&#10;&#10;Le contenu généré par l’IA peut être incorrect." id="780" name="Google Shape;78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0568" y="4399044"/>
            <a:ext cx="2539155" cy="193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795" name="Google Shape;79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7" name="Google Shape;797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798" name="Google Shape;798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799" name="Google Shape;79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0" name="Google Shape;800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1" name="Google Shape;801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02" name="Google Shape;802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09" name="Google Shape;809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15" name="Google Shape;815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1" name="Google Shape;82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22" name="Google Shape;82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Préciser la manière d’agir d’un personnage en utilisant des adverbes, avec + nom, gérondif.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Enrichir des phrases en ajoutant des compléments de manière.</a:t>
            </a:r>
            <a:endParaRPr/>
          </a:p>
        </p:txBody>
      </p:sp>
      <p:sp>
        <p:nvSpPr>
          <p:cNvPr id="828" name="Google Shape;828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Complément de manière.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Adverbes en -ment, avec + nom, gérondif, participe présent.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Comment ? De quelle manière ?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Valoriser, décrire des actions héroïques, manière d’agir. </a:t>
            </a:r>
            <a:endParaRPr/>
          </a:p>
        </p:txBody>
      </p:sp>
      <p:sp>
        <p:nvSpPr>
          <p:cNvPr id="829" name="Google Shape;82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Exprimer des manières d’agir en utilisant les structures : adverbes, avec + nom, gérondif.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Structurer un portrait qui met en valeur les qualités d’un héros.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phrases à compléter, listes de compléments, textes supports, tableau, ...</a:t>
            </a:r>
            <a:endParaRPr/>
          </a:p>
        </p:txBody>
      </p:sp>
      <p:sp>
        <p:nvSpPr>
          <p:cNvPr id="830" name="Google Shape;83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Produire des phrases sans intégrer des compléments de manière.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Utiliser « avec » suivi d’un adverbe en –ment + formation incorrecte de l’adverbe en -ment.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36" name="Google Shape;83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7" name="Google Shape;83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8" name="Google Shape;83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39" name="Google Shape;83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0" name="Google Shape;84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1" name="Google Shape;8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2" name="Google Shape;84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43" name="Google Shape;84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pic>
        <p:nvPicPr>
          <p:cNvPr descr="Handshake with solid fill" id="844" name="Google Shape;84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845" name="Google Shape;84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 with solid fill" id="846" name="Google Shape;846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2" name="Google Shape;85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 min</a:t>
            </a:r>
            <a:endParaRPr/>
          </a:p>
        </p:txBody>
      </p:sp>
      <p:sp>
        <p:nvSpPr>
          <p:cNvPr id="853" name="Google Shape;853;p10"/>
          <p:cNvSpPr txBox="1"/>
          <p:nvPr>
            <p:ph idx="4" type="body"/>
          </p:nvPr>
        </p:nvSpPr>
        <p:spPr>
          <a:xfrm>
            <a:off x="7879221" y="44431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54" name="Google Shape;854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Outils de langue</a:t>
            </a:r>
            <a:endParaRPr/>
          </a:p>
        </p:txBody>
      </p:sp>
      <p:sp>
        <p:nvSpPr>
          <p:cNvPr id="855" name="Google Shape;855;p10"/>
          <p:cNvSpPr txBox="1"/>
          <p:nvPr/>
        </p:nvSpPr>
        <p:spPr>
          <a:xfrm>
            <a:off x="2955191" y="3612806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Préparation de la tâche</a:t>
            </a:r>
            <a:endParaRPr/>
          </a:p>
        </p:txBody>
      </p:sp>
      <p:sp>
        <p:nvSpPr>
          <p:cNvPr id="856" name="Google Shape;856;p10"/>
          <p:cNvSpPr txBox="1"/>
          <p:nvPr/>
        </p:nvSpPr>
        <p:spPr>
          <a:xfrm>
            <a:off x="7879221" y="3656349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67" name="Google Shape;867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première partie de la séance d’aujourd’hui aux outils de langue.</a:t>
            </a:r>
            <a:endParaRPr/>
          </a:p>
        </p:txBody>
      </p:sp>
      <p:sp>
        <p:nvSpPr>
          <p:cNvPr id="873" name="Google Shape;873;p13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Outils de langue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4" name="Google Shape;8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13"/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13"/>
          <p:cNvSpPr txBox="1"/>
          <p:nvPr/>
        </p:nvSpPr>
        <p:spPr>
          <a:xfrm>
            <a:off x="4602350" y="2254078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Manières d’agir </a:t>
            </a:r>
            <a:endParaRPr/>
          </a:p>
        </p:txBody>
      </p:sp>
      <p:sp>
        <p:nvSpPr>
          <p:cNvPr id="877" name="Google Shape;877;p13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1" sz="160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4"/>
          <p:cNvSpPr txBox="1"/>
          <p:nvPr>
            <p:ph type="title"/>
          </p:nvPr>
        </p:nvSpPr>
        <p:spPr>
          <a:xfrm>
            <a:off x="831360" y="31865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des outils de langue.</a:t>
            </a:r>
            <a:endParaRPr/>
          </a:p>
        </p:txBody>
      </p:sp>
      <p:sp>
        <p:nvSpPr>
          <p:cNvPr id="883" name="Google Shape;883;p14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Outils de langue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Utiliser des compléments de manière pour décrire des actions héroïques.</a:t>
            </a:r>
            <a:endParaRPr/>
          </a:p>
        </p:txBody>
      </p:sp>
      <p:pic>
        <p:nvPicPr>
          <p:cNvPr id="884" name="Google Shape;88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14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Déclarer l’objectif de manière assertive, avec une voix claire et audible.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6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utiliser le complément de manière avec « adverbe en -ment ».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6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Rappeler la formation de l’adverbe en-ment : adjectif au féminin + ment (immédiat – immédiate + ment).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897" name="Google Shape;89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1078" y="3367717"/>
            <a:ext cx="9889844" cy="1976156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16"/>
          <p:cNvSpPr txBox="1"/>
          <p:nvPr/>
        </p:nvSpPr>
        <p:spPr>
          <a:xfrm>
            <a:off x="1402029" y="1514127"/>
            <a:ext cx="88001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peux préciser la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manière d’agir ou de parler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d’un personnage, en utilisant :</a:t>
            </a:r>
            <a:endParaRPr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-ment</a:t>
            </a:r>
            <a:endParaRPr/>
          </a:p>
        </p:txBody>
      </p:sp>
      <p:sp>
        <p:nvSpPr>
          <p:cNvPr id="899" name="Google Shape;899;p16"/>
          <p:cNvSpPr txBox="1"/>
          <p:nvPr/>
        </p:nvSpPr>
        <p:spPr>
          <a:xfrm>
            <a:off x="933533" y="2222013"/>
            <a:ext cx="9889844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 pose la question : </a:t>
            </a:r>
            <a:r>
              <a:rPr b="1" i="1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 ?  De quelle manière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</a:t>
            </a:r>
            <a:r>
              <a:rPr b="0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voix de l ’enfant résonne-t-elle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quelle manière</a:t>
            </a:r>
            <a:r>
              <a:rPr b="0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compose-t-il le numéro d’urgence 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7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le complément de manière avec l’expression « avec + nom 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7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Donner des exemples supplémentaires : avec courage, avec fierté, avec inquiétude, … 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906" name="Google Shape;906;p17"/>
          <p:cNvPicPr preferRelativeResize="0"/>
          <p:nvPr/>
        </p:nvPicPr>
        <p:blipFill rotWithShape="1">
          <a:blip r:embed="rId3">
            <a:alphaModFix/>
          </a:blip>
          <a:srcRect b="69903" l="0" r="0" t="0"/>
          <a:stretch/>
        </p:blipFill>
        <p:spPr>
          <a:xfrm>
            <a:off x="1151078" y="3309131"/>
            <a:ext cx="9889844" cy="5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17"/>
          <p:cNvSpPr txBox="1"/>
          <p:nvPr/>
        </p:nvSpPr>
        <p:spPr>
          <a:xfrm>
            <a:off x="1402029" y="1514127"/>
            <a:ext cx="88001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peux préciser la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manière d’agir ou de parler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d’un personnage, en utilisant :</a:t>
            </a:r>
            <a:endParaRPr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08" name="Google Shape;908;p17"/>
          <p:cNvPicPr preferRelativeResize="0"/>
          <p:nvPr/>
        </p:nvPicPr>
        <p:blipFill rotWithShape="1">
          <a:blip r:embed="rId4">
            <a:alphaModFix/>
          </a:blip>
          <a:srcRect b="33837" l="0" r="0" t="29183"/>
          <a:stretch/>
        </p:blipFill>
        <p:spPr>
          <a:xfrm>
            <a:off x="1151078" y="3852531"/>
            <a:ext cx="9773979" cy="1491342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7"/>
          <p:cNvSpPr txBox="1"/>
          <p:nvPr/>
        </p:nvSpPr>
        <p:spPr>
          <a:xfrm>
            <a:off x="933533" y="2222013"/>
            <a:ext cx="9889844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 pose la question : </a:t>
            </a:r>
            <a:r>
              <a:rPr b="1" i="1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 ?  De quelle manière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</a:t>
            </a:r>
            <a:r>
              <a:rPr b="0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rassure-t-il l’enfant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quelle manière </a:t>
            </a:r>
            <a:r>
              <a:rPr b="0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dit-elle cette phrase 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8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Enfin, le complément de manière avec l’expression « en + participe présent 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18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Donner des exemples supplémentaires : en chantant, en regardant le ciel, …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16" name="Google Shape;916;p18"/>
          <p:cNvPicPr preferRelativeResize="0"/>
          <p:nvPr/>
        </p:nvPicPr>
        <p:blipFill rotWithShape="1">
          <a:blip r:embed="rId3">
            <a:alphaModFix/>
          </a:blip>
          <a:srcRect b="0" l="0" r="0" t="65408"/>
          <a:stretch/>
        </p:blipFill>
        <p:spPr>
          <a:xfrm>
            <a:off x="1151078" y="3914784"/>
            <a:ext cx="9795750" cy="14794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917" name="Google Shape;917;p18"/>
          <p:cNvPicPr preferRelativeResize="0"/>
          <p:nvPr/>
        </p:nvPicPr>
        <p:blipFill rotWithShape="1">
          <a:blip r:embed="rId4">
            <a:alphaModFix/>
          </a:blip>
          <a:srcRect b="69903" l="0" r="0" t="0"/>
          <a:stretch/>
        </p:blipFill>
        <p:spPr>
          <a:xfrm>
            <a:off x="1151078" y="3320017"/>
            <a:ext cx="9889844" cy="5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18"/>
          <p:cNvSpPr txBox="1"/>
          <p:nvPr/>
        </p:nvSpPr>
        <p:spPr>
          <a:xfrm>
            <a:off x="1402029" y="1514127"/>
            <a:ext cx="88001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peux préciser la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manière d’agir ou de parler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d’un personnage, en utilisant :</a:t>
            </a:r>
            <a:endParaRPr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+ participe présent</a:t>
            </a:r>
            <a:endParaRPr/>
          </a:p>
        </p:txBody>
      </p:sp>
      <p:sp>
        <p:nvSpPr>
          <p:cNvPr id="919" name="Google Shape;919;p18"/>
          <p:cNvSpPr txBox="1"/>
          <p:nvPr/>
        </p:nvSpPr>
        <p:spPr>
          <a:xfrm>
            <a:off x="933533" y="2222013"/>
            <a:ext cx="988984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pose la question : </a:t>
            </a:r>
            <a:r>
              <a:rPr b="1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?  De quelle manière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</a:t>
            </a:r>
            <a:r>
              <a:rPr b="0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dit-elle cette phrase ?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quelle manière </a:t>
            </a:r>
            <a:r>
              <a:rPr b="0" i="1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réchauffe-t-elle son frère 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9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 résumé des expressions de manière avec : « adverbe en -ment », « avec + nom », « en + participe présent).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19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Donner des explications et des exemples supplémentaires si  nécessaire.</a:t>
            </a:r>
            <a:endParaRPr/>
          </a:p>
        </p:txBody>
      </p:sp>
      <p:sp>
        <p:nvSpPr>
          <p:cNvPr id="926" name="Google Shape;926;p19"/>
          <p:cNvSpPr txBox="1"/>
          <p:nvPr/>
        </p:nvSpPr>
        <p:spPr>
          <a:xfrm>
            <a:off x="1402029" y="1514127"/>
            <a:ext cx="880011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peux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préciser la manière d’agir ou de parler, en utilisant ces trois formes de compléments de manière 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-ment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</a:t>
            </a:r>
            <a:endParaRPr/>
          </a:p>
        </p:txBody>
      </p:sp>
      <p:sp>
        <p:nvSpPr>
          <p:cNvPr id="927" name="Google Shape;927;p19"/>
          <p:cNvSpPr txBox="1"/>
          <p:nvPr/>
        </p:nvSpPr>
        <p:spPr>
          <a:xfrm>
            <a:off x="1402029" y="3712657"/>
            <a:ext cx="960342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Exemple : La jeune fille rassure son frère.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 me demande : 👉 Comment ? De quelle manière ?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–ment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doucement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des paroles douces.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lui  parlant doucement.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1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Identifiez et souligner les compléments de manières dans les phrases suivantes.</a:t>
            </a:r>
            <a:endParaRPr/>
          </a:p>
        </p:txBody>
      </p:sp>
      <p:sp>
        <p:nvSpPr>
          <p:cNvPr id="938" name="Google Shape;938;p2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phrase, choisir un élève au hasard. Demander de justifier les réponses.</a:t>
            </a:r>
            <a:endParaRPr/>
          </a:p>
        </p:txBody>
      </p:sp>
      <p:pic>
        <p:nvPicPr>
          <p:cNvPr id="939" name="Google Shape;93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940" name="Google Shape;940;p21"/>
          <p:cNvPicPr preferRelativeResize="0"/>
          <p:nvPr/>
        </p:nvPicPr>
        <p:blipFill rotWithShape="1">
          <a:blip r:embed="rId4">
            <a:alphaModFix/>
          </a:blip>
          <a:srcRect b="0" l="0" r="0" t="3415"/>
          <a:stretch/>
        </p:blipFill>
        <p:spPr>
          <a:xfrm>
            <a:off x="1030349" y="1328057"/>
            <a:ext cx="10326870" cy="3760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2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souligner les compléments de manières. Ils servent à montrer comment les actions sont réalisées.</a:t>
            </a:r>
            <a:endParaRPr/>
          </a:p>
        </p:txBody>
      </p:sp>
      <p:sp>
        <p:nvSpPr>
          <p:cNvPr id="946" name="Google Shape;946;p22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supplémentaires si nécessaire.</a:t>
            </a:r>
            <a:endParaRPr/>
          </a:p>
        </p:txBody>
      </p:sp>
      <p:pic>
        <p:nvPicPr>
          <p:cNvPr id="947" name="Google Shape;94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948" name="Google Shape;948;p22"/>
          <p:cNvPicPr preferRelativeResize="0"/>
          <p:nvPr/>
        </p:nvPicPr>
        <p:blipFill rotWithShape="1">
          <a:blip r:embed="rId4">
            <a:alphaModFix/>
          </a:blip>
          <a:srcRect b="0" l="0" r="0" t="3415"/>
          <a:stretch/>
        </p:blipFill>
        <p:spPr>
          <a:xfrm>
            <a:off x="1030349" y="1328057"/>
            <a:ext cx="10326870" cy="37606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9" name="Google Shape;949;p22"/>
          <p:cNvCxnSpPr/>
          <p:nvPr/>
        </p:nvCxnSpPr>
        <p:spPr>
          <a:xfrm>
            <a:off x="2460172" y="3429000"/>
            <a:ext cx="296091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0" name="Google Shape;950;p22"/>
          <p:cNvCxnSpPr/>
          <p:nvPr/>
        </p:nvCxnSpPr>
        <p:spPr>
          <a:xfrm>
            <a:off x="5606144" y="3918857"/>
            <a:ext cx="2329542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1" name="Google Shape;951;p22"/>
          <p:cNvCxnSpPr/>
          <p:nvPr/>
        </p:nvCxnSpPr>
        <p:spPr>
          <a:xfrm>
            <a:off x="2928257" y="4430487"/>
            <a:ext cx="1665515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2" name="Google Shape;952;p22"/>
          <p:cNvCxnSpPr/>
          <p:nvPr/>
        </p:nvCxnSpPr>
        <p:spPr>
          <a:xfrm>
            <a:off x="5910943" y="4942115"/>
            <a:ext cx="2928257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2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2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Complétez les phrases suivantes avec le complément de manière convenable.</a:t>
            </a:r>
            <a:endParaRPr/>
          </a:p>
        </p:txBody>
      </p:sp>
      <p:sp>
        <p:nvSpPr>
          <p:cNvPr id="963" name="Google Shape;963;p24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un binôme au hasard. Cibler celles et ceux qui hésitent. Demander de justifier les réponses.</a:t>
            </a:r>
            <a:endParaRPr/>
          </a:p>
        </p:txBody>
      </p:sp>
      <p:sp>
        <p:nvSpPr>
          <p:cNvPr id="964" name="Google Shape;964;p24"/>
          <p:cNvSpPr txBox="1"/>
          <p:nvPr/>
        </p:nvSpPr>
        <p:spPr>
          <a:xfrm>
            <a:off x="1311728" y="2124177"/>
            <a:ext cx="9568543" cy="39130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pompiers arrivent …………………………………………… et réussissent à éteindre l’incendie.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secouristes aident les victimes …………………………………………… malgré le danger.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 rassure la victime …………………………………………… avec des mots doux.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avance au milieu des flammes …………………………………………… l’enfant avec son corps.</a:t>
            </a:r>
            <a:endParaRPr/>
          </a:p>
        </p:txBody>
      </p:sp>
      <p:sp>
        <p:nvSpPr>
          <p:cNvPr id="965" name="Google Shape;965;p24"/>
          <p:cNvSpPr txBox="1"/>
          <p:nvPr/>
        </p:nvSpPr>
        <p:spPr>
          <a:xfrm>
            <a:off x="1404257" y="1395350"/>
            <a:ext cx="89371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lui parlant, rapidement, en protégeant, avec un grand courage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compléments de manières qui conviennent à ces situations.</a:t>
            </a:r>
            <a:endParaRPr/>
          </a:p>
        </p:txBody>
      </p:sp>
      <p:sp>
        <p:nvSpPr>
          <p:cNvPr id="971" name="Google Shape;971;p2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ou des exemples supplémentaires si nécessaire.</a:t>
            </a:r>
            <a:endParaRPr/>
          </a:p>
        </p:txBody>
      </p:sp>
      <p:sp>
        <p:nvSpPr>
          <p:cNvPr id="972" name="Google Shape;972;p25"/>
          <p:cNvSpPr txBox="1"/>
          <p:nvPr/>
        </p:nvSpPr>
        <p:spPr>
          <a:xfrm>
            <a:off x="1311728" y="2124177"/>
            <a:ext cx="9568543" cy="39130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pompiers arrivent …………………………………………… et réussissent à éteindre l’incendie.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secouristes aident les victimes …………………………………………… malgré le danger.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 rassure la victime …………………………………………… avec des mots doux.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avance au milieu des flammes …………………………………………… l’enfant avec son corps.</a:t>
            </a:r>
            <a:endParaRPr/>
          </a:p>
        </p:txBody>
      </p:sp>
      <p:sp>
        <p:nvSpPr>
          <p:cNvPr id="973" name="Google Shape;973;p25"/>
          <p:cNvSpPr txBox="1"/>
          <p:nvPr/>
        </p:nvSpPr>
        <p:spPr>
          <a:xfrm>
            <a:off x="1404257" y="1395350"/>
            <a:ext cx="89371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lui parlant, rapidement, en protégeant, avec un grand courage</a:t>
            </a:r>
            <a:endParaRPr/>
          </a:p>
        </p:txBody>
      </p:sp>
      <p:sp>
        <p:nvSpPr>
          <p:cNvPr id="974" name="Google Shape;974;p25"/>
          <p:cNvSpPr txBox="1"/>
          <p:nvPr/>
        </p:nvSpPr>
        <p:spPr>
          <a:xfrm>
            <a:off x="5693228" y="4347993"/>
            <a:ext cx="20247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en lui parlant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25"/>
          <p:cNvSpPr txBox="1"/>
          <p:nvPr/>
        </p:nvSpPr>
        <p:spPr>
          <a:xfrm>
            <a:off x="5998028" y="2211264"/>
            <a:ext cx="20247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rapidement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5"/>
          <p:cNvSpPr txBox="1"/>
          <p:nvPr/>
        </p:nvSpPr>
        <p:spPr>
          <a:xfrm>
            <a:off x="6705600" y="3318479"/>
            <a:ext cx="306977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avec un grand courage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25"/>
          <p:cNvSpPr txBox="1"/>
          <p:nvPr/>
        </p:nvSpPr>
        <p:spPr>
          <a:xfrm>
            <a:off x="7228113" y="4956435"/>
            <a:ext cx="20247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en protégeant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26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Complétez les phrases avec les compléments de manière donnés dans la liste suivante. Travaillez seuls.</a:t>
            </a:r>
            <a:endParaRPr/>
          </a:p>
        </p:txBody>
      </p:sp>
      <p:sp>
        <p:nvSpPr>
          <p:cNvPr id="988" name="Google Shape;988;p27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un binôme au hasard. Cibler celles et ceux qui hésitent. Demander de justifier les réponses.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89" name="Google Shape;98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7429" y="1360714"/>
            <a:ext cx="9829800" cy="4053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compléments de manière qui conviennent à ces situations.</a:t>
            </a:r>
            <a:endParaRPr/>
          </a:p>
        </p:txBody>
      </p:sp>
      <p:sp>
        <p:nvSpPr>
          <p:cNvPr id="995" name="Google Shape;995;p28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un binôme au hasard. Cibler celles et ceux qui hésitent. Demander de justifier les réponses.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96" name="Google Shape;9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7429" y="1360714"/>
            <a:ext cx="9829800" cy="4053183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8"/>
          <p:cNvSpPr txBox="1"/>
          <p:nvPr/>
        </p:nvSpPr>
        <p:spPr>
          <a:xfrm>
            <a:off x="8501741" y="2571690"/>
            <a:ext cx="23730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avec générosité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28"/>
          <p:cNvSpPr txBox="1"/>
          <p:nvPr/>
        </p:nvSpPr>
        <p:spPr>
          <a:xfrm>
            <a:off x="5029198" y="3430849"/>
            <a:ext cx="432163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avec une immense gratitude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28"/>
          <p:cNvSpPr txBox="1"/>
          <p:nvPr/>
        </p:nvSpPr>
        <p:spPr>
          <a:xfrm>
            <a:off x="3712026" y="3830959"/>
            <a:ext cx="412568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avec beaucoup d’inquiétude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28"/>
          <p:cNvSpPr txBox="1"/>
          <p:nvPr/>
        </p:nvSpPr>
        <p:spPr>
          <a:xfrm>
            <a:off x="4784270" y="4422373"/>
            <a:ext cx="344533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en caressant doucement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28"/>
          <p:cNvSpPr txBox="1"/>
          <p:nvPr/>
        </p:nvSpPr>
        <p:spPr>
          <a:xfrm>
            <a:off x="3222169" y="4918135"/>
            <a:ext cx="23730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prudemment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28"/>
          <p:cNvSpPr txBox="1"/>
          <p:nvPr/>
        </p:nvSpPr>
        <p:spPr>
          <a:xfrm>
            <a:off x="1709054" y="2626931"/>
            <a:ext cx="2721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-----------------------------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2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préparation de la tâche finale.</a:t>
            </a:r>
            <a:endParaRPr/>
          </a:p>
        </p:txBody>
      </p:sp>
      <p:sp>
        <p:nvSpPr>
          <p:cNvPr id="1008" name="Google Shape;1008;p29"/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Préparation de la tâche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9" name="Google Shape;100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29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29"/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Portrait d’un héros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2</a:t>
            </a:r>
            <a:r>
              <a:rPr baseline="30000"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cette séance.</a:t>
            </a:r>
            <a:endParaRPr/>
          </a:p>
        </p:txBody>
      </p:sp>
      <p:pic>
        <p:nvPicPr>
          <p:cNvPr id="1017" name="Google Shape;101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30"/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Préparation de la tâche :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Mettre en valeur les motivations et les actions d’un héros.</a:t>
            </a:r>
            <a:endParaRPr/>
          </a:p>
        </p:txBody>
      </p:sp>
      <p:sp>
        <p:nvSpPr>
          <p:cNvPr id="1019" name="Google Shape;1019;p30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Rappeler aux élèves que le travail de production du portrait d’un héros aura lieu pendant la séance suivante.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3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3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enrichir un texte avec des compléments de manière.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32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Lire le texte à haute voix. Verbaliser la démarche.</a:t>
            </a:r>
            <a:endParaRPr/>
          </a:p>
        </p:txBody>
      </p:sp>
      <p:sp>
        <p:nvSpPr>
          <p:cNvPr id="1031" name="Google Shape;1031;p32"/>
          <p:cNvSpPr txBox="1"/>
          <p:nvPr/>
        </p:nvSpPr>
        <p:spPr>
          <a:xfrm>
            <a:off x="1882564" y="1135932"/>
            <a:ext cx="8426872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Donner des informations sur la manière d’agir d’un personnage 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parle-t-il au petit garçon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aide-t-il les victimes 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quelle manière sauve-t-il l’enfant ?</a:t>
            </a:r>
            <a:endParaRPr/>
          </a:p>
        </p:txBody>
      </p:sp>
      <p:graphicFrame>
        <p:nvGraphicFramePr>
          <p:cNvPr id="1032" name="Google Shape;1032;p32"/>
          <p:cNvGraphicFramePr/>
          <p:nvPr/>
        </p:nvGraphicFramePr>
        <p:xfrm>
          <a:off x="1882563" y="26018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{96DDBE7D-3713-440D-967D-47E369BC952C}</a:tableStyleId>
              </a:tblPr>
              <a:tblGrid>
                <a:gridCol w="4213425"/>
                <a:gridCol w="4213425"/>
              </a:tblGrid>
              <a:tr h="370850"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Le jeune parle pour rassurer le petit garçon.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Le jeune parle </a:t>
                      </a:r>
                      <a:r>
                        <a:rPr b="1" lang="fr-FR" sz="1800" u="none" cap="none" strike="noStrike"/>
                        <a:t>calmement</a:t>
                      </a:r>
                      <a:r>
                        <a:rPr lang="fr-FR" sz="1800" u="none" cap="none" strike="noStrike"/>
                        <a:t> pour rassurer le petit garçon.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Il aide les victimes.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Il aide les victimes </a:t>
                      </a:r>
                      <a:r>
                        <a:rPr b="1" lang="fr-FR" sz="1800" u="none" cap="none" strike="noStrike"/>
                        <a:t>avec beaucoup de courage</a:t>
                      </a:r>
                      <a:r>
                        <a:rPr lang="fr-FR" sz="1800" u="none" cap="none" strike="noStrike"/>
                        <a:t>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Il sauve l’enfant.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lang="fr-FR" sz="1800" u="none" cap="none" strike="noStrike"/>
                        <a:t>Il sauve l’enfant </a:t>
                      </a:r>
                      <a:r>
                        <a:rPr b="1" lang="fr-FR" sz="1800" u="none" cap="none" strike="noStrike"/>
                        <a:t>en le portant dans ses bras</a:t>
                      </a:r>
                      <a:r>
                        <a:rPr lang="fr-FR" sz="1800" u="none" cap="none" strike="noStrike"/>
                        <a:t>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033" name="Google Shape;1033;p32"/>
          <p:cNvSpPr txBox="1"/>
          <p:nvPr/>
        </p:nvSpPr>
        <p:spPr>
          <a:xfrm>
            <a:off x="1882562" y="4695321"/>
            <a:ext cx="842687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phrases de la colonne de gauche sont enrichies avec des compléments de manière : </a:t>
            </a: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adverbes en -ment, avec + nom, en + participe présent.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3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34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répondez à ces questions pour bien comprendre la tâche et mieux se l’approprier.</a:t>
            </a:r>
            <a:endParaRPr/>
          </a:p>
        </p:txBody>
      </p:sp>
      <p:sp>
        <p:nvSpPr>
          <p:cNvPr id="1044" name="Google Shape;1044;p34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rubrique, choisir un élève au hasard. Demander de justifier les réponses.</a:t>
            </a:r>
            <a:endParaRPr/>
          </a:p>
        </p:txBody>
      </p:sp>
      <p:pic>
        <p:nvPicPr>
          <p:cNvPr id="1045" name="Google Shape;104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34"/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34"/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, Police, ligne&#10;&#10;Le contenu généré par l’IA peut être incorrect." id="1048" name="Google Shape;104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789" y="1480457"/>
            <a:ext cx="10600421" cy="2669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35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dans les détails la tâche attendue : rédiger un portrait pour mettre valeur les qualités d’un héros.</a:t>
            </a:r>
            <a:endParaRPr/>
          </a:p>
        </p:txBody>
      </p:sp>
      <p:sp>
        <p:nvSpPr>
          <p:cNvPr id="1054" name="Google Shape;1054;p35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pic>
        <p:nvPicPr>
          <p:cNvPr id="1055" name="Google Shape;10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35"/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35"/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, Police, ligne&#10;&#10;Le contenu généré par l’IA peut être incorrect." id="1058" name="Google Shape;105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789" y="1480457"/>
            <a:ext cx="10600421" cy="2669663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35"/>
          <p:cNvSpPr txBox="1"/>
          <p:nvPr/>
        </p:nvSpPr>
        <p:spPr>
          <a:xfrm>
            <a:off x="3352800" y="1584364"/>
            <a:ext cx="73914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élève du collège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35"/>
          <p:cNvSpPr txBox="1"/>
          <p:nvPr/>
        </p:nvSpPr>
        <p:spPr>
          <a:xfrm>
            <a:off x="3352799" y="2100942"/>
            <a:ext cx="79030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 jury du concours / aux lecteurs du concours.</a:t>
            </a:r>
            <a:endParaRPr/>
          </a:p>
        </p:txBody>
      </p:sp>
      <p:sp>
        <p:nvSpPr>
          <p:cNvPr id="1061" name="Google Shape;1061;p35"/>
          <p:cNvSpPr txBox="1"/>
          <p:nvPr/>
        </p:nvSpPr>
        <p:spPr>
          <a:xfrm>
            <a:off x="3352799" y="2617520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qualités d’un héros du quotidien.</a:t>
            </a:r>
            <a:endParaRPr/>
          </a:p>
        </p:txBody>
      </p:sp>
      <p:sp>
        <p:nvSpPr>
          <p:cNvPr id="1062" name="Google Shape;1062;p35"/>
          <p:cNvSpPr txBox="1"/>
          <p:nvPr/>
        </p:nvSpPr>
        <p:spPr>
          <a:xfrm>
            <a:off x="3352799" y="3101441"/>
            <a:ext cx="834821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Mettre en valeur ce héros, parler de ses qualités, ses actions, ...</a:t>
            </a:r>
            <a:endParaRPr/>
          </a:p>
        </p:txBody>
      </p:sp>
      <p:sp>
        <p:nvSpPr>
          <p:cNvPr id="1063" name="Google Shape;1063;p35"/>
          <p:cNvSpPr txBox="1"/>
          <p:nvPr/>
        </p:nvSpPr>
        <p:spPr>
          <a:xfrm>
            <a:off x="3352799" y="3605458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Portrait d’un héros (éléments narratifs et descriptifs)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Suivez les étapes suivantes pour structurer le portrait du héros que vous avez choisi.</a:t>
            </a:r>
            <a:endParaRPr/>
          </a:p>
        </p:txBody>
      </p:sp>
      <p:sp>
        <p:nvSpPr>
          <p:cNvPr id="1074" name="Google Shape;1074;p3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 : d’abord, travaillez seul, puis comparez avec votre binôme.</a:t>
            </a:r>
            <a:endParaRPr/>
          </a:p>
        </p:txBody>
      </p:sp>
      <p:pic>
        <p:nvPicPr>
          <p:cNvPr descr="Une image contenant texte, capture d’écran, nombre, Police&#10;&#10;Le contenu généré par l’IA peut être incorrect." id="1075" name="Google Shape;107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982" y="990673"/>
            <a:ext cx="5767846" cy="5576743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37"/>
          <p:cNvSpPr txBox="1"/>
          <p:nvPr/>
        </p:nvSpPr>
        <p:spPr>
          <a:xfrm>
            <a:off x="6716486" y="1212104"/>
            <a:ext cx="4802532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38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39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rappeler ce que nous avons appris aujourd’hui ? </a:t>
            </a:r>
            <a:endParaRPr/>
          </a:p>
        </p:txBody>
      </p:sp>
      <p:sp>
        <p:nvSpPr>
          <p:cNvPr id="1087" name="Google Shape;1087;p39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088" name="Google Shape;1088;p39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089" name="Google Shape;1089;p39"/>
          <p:cNvSpPr/>
          <p:nvPr/>
        </p:nvSpPr>
        <p:spPr>
          <a:xfrm>
            <a:off x="883270" y="1682945"/>
            <a:ext cx="9839160" cy="1429622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39"/>
          <p:cNvSpPr/>
          <p:nvPr/>
        </p:nvSpPr>
        <p:spPr>
          <a:xfrm>
            <a:off x="909092" y="4019285"/>
            <a:ext cx="9813337" cy="10156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39"/>
          <p:cNvSpPr txBox="1"/>
          <p:nvPr/>
        </p:nvSpPr>
        <p:spPr>
          <a:xfrm>
            <a:off x="558800" y="3375361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également appris à :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40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1097" name="Google Shape;1097;p40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098" name="Google Shape;1098;p40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099" name="Google Shape;1099;p40"/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Préciser la manière d’agir ou de parler d’un personnage en utilisant : 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–ment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doucement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des paroles douces.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 : 👉 Il rassure l’enfant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lui  parlant doucement.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40"/>
          <p:cNvSpPr/>
          <p:nvPr/>
        </p:nvSpPr>
        <p:spPr>
          <a:xfrm>
            <a:off x="909092" y="4019285"/>
            <a:ext cx="9813337" cy="10156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Enrichir un texte en ajoutant des compléments de manière: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Naji soutient ses amis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enthousiasme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il les encourage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chaleureusement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tout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leur expliquant 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leçons difficiles.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40"/>
          <p:cNvSpPr txBox="1"/>
          <p:nvPr/>
        </p:nvSpPr>
        <p:spPr>
          <a:xfrm>
            <a:off x="558800" y="3375361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également appris à :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41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107" name="Google Shape;1107;p41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108" name="Google Shape;110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41"/>
          <p:cNvSpPr txBox="1"/>
          <p:nvPr/>
        </p:nvSpPr>
        <p:spPr>
          <a:xfrm>
            <a:off x="1774371" y="3086063"/>
            <a:ext cx="88392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Construis une phrase qui met en valeur les qualités d’un héros, puis enrichis-la avec :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adverbe en –ment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avec + nom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AutoNum type="arabicPeriod"/>
            </a:pPr>
            <a:r>
              <a:rPr b="1" i="1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+ participe présent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