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5"/>
  </p:notesMasterIdLst>
  <p:sldIdLst>
    <p:sldId id="264" r:id="rId3"/>
    <p:sldId id="282" r:id="rId4"/>
    <p:sldId id="291" r:id="rId5"/>
    <p:sldId id="293" r:id="rId6"/>
    <p:sldId id="257" r:id="rId7"/>
    <p:sldId id="272" r:id="rId8"/>
    <p:sldId id="305" r:id="rId9"/>
    <p:sldId id="262" r:id="rId10"/>
    <p:sldId id="310" r:id="rId11"/>
    <p:sldId id="273" r:id="rId12"/>
    <p:sldId id="313" r:id="rId13"/>
    <p:sldId id="308" r:id="rId14"/>
    <p:sldId id="268" r:id="rId15"/>
    <p:sldId id="270" r:id="rId16"/>
    <p:sldId id="258" r:id="rId17"/>
    <p:sldId id="265" r:id="rId18"/>
    <p:sldId id="269" r:id="rId19"/>
    <p:sldId id="2147483647" r:id="rId20"/>
    <p:sldId id="260" r:id="rId21"/>
    <p:sldId id="259" r:id="rId22"/>
    <p:sldId id="261" r:id="rId23"/>
    <p:sldId id="274" r:id="rId24"/>
    <p:sldId id="288" r:id="rId25"/>
    <p:sldId id="294" r:id="rId26"/>
    <p:sldId id="271" r:id="rId27"/>
    <p:sldId id="256" r:id="rId28"/>
    <p:sldId id="266" r:id="rId29"/>
    <p:sldId id="276" r:id="rId30"/>
    <p:sldId id="267" r:id="rId31"/>
    <p:sldId id="277" r:id="rId32"/>
    <p:sldId id="280" r:id="rId33"/>
    <p:sldId id="289" r:id="rId34"/>
    <p:sldId id="275" r:id="rId35"/>
    <p:sldId id="278" r:id="rId36"/>
    <p:sldId id="295" r:id="rId37"/>
    <p:sldId id="290" r:id="rId38"/>
    <p:sldId id="341" r:id="rId39"/>
    <p:sldId id="342" r:id="rId40"/>
    <p:sldId id="317" r:id="rId41"/>
    <p:sldId id="279" r:id="rId42"/>
    <p:sldId id="281" r:id="rId43"/>
    <p:sldId id="284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57"/>
            <p14:sldId id="272"/>
            <p14:sldId id="305"/>
            <p14:sldId id="262"/>
            <p14:sldId id="310"/>
            <p14:sldId id="273"/>
            <p14:sldId id="313"/>
            <p14:sldId id="308"/>
            <p14:sldId id="268"/>
            <p14:sldId id="270"/>
            <p14:sldId id="258"/>
            <p14:sldId id="265"/>
            <p14:sldId id="269"/>
            <p14:sldId id="2147483647"/>
            <p14:sldId id="260"/>
            <p14:sldId id="259"/>
            <p14:sldId id="261"/>
            <p14:sldId id="274"/>
            <p14:sldId id="288"/>
            <p14:sldId id="294"/>
            <p14:sldId id="271"/>
            <p14:sldId id="256"/>
            <p14:sldId id="266"/>
            <p14:sldId id="276"/>
            <p14:sldId id="267"/>
            <p14:sldId id="277"/>
            <p14:sldId id="280"/>
            <p14:sldId id="289"/>
            <p14:sldId id="275"/>
            <p14:sldId id="278"/>
            <p14:sldId id="295"/>
            <p14:sldId id="290"/>
            <p14:sldId id="341"/>
            <p14:sldId id="342"/>
            <p14:sldId id="317"/>
            <p14:sldId id="279"/>
            <p14:sldId id="281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détaillée et Lecture fluence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D0FB09C9-1D4E-66BE-75C3-56F786F56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D211B2-555E-7892-07A2-0888119D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4" name="Image 13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C0F6E0DF-84F9-85D7-BC26-232B177B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vocabulaire des actions héroïques.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 Déduire les motivations, les émotions ou les valeurs d’une personne à partir de ses paroles, gestes ou choix.</a:t>
            </a:r>
          </a:p>
          <a:p>
            <a:pPr algn="just"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Mettre en valeur les motivations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le portrait d’un héros pour mettre en valeur ses actions, ses motivations et ses qualités.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les émotions et motivations d’un personnage à partir de ses paroles, gestes ou choix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Lire de manière fluide et expressive un texte narratif-descriptif.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Motivations, émotions, motivations</a:t>
            </a:r>
          </a:p>
          <a:p>
            <a:r>
              <a:rPr lang="fr-FR" dirty="0"/>
              <a:t>Indices, interprétation, conclusion.</a:t>
            </a:r>
          </a:p>
          <a:p>
            <a:r>
              <a:rPr lang="fr-FR" dirty="0"/>
              <a:t>Indices textuels (mots, expressions, gestes).</a:t>
            </a:r>
          </a:p>
          <a:p>
            <a:pPr marL="285750" indent="-285750" algn="just"/>
            <a:r>
              <a:rPr lang="fr-FR" dirty="0">
                <a:ea typeface="Calibri" panose="020F0502020204030204" pitchFamily="34" charset="0"/>
              </a:rPr>
              <a:t>Lire avec le bon rythme, et mettre de l’expression, faire entendre les émotions.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Démarche explicite : Repérer un indice - identifier geste, parole, choix - déduire le sens.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et explicitation à travers des modèles de lecture.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réponse non cohérente avec le comportement d’un personnage.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Lire sans rythme, avec beaucoup d’hésitation, sans mettre de l’expression.</a:t>
            </a:r>
          </a:p>
        </p:txBody>
      </p:sp>
    </p:spTree>
    <p:extLst>
      <p:ext uri="{BB962C8B-B14F-4D97-AF65-F5344CB8AC3E}">
        <p14:creationId xmlns:p14="http://schemas.microsoft.com/office/powerpoint/2010/main" val="419144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détaillée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50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50</a:t>
            </a: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C5330F-5C02-0443-C1AE-CD50D236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1" y="1404257"/>
            <a:ext cx="1016395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les phrases avec le vocabulaire des actions héroïques.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Apporter 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50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27CF0A9-A0D4-2013-2767-16B0C38BA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1" y="1404257"/>
            <a:ext cx="10163956" cy="381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C80426-AB33-F356-0E6D-FBAAA3B62FC4}"/>
              </a:ext>
            </a:extLst>
          </p:cNvPr>
          <p:cNvSpPr txBox="1"/>
          <p:nvPr/>
        </p:nvSpPr>
        <p:spPr>
          <a:xfrm>
            <a:off x="3294141" y="2028702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ne reculent devant rien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E7573D-6B49-548A-B07D-3CFAABED03E4}"/>
              </a:ext>
            </a:extLst>
          </p:cNvPr>
          <p:cNvSpPr txBox="1"/>
          <p:nvPr/>
        </p:nvSpPr>
        <p:spPr>
          <a:xfrm>
            <a:off x="7082370" y="2801589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risque sa vie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1879A3-9A28-8653-D214-4A61E02CD0A6}"/>
              </a:ext>
            </a:extLst>
          </p:cNvPr>
          <p:cNvSpPr txBox="1"/>
          <p:nvPr/>
        </p:nvSpPr>
        <p:spPr>
          <a:xfrm>
            <a:off x="4631868" y="3610700"/>
            <a:ext cx="3227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prend une décision courageuse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01210B-3040-750F-31CE-9BBDD532076B}"/>
              </a:ext>
            </a:extLst>
          </p:cNvPr>
          <p:cNvSpPr txBox="1"/>
          <p:nvPr/>
        </p:nvSpPr>
        <p:spPr>
          <a:xfrm>
            <a:off x="6222400" y="4333827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n’hésite pas 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960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première partie de la séance d’aujourd’hui : la compréhension détaillée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544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Compréhension détaillée</a:t>
            </a:r>
            <a:endParaRPr lang="fr-FR" sz="36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58895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876093" y="2678997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courage comme principe de vie !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le texte a déjà fait l’objet d’une lecture globale lors d’une séance précédente.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427508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avons déjà travaillé cette stratégie quand nous avons étudié le texte « 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Coincé dans un ascenseur »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 Maintenant, nous allons appliquer cette même stratégie au texte « 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 nom d’un frère »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208D9-6622-77D4-09AD-9A52F46F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A3655B-CF61-4039-D2A8-E3E0534F3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Répondez aux questions suivantes pour identifiez les motivations des personnages.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5A13C-AB77-E1B1-33A6-B0339030839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AC2940D-D99E-2C86-633E-78D036DE889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1D008E-4B4F-0939-1BCF-319FFD327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36" y="1376195"/>
            <a:ext cx="10612331" cy="344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9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42228-9F91-C398-934B-85570871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5E8500-DA3C-847B-D3D9-E5640C529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motivations de ces personnages.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87FBB-5274-A6E0-7210-229F2CBBA58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E63942BC-5DD8-F1B0-D85F-1E47EEB1CB0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2E3007D-D9DF-19BC-F898-0C6D094D2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36" y="1376195"/>
            <a:ext cx="10612331" cy="34428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7546EA-C207-486C-DF32-246E1E487052}"/>
              </a:ext>
            </a:extLst>
          </p:cNvPr>
          <p:cNvSpPr txBox="1"/>
          <p:nvPr/>
        </p:nvSpPr>
        <p:spPr>
          <a:xfrm>
            <a:off x="1600200" y="3508606"/>
            <a:ext cx="966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Parce qu’elle aime son frère et veut le protéger.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C38122-8267-1CFB-3EB4-A9EEF07E01D1}"/>
              </a:ext>
            </a:extLst>
          </p:cNvPr>
          <p:cNvSpPr txBox="1"/>
          <p:nvPr/>
        </p:nvSpPr>
        <p:spPr>
          <a:xfrm>
            <a:off x="1600200" y="4400386"/>
            <a:ext cx="966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Parce qu’elle est fière, et veut rester forte et indépendante.</a:t>
            </a:r>
          </a:p>
        </p:txBody>
      </p:sp>
    </p:spTree>
    <p:extLst>
      <p:ext uri="{BB962C8B-B14F-4D97-AF65-F5344CB8AC3E}">
        <p14:creationId xmlns:p14="http://schemas.microsoft.com/office/powerpoint/2010/main" val="3011810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5CCE-472A-9601-42BD-74A30474B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AD696C-70E1-05F9-3E85-05F1C9CF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répondez aux questions suivantes pour identifiez les émotions des personnages.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DA62DA-7A56-455E-5686-44F7F6AC401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E2DB940-C559-21F9-2F5B-60138A96C9A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0AF4CC0-A337-9BAB-DEC2-49AD68298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33" y="1632857"/>
            <a:ext cx="10888430" cy="298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61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83240-9B9E-D23D-2307-9F8047D18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194AA-057C-BAE2-F996-CC6DD773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émotions de ces personnages.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6FAA12-A7CC-C18E-4A4E-75F9E62B549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843CA41-04B4-BA7D-E5B7-09936B7008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C8E8A64-CB80-A991-105C-5126F70A5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33" y="1632857"/>
            <a:ext cx="10888430" cy="29855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A8BCBED-199F-25BA-F95F-A2B55B8676ED}"/>
              </a:ext>
            </a:extLst>
          </p:cNvPr>
          <p:cNvSpPr txBox="1"/>
          <p:nvPr/>
        </p:nvSpPr>
        <p:spPr>
          <a:xfrm>
            <a:off x="1723953" y="3376593"/>
            <a:ext cx="966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Cela montre qu’elle a peur et qu’elle s’inquiète pour son frère.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1CB067-1120-EBC7-6C7C-1E31785E644E}"/>
              </a:ext>
            </a:extLst>
          </p:cNvPr>
          <p:cNvSpPr txBox="1"/>
          <p:nvPr/>
        </p:nvSpPr>
        <p:spPr>
          <a:xfrm>
            <a:off x="1733953" y="4177926"/>
            <a:ext cx="966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Elle est rassurée et soulagée.</a:t>
            </a:r>
          </a:p>
        </p:txBody>
      </p:sp>
    </p:spTree>
    <p:extLst>
      <p:ext uri="{BB962C8B-B14F-4D97-AF65-F5344CB8AC3E}">
        <p14:creationId xmlns:p14="http://schemas.microsoft.com/office/powerpoint/2010/main" val="2691487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repérez dans le texte les parles des personnages. Travaillez en binômes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Cibler celles et ceux qui hésitent. Demander de justifier les réponses.</a:t>
            </a:r>
          </a:p>
        </p:txBody>
      </p:sp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E5F9113-2D3C-EEAD-1027-70B82D929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1817913"/>
            <a:ext cx="10170372" cy="280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31A3-74C6-1507-8A30-04567AF87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21626-AA55-50D7-8794-EA085B6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passages du texte qui correspondent aux thèmes proposés.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477FBA-B668-1E58-6B92-58E9E5580A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2C329F7-2472-00CC-3F73-2CCAEC3A4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1817913"/>
            <a:ext cx="10170372" cy="280851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D2C814-B655-34FE-DB8D-DB18A390F081}"/>
              </a:ext>
            </a:extLst>
          </p:cNvPr>
          <p:cNvSpPr txBox="1"/>
          <p:nvPr/>
        </p:nvSpPr>
        <p:spPr>
          <a:xfrm>
            <a:off x="1723953" y="3376593"/>
            <a:ext cx="966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« Grâce à toi c’était moins lourd.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49DB6E-12EF-1F9B-B79A-09877557FD7F}"/>
              </a:ext>
            </a:extLst>
          </p:cNvPr>
          <p:cNvSpPr txBox="1"/>
          <p:nvPr/>
        </p:nvSpPr>
        <p:spPr>
          <a:xfrm>
            <a:off x="1723953" y="4202011"/>
            <a:ext cx="9303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« Ne t’inquiète pas, je suis là, je vais m’occuper de toi. » </a:t>
            </a:r>
            <a:endParaRPr lang="fr-F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82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4"/>
            <a:ext cx="10717540" cy="266294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Analysez les gestes du personnage et déduisez les motivations, émotions ou valeurs qui leur correspondent.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9210B0-E941-7972-1FB6-40562D74C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64" y="1465243"/>
            <a:ext cx="10231422" cy="34372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9CA6ECB-9C87-3CAA-6FF8-BC202D269DE6}"/>
              </a:ext>
            </a:extLst>
          </p:cNvPr>
          <p:cNvSpPr txBox="1"/>
          <p:nvPr/>
        </p:nvSpPr>
        <p:spPr>
          <a:xfrm>
            <a:off x="1209101" y="3522510"/>
            <a:ext cx="4886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dirty="0"/>
              <a:t>Elle décide de l’emmener chez le médecin malgré la pluie.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58419D7-8C4E-1633-7193-818A43C6DE24}"/>
              </a:ext>
            </a:extLst>
          </p:cNvPr>
          <p:cNvSpPr txBox="1"/>
          <p:nvPr/>
        </p:nvSpPr>
        <p:spPr>
          <a:xfrm>
            <a:off x="1209101" y="4172424"/>
            <a:ext cx="4784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/>
              <a:t>Elle serre son frère contre elle pour le réchauffer.</a:t>
            </a:r>
          </a:p>
        </p:txBody>
      </p:sp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motivations, émotions et valeurs qui correspondent à ces gestes.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712EE2-8F81-B8FE-9263-47565368C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64" y="1465243"/>
            <a:ext cx="10231422" cy="34372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514729-BD54-797C-10C3-5C10C3794862}"/>
              </a:ext>
            </a:extLst>
          </p:cNvPr>
          <p:cNvSpPr txBox="1"/>
          <p:nvPr/>
        </p:nvSpPr>
        <p:spPr>
          <a:xfrm>
            <a:off x="1209101" y="3522510"/>
            <a:ext cx="4886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dirty="0"/>
              <a:t>Elle décide de l’emmener chez le médecin malgré la pluie.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AD85E7-8615-9EB1-C755-8AB41FD5856E}"/>
              </a:ext>
            </a:extLst>
          </p:cNvPr>
          <p:cNvSpPr txBox="1"/>
          <p:nvPr/>
        </p:nvSpPr>
        <p:spPr>
          <a:xfrm>
            <a:off x="1209101" y="4172424"/>
            <a:ext cx="4784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/>
              <a:t>Elle serre son frère contre elle pour le réchauffer.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2323F0-4085-DCE9-1EB6-C8A916A85368}"/>
              </a:ext>
            </a:extLst>
          </p:cNvPr>
          <p:cNvSpPr txBox="1"/>
          <p:nvPr/>
        </p:nvSpPr>
        <p:spPr>
          <a:xfrm>
            <a:off x="6135827" y="4172423"/>
            <a:ext cx="4726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Elle est protectrice, aimante et bienveillante.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3ED0B-1988-9A6C-1EEA-E0F3E8A6E841}"/>
              </a:ext>
            </a:extLst>
          </p:cNvPr>
          <p:cNvSpPr txBox="1"/>
          <p:nvPr/>
        </p:nvSpPr>
        <p:spPr>
          <a:xfrm>
            <a:off x="6125827" y="3526658"/>
            <a:ext cx="4726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Elle est courageuse, responsable et déterminée.</a:t>
            </a:r>
          </a:p>
        </p:txBody>
      </p:sp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lecture fluence.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826383" y="1457605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848621" y="342900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24CD2D-F08B-8C96-7D70-1B6EF959DFDF}"/>
              </a:ext>
            </a:extLst>
          </p:cNvPr>
          <p:cNvSpPr txBox="1"/>
          <p:nvPr/>
        </p:nvSpPr>
        <p:spPr>
          <a:xfrm>
            <a:off x="4876093" y="2678997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courage comme principe de vie ! 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lecture fluence.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/>
              <a:t>Rappeler aux élèves que cette stratégie a déjà été traitée pendant la 1</a:t>
            </a:r>
            <a:r>
              <a:rPr lang="fr-FR" sz="1600" i="1" baseline="30000" dirty="0"/>
              <a:t>ère</a:t>
            </a:r>
            <a:r>
              <a:rPr lang="fr-FR" sz="1600" i="1" dirty="0"/>
              <a:t> séance de lecture fluence.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veut me rappeler comment lire un texte narratif de manière fluide et expressive ?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Recueillir les réponses de quelques élèves et demander des justifications..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A46589-D95E-1F53-C927-4DAAD41626DD}"/>
              </a:ext>
            </a:extLst>
          </p:cNvPr>
          <p:cNvSpPr txBox="1"/>
          <p:nvPr/>
        </p:nvSpPr>
        <p:spPr>
          <a:xfrm>
            <a:off x="1678500" y="1451846"/>
            <a:ext cx="94923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un texte de manière fluide ?</a:t>
            </a:r>
          </a:p>
          <a:p>
            <a:pPr lvl="1"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lire avec le bon rythme, sans s’arrêter, sans découper mot par mot.</a:t>
            </a:r>
          </a:p>
          <a:p>
            <a:pPr lvl="1">
              <a:lnSpc>
                <a:spcPct val="150000"/>
              </a:lnSpc>
            </a:pPr>
            <a:endParaRPr lang="fr-FR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 </a:t>
            </a:r>
            <a:r>
              <a:rPr lang="fr-FR" sz="2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Leur mère travaillait loin et ne rentrait que pendant les weekends. Leur père, lui, était parti depuis bien longtemps. . </a:t>
            </a:r>
          </a:p>
          <a:p>
            <a:pPr lvl="1">
              <a:lnSpc>
                <a:spcPct val="150000"/>
              </a:lnSpc>
            </a:pPr>
            <a:endParaRPr lang="fr-FR" sz="2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un texte de manière expressive ? </a:t>
            </a:r>
          </a:p>
          <a:p>
            <a:pPr lvl="1"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lire en mettant de l’expression et en faisant entendre les émotions.</a:t>
            </a:r>
          </a:p>
          <a:p>
            <a:pPr lvl="1">
              <a:lnSpc>
                <a:spcPct val="150000"/>
              </a:lnSpc>
            </a:pPr>
            <a:endParaRPr lang="fr-FR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</a:t>
            </a:r>
            <a:r>
              <a:rPr lang="fr-FR" sz="2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Ne t’inquiète pas, je suis là, je vais m’occuper de toi.</a:t>
            </a:r>
          </a:p>
          <a:p>
            <a:pPr lvl="1"/>
            <a:endParaRPr lang="fr-FR" sz="3600" i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FCD71B-C842-5705-55F3-4BA2364D5580}"/>
              </a:ext>
            </a:extLst>
          </p:cNvPr>
          <p:cNvSpPr txBox="1"/>
          <p:nvPr/>
        </p:nvSpPr>
        <p:spPr>
          <a:xfrm>
            <a:off x="1678500" y="2495041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C3336C-A65F-FC28-C57B-DED3625582FF}"/>
              </a:ext>
            </a:extLst>
          </p:cNvPr>
          <p:cNvSpPr txBox="1"/>
          <p:nvPr/>
        </p:nvSpPr>
        <p:spPr>
          <a:xfrm>
            <a:off x="1678500" y="4646232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</p:spTree>
    <p:extLst>
      <p:ext uri="{BB962C8B-B14F-4D97-AF65-F5344CB8AC3E}">
        <p14:creationId xmlns:p14="http://schemas.microsoft.com/office/powerpoint/2010/main" val="130214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A45AB-5F8F-E56C-CB7B-86D4750CE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172D71E-B166-2E47-719D-E72A0186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comment lire un texte narratif de manière fluide et expressive.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9C79D1A3-7AC1-B44A-24E3-BC9F5F41C3B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Verbaliser la démarche. Donner un modèle de lecture de ces exemples.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B259A5-4422-3251-4A34-D0BCC97AA73D}"/>
              </a:ext>
            </a:extLst>
          </p:cNvPr>
          <p:cNvSpPr txBox="1"/>
          <p:nvPr/>
        </p:nvSpPr>
        <p:spPr>
          <a:xfrm>
            <a:off x="1678500" y="1451846"/>
            <a:ext cx="949234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un texte de manière fluide ? </a:t>
            </a:r>
          </a:p>
          <a:p>
            <a:pPr lvl="1">
              <a:lnSpc>
                <a:spcPct val="150000"/>
              </a:lnSpc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lire avec le bon rythme, sans s’arrêter, sans découper mot par mot.</a:t>
            </a:r>
          </a:p>
          <a:p>
            <a:pPr lvl="1">
              <a:lnSpc>
                <a:spcPct val="150000"/>
              </a:lnSpc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000" b="1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 </a:t>
            </a:r>
            <a:r>
              <a:rPr lang="fr-FR" sz="20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Leur mère travaillait loin et ne rentrait que pendant les weekends. Leur père, lui, était parti depuis bien longtemps. . </a:t>
            </a:r>
          </a:p>
          <a:p>
            <a:pPr lvl="1">
              <a:lnSpc>
                <a:spcPct val="150000"/>
              </a:lnSpc>
            </a:pPr>
            <a:endParaRPr lang="fr-FR" sz="2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un texte de manière expressive ? </a:t>
            </a:r>
          </a:p>
          <a:p>
            <a:pPr lvl="1">
              <a:lnSpc>
                <a:spcPct val="150000"/>
              </a:lnSpc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lire en mettant de l’expression et en faisant entendre les émotions.</a:t>
            </a:r>
          </a:p>
          <a:p>
            <a:pPr lvl="1">
              <a:lnSpc>
                <a:spcPct val="150000"/>
              </a:lnSpc>
            </a:pP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000" b="1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 :</a:t>
            </a:r>
            <a:r>
              <a:rPr lang="fr-FR" sz="20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highlight>
                  <a:srgbClr val="FFFF00"/>
                </a:highlight>
              </a:rPr>
              <a:t>Ne t’inquiète pas, je suis là, je vais m’occuper de toi.</a:t>
            </a:r>
          </a:p>
          <a:p>
            <a:pPr lvl="1"/>
            <a:endParaRPr lang="fr-FR" sz="3600" i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2D3460-3DF4-5412-DF93-D91C9080E2E4}"/>
              </a:ext>
            </a:extLst>
          </p:cNvPr>
          <p:cNvSpPr txBox="1"/>
          <p:nvPr/>
        </p:nvSpPr>
        <p:spPr>
          <a:xfrm>
            <a:off x="1678500" y="2495041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0E1B02-0B55-D74B-6D55-8D1184C410B5}"/>
              </a:ext>
            </a:extLst>
          </p:cNvPr>
          <p:cNvSpPr txBox="1"/>
          <p:nvPr/>
        </p:nvSpPr>
        <p:spPr>
          <a:xfrm>
            <a:off x="1678500" y="4646232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</p:spTree>
    <p:extLst>
      <p:ext uri="{BB962C8B-B14F-4D97-AF65-F5344CB8AC3E}">
        <p14:creationId xmlns:p14="http://schemas.microsoft.com/office/powerpoint/2010/main" val="333479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6C3A8-6927-F0BE-9BD5-A946B31B2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5455654-02B8-1F28-9536-069E97A4D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lisez à haute voix les expressions suivantes pour automatiser votre lecture.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A615CBD-82E4-21C2-970C-89005E0C9F11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Choisir quelques élèves pour lires ces expressions. Corriger systématiquement les erreurs de lecture.</a:t>
            </a:r>
          </a:p>
        </p:txBody>
      </p:sp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A2AE2A-15C1-A996-AF6F-7C61CC2D5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59" y="1432194"/>
            <a:ext cx="10922384" cy="302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8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passage narratif suivant de manière fluide et expressive.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faire des lectures à haute voix. Demander de justifier les réponses.</a:t>
            </a:r>
            <a:endParaRPr lang="fr-FR" sz="1600" dirty="0"/>
          </a:p>
        </p:txBody>
      </p:sp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826E555-28F6-94D0-9064-BACC34413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98" y="1266001"/>
            <a:ext cx="10421804" cy="19243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8A827F-8ECD-87B0-850D-C3E3C69EB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880" y="3429000"/>
            <a:ext cx="3647792" cy="241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passage narratif suivant de manière fluide et expressive.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Corrigez les erreurs de lecture.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C46CB5-18ED-BC7F-DBBB-45715E10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18"/>
          <a:stretch>
            <a:fillRect/>
          </a:stretch>
        </p:blipFill>
        <p:spPr>
          <a:xfrm>
            <a:off x="1864899" y="5388428"/>
            <a:ext cx="7264773" cy="1069563"/>
          </a:xfrm>
          <a:prstGeom prst="rect">
            <a:avLst/>
          </a:prstGeom>
        </p:spPr>
      </p:pic>
      <p:pic>
        <p:nvPicPr>
          <p:cNvPr id="11" name="Image 10" descr="Une image contenant Visage humain, texte, habits, personne&#10;&#10;Le contenu généré par l’IA peut être incorrect.">
            <a:extLst>
              <a:ext uri="{FF2B5EF4-FFF2-40B4-BE49-F238E27FC236}">
                <a16:creationId xmlns:a16="http://schemas.microsoft.com/office/drawing/2014/main" id="{50A74403-302B-F791-690A-0D20CF2EB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30" y="1059528"/>
            <a:ext cx="10281540" cy="418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DF2465-AAA5-3F31-D7EA-110B206A164A}"/>
              </a:ext>
            </a:extLst>
          </p:cNvPr>
          <p:cNvSpPr txBox="1"/>
          <p:nvPr/>
        </p:nvSpPr>
        <p:spPr>
          <a:xfrm>
            <a:off x="558800" y="367397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960F00-BB9D-3651-AC8B-376831DAAE6A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783884-3DF4-24F6-F056-FC005CE9FF2E}"/>
              </a:ext>
            </a:extLst>
          </p:cNvPr>
          <p:cNvSpPr/>
          <p:nvPr/>
        </p:nvSpPr>
        <p:spPr>
          <a:xfrm>
            <a:off x="877886" y="4159392"/>
            <a:ext cx="998067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84016D-E6FA-0BCA-B7C7-E5934CA6B462}"/>
              </a:ext>
            </a:extLst>
          </p:cNvPr>
          <p:cNvSpPr/>
          <p:nvPr/>
        </p:nvSpPr>
        <p:spPr>
          <a:xfrm>
            <a:off x="883269" y="1682945"/>
            <a:ext cx="9980674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4050353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Apporter des précisions supplémentaires si nécessaire.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67397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77886" y="4159392"/>
            <a:ext cx="998067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avec le bon rythme, sans s’arrêter, sans découper mot par mot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de l’expression et faire entendre les émotions.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FA1E4A-C7FB-5311-9D3C-5E02727BB2F8}"/>
              </a:ext>
            </a:extLst>
          </p:cNvPr>
          <p:cNvSpPr/>
          <p:nvPr/>
        </p:nvSpPr>
        <p:spPr>
          <a:xfrm>
            <a:off x="883269" y="1682945"/>
            <a:ext cx="9980674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les émotions ou motivations d’un personnage à partir de ses paroles, ses gestes ou ses choix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/>
              <a:t>Elle embrasse son frère </a:t>
            </a:r>
            <a:r>
              <a:rPr lang="fr-FR" sz="2000" dirty="0"/>
              <a:t>👉 </a:t>
            </a:r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geste indique qu’elle aime son frère.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/>
              <a:t>Ne t’inquiète pas, je suis là : </a:t>
            </a:r>
            <a:r>
              <a:rPr lang="fr-FR" sz="2000" dirty="0"/>
              <a:t>👉 </a:t>
            </a:r>
            <a:r>
              <a:rPr lang="fr-FR" sz="2000" i="1" dirty="0"/>
              <a:t>ces paroles cherchent à calmer et à rassurer.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/>
              <a:t>Son ami a contacté une association : </a:t>
            </a:r>
            <a:r>
              <a:rPr lang="fr-FR" sz="2000" dirty="0"/>
              <a:t>👉 </a:t>
            </a:r>
            <a:r>
              <a:rPr lang="fr-FR" sz="2000" i="1" dirty="0"/>
              <a:t>ce choix montre qu’elle veut aider, agir et soutenir.</a:t>
            </a:r>
          </a:p>
        </p:txBody>
      </p:sp>
    </p:spTree>
    <p:extLst>
      <p:ext uri="{BB962C8B-B14F-4D97-AF65-F5344CB8AC3E}">
        <p14:creationId xmlns:p14="http://schemas.microsoft.com/office/powerpoint/2010/main" val="7346553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les exercices 2 et 3 de l’activité 2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53.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7637</TotalTime>
  <Words>1885</Words>
  <Application>Microsoft Office PowerPoint</Application>
  <PresentationFormat>Grand écran</PresentationFormat>
  <Paragraphs>201</Paragraphs>
  <Slides>42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42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corriger ensemble le travail effectué à la maison. Livret de l’élève, p. 50</vt:lpstr>
      <vt:lpstr>Voilà, nous avons complété les phrases avec le vocabulaire des actions héroïques.</vt:lpstr>
      <vt:lpstr>Bonjour! Prêts pour démarrer notre séance ? Allons-y!</vt:lpstr>
      <vt:lpstr>Passons maintenant à la première partie de la séance d’aujourd’hui : la compréhension détaillée du texte.</vt:lpstr>
      <vt:lpstr>Nous avons déjà travaillé cette stratégie quand nous avons étudié le texte « Coincé dans un ascenseur ». Maintenant, nous allons appliquer cette même stratégie au texte « Au nom d’un frère ».</vt:lpstr>
      <vt:lpstr>Présentation PowerPoint</vt:lpstr>
      <vt:lpstr>Répondez aux questions suivantes pour identifiez les motivations des personnages.</vt:lpstr>
      <vt:lpstr>Voici les motivations de ces personnages. </vt:lpstr>
      <vt:lpstr>Maintenant, répondez aux questions suivantes pour identifiez les émotions des personnages.</vt:lpstr>
      <vt:lpstr>Voici les émotions de ces personnages. </vt:lpstr>
      <vt:lpstr>Présentation PowerPoint</vt:lpstr>
      <vt:lpstr>Maintenant, repérez dans le texte les parles des personnages. Travaillez en binômes</vt:lpstr>
      <vt:lpstr>Voici les passages du texte qui correspondent aux thèmes proposés.</vt:lpstr>
      <vt:lpstr>Présentation PowerPoint</vt:lpstr>
      <vt:lpstr>Analysez les gestes du personnage et déduisez les motivations, émotions ou valeurs qui leur correspondent. Travaillez seuls.</vt:lpstr>
      <vt:lpstr>Voici les motivations, émotions et valeurs qui correspondent à ces gestes.</vt:lpstr>
      <vt:lpstr>Maintenant, on passe à la deuxième partie de la séance consacrée à la lecture fluence.</vt:lpstr>
      <vt:lpstr>Voici l’objectif de la lecture fluence.</vt:lpstr>
      <vt:lpstr>Présentation PowerPoint</vt:lpstr>
      <vt:lpstr>Qui veut me rappeler comment lire un texte narratif de manière fluide et expressive ?</vt:lpstr>
      <vt:lpstr>Voici comment lire un texte narratif de manière fluide et expressive.</vt:lpstr>
      <vt:lpstr>Maintenant, lisez à haute voix les expressions suivantes pour automatiser votre lecture.</vt:lpstr>
      <vt:lpstr>Présentation PowerPoint</vt:lpstr>
      <vt:lpstr>Lisez à haute voix le passage narratif suivant de manière fluide et expressive. Travaillez en binômes.</vt:lpstr>
      <vt:lpstr>Présentation PowerPoint</vt:lpstr>
      <vt:lpstr>Lisez à haute voix le passage narratif suivant de manière fluide et expressive. Travaillez seuls.</vt:lpstr>
      <vt:lpstr>Présentation PowerPoint</vt:lpstr>
      <vt:lpstr>Qui peut me dire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160</cp:revision>
  <dcterms:created xsi:type="dcterms:W3CDTF">2025-11-03T10:55:47Z</dcterms:created>
  <dcterms:modified xsi:type="dcterms:W3CDTF">2026-01-23T15:16:39Z</dcterms:modified>
</cp:coreProperties>
</file>