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1"/>
  </p:notesMasterIdLst>
  <p:sldIdLst>
    <p:sldId id="264" r:id="rId3"/>
    <p:sldId id="282" r:id="rId4"/>
    <p:sldId id="291" r:id="rId5"/>
    <p:sldId id="293" r:id="rId6"/>
    <p:sldId id="257" r:id="rId7"/>
    <p:sldId id="281" r:id="rId8"/>
    <p:sldId id="305" r:id="rId9"/>
    <p:sldId id="279" r:id="rId10"/>
    <p:sldId id="310" r:id="rId11"/>
    <p:sldId id="273" r:id="rId12"/>
    <p:sldId id="313" r:id="rId13"/>
    <p:sldId id="267" r:id="rId14"/>
    <p:sldId id="2147483645" r:id="rId15"/>
    <p:sldId id="258" r:id="rId16"/>
    <p:sldId id="265" r:id="rId17"/>
    <p:sldId id="269" r:id="rId18"/>
    <p:sldId id="320" r:id="rId19"/>
    <p:sldId id="321" r:id="rId20"/>
    <p:sldId id="322" r:id="rId21"/>
    <p:sldId id="323" r:id="rId22"/>
    <p:sldId id="330" r:id="rId23"/>
    <p:sldId id="331" r:id="rId24"/>
    <p:sldId id="332" r:id="rId25"/>
    <p:sldId id="327" r:id="rId26"/>
    <p:sldId id="328" r:id="rId27"/>
    <p:sldId id="329" r:id="rId28"/>
    <p:sldId id="333" r:id="rId29"/>
    <p:sldId id="334" r:id="rId30"/>
    <p:sldId id="283" r:id="rId31"/>
    <p:sldId id="336" r:id="rId32"/>
    <p:sldId id="337" r:id="rId33"/>
    <p:sldId id="338" r:id="rId34"/>
    <p:sldId id="324" r:id="rId35"/>
    <p:sldId id="325" r:id="rId36"/>
    <p:sldId id="326" r:id="rId37"/>
    <p:sldId id="2147483647" r:id="rId38"/>
    <p:sldId id="339" r:id="rId39"/>
    <p:sldId id="259" r:id="rId40"/>
    <p:sldId id="316" r:id="rId41"/>
    <p:sldId id="289" r:id="rId42"/>
    <p:sldId id="271" r:id="rId43"/>
    <p:sldId id="275" r:id="rId44"/>
    <p:sldId id="260" r:id="rId45"/>
    <p:sldId id="256" r:id="rId46"/>
    <p:sldId id="261" r:id="rId47"/>
    <p:sldId id="278" r:id="rId48"/>
    <p:sldId id="268" r:id="rId49"/>
    <p:sldId id="270" r:id="rId50"/>
    <p:sldId id="2147483646" r:id="rId51"/>
    <p:sldId id="272" r:id="rId52"/>
    <p:sldId id="274" r:id="rId53"/>
    <p:sldId id="341" r:id="rId54"/>
    <p:sldId id="342" r:id="rId55"/>
    <p:sldId id="276" r:id="rId56"/>
    <p:sldId id="317" r:id="rId57"/>
    <p:sldId id="262" r:id="rId58"/>
    <p:sldId id="266" r:id="rId59"/>
    <p:sldId id="277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57"/>
            <p14:sldId id="281"/>
            <p14:sldId id="305"/>
            <p14:sldId id="279"/>
            <p14:sldId id="310"/>
            <p14:sldId id="273"/>
            <p14:sldId id="313"/>
            <p14:sldId id="267"/>
            <p14:sldId id="2147483645"/>
            <p14:sldId id="258"/>
            <p14:sldId id="265"/>
            <p14:sldId id="269"/>
            <p14:sldId id="320"/>
            <p14:sldId id="321"/>
            <p14:sldId id="322"/>
            <p14:sldId id="323"/>
            <p14:sldId id="330"/>
            <p14:sldId id="331"/>
            <p14:sldId id="332"/>
            <p14:sldId id="327"/>
            <p14:sldId id="328"/>
            <p14:sldId id="329"/>
            <p14:sldId id="333"/>
            <p14:sldId id="334"/>
            <p14:sldId id="283"/>
            <p14:sldId id="336"/>
            <p14:sldId id="337"/>
            <p14:sldId id="338"/>
            <p14:sldId id="324"/>
            <p14:sldId id="325"/>
            <p14:sldId id="326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56"/>
            <p14:sldId id="261"/>
            <p14:sldId id="278"/>
            <p14:sldId id="268"/>
            <p14:sldId id="270"/>
            <p14:sldId id="2147483646"/>
            <p14:sldId id="272"/>
            <p14:sldId id="274"/>
            <p14:sldId id="341"/>
            <p14:sldId id="342"/>
            <p14:sldId id="276"/>
            <p14:sldId id="317"/>
            <p14:sldId id="262"/>
            <p14:sldId id="26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498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866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  <p:sldLayoutId id="2147483750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Héros comme nous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globale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8" name="Image 7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D0FB09C9-1D4E-66BE-75C3-56F786F56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2870680" y="4399044"/>
            <a:ext cx="2577429" cy="1930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D211B2-555E-7892-07A2-0888119D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7" y="4399044"/>
            <a:ext cx="2539155" cy="1930681"/>
          </a:xfrm>
          <a:prstGeom prst="rect">
            <a:avLst/>
          </a:prstGeom>
        </p:spPr>
      </p:pic>
      <p:pic>
        <p:nvPicPr>
          <p:cNvPr id="14" name="Image 13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C0F6E0DF-84F9-85D7-BC26-232B177B2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68" y="4399044"/>
            <a:ext cx="2539155" cy="19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relatif aux émotions et aux motivations.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et motivations à partir de l’action accomplie.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 du quotidien.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motivations et les actions d’un héros.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318109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et utiliser le vocabulaire des actions héroïques.</a:t>
            </a:r>
          </a:p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Compréhension globale : Analyser des indices pour deviner les émotions ou les motivations d’un personnage.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motivations, les émotions ou les valeurs d’une personne à partir de ses paroles, gestes ou choix.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Lire de manière fluide et expressive un texte narratif-descriptif..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des compléments de manière pour décrire des actions héroïques.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Mettre en valeur les motivations et les actions d’un héros.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Rédiger le portrait d’un héros pour mettre en valeur ses actions, ses motivations et ses qualités.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dirty="0"/>
              <a:t>Identifier et utiliser le lexique des actions héroïques.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dirty="0"/>
              <a:t>Lire de manière fluide et expressive un texte narratif.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Faire preuve de courage, réaliser un acte héroïque, risquer sa vie, ne pas hésiter, prendre une décision, ne reculer devant rien.</a:t>
            </a:r>
          </a:p>
          <a:p>
            <a:r>
              <a:rPr lang="fr-FR" dirty="0">
                <a:ea typeface="Calibri" panose="020F0502020204030204" pitchFamily="34" charset="0"/>
              </a:rPr>
              <a:t>Mettre de l’expression </a:t>
            </a:r>
          </a:p>
          <a:p>
            <a:r>
              <a:rPr lang="fr-FR" dirty="0">
                <a:ea typeface="Calibri" panose="020F0502020204030204" pitchFamily="34" charset="0"/>
              </a:rPr>
              <a:t>Faire entendre les émotions.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Varier les expressions pour parler d’actions héroïques.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S’entraîner à lire de manière fluide et expressive.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lexicale, texte, images, exercices d’association, répétitions orales, ...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Répéter toujours les mêmes expressions pour parler d’actions héroïques.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Lire mot à mot, sans respecter le rythme, sans intonation ni émotion.</a:t>
            </a:r>
          </a:p>
        </p:txBody>
      </p:sp>
    </p:spTree>
    <p:extLst>
      <p:ext uri="{BB962C8B-B14F-4D97-AF65-F5344CB8AC3E}">
        <p14:creationId xmlns:p14="http://schemas.microsoft.com/office/powerpoint/2010/main" val="3313366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globale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1E043-C9AD-216F-E9FB-0C2361B2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2CD5AC2-A29E-4D18-2378-7CDC8EEF4B5E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Repère les gestes du personnage, ainsi que les motivations, émotions et valeurs qui leur correspondent.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751A1C4-3841-4170-0F0E-1010954262C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Contrôler le travail de quelques élèves. Pour chaque phrase, désigner un élève au hasard.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406C08F-CC71-07C2-E70B-5C98D0F9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22" y="1415142"/>
            <a:ext cx="10226155" cy="38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89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CFE12-3B45-DF9D-5B42-A9E1AD75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B883B81-1284-B6B9-4BD4-2B0B79AD7AA8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Voici les gestes du personnage, ainsi que les motivations, émotions et valeurs qui leur correspondent.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CE0DE1F-3793-BF47-A096-518648D0BC1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Donner des exemples supplémentaires si nécessaire.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8A2BD32-5A2D-066E-FC07-25EB4C830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22" y="1415142"/>
            <a:ext cx="10226155" cy="38644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70F3CE-B77A-3234-F60A-7054F811FCDD}"/>
              </a:ext>
            </a:extLst>
          </p:cNvPr>
          <p:cNvSpPr txBox="1"/>
          <p:nvPr/>
        </p:nvSpPr>
        <p:spPr>
          <a:xfrm>
            <a:off x="1240971" y="3636220"/>
            <a:ext cx="470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B0F0"/>
                </a:solidFill>
              </a:rPr>
              <a:t>Il pose son sac à terre et sort son téléphone pour appeler les secours.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B993EE-68EF-E15D-003D-9167899F66B7}"/>
              </a:ext>
            </a:extLst>
          </p:cNvPr>
          <p:cNvSpPr txBox="1"/>
          <p:nvPr/>
        </p:nvSpPr>
        <p:spPr>
          <a:xfrm>
            <a:off x="6121972" y="3636220"/>
            <a:ext cx="470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B0F0"/>
                </a:solidFill>
              </a:rPr>
              <a:t>Il est responsable, il agit vite, il veut se rendre utile.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C7D108-859E-AAD6-2399-B61EE1CB97B9}"/>
              </a:ext>
            </a:extLst>
          </p:cNvPr>
          <p:cNvSpPr txBox="1"/>
          <p:nvPr/>
        </p:nvSpPr>
        <p:spPr>
          <a:xfrm>
            <a:off x="1240971" y="4464117"/>
            <a:ext cx="470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Il pose une main rassurante sur l’épaule de la vieille dame.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47A379C-7EB8-8CFC-87BA-95487D3A511C}"/>
              </a:ext>
            </a:extLst>
          </p:cNvPr>
          <p:cNvSpPr txBox="1"/>
          <p:nvPr/>
        </p:nvSpPr>
        <p:spPr>
          <a:xfrm>
            <a:off x="6121972" y="4464117"/>
            <a:ext cx="470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B0F0"/>
                </a:solidFill>
              </a:rPr>
              <a:t>Il est bienveillant, il veut rassurer et soutenir.</a:t>
            </a:r>
          </a:p>
        </p:txBody>
      </p:sp>
    </p:spTree>
    <p:extLst>
      <p:ext uri="{BB962C8B-B14F-4D97-AF65-F5344CB8AC3E}">
        <p14:creationId xmlns:p14="http://schemas.microsoft.com/office/powerpoint/2010/main" val="123177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854026" y="370714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070526" y="243713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Ces actes qui parlent plus que les mots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et utiliser le lexique des actions héroïques.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jeunes, escalier, bagarre, accident, …</a:t>
            </a:r>
          </a:p>
        </p:txBody>
      </p:sp>
      <p:pic>
        <p:nvPicPr>
          <p:cNvPr id="7" name="Image 6" descr="Une image contenant habits, personne, chaussures, Visage humain&#10;&#10;Le contenu généré par l’IA peut être incorrect.">
            <a:extLst>
              <a:ext uri="{FF2B5EF4-FFF2-40B4-BE49-F238E27FC236}">
                <a16:creationId xmlns:a16="http://schemas.microsoft.com/office/drawing/2014/main" id="{40E864AA-4E01-4FAA-5DFD-21CE6CFCC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3"/>
            <a:ext cx="5249636" cy="34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758983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fille intervient pour protéger son amie. Elle fait preuve d’un grand courage.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preuve d’un grand courage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4" name="Image 3" descr="Une image contenant habits, personne, chaussures, Visage humain&#10;&#10;Le contenu généré par l’IA peut être incorrect.">
            <a:extLst>
              <a:ext uri="{FF2B5EF4-FFF2-40B4-BE49-F238E27FC236}">
                <a16:creationId xmlns:a16="http://schemas.microsoft.com/office/drawing/2014/main" id="{7D0B12B1-1CFD-67E7-4FD5-8168940CD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3"/>
            <a:ext cx="5249636" cy="349975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3F96B55-E853-22CE-151F-D7D259C14BC3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Faire preuve de courage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 faire preuve de courage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Faire preuve de courage</a:t>
            </a:r>
            <a:endParaRPr lang="fr-FR" sz="24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Elle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 fait preuve d’un grand courage </a:t>
            </a:r>
            <a:r>
              <a:rPr lang="fr-FR" sz="2400" dirty="0">
                <a:latin typeface="Calibri" panose="020F0502020204030204" pitchFamily="34" charset="0"/>
              </a:rPr>
              <a:t>pour empêcher l’accident et protéger les autres.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" name="Image 4" descr="Une image contenant habits, personne, chaussures, Visage humain&#10;&#10;Le contenu généré par l’IA peut être incorrect.">
            <a:extLst>
              <a:ext uri="{FF2B5EF4-FFF2-40B4-BE49-F238E27FC236}">
                <a16:creationId xmlns:a16="http://schemas.microsoft.com/office/drawing/2014/main" id="{9CB6A2B5-DBA1-6E19-803C-FE4886780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3"/>
            <a:ext cx="5249636" cy="34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Que représente-t-elle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un enfant se noie, un jeune tente de le sauver.</a:t>
            </a:r>
          </a:p>
        </p:txBody>
      </p:sp>
      <p:pic>
        <p:nvPicPr>
          <p:cNvPr id="8" name="Image 7" descr="Une image contenant eau, Visage humain, plein air, personne&#10;&#10;Le contenu généré par l’IA peut être incorrect.">
            <a:extLst>
              <a:ext uri="{FF2B5EF4-FFF2-40B4-BE49-F238E27FC236}">
                <a16:creationId xmlns:a16="http://schemas.microsoft.com/office/drawing/2014/main" id="{435A2F61-F8EB-5A5B-CA8E-35DEAEE5F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491343"/>
            <a:ext cx="525780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7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homme sauve un enfant qui se noie dans la rivière. Il réalise un acte héroïque.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réaliser un acte héroïque.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423EA6-2472-BA1E-8BE2-D514516B2C9B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Réaliser un acte héroïque</a:t>
            </a:r>
            <a:endParaRPr lang="fr-FR" sz="2400" b="1" dirty="0"/>
          </a:p>
        </p:txBody>
      </p:sp>
      <p:pic>
        <p:nvPicPr>
          <p:cNvPr id="8" name="Image 7" descr="Une image contenant eau, Visage humain, plein air, personne&#10;&#10;Le contenu généré par l’IA peut être incorrect.">
            <a:extLst>
              <a:ext uri="{FF2B5EF4-FFF2-40B4-BE49-F238E27FC236}">
                <a16:creationId xmlns:a16="http://schemas.microsoft.com/office/drawing/2014/main" id="{4E072200-0A6C-3029-23E9-875B9637A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491343"/>
            <a:ext cx="525780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14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réaliser un acte héroïque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Ce jeune homme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 réalisé un acte héroïque </a:t>
            </a:r>
            <a:r>
              <a:rPr lang="fr-FR" sz="2400" dirty="0">
                <a:latin typeface="Calibri" panose="020F0502020204030204" pitchFamily="34" charset="0"/>
              </a:rPr>
              <a:t>en plongeant dans la rivière pour sauver un petit garçon.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Réaliser un acte héroïque</a:t>
            </a:r>
            <a:endParaRPr lang="fr-FR" sz="2400" b="1" dirty="0"/>
          </a:p>
        </p:txBody>
      </p:sp>
      <p:pic>
        <p:nvPicPr>
          <p:cNvPr id="11" name="Image 10" descr="Une image contenant eau, Visage humain, plein air, personne&#10;&#10;Le contenu généré par l’IA peut être incorrect.">
            <a:extLst>
              <a:ext uri="{FF2B5EF4-FFF2-40B4-BE49-F238E27FC236}">
                <a16:creationId xmlns:a16="http://schemas.microsoft.com/office/drawing/2014/main" id="{4E1093F8-6251-A4C8-34CD-ED3E95622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491343"/>
            <a:ext cx="525780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43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Qui sont ces personnes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Où se trouvent-elles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feu, pompier, famille ...</a:t>
            </a:r>
          </a:p>
        </p:txBody>
      </p:sp>
      <p:pic>
        <p:nvPicPr>
          <p:cNvPr id="4" name="Image 3" descr="Une image contenant pompier, habits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D024884C-3A02-72CB-20B8-B547960D6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5"/>
            <a:ext cx="5224812" cy="348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pompier sauve des personnes du feu. Il a risqué sa vie pour sauver cette famille.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alt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risquer sa vie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015F95-86D0-1DE1-1EA3-1819652D4B9A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Risquer sa vie</a:t>
            </a:r>
          </a:p>
        </p:txBody>
      </p:sp>
      <p:pic>
        <p:nvPicPr>
          <p:cNvPr id="5" name="Image 4" descr="Une image contenant pompier, habits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02902B7F-907D-840F-05F3-4B2288C8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5"/>
            <a:ext cx="5224812" cy="348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risquer sa vie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Le pompier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 risqué sa vie </a:t>
            </a:r>
            <a:r>
              <a:rPr lang="fr-FR" sz="2400" dirty="0">
                <a:latin typeface="Calibri" panose="020F0502020204030204" pitchFamily="34" charset="0"/>
              </a:rPr>
              <a:t>pour sauver une femme et ses enfants coincés dans la maison en feu.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Risquer sa vie</a:t>
            </a:r>
          </a:p>
        </p:txBody>
      </p:sp>
      <p:pic>
        <p:nvPicPr>
          <p:cNvPr id="9" name="Image 8" descr="Une image contenant pompier, habits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D6EE6E90-A9A4-F3A6-90A8-0A20C98C1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5"/>
            <a:ext cx="5224812" cy="348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Bus, voyageurs, vieille dame, jeune fille à côté, …</a:t>
            </a:r>
          </a:p>
        </p:txBody>
      </p:sp>
      <p:pic>
        <p:nvPicPr>
          <p:cNvPr id="7" name="Image 6" descr="Une image contenant habits, personne, Visage humain, passager&#10;&#10;Le contenu généré par l’IA peut être incorrect.">
            <a:extLst>
              <a:ext uri="{FF2B5EF4-FFF2-40B4-BE49-F238E27FC236}">
                <a16:creationId xmlns:a16="http://schemas.microsoft.com/office/drawing/2014/main" id="{D0463BEB-CDAC-02CD-C3A3-2168A0C8C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1" y="1529442"/>
            <a:ext cx="5249636" cy="34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fille intervient pour aider une femme souffrante. Elle prend une décision courageuse.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prendre une décision courageuse.</a:t>
            </a:r>
          </a:p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024827-6725-8CB4-D87B-3133667019A7}"/>
              </a:ext>
            </a:extLst>
          </p:cNvPr>
          <p:cNvSpPr txBox="1"/>
          <p:nvPr/>
        </p:nvSpPr>
        <p:spPr>
          <a:xfrm>
            <a:off x="6424224" y="3120145"/>
            <a:ext cx="451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Prendre une décision courageuse</a:t>
            </a:r>
            <a:endParaRPr lang="fr-FR" sz="2400" b="1" dirty="0"/>
          </a:p>
        </p:txBody>
      </p:sp>
      <p:pic>
        <p:nvPicPr>
          <p:cNvPr id="10" name="Image 9" descr="Une image contenant habits, personne, Visage humain, passager&#10;&#10;Le contenu généré par l’IA peut être incorrect.">
            <a:extLst>
              <a:ext uri="{FF2B5EF4-FFF2-40B4-BE49-F238E27FC236}">
                <a16:creationId xmlns:a16="http://schemas.microsoft.com/office/drawing/2014/main" id="{6F75ACB6-E4B4-D98B-1CFD-01CE7C795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1" y="1529442"/>
            <a:ext cx="5249636" cy="34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F881-E1E7-F2C7-522B-F34AF4505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7E97FE-06FE-F26D-447B-AD8A5BF04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Prendre une décision courageuse ». Je vais la lire à haute voix. 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2357AE3-3CA1-E27C-6BD9-1C889BF55E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86AD3E9-C287-A462-D635-6D190CA3C5D8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Elle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 pris une décision courageuse </a:t>
            </a:r>
            <a:r>
              <a:rPr lang="fr-FR" sz="2400" dirty="0">
                <a:latin typeface="Calibri" panose="020F0502020204030204" pitchFamily="34" charset="0"/>
              </a:rPr>
              <a:t>en intervenant alors que tout le monde restait immobile.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762978-1086-5AC3-2E45-A8675A65C203}"/>
              </a:ext>
            </a:extLst>
          </p:cNvPr>
          <p:cNvSpPr txBox="1"/>
          <p:nvPr/>
        </p:nvSpPr>
        <p:spPr>
          <a:xfrm>
            <a:off x="6424224" y="3120145"/>
            <a:ext cx="451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Prendre une décision courageuse</a:t>
            </a:r>
            <a:endParaRPr lang="fr-FR" sz="2400" b="1" dirty="0"/>
          </a:p>
        </p:txBody>
      </p:sp>
      <p:pic>
        <p:nvPicPr>
          <p:cNvPr id="10" name="Image 9" descr="Une image contenant habits, personne, Visage humain, passager&#10;&#10;Le contenu généré par l’IA peut être incorrect.">
            <a:extLst>
              <a:ext uri="{FF2B5EF4-FFF2-40B4-BE49-F238E27FC236}">
                <a16:creationId xmlns:a16="http://schemas.microsoft.com/office/drawing/2014/main" id="{81D9AA1B-48C6-8A09-2737-19D543483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1" y="1529442"/>
            <a:ext cx="5249636" cy="34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31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Que représente-t-elle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plage, un enfant qui se noie, un jeune veut le sauver, …</a:t>
            </a:r>
          </a:p>
        </p:txBody>
      </p:sp>
      <p:pic>
        <p:nvPicPr>
          <p:cNvPr id="5" name="Image 4" descr="Une image contenant sport, plein air, eau, ciel&#10;&#10;Le contenu généré par l’IA peut être incorrect.">
            <a:extLst>
              <a:ext uri="{FF2B5EF4-FFF2-40B4-BE49-F238E27FC236}">
                <a16:creationId xmlns:a16="http://schemas.microsoft.com/office/drawing/2014/main" id="{9D05BDCA-CD3F-6187-911B-637072619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4"/>
            <a:ext cx="5249636" cy="34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cherche à sauver l’enfant. Il n’a pas hésité à sauter à l’eau.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ne pas hésiter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7" name="Image 6" descr="Une image contenant sport, plein air, eau, ciel&#10;&#10;Le contenu généré par l’IA peut être incorrect.">
            <a:extLst>
              <a:ext uri="{FF2B5EF4-FFF2-40B4-BE49-F238E27FC236}">
                <a16:creationId xmlns:a16="http://schemas.microsoft.com/office/drawing/2014/main" id="{B05104AC-68BF-BB30-A6A6-22F930BB9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4"/>
            <a:ext cx="5249636" cy="34997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4A73A8-ADC8-F7A3-81D9-A96B57F69351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Ne pas hésiter</a:t>
            </a:r>
          </a:p>
        </p:txBody>
      </p:sp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 ne pas hésiter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Le jeune homme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n’a pas hésité à</a:t>
            </a:r>
            <a:r>
              <a:rPr lang="fr-FR" sz="2400" dirty="0">
                <a:latin typeface="Calibri" panose="020F0502020204030204" pitchFamily="34" charset="0"/>
              </a:rPr>
              <a:t> sauter à l’eau quand il a vu le garçon disparaître sous les vagues.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Ne pas hésiter</a:t>
            </a:r>
          </a:p>
        </p:txBody>
      </p:sp>
      <p:pic>
        <p:nvPicPr>
          <p:cNvPr id="12" name="Image 11" descr="Une image contenant sport, plein air, eau, ciel&#10;&#10;Le contenu généré par l’IA peut être incorrect.">
            <a:extLst>
              <a:ext uri="{FF2B5EF4-FFF2-40B4-BE49-F238E27FC236}">
                <a16:creationId xmlns:a16="http://schemas.microsoft.com/office/drawing/2014/main" id="{2268251B-A5F0-544C-5B25-FD143EEFA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17264"/>
            <a:ext cx="5249636" cy="34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bien l’image. Que représente cette situation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policier, vieille dame, circulation, …</a:t>
            </a:r>
          </a:p>
        </p:txBody>
      </p:sp>
      <p:pic>
        <p:nvPicPr>
          <p:cNvPr id="7" name="Image 6" descr="Une image contenant Véhicule terrestre, véhicule, habits, personne&#10;&#10;Le contenu généré par l’IA peut être incorrect.">
            <a:extLst>
              <a:ext uri="{FF2B5EF4-FFF2-40B4-BE49-F238E27FC236}">
                <a16:creationId xmlns:a16="http://schemas.microsoft.com/office/drawing/2014/main" id="{EE4750BD-E0B9-2596-B3F4-4909D4B89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491343"/>
            <a:ext cx="5398983" cy="359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93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Un policier arrête la circulation pour aider une vieille dame. Il ne recule devant rien.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ne reculer devant rien.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84FD33-3F42-D59A-F9F1-742403BD8D50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Ne reculer devant rien</a:t>
            </a:r>
          </a:p>
        </p:txBody>
      </p:sp>
      <p:pic>
        <p:nvPicPr>
          <p:cNvPr id="8" name="Image 7" descr="Une image contenant Véhicule terrestre, véhicule, habits, personne&#10;&#10;Le contenu généré par l’IA peut être incorrect.">
            <a:extLst>
              <a:ext uri="{FF2B5EF4-FFF2-40B4-BE49-F238E27FC236}">
                <a16:creationId xmlns:a16="http://schemas.microsoft.com/office/drawing/2014/main" id="{8CC2CFA0-3DCD-9CBA-86B1-24B8B98CC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491343"/>
            <a:ext cx="5398983" cy="359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98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 ne reculer devant rien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Tout le monde admire ce brave policier qui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ne recule devant rien </a:t>
            </a:r>
            <a:r>
              <a:rPr lang="fr-FR" sz="2400" dirty="0">
                <a:latin typeface="Calibri" panose="020F0502020204030204" pitchFamily="34" charset="0"/>
              </a:rPr>
              <a:t>pour protéger les citoyens.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E9A7F8-334E-67ED-5010-FE1280B10B7C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Ne reculer devant rien</a:t>
            </a:r>
          </a:p>
        </p:txBody>
      </p:sp>
      <p:pic>
        <p:nvPicPr>
          <p:cNvPr id="7" name="Image 6" descr="Une image contenant Véhicule terrestre, véhicule, habits, personne&#10;&#10;Le contenu généré par l’IA peut être incorrect.">
            <a:extLst>
              <a:ext uri="{FF2B5EF4-FFF2-40B4-BE49-F238E27FC236}">
                <a16:creationId xmlns:a16="http://schemas.microsoft.com/office/drawing/2014/main" id="{CE1E6A42-90A2-2F5D-8225-FA99768E0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491343"/>
            <a:ext cx="5398983" cy="359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96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CA1C39-3AA8-6813-005A-EC219C598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88003"/>
            <a:ext cx="8621486" cy="502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allons exploité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3AAB2A2-21BF-1C35-3A01-800328242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88003"/>
            <a:ext cx="8621486" cy="502051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A4B1477-0583-D916-14EE-81774FDF7006}"/>
              </a:ext>
            </a:extLst>
          </p:cNvPr>
          <p:cNvSpPr txBox="1"/>
          <p:nvPr/>
        </p:nvSpPr>
        <p:spPr>
          <a:xfrm>
            <a:off x="7108371" y="3015733"/>
            <a:ext cx="3483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p</a:t>
            </a:r>
            <a:r>
              <a:rPr lang="fr-FR" sz="1800" b="1" dirty="0">
                <a:solidFill>
                  <a:srgbClr val="00B0F0"/>
                </a:solidFill>
                <a:latin typeface="Calibri" panose="020F0502020204030204"/>
              </a:rPr>
              <a:t>rend une décision courageuse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B0172B-F703-8653-644A-C947D95D5516}"/>
              </a:ext>
            </a:extLst>
          </p:cNvPr>
          <p:cNvSpPr txBox="1"/>
          <p:nvPr/>
        </p:nvSpPr>
        <p:spPr>
          <a:xfrm>
            <a:off x="6498771" y="4082532"/>
            <a:ext cx="3483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réalise un acte héroïque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8CA28F-7C69-371E-209E-5FFBCA94DEF3}"/>
              </a:ext>
            </a:extLst>
          </p:cNvPr>
          <p:cNvSpPr txBox="1"/>
          <p:nvPr/>
        </p:nvSpPr>
        <p:spPr>
          <a:xfrm>
            <a:off x="6270172" y="5160787"/>
            <a:ext cx="1709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fait preuve d’</a:t>
            </a:r>
            <a:endParaRPr lang="fr-FR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associez ces images aux énoncés correspondants.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2962479" y="3307283"/>
            <a:ext cx="2056229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</a:t>
            </a:r>
            <a:r>
              <a:rPr lang="fr-FR" dirty="0">
                <a:latin typeface="Calibri" panose="020F0502020204030204"/>
              </a:rPr>
              <a:t>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fait preuve d’un grand courage </a:t>
            </a:r>
            <a:r>
              <a:rPr lang="fr-FR" dirty="0">
                <a:latin typeface="Calibri" panose="020F0502020204030204"/>
              </a:rPr>
              <a:t>en sauvant un garçon qui voulait sauter hors d’un train en marche.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240218" y="3321332"/>
            <a:ext cx="1998247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 </a:t>
            </a:r>
            <a:r>
              <a:rPr lang="fr-FR" dirty="0"/>
              <a:t>Son intervention a évité un grave accident de la circulation. </a:t>
            </a:r>
            <a:r>
              <a:rPr lang="fr-FR" dirty="0">
                <a:latin typeface="Calibri" panose="020F0502020204030204"/>
              </a:rPr>
              <a:t>Il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 réalisé un acte héroïque.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313171" y="3307282"/>
            <a:ext cx="1959607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Les pompiers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ne reculent devant rien</a:t>
            </a:r>
            <a:r>
              <a:rPr lang="fr-FR" dirty="0">
                <a:latin typeface="Calibri" panose="020F0502020204030204"/>
              </a:rPr>
              <a:t>. Ils ont sauvé un automobiliste emporté par les eaux.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105413" y="3307282"/>
            <a:ext cx="2056229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n’a pas hésité à </a:t>
            </a:r>
            <a:r>
              <a:rPr lang="fr-FR" dirty="0">
                <a:latin typeface="Calibri" panose="020F0502020204030204"/>
              </a:rPr>
              <a:t>intervenir pour empêcher un enfant de toucher une prise électrique.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3785342" y="524706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167828" y="524706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217527" y="522520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5948207" y="520315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740969" y="3307283"/>
            <a:ext cx="2148963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secouristes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ont pris une décision courageuse </a:t>
            </a:r>
            <a:r>
              <a:rPr lang="fr-FR" dirty="0"/>
              <a:t>de sauver la vie d’un homme sur le lieu de l’accident.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702781" y="521262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0008385" y="274906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7989861" y="273386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5948207" y="274906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759467" y="274702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3836265" y="27502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409278"/>
              </p:ext>
            </p:extLst>
          </p:nvPr>
        </p:nvGraphicFramePr>
        <p:xfrm>
          <a:off x="3195793" y="5737752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20" name="Image 19" descr="Une image contenant animation japonaise, dessin humoristique, habits, fiction&#10;&#10;Le contenu généré par l’IA peut être incorrect.">
            <a:extLst>
              <a:ext uri="{FF2B5EF4-FFF2-40B4-BE49-F238E27FC236}">
                <a16:creationId xmlns:a16="http://schemas.microsoft.com/office/drawing/2014/main" id="{E5B2EF85-2B1D-3412-FC5F-DBD067ED4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68" y="1149203"/>
            <a:ext cx="2148963" cy="1523091"/>
          </a:xfrm>
          <a:prstGeom prst="rect">
            <a:avLst/>
          </a:prstGeom>
        </p:spPr>
      </p:pic>
      <p:pic>
        <p:nvPicPr>
          <p:cNvPr id="25" name="Image 24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4CCC1A1D-B582-0FD6-6F2C-35A6C8F26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5105413" y="1149204"/>
            <a:ext cx="2074352" cy="1523088"/>
          </a:xfrm>
          <a:prstGeom prst="rect">
            <a:avLst/>
          </a:prstGeom>
        </p:spPr>
      </p:pic>
      <p:pic>
        <p:nvPicPr>
          <p:cNvPr id="27" name="Image 26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656A8BCA-5082-AA46-4C26-9EDC705A2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218" y="1139844"/>
            <a:ext cx="1998248" cy="1519394"/>
          </a:xfrm>
          <a:prstGeom prst="rect">
            <a:avLst/>
          </a:prstGeom>
        </p:spPr>
      </p:pic>
      <p:pic>
        <p:nvPicPr>
          <p:cNvPr id="29" name="Image 28" descr="Une image contenant dessin humoristique, habits, intérieur, personne&#10;&#10;Le contenu généré par l’IA peut être incorrect.">
            <a:extLst>
              <a:ext uri="{FF2B5EF4-FFF2-40B4-BE49-F238E27FC236}">
                <a16:creationId xmlns:a16="http://schemas.microsoft.com/office/drawing/2014/main" id="{B5718AD2-6A11-BED0-FE6D-9673AEA7A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164" y="1158075"/>
            <a:ext cx="1937614" cy="1501164"/>
          </a:xfrm>
          <a:prstGeom prst="rect">
            <a:avLst/>
          </a:prstGeom>
        </p:spPr>
      </p:pic>
      <p:pic>
        <p:nvPicPr>
          <p:cNvPr id="31" name="Image 30" descr="Une image contenant Véhicule terrestre, véhicule, plein air, roue&#10;&#10;Le contenu généré par l’IA peut être incorrect.">
            <a:extLst>
              <a:ext uri="{FF2B5EF4-FFF2-40B4-BE49-F238E27FC236}">
                <a16:creationId xmlns:a16="http://schemas.microsoft.com/office/drawing/2014/main" id="{63904CBE-5A74-CFA4-4768-3DE5E6B33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261" y="1158074"/>
            <a:ext cx="2061499" cy="1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énoncés correspondants.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EBAF4C-3399-4A44-9AE9-60866AA09DC6}"/>
              </a:ext>
            </a:extLst>
          </p:cNvPr>
          <p:cNvSpPr txBox="1"/>
          <p:nvPr/>
        </p:nvSpPr>
        <p:spPr>
          <a:xfrm>
            <a:off x="2962479" y="3307283"/>
            <a:ext cx="2056229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</a:t>
            </a:r>
            <a:r>
              <a:rPr lang="fr-FR" dirty="0">
                <a:latin typeface="Calibri" panose="020F0502020204030204"/>
              </a:rPr>
              <a:t>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fait preuve d’un grand courage </a:t>
            </a:r>
            <a:r>
              <a:rPr lang="fr-FR" dirty="0">
                <a:latin typeface="Calibri" panose="020F0502020204030204"/>
              </a:rPr>
              <a:t>en sauvant un garçon qui voulait sauter hors d’un train en marche.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4D7262-C3C1-206F-E619-EC6011A208DF}"/>
              </a:ext>
            </a:extLst>
          </p:cNvPr>
          <p:cNvSpPr txBox="1"/>
          <p:nvPr/>
        </p:nvSpPr>
        <p:spPr>
          <a:xfrm>
            <a:off x="7240218" y="3321332"/>
            <a:ext cx="1998247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 </a:t>
            </a:r>
            <a:r>
              <a:rPr lang="fr-FR" dirty="0"/>
              <a:t>Son intervention a évité un grave accident de la circulation. </a:t>
            </a:r>
            <a:r>
              <a:rPr lang="fr-FR" dirty="0">
                <a:latin typeface="Calibri" panose="020F0502020204030204"/>
              </a:rPr>
              <a:t>Il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 réalisé un acte héroïque.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7DF87F-07AB-2824-3F54-F861F23665B4}"/>
              </a:ext>
            </a:extLst>
          </p:cNvPr>
          <p:cNvSpPr txBox="1"/>
          <p:nvPr/>
        </p:nvSpPr>
        <p:spPr>
          <a:xfrm>
            <a:off x="9313171" y="3307282"/>
            <a:ext cx="1959607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Les pompiers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ne reculent devant rien</a:t>
            </a:r>
            <a:r>
              <a:rPr lang="fr-FR" dirty="0">
                <a:latin typeface="Calibri" panose="020F0502020204030204"/>
              </a:rPr>
              <a:t>. Ils ont sauvé un automobiliste emporté par les eaux.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FD5D5A-5118-E274-E262-1ADF374B6126}"/>
              </a:ext>
            </a:extLst>
          </p:cNvPr>
          <p:cNvSpPr txBox="1"/>
          <p:nvPr/>
        </p:nvSpPr>
        <p:spPr>
          <a:xfrm>
            <a:off x="5105413" y="3307282"/>
            <a:ext cx="2056229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n’a pas hésité à </a:t>
            </a:r>
            <a:r>
              <a:rPr lang="fr-FR" dirty="0">
                <a:latin typeface="Calibri" panose="020F0502020204030204"/>
              </a:rPr>
              <a:t>intervenir pour empêcher un enfant de toucher une prise électrique.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8C8C24-E868-EA2D-7796-D6E61F4B0ACC}"/>
              </a:ext>
            </a:extLst>
          </p:cNvPr>
          <p:cNvSpPr txBox="1"/>
          <p:nvPr/>
        </p:nvSpPr>
        <p:spPr>
          <a:xfrm>
            <a:off x="3785342" y="524706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88927A-0DBC-9C76-06C5-02316EFA41AD}"/>
              </a:ext>
            </a:extLst>
          </p:cNvPr>
          <p:cNvSpPr txBox="1"/>
          <p:nvPr/>
        </p:nvSpPr>
        <p:spPr>
          <a:xfrm>
            <a:off x="8167828" y="524706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3DFA9C-2479-3EF7-DA1F-B2E6CD6E6B44}"/>
              </a:ext>
            </a:extLst>
          </p:cNvPr>
          <p:cNvSpPr txBox="1"/>
          <p:nvPr/>
        </p:nvSpPr>
        <p:spPr>
          <a:xfrm>
            <a:off x="10217527" y="522520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16F6A8-A1F9-6A0E-8EC2-D85A486AEC69}"/>
              </a:ext>
            </a:extLst>
          </p:cNvPr>
          <p:cNvSpPr txBox="1"/>
          <p:nvPr/>
        </p:nvSpPr>
        <p:spPr>
          <a:xfrm>
            <a:off x="5948207" y="520315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FB8AB1-6EB1-FB4F-6DCC-DEEC244C3E04}"/>
              </a:ext>
            </a:extLst>
          </p:cNvPr>
          <p:cNvSpPr txBox="1"/>
          <p:nvPr/>
        </p:nvSpPr>
        <p:spPr>
          <a:xfrm>
            <a:off x="740969" y="3307283"/>
            <a:ext cx="2148963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secouristes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ont pris une décision courageuse </a:t>
            </a:r>
            <a:r>
              <a:rPr lang="fr-FR" dirty="0"/>
              <a:t>de sauver la vie d’un homme sur le lieu de l’accident.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B050FC-9004-52B5-A737-FE6FD2E2DEC3}"/>
              </a:ext>
            </a:extLst>
          </p:cNvPr>
          <p:cNvSpPr txBox="1"/>
          <p:nvPr/>
        </p:nvSpPr>
        <p:spPr>
          <a:xfrm>
            <a:off x="1702781" y="521262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7CD433-3A19-A89C-EA3D-C0ADB0823707}"/>
              </a:ext>
            </a:extLst>
          </p:cNvPr>
          <p:cNvSpPr txBox="1"/>
          <p:nvPr/>
        </p:nvSpPr>
        <p:spPr>
          <a:xfrm>
            <a:off x="10008385" y="274906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FF1D45A-5268-2266-422E-78611610393A}"/>
              </a:ext>
            </a:extLst>
          </p:cNvPr>
          <p:cNvSpPr txBox="1"/>
          <p:nvPr/>
        </p:nvSpPr>
        <p:spPr>
          <a:xfrm>
            <a:off x="7989861" y="273386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90D9CF-BAC6-C942-A336-FBF189DCCF28}"/>
              </a:ext>
            </a:extLst>
          </p:cNvPr>
          <p:cNvSpPr txBox="1"/>
          <p:nvPr/>
        </p:nvSpPr>
        <p:spPr>
          <a:xfrm>
            <a:off x="5948207" y="274906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7E4626-F672-0318-3097-90F750ED81E9}"/>
              </a:ext>
            </a:extLst>
          </p:cNvPr>
          <p:cNvSpPr txBox="1"/>
          <p:nvPr/>
        </p:nvSpPr>
        <p:spPr>
          <a:xfrm>
            <a:off x="1759467" y="274702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79FC9C4-ADD9-08D9-BA1D-F49DBD8AB89F}"/>
              </a:ext>
            </a:extLst>
          </p:cNvPr>
          <p:cNvSpPr txBox="1"/>
          <p:nvPr/>
        </p:nvSpPr>
        <p:spPr>
          <a:xfrm>
            <a:off x="3836265" y="27502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64157D39-DB21-A5FD-D8FF-C10192E08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55237"/>
              </p:ext>
            </p:extLst>
          </p:nvPr>
        </p:nvGraphicFramePr>
        <p:xfrm>
          <a:off x="3195793" y="5737752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B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D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A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C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20" name="Image 19" descr="Une image contenant animation japonaise, dessin humoristique, habits, fiction&#10;&#10;Le contenu généré par l’IA peut être incorrect.">
            <a:extLst>
              <a:ext uri="{FF2B5EF4-FFF2-40B4-BE49-F238E27FC236}">
                <a16:creationId xmlns:a16="http://schemas.microsoft.com/office/drawing/2014/main" id="{5E786310-99CD-D0BF-D39A-F343FDFCC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68" y="1149203"/>
            <a:ext cx="2148963" cy="1523091"/>
          </a:xfrm>
          <a:prstGeom prst="rect">
            <a:avLst/>
          </a:prstGeom>
        </p:spPr>
      </p:pic>
      <p:pic>
        <p:nvPicPr>
          <p:cNvPr id="21" name="Image 20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B4A5F0C3-5516-9E6A-4AAE-AFABCBE59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5105413" y="1149204"/>
            <a:ext cx="2074352" cy="1523088"/>
          </a:xfrm>
          <a:prstGeom prst="rect">
            <a:avLst/>
          </a:prstGeom>
        </p:spPr>
      </p:pic>
      <p:pic>
        <p:nvPicPr>
          <p:cNvPr id="22" name="Image 21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C201EE57-7D29-5C1F-A036-4F1223525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218" y="1139844"/>
            <a:ext cx="1998248" cy="1519394"/>
          </a:xfrm>
          <a:prstGeom prst="rect">
            <a:avLst/>
          </a:prstGeom>
        </p:spPr>
      </p:pic>
      <p:pic>
        <p:nvPicPr>
          <p:cNvPr id="24" name="Image 23" descr="Une image contenant dessin humoristique, habits, intérieur, personne&#10;&#10;Le contenu généré par l’IA peut être incorrect.">
            <a:extLst>
              <a:ext uri="{FF2B5EF4-FFF2-40B4-BE49-F238E27FC236}">
                <a16:creationId xmlns:a16="http://schemas.microsoft.com/office/drawing/2014/main" id="{DF46C2BF-310E-6904-935A-B3DF8A5CDB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164" y="1158075"/>
            <a:ext cx="1937614" cy="1501164"/>
          </a:xfrm>
          <a:prstGeom prst="rect">
            <a:avLst/>
          </a:prstGeom>
        </p:spPr>
      </p:pic>
      <p:pic>
        <p:nvPicPr>
          <p:cNvPr id="28" name="Image 27" descr="Une image contenant Véhicule terrestre, véhicule, plein air, roue&#10;&#10;Le contenu généré par l’IA peut être incorrect.">
            <a:extLst>
              <a:ext uri="{FF2B5EF4-FFF2-40B4-BE49-F238E27FC236}">
                <a16:creationId xmlns:a16="http://schemas.microsoft.com/office/drawing/2014/main" id="{9083FBA0-A350-E439-2D1D-18B3830C96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261" y="1158074"/>
            <a:ext cx="2061499" cy="1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70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globale.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globale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courage comme principe de vie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globale.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globale: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C5F5E-6173-7494-C95A-E34A64D9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44167-7CE9-7BE0-8ADB-ED514502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observez le texte et devinez les réponses à ces questions.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D5693E-7B7E-45C8-7A28-3723617F49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BFAC3FC-A8AA-BAB0-7690-DD3242B22D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Visage humain, personne, verres&#10;&#10;Le contenu généré par l’IA peut être incorrect.">
            <a:extLst>
              <a:ext uri="{FF2B5EF4-FFF2-40B4-BE49-F238E27FC236}">
                <a16:creationId xmlns:a16="http://schemas.microsoft.com/office/drawing/2014/main" id="{314B0CF6-987E-595E-4E0A-AA804D8A7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514" y="1164771"/>
            <a:ext cx="4656797" cy="48392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57CEC8-397A-DB2E-55D5-38CD13FE4B9E}"/>
              </a:ext>
            </a:extLst>
          </p:cNvPr>
          <p:cNvSpPr txBox="1"/>
          <p:nvPr/>
        </p:nvSpPr>
        <p:spPr>
          <a:xfrm>
            <a:off x="861188" y="1493002"/>
            <a:ext cx="587828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Au nom d’un frère »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les personnages du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Lisez rapidement quelques passages du document. Devinez le genre de ce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8823892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3DE21-661B-8554-0386-78816F322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9A7E00-AF03-280B-4598-E905F367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037FA-F904-9407-246E-0E2BC79781F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7DC14259-FEE2-685A-FA05-1DF8F0DB98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CCA9A33-04EA-C17D-E47E-7612926C3080}"/>
              </a:ext>
            </a:extLst>
          </p:cNvPr>
          <p:cNvSpPr txBox="1"/>
          <p:nvPr/>
        </p:nvSpPr>
        <p:spPr>
          <a:xfrm>
            <a:off x="1321133" y="2193902"/>
            <a:ext cx="541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Amour, responsabilité, protection, …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99FB13-CBB8-7B0F-482E-CCF8873074A1}"/>
              </a:ext>
            </a:extLst>
          </p:cNvPr>
          <p:cNvSpPr txBox="1"/>
          <p:nvPr/>
        </p:nvSpPr>
        <p:spPr>
          <a:xfrm>
            <a:off x="1321133" y="3683691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Un enfant, une jeune fille (sœur?), une autre jeune fille (amie?)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611DFC-F930-F987-E8E1-8C90A08348F6}"/>
              </a:ext>
            </a:extLst>
          </p:cNvPr>
          <p:cNvSpPr txBox="1"/>
          <p:nvPr/>
        </p:nvSpPr>
        <p:spPr>
          <a:xfrm>
            <a:off x="1321133" y="5113804"/>
            <a:ext cx="541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Une histoire ? Une nouvelle ? Un témoignage ?</a:t>
            </a:r>
          </a:p>
        </p:txBody>
      </p:sp>
      <p:pic>
        <p:nvPicPr>
          <p:cNvPr id="10" name="Image 9" descr="Une image contenant texte, Visage humain, personne, verres&#10;&#10;Le contenu généré par l’IA peut être incorrect.">
            <a:extLst>
              <a:ext uri="{FF2B5EF4-FFF2-40B4-BE49-F238E27FC236}">
                <a16:creationId xmlns:a16="http://schemas.microsoft.com/office/drawing/2014/main" id="{0197A360-2E78-81C5-2D50-1472484B5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514" y="1164771"/>
            <a:ext cx="4656797" cy="483929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557AAB-C71D-98E8-72B3-D37138BA42DB}"/>
              </a:ext>
            </a:extLst>
          </p:cNvPr>
          <p:cNvSpPr txBox="1"/>
          <p:nvPr/>
        </p:nvSpPr>
        <p:spPr>
          <a:xfrm>
            <a:off x="861188" y="1493002"/>
            <a:ext cx="587828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Au nom d’un frère »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les personnages du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Lisez rapidement quelques passages du document. Devinez le genre de ce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5358729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1257-FDEB-A242-E64B-67F3217A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96F4C6-B839-BA5F-6C8E-6243887B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290213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2618D-3B49-7888-5DEF-7C9A0122A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8D2B2-E4F0-81A2-0621-917836DD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formulez des hypothèses à partir de ces questions.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5F9C08-3D76-F8AC-9AEA-8F37C59989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5F63402-0855-980A-FDBE-4430FACEF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76" y="1407832"/>
            <a:ext cx="10835522" cy="314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47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4BC47-C3E3-FD1B-6603-EB6882E5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40736-7B3D-8D65-F836-275D4F4B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62D7DD-24F0-258A-F7EE-A74D1EDBA9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 Demander de justifier les réponses.</a:t>
            </a:r>
          </a:p>
        </p:txBody>
      </p: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FF97630-F75F-E962-2FD1-4485AA0ED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76" y="1407832"/>
            <a:ext cx="10835522" cy="314239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0E3BD6F-BC39-753A-21EC-E83C9E8FEB59}"/>
              </a:ext>
            </a:extLst>
          </p:cNvPr>
          <p:cNvSpPr txBox="1"/>
          <p:nvPr/>
        </p:nvSpPr>
        <p:spPr>
          <a:xfrm>
            <a:off x="1760764" y="2782669"/>
            <a:ext cx="9832522" cy="374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/>
              </a:rPr>
              <a:t>Elle aime son frère, le protège, prend soin de lui.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95CFBB-1F38-B6AC-DA1C-1586545F4775}"/>
              </a:ext>
            </a:extLst>
          </p:cNvPr>
          <p:cNvSpPr txBox="1"/>
          <p:nvPr/>
        </p:nvSpPr>
        <p:spPr>
          <a:xfrm>
            <a:off x="1760764" y="3514050"/>
            <a:ext cx="9832522" cy="374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/>
              </a:rPr>
              <a:t>Elle pourrait aider l’enfant malade et sa sœur.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78256A-F3F4-A553-2EA7-8CD2E30DF654}"/>
              </a:ext>
            </a:extLst>
          </p:cNvPr>
          <p:cNvSpPr txBox="1"/>
          <p:nvPr/>
        </p:nvSpPr>
        <p:spPr>
          <a:xfrm>
            <a:off x="1760764" y="4191001"/>
            <a:ext cx="9832522" cy="374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/>
              </a:rPr>
              <a:t>L’histoire de la jeune fille qui s’occupe de son frère malade. </a:t>
            </a:r>
          </a:p>
        </p:txBody>
      </p:sp>
    </p:spTree>
    <p:extLst>
      <p:ext uri="{BB962C8B-B14F-4D97-AF65-F5344CB8AC3E}">
        <p14:creationId xmlns:p14="http://schemas.microsoft.com/office/powerpoint/2010/main" val="30648845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08A79-D3C1-49C1-1739-96621E5D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625BED-211D-947B-29B0-0B236D17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essayez d’identifier la situation d’énonciation du texte en complétant le tableau suivant.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22A2EB-957B-B8F8-6919-BA8C2723BB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5AED6D1-C5CC-CA8F-E9DE-85A26A242F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6398B17-023A-0A18-87A1-DB73D4985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06" y="1796143"/>
            <a:ext cx="9822623" cy="195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591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51E38-5634-F0D7-18CD-843B29E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FD116-93A3-A439-C8C0-9704F649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 du texte.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B7A6CF-5B9D-5BB2-5DF1-B98B915A9DC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Fournir un feedback.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C6FCAB56-03FA-8A4E-C958-700122910F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F361F01-3843-044A-06F9-F3038D83D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06" y="1796143"/>
            <a:ext cx="9822623" cy="19594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A924520-9349-34FD-686F-2FFFEC9F5376}"/>
              </a:ext>
            </a:extLst>
          </p:cNvPr>
          <p:cNvSpPr txBox="1"/>
          <p:nvPr/>
        </p:nvSpPr>
        <p:spPr>
          <a:xfrm>
            <a:off x="7609114" y="2775856"/>
            <a:ext cx="30371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Le courage d’une sœur qui s’occupe de son petit frère malade.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B767FAC-EB8D-991B-8953-11B5F39FFD91}"/>
              </a:ext>
            </a:extLst>
          </p:cNvPr>
          <p:cNvSpPr txBox="1"/>
          <p:nvPr/>
        </p:nvSpPr>
        <p:spPr>
          <a:xfrm>
            <a:off x="4646346" y="3025914"/>
            <a:ext cx="1956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Aux lecteurs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03B116-AD62-5CEE-823F-68A0BE0BD7C9}"/>
              </a:ext>
            </a:extLst>
          </p:cNvPr>
          <p:cNvSpPr txBox="1"/>
          <p:nvPr/>
        </p:nvSpPr>
        <p:spPr>
          <a:xfrm>
            <a:off x="1393371" y="3028890"/>
            <a:ext cx="27409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Un narrateur témoin</a:t>
            </a:r>
          </a:p>
        </p:txBody>
      </p:sp>
    </p:spTree>
    <p:extLst>
      <p:ext uri="{BB962C8B-B14F-4D97-AF65-F5344CB8AC3E}">
        <p14:creationId xmlns:p14="http://schemas.microsoft.com/office/powerpoint/2010/main" val="27356621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Parcourez rapidement le texte, sans entrer dans les détails, et répondez à ces questions.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Accordez aux élèves une seule minute pour parcourir le texte et se faire une idée.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E04E088-6348-0F77-8CFD-36483C050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29" y="1360715"/>
            <a:ext cx="10000342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76ADB-914C-9B58-967A-EE58C4A2D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E986C4-8069-37BF-47F3-EDD29167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formulées rapidement à partir d’indices, sans lecture approfondie du texte.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5627495B-BE2A-6D0C-DAE3-A6D3FD7AA0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rangs, apporter de l’aide aux élèves en difficulté.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120AAD4-48C2-0298-31D1-CB1002D25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29" y="1360715"/>
            <a:ext cx="10000342" cy="39624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5A88AD-12F9-4AE0-4606-A3698AFAE8A4}"/>
              </a:ext>
            </a:extLst>
          </p:cNvPr>
          <p:cNvSpPr txBox="1"/>
          <p:nvPr/>
        </p:nvSpPr>
        <p:spPr>
          <a:xfrm>
            <a:off x="1556657" y="2920778"/>
            <a:ext cx="9539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Le courage, la solidarité, l’amour fraternel, la responsabilité, la générosité.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7AF0E5-6223-5056-2687-58BB22F4A57D}"/>
              </a:ext>
            </a:extLst>
          </p:cNvPr>
          <p:cNvSpPr txBox="1"/>
          <p:nvPr/>
        </p:nvSpPr>
        <p:spPr>
          <a:xfrm>
            <a:off x="1556657" y="3729882"/>
            <a:ext cx="92419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Elle est encore une enfant, mais elle se comporte comme une maman. C’est quelqu’un d’exceptionnel ! Quel courage !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48D335-F2D1-5EF8-5C79-87104B5C3EDE}"/>
              </a:ext>
            </a:extLst>
          </p:cNvPr>
          <p:cNvSpPr txBox="1"/>
          <p:nvPr/>
        </p:nvSpPr>
        <p:spPr>
          <a:xfrm>
            <a:off x="1556657" y="4566398"/>
            <a:ext cx="95395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Inspirer les jeunes à devenir des héros du quotidien, à agir et à prendre des responsabilités.</a:t>
            </a:r>
          </a:p>
        </p:txBody>
      </p:sp>
    </p:spTree>
    <p:extLst>
      <p:ext uri="{BB962C8B-B14F-4D97-AF65-F5344CB8AC3E}">
        <p14:creationId xmlns:p14="http://schemas.microsoft.com/office/powerpoint/2010/main" val="35263500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A5D4BB-CC4B-1432-BB4A-1C83161EE476}"/>
              </a:ext>
            </a:extLst>
          </p:cNvPr>
          <p:cNvSpPr txBox="1"/>
          <p:nvPr/>
        </p:nvSpPr>
        <p:spPr>
          <a:xfrm>
            <a:off x="558800" y="3673970"/>
            <a:ext cx="11099800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</a:t>
            </a:r>
            <a:r>
              <a:rPr lang="fr-FR" b="1" dirty="0">
                <a:solidFill>
                  <a:prstClr val="black"/>
                </a:solidFill>
              </a:rPr>
              <a:t>Nous avons aussi appris à </a:t>
            </a:r>
            <a:r>
              <a:rPr lang="fr-FR" b="1" dirty="0">
                <a:ea typeface="Calibri" panose="020F0502020204030204" pitchFamily="34" charset="0"/>
              </a:rPr>
              <a:t>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6B2AF1-38F2-66A2-BF03-3AC08D2EF8B4}"/>
              </a:ext>
            </a:extLst>
          </p:cNvPr>
          <p:cNvSpPr txBox="1"/>
          <p:nvPr/>
        </p:nvSpPr>
        <p:spPr>
          <a:xfrm>
            <a:off x="558799" y="1202077"/>
            <a:ext cx="1089297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</a:t>
            </a:r>
            <a:r>
              <a:rPr lang="fr-FR" b="1" dirty="0">
                <a:ea typeface="Calibri" panose="020F0502020204030204" pitchFamily="34" charset="0"/>
              </a:rPr>
              <a:t>Aujourd’hui, nous avons appris </a:t>
            </a:r>
            <a:r>
              <a:rPr lang="fr-FR" dirty="0"/>
              <a:t>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02AAEA-E9FB-2B86-6723-24A5749971A7}"/>
              </a:ext>
            </a:extLst>
          </p:cNvPr>
          <p:cNvSpPr/>
          <p:nvPr/>
        </p:nvSpPr>
        <p:spPr>
          <a:xfrm>
            <a:off x="883269" y="1682945"/>
            <a:ext cx="10425461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0E483D-B235-E525-D969-0907988FB5A0}"/>
              </a:ext>
            </a:extLst>
          </p:cNvPr>
          <p:cNvSpPr/>
          <p:nvPr/>
        </p:nvSpPr>
        <p:spPr>
          <a:xfrm>
            <a:off x="877886" y="4159392"/>
            <a:ext cx="1043084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673970"/>
            <a:ext cx="11099800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</a:t>
            </a:r>
            <a:r>
              <a:rPr lang="fr-FR" b="1" dirty="0">
                <a:solidFill>
                  <a:prstClr val="black"/>
                </a:solidFill>
              </a:rPr>
              <a:t>Nous avons aussi appris à </a:t>
            </a:r>
            <a:r>
              <a:rPr lang="fr-FR" b="1" dirty="0">
                <a:ea typeface="Calibri" panose="020F0502020204030204" pitchFamily="34" charset="0"/>
              </a:rPr>
              <a:t>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799" y="1202077"/>
            <a:ext cx="1089297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</a:t>
            </a:r>
            <a:r>
              <a:rPr lang="fr-FR" b="1" dirty="0">
                <a:ea typeface="Calibri" panose="020F0502020204030204" pitchFamily="34" charset="0"/>
              </a:rPr>
              <a:t>Aujourd’hui, nous avons appris le lexique des actions héroïques </a:t>
            </a:r>
            <a:r>
              <a:rPr lang="fr-FR" dirty="0"/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69" y="1682945"/>
            <a:ext cx="10425461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fait preuve d’un grand courage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prend soin de son frère.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jeune homme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réalisé un acte héroïque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pompier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risqué sa vie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sauver cette famille.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élève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n’hésite pas à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aider ses camarades.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pris une décision courageuse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empêcher l’action.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héros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recule devant rien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protéger les autres.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4ED6A8-7E07-702A-2C61-C5369A8FBDA1}"/>
              </a:ext>
            </a:extLst>
          </p:cNvPr>
          <p:cNvSpPr/>
          <p:nvPr/>
        </p:nvSpPr>
        <p:spPr>
          <a:xfrm>
            <a:off x="877886" y="4159392"/>
            <a:ext cx="1043084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avec le bon rythme, sans s’arrêter, sans découper mot par mot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de l’expression et faire entendre les émotions.</a:t>
            </a:r>
          </a:p>
        </p:txBody>
      </p:sp>
    </p:spTree>
    <p:extLst>
      <p:ext uri="{BB962C8B-B14F-4D97-AF65-F5344CB8AC3E}">
        <p14:creationId xmlns:p14="http://schemas.microsoft.com/office/powerpoint/2010/main" val="38925671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77412-A4BC-AF6B-B620-1C8318A6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85DA5-FC4B-BC66-F899-56411EBE1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87BCAA-7DA8-AF9F-79B5-A514E805837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5CB2CBAD-B1BC-B477-299D-3A5018A3E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062300-4362-31EE-9FE2-6B3E98B8D085}"/>
              </a:ext>
            </a:extLst>
          </p:cNvPr>
          <p:cNvSpPr txBox="1"/>
          <p:nvPr/>
        </p:nvSpPr>
        <p:spPr>
          <a:xfrm>
            <a:off x="2188029" y="3944404"/>
            <a:ext cx="8817427" cy="398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50 du livret. </a:t>
            </a:r>
          </a:p>
        </p:txBody>
      </p:sp>
    </p:spTree>
    <p:extLst>
      <p:ext uri="{BB962C8B-B14F-4D97-AF65-F5344CB8AC3E}">
        <p14:creationId xmlns:p14="http://schemas.microsoft.com/office/powerpoint/2010/main" val="15758398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8734</TotalTime>
  <Words>2698</Words>
  <Application>Microsoft Office PowerPoint</Application>
  <PresentationFormat>Grand écran</PresentationFormat>
  <Paragraphs>293</Paragraphs>
  <Slides>58</Slides>
  <Notes>1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58</vt:i4>
      </vt:variant>
    </vt:vector>
  </HeadingPairs>
  <TitlesOfParts>
    <vt:vector size="68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Présentation PowerPoint</vt:lpstr>
      <vt:lpstr>Observez l’image. Que représente-t-elle ? </vt:lpstr>
      <vt:lpstr>La jeune fille intervient pour protéger son amie. Elle fait preuve d’un grand courage.</vt:lpstr>
      <vt:lpstr>Voici une phrase avec l’expression «  faire preuve de courage ». Je vais la lire à haute voix. Ecoutez bien!  </vt:lpstr>
      <vt:lpstr>Observons l’image. Que représente-t-elle ?</vt:lpstr>
      <vt:lpstr>Le jeune homme sauve un enfant qui se noie dans la rivière. Il réalise un acte héroïque. </vt:lpstr>
      <vt:lpstr>Voici une phrase avec « réaliser un acte héroïque ». Je vais la lire à haute voix. Ecoutez bien! </vt:lpstr>
      <vt:lpstr>Examinez cette image. Qui sont ces personnes ? Où se trouvent-elles ?</vt:lpstr>
      <vt:lpstr>Le pompier sauve des personnes du feu. Il a risqué sa vie pour sauver cette famille.</vt:lpstr>
      <vt:lpstr>Voici une phrase avec l’expression « risquer sa vie ». Je vais la lire à haute voix. Ecoutez bien! </vt:lpstr>
      <vt:lpstr>Regardez attentivement l’image. </vt:lpstr>
      <vt:lpstr>La jeune fille intervient pour aider une femme souffrante. Elle prend une décision courageuse.</vt:lpstr>
      <vt:lpstr>Voici une phrase avec l’expression « Prendre une décision courageuse ». Je vais la lire à haute voix. </vt:lpstr>
      <vt:lpstr>Observez cette image. Que représente-t-elle ?</vt:lpstr>
      <vt:lpstr>Le jeune cherche à sauver l’enfant. Il n’a pas hésité à sauter à l’eau.</vt:lpstr>
      <vt:lpstr>Voici une phrase avec «  ne pas hésiter ». Je vais la lire à haute voix. Ecoutez bien! </vt:lpstr>
      <vt:lpstr>Regardez bien l’image. Que représente cette situation ? </vt:lpstr>
      <vt:lpstr>Un policier arrête la circulation pour aider une vieille dame. Il ne recule devant rien.</vt:lpstr>
      <vt:lpstr>Voici une phrase avec l’expression «  ne reculer devant rien ». Je vais la lire à haute voix. Ecoutez bien! </vt:lpstr>
      <vt:lpstr>Présentation PowerPoint</vt:lpstr>
      <vt:lpstr>Maintenant, nous allons exploiter les expressions étudiées pour répondre à cet exercice.</vt:lpstr>
      <vt:lpstr>Voilà. Nous allons exploité les expressions étudiées pour compléter les phrases.</vt:lpstr>
      <vt:lpstr>Présentation PowerPoint</vt:lpstr>
      <vt:lpstr>Maintenant, vous allez associez ces images aux énoncés correspondants. Travaillez en binôme.</vt:lpstr>
      <vt:lpstr>Voilà. Nous avons associé correctement les images aux énoncés correspondants.</vt:lpstr>
      <vt:lpstr>Maintenant, on passe à la deuxième partie de la séance consacrée à la compréhension globale.</vt:lpstr>
      <vt:lpstr>Voici l’objectif de la compréhension globale.</vt:lpstr>
      <vt:lpstr>Présentation PowerPoint</vt:lpstr>
      <vt:lpstr>Maintenant, observez le texte et devinez les réponses à ces questions.</vt:lpstr>
      <vt:lpstr>Voici les hypothèses que l’on peut deviner sur le sens global du texte.</vt:lpstr>
      <vt:lpstr>Présentation PowerPoint</vt:lpstr>
      <vt:lpstr>Maintenant, travaillez en binômes et formulez des hypothèses à partir de ces questions.</vt:lpstr>
      <vt:lpstr>Voici les hypothèses que l’on peut deviner sur le sens global du texte.</vt:lpstr>
      <vt:lpstr>Maintenant, essayez d’identifier la situation d’énonciation du texte en complétant le tableau suivant.</vt:lpstr>
      <vt:lpstr>Voici la situation d’énonciation du texte.</vt:lpstr>
      <vt:lpstr>Présentation PowerPoint</vt:lpstr>
      <vt:lpstr>Parcourez rapidement le texte, sans entrer dans les détails, et répondez à ces questions. Travaillez seuls.</vt:lpstr>
      <vt:lpstr>Voici les réponses formulées rapidement à partir d’indices, sans lecture approfondie du texte.</vt:lpstr>
      <vt:lpstr>Présentation PowerPoint</vt:lpstr>
      <vt:lpstr>Qui peut me dire ce que nous avons appris aujourd’hui ? </vt:lpstr>
      <vt:lpstr>Voici les réponses attendues.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139</cp:revision>
  <dcterms:created xsi:type="dcterms:W3CDTF">2025-11-03T10:55:47Z</dcterms:created>
  <dcterms:modified xsi:type="dcterms:W3CDTF">2026-01-23T15:16:23Z</dcterms:modified>
</cp:coreProperties>
</file>