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34"/>
  </p:notesMasterIdLst>
  <p:sldIdLst>
    <p:sldId id="264" r:id="rId3"/>
    <p:sldId id="282" r:id="rId4"/>
    <p:sldId id="291" r:id="rId5"/>
    <p:sldId id="293" r:id="rId6"/>
    <p:sldId id="270" r:id="rId7"/>
    <p:sldId id="257" r:id="rId8"/>
    <p:sldId id="305" r:id="rId9"/>
    <p:sldId id="286" r:id="rId10"/>
    <p:sldId id="310" r:id="rId11"/>
    <p:sldId id="273" r:id="rId12"/>
    <p:sldId id="313" r:id="rId13"/>
    <p:sldId id="258" r:id="rId14"/>
    <p:sldId id="272" r:id="rId15"/>
    <p:sldId id="265" r:id="rId16"/>
    <p:sldId id="269" r:id="rId17"/>
    <p:sldId id="259" r:id="rId18"/>
    <p:sldId id="261" r:id="rId19"/>
    <p:sldId id="267" r:id="rId20"/>
    <p:sldId id="2147483647" r:id="rId21"/>
    <p:sldId id="260" r:id="rId22"/>
    <p:sldId id="268" r:id="rId23"/>
    <p:sldId id="288" r:id="rId24"/>
    <p:sldId id="294" r:id="rId25"/>
    <p:sldId id="296" r:id="rId26"/>
    <p:sldId id="256" r:id="rId27"/>
    <p:sldId id="266" r:id="rId28"/>
    <p:sldId id="276" r:id="rId29"/>
    <p:sldId id="317" r:id="rId30"/>
    <p:sldId id="262" r:id="rId31"/>
    <p:sldId id="263" r:id="rId32"/>
    <p:sldId id="284" r:id="rId3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270"/>
            <p14:sldId id="257"/>
            <p14:sldId id="305"/>
            <p14:sldId id="286"/>
            <p14:sldId id="310"/>
            <p14:sldId id="273"/>
            <p14:sldId id="313"/>
            <p14:sldId id="258"/>
            <p14:sldId id="272"/>
            <p14:sldId id="265"/>
            <p14:sldId id="269"/>
            <p14:sldId id="259"/>
            <p14:sldId id="261"/>
            <p14:sldId id="267"/>
            <p14:sldId id="2147483647"/>
            <p14:sldId id="260"/>
            <p14:sldId id="268"/>
            <p14:sldId id="288"/>
            <p14:sldId id="294"/>
            <p14:sldId id="296"/>
            <p14:sldId id="256"/>
            <p14:sldId id="266"/>
            <p14:sldId id="276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ECB963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5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7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eme diap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2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5" y="129894"/>
            <a:ext cx="232364" cy="375276"/>
            <a:chOff x="3292012" y="1302714"/>
            <a:chExt cx="867138" cy="473061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1" y="1310206"/>
              <a:ext cx="789751" cy="465569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5" y="168984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215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4442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9" Type="http://schemas.openxmlformats.org/officeDocument/2006/relationships/slideLayout" Target="../slideLayouts/slideLayout70.xml"/><Relationship Id="rId21" Type="http://schemas.openxmlformats.org/officeDocument/2006/relationships/slideLayout" Target="../slideLayouts/slideLayout52.xml"/><Relationship Id="rId34" Type="http://schemas.openxmlformats.org/officeDocument/2006/relationships/slideLayout" Target="../slideLayouts/slideLayout65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slideLayout" Target="../slideLayouts/slideLayout60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32" Type="http://schemas.openxmlformats.org/officeDocument/2006/relationships/slideLayout" Target="../slideLayouts/slideLayout63.xml"/><Relationship Id="rId37" Type="http://schemas.openxmlformats.org/officeDocument/2006/relationships/slideLayout" Target="../slideLayouts/slideLayout68.xml"/><Relationship Id="rId40" Type="http://schemas.openxmlformats.org/officeDocument/2006/relationships/slideLayout" Target="../slideLayouts/slideLayout71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36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slideLayout" Target="../slideLayouts/slideLayout62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61.xml"/><Relationship Id="rId35" Type="http://schemas.openxmlformats.org/officeDocument/2006/relationships/slideLayout" Target="../slideLayouts/slideLayout66.xml"/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33" Type="http://schemas.openxmlformats.org/officeDocument/2006/relationships/slideLayout" Target="../slideLayouts/slideLayout64.xml"/><Relationship Id="rId38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1" r:id="rId30"/>
    <p:sldLayoutId id="2147483752" r:id="rId3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23/01/2026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Héros comme nous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Compréhension détaillée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pic>
        <p:nvPicPr>
          <p:cNvPr id="14" name="Image 13" descr="Une image contenant véhicule, casque, Véhicule terrestre, voiture&#10;&#10;Le contenu généré par l’IA peut être incorrect.">
            <a:extLst>
              <a:ext uri="{FF2B5EF4-FFF2-40B4-BE49-F238E27FC236}">
                <a16:creationId xmlns:a16="http://schemas.microsoft.com/office/drawing/2014/main" id="{935C1C07-7ADD-A148-2E11-FEAAA47AF1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1" t="13013"/>
          <a:stretch>
            <a:fillRect/>
          </a:stretch>
        </p:blipFill>
        <p:spPr>
          <a:xfrm>
            <a:off x="2870680" y="4399044"/>
            <a:ext cx="2577429" cy="193068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8A92A31-E9D9-B2A5-51C1-4A99DE346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67" y="4399044"/>
            <a:ext cx="2539155" cy="1930681"/>
          </a:xfrm>
          <a:prstGeom prst="rect">
            <a:avLst/>
          </a:prstGeom>
        </p:spPr>
      </p:pic>
      <p:pic>
        <p:nvPicPr>
          <p:cNvPr id="16" name="Image 15" descr="Une image contenant habits, véhicule, Véhicule terrestre, plein air&#10;&#10;Le contenu généré par l’IA peut être incorrect.">
            <a:extLst>
              <a:ext uri="{FF2B5EF4-FFF2-40B4-BE49-F238E27FC236}">
                <a16:creationId xmlns:a16="http://schemas.microsoft.com/office/drawing/2014/main" id="{E9C617C0-20D2-8602-EE99-83F3291F89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568" y="4399044"/>
            <a:ext cx="2539155" cy="193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S’approprier et utiliser le lexique relatif aux émotions et aux motivations.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émotions et motivations à partir de l’action accomplie.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Mettre en valeur les motivations et les actions d’un héros du quotidien.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Participer à un échange oral pour mettre en valeur les motivations et les actions d’un héros.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Analyser des indices pour deviner les émotions ou les motivations d’un personnage..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Lire de manière fluide et expressive un texte narratif-descriptif..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Déduire les émotions, les motivations, ou les valeurs d’une personne à partir de ses paroles, gestes ou choix.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3181098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S’approprier et utiliser le vocabulaire des actions héroïques.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Analyser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indices pour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deviner les émotions ou les motivations d’un héros du quotidien.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Déduire les motivations, les émotions ou les valeurs d’une personne à partir de ses paroles, gestes ou choix.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defTabSz="685783"/>
            <a:r>
              <a:rPr lang="fr-FR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Lire de manière fluide et expressive un texte narratif-descriptif.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Utiliser des compléments de manière pour décrire des actions héroïques.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Mettre en valeur les motivations et les actions d’un héros.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/>
            <a:r>
              <a:rPr lang="fr-FR" b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: </a:t>
            </a:r>
            <a:r>
              <a:rPr lang="fr-FR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Rédiger le portrait d’un héros pour mettre en valeur ses actions, ses motivations et ses qualités.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3</a:t>
            </a: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Déduire les émotions d’un personnage à partir de ses paroles, gestes ou choix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Identifier les motivations qu’un personnage montre par ses paroles, gestes ou choix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dirty="0"/>
              <a:t>Motivations, émotions, motivations</a:t>
            </a:r>
          </a:p>
          <a:p>
            <a:r>
              <a:rPr lang="fr-FR" dirty="0"/>
              <a:t>Indices, interprétation, conclusion</a:t>
            </a:r>
          </a:p>
          <a:p>
            <a:r>
              <a:rPr lang="fr-FR" dirty="0"/>
              <a:t>Indices textuels (mots, expressions, gestes décrits).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Démarche explicite : Repérer un indice - identifier geste, parole, choix - déduire le sens.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Tableaux structurants : gestes des personnages, paroles ou répliques, choix ou réactions.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Questionnement guidé, feedback immédiat, justification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Donner une réponse non cohérente avec le comportement d’un personnage.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Répondre sans justifier et sans s’appuyer sur le texte.</a:t>
            </a:r>
          </a:p>
        </p:txBody>
      </p:sp>
    </p:spTree>
    <p:extLst>
      <p:ext uri="{BB962C8B-B14F-4D97-AF65-F5344CB8AC3E}">
        <p14:creationId xmlns:p14="http://schemas.microsoft.com/office/powerpoint/2010/main" val="154435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10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40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Compréhension détaillée</a:t>
            </a:r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D28CA-9514-E46D-7EDA-0947D9C43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5C4BAF12-348E-70E4-E7D0-EDD5A5C690B9}"/>
              </a:ext>
            </a:extLst>
          </p:cNvPr>
          <p:cNvSpPr txBox="1">
            <a:spLocks/>
          </p:cNvSpPr>
          <p:nvPr/>
        </p:nvSpPr>
        <p:spPr>
          <a:xfrm>
            <a:off x="861188" y="290583"/>
            <a:ext cx="10529279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219170">
              <a:buClr>
                <a:srgbClr val="000000"/>
              </a:buClr>
            </a:pPr>
            <a:r>
              <a:rPr lang="fr-FR" sz="16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  <a:sym typeface="Arial"/>
              </a:rPr>
              <a:t>Nous allons commencer la séance par la lecture du texte p. 47. Je vais choisir quelques uns parmi vous. 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604ACD8C-6193-23DC-AD23-496190F0CA80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529279" cy="267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buNone/>
              <a:defRPr/>
            </a:pPr>
            <a:r>
              <a:rPr lang="fr-FR" sz="1600" i="1" dirty="0">
                <a:solidFill>
                  <a:srgbClr val="E7E6E6">
                    <a:lumMod val="75000"/>
                  </a:srgbClr>
                </a:solidFill>
                <a:latin typeface="Calibri"/>
                <a:sym typeface="Arial"/>
              </a:rPr>
              <a:t>Choisir quelques élèves au hasard et leur demander de lire le texte de manière fluide et expressive..</a:t>
            </a:r>
          </a:p>
        </p:txBody>
      </p:sp>
      <p:pic>
        <p:nvPicPr>
          <p:cNvPr id="3" name="Image 2" descr="Une image contenant habits, personne, Visage humain, garçon&#10;&#10;Le contenu généré par l’IA peut être incorrect.">
            <a:extLst>
              <a:ext uri="{FF2B5EF4-FFF2-40B4-BE49-F238E27FC236}">
                <a16:creationId xmlns:a16="http://schemas.microsoft.com/office/drawing/2014/main" id="{53545E99-38B7-B898-983E-26A763DEC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484" y="1077685"/>
            <a:ext cx="7919357" cy="527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942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Passons maintenant à la séance d’aujourd’hui : la compréhension détaillée du texte.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Compréhension détaillée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40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692957" y="3743434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5821640" y="2415055"/>
            <a:ext cx="459377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32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Ces gestes qui sauvent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C403BD-5C2E-FCF0-918F-7925326D2E8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aux élèves que le texte a déjà fait objet d’une lecture globale lors de la séance précédente.</a:t>
            </a: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séance d’aujourd’hui.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68105D-DC40-E97B-04A0-61443797A25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Lire l’objectif de la séance avec une voix claire et audible.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Déduire les émotions, les motivations, ou les valeurs d’une personne à partir de ses paroles, gestes ou choix.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42013-AC88-06CE-0ED8-F4EAE83E2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29DCB5-52A0-6D58-51CB-A46FD364C3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3361296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6F2EB-BFA8-8CA2-0AEB-888EEEA5D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9BA2356-1CC0-E61B-0F6B-0C5B7145E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apprendre à déduire les émotions ou les motivations d’un personnage à partir de ses paroles, gestes ou choix. 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F78453A-261F-26AA-E42B-26193815AA6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Expliciter cet exemple pris dans le texte. Verbaliser la démarche.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1FA0907-2CDC-878E-D586-441A23AA4162}"/>
              </a:ext>
            </a:extLst>
          </p:cNvPr>
          <p:cNvSpPr txBox="1"/>
          <p:nvPr/>
        </p:nvSpPr>
        <p:spPr>
          <a:xfrm>
            <a:off x="3004458" y="1151217"/>
            <a:ext cx="8556171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entend soudain des cris. Inquiet, il accélère le pas.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me demande : Pourquoi Amine accélère-t-il le pas ?</a:t>
            </a:r>
            <a:b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fr-FR" sz="2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 geste </a:t>
            </a:r>
            <a:r>
              <a:rPr lang="fr-FR" sz="2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veut dire qu’il veut aider quelqu’un en danger.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83B3E2A-2328-CAAF-2819-72CBD64F67F6}"/>
              </a:ext>
            </a:extLst>
          </p:cNvPr>
          <p:cNvSpPr txBox="1"/>
          <p:nvPr/>
        </p:nvSpPr>
        <p:spPr>
          <a:xfrm>
            <a:off x="3733799" y="4971037"/>
            <a:ext cx="457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➡️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3F877CE-3E65-282C-4AD8-FE68FF93D357}"/>
              </a:ext>
            </a:extLst>
          </p:cNvPr>
          <p:cNvSpPr txBox="1"/>
          <p:nvPr/>
        </p:nvSpPr>
        <p:spPr>
          <a:xfrm>
            <a:off x="1551216" y="1897247"/>
            <a:ext cx="1088571" cy="40011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Gestes</a:t>
            </a:r>
            <a:endParaRPr lang="fr-FR" sz="2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25C6C44-5A49-1A27-0209-1C25395142A9}"/>
              </a:ext>
            </a:extLst>
          </p:cNvPr>
          <p:cNvSpPr txBox="1"/>
          <p:nvPr/>
        </p:nvSpPr>
        <p:spPr>
          <a:xfrm>
            <a:off x="3004458" y="2618932"/>
            <a:ext cx="8556171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fr-FR" sz="2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 Je vais appeler les secours, tout va bien se passer » dit-il.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me demande : Pourquoi Amine parle-t-il ainsi ?</a:t>
            </a:r>
            <a:b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fr-FR" sz="2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parle doucement. </a:t>
            </a:r>
            <a:r>
              <a:rPr lang="fr-FR" sz="2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Ses paroles </a:t>
            </a:r>
            <a:r>
              <a:rPr lang="fr-FR" sz="2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veulent rassurer la vieille dame.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4FC4793-CA41-830A-242C-971F5782F9D7}"/>
              </a:ext>
            </a:extLst>
          </p:cNvPr>
          <p:cNvSpPr txBox="1"/>
          <p:nvPr/>
        </p:nvSpPr>
        <p:spPr>
          <a:xfrm>
            <a:off x="3004458" y="4086647"/>
            <a:ext cx="8556171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fr-FR" sz="2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pose son sac à terre et appelle immédiatement les secours.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me demande : Amine a-t-il quitté les lieux ?</a:t>
            </a:r>
            <a:b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fr-FR" sz="2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Non, il a fait </a:t>
            </a:r>
            <a:r>
              <a:rPr lang="fr-FR" sz="2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 choix </a:t>
            </a:r>
            <a:r>
              <a:rPr lang="fr-FR" sz="2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rester et agir.</a:t>
            </a:r>
            <a:endParaRPr lang="fr-FR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7CFF517-1547-4A02-3D3B-98DB3A8FA066}"/>
              </a:ext>
            </a:extLst>
          </p:cNvPr>
          <p:cNvSpPr txBox="1"/>
          <p:nvPr/>
        </p:nvSpPr>
        <p:spPr>
          <a:xfrm>
            <a:off x="1551216" y="3334114"/>
            <a:ext cx="1088571" cy="40011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Paroles</a:t>
            </a:r>
            <a:endParaRPr lang="fr-FR" sz="2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C77332E-BEAF-AE90-056E-AB78C4841146}"/>
              </a:ext>
            </a:extLst>
          </p:cNvPr>
          <p:cNvSpPr txBox="1"/>
          <p:nvPr/>
        </p:nvSpPr>
        <p:spPr>
          <a:xfrm>
            <a:off x="1551216" y="4770982"/>
            <a:ext cx="1088571" cy="40011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Choix</a:t>
            </a:r>
            <a:endParaRPr lang="fr-FR" sz="2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97DAC20-A72A-DC0D-7385-5798F8218F12}"/>
              </a:ext>
            </a:extLst>
          </p:cNvPr>
          <p:cNvSpPr txBox="1"/>
          <p:nvPr/>
        </p:nvSpPr>
        <p:spPr>
          <a:xfrm>
            <a:off x="3733799" y="3506409"/>
            <a:ext cx="457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➡️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2A9B435-1B2A-1646-327C-5CDA27410BAE}"/>
              </a:ext>
            </a:extLst>
          </p:cNvPr>
          <p:cNvSpPr txBox="1"/>
          <p:nvPr/>
        </p:nvSpPr>
        <p:spPr>
          <a:xfrm>
            <a:off x="3733799" y="2044818"/>
            <a:ext cx="457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➡️</a:t>
            </a:r>
          </a:p>
        </p:txBody>
      </p:sp>
    </p:spTree>
    <p:extLst>
      <p:ext uri="{BB962C8B-B14F-4D97-AF65-F5344CB8AC3E}">
        <p14:creationId xmlns:p14="http://schemas.microsoft.com/office/powerpoint/2010/main" val="210840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881BD-DA73-4B39-6B3F-9283FEAE0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E29C77F-9F21-ACCE-0B49-C251748C1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Résumé : voici comment déduire les émotions ou les motivations d’un personnage à partir de ses paroles, gestes ou choix. 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75CA8B0-BBE4-6F3F-6FCD-509F1A12628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Expliciter la démarche à suivre. Apporter des explications supplémentaires si nécessaire.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8EB69D5-4DA4-CCA9-7669-7AA256F125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585639"/>
              </p:ext>
            </p:extLst>
          </p:nvPr>
        </p:nvGraphicFramePr>
        <p:xfrm>
          <a:off x="1031504" y="2567406"/>
          <a:ext cx="5989782" cy="3388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89782">
                  <a:extLst>
                    <a:ext uri="{9D8B030D-6E8A-4147-A177-3AD203B41FA5}">
                      <a16:colId xmlns:a16="http://schemas.microsoft.com/office/drawing/2014/main" val="3585730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Démarche à suivre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96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repère un indice dans le texte 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="1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200" b="1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Inquiet, il accélère le pas.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098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J’identifie le geste, la parole ou le choix 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="1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200" b="1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Accélérer, aller vite, se dépêcher, 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698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déduis le sens 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200" b="1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 veut aider quelqu’un en danger, 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815619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01929B7A-09C7-F97F-A7BF-351DF25FD38E}"/>
              </a:ext>
            </a:extLst>
          </p:cNvPr>
          <p:cNvSpPr txBox="1"/>
          <p:nvPr/>
        </p:nvSpPr>
        <p:spPr>
          <a:xfrm>
            <a:off x="1031504" y="1187441"/>
            <a:ext cx="598978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Déduire les émotions ou les motivations d’un personnage à partir de ses paroles, ses gestes ou ses choix :</a:t>
            </a:r>
          </a:p>
        </p:txBody>
      </p:sp>
      <p:pic>
        <p:nvPicPr>
          <p:cNvPr id="6" name="Image 5" descr="Une image contenant texte, personne, Visage hum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FFF8D39-D52C-AFE6-EAE5-C1AD9AB33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8649" y="1164771"/>
            <a:ext cx="4481981" cy="493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004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08E9C-756C-0821-3382-1747028F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554BB2-992C-E323-CDD3-158DAFB0A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27677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208D9-6622-77D4-09AD-9A52F46FE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A3655B-CF61-4039-D2A8-E3E0534F3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Trouve la signification des gestes, paroles ou choix des personnages.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25A13C-AB77-E1B1-33A6-B0339030839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5AC2940D-D99E-2C86-633E-78D036DE889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7B4EFF4D-CB2F-D7CA-A3B6-6622DA64E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234" y="1220643"/>
            <a:ext cx="10655531" cy="232809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DD584FA-B859-1E07-D53A-E503FCCC9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234" y="3584692"/>
            <a:ext cx="10622234" cy="84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3986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42228-9F91-C398-934B-85570871B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5E8500-DA3C-847B-D3D9-E5640C529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signification des gestes, paroles ou choix des personnages.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87FBB-5274-A6E0-7210-229F2CBBA58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explications supplémentaires si nécessaire.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E63942BC-5DD8-F1B0-D85F-1E47EEB1CB0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2B94C092-E70B-4F27-D1AA-D167653DB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234" y="1220643"/>
            <a:ext cx="10655531" cy="23280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CE6634D-F5FD-3AD1-3F9E-9CA8F420EF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234" y="3584692"/>
            <a:ext cx="10622234" cy="84382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9AE959A-A90C-165E-22FD-BC6442EC67D4}"/>
              </a:ext>
            </a:extLst>
          </p:cNvPr>
          <p:cNvSpPr txBox="1"/>
          <p:nvPr/>
        </p:nvSpPr>
        <p:spPr>
          <a:xfrm>
            <a:off x="1523999" y="3200401"/>
            <a:ext cx="98664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Parce qu’il veut rassurer le petit garçon et calmer sa peur.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8D41B51-F3C1-633F-7EDF-F9091FDFA984}"/>
              </a:ext>
            </a:extLst>
          </p:cNvPr>
          <p:cNvSpPr txBox="1"/>
          <p:nvPr/>
        </p:nvSpPr>
        <p:spPr>
          <a:xfrm>
            <a:off x="1523999" y="4040033"/>
            <a:ext cx="98664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Parce qu’il ne veut pas les laisser seuls jusqu’à l’arrivée des secours.</a:t>
            </a:r>
          </a:p>
        </p:txBody>
      </p:sp>
    </p:spTree>
    <p:extLst>
      <p:ext uri="{BB962C8B-B14F-4D97-AF65-F5344CB8AC3E}">
        <p14:creationId xmlns:p14="http://schemas.microsoft.com/office/powerpoint/2010/main" val="3011810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F3804-28CB-BBE4-BA81-E83023923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EF8E94-D6BE-AD9B-C377-6CABDA149A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6584700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20E90-505E-0E3E-BAB1-43C8524FC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0F91FA-07C3-176A-3826-24D6A8F29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Repérez et nommez les émotions des personnages en cherchant des indices dans le texte.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8602F3-9027-D725-BD0C-3CF103F36E5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du travail en binômes : travaillez seul puis comparez avec votre camarade.</a:t>
            </a:r>
          </a:p>
        </p:txBody>
      </p:sp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4995DF0C-44C8-C4CE-8CF6-46B6447F1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714" y="1652163"/>
            <a:ext cx="9745524" cy="261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6277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17F1A-9B62-6F47-63EA-803FC3820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D01D67-126D-C642-17EA-D5BE228E7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émotions des personnages du texte.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A74DBF-B3FA-A44C-39DB-09413E93949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explications supplémentaires si nécessaire.</a:t>
            </a:r>
          </a:p>
        </p:txBody>
      </p:sp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F6E49468-2656-6957-06E0-E12158C37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714" y="1652163"/>
            <a:ext cx="9745524" cy="261116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AE356E3-2CD2-9D67-C8C5-206CD5BE65DD}"/>
              </a:ext>
            </a:extLst>
          </p:cNvPr>
          <p:cNvSpPr txBox="1"/>
          <p:nvPr/>
        </p:nvSpPr>
        <p:spPr>
          <a:xfrm>
            <a:off x="1948541" y="3087822"/>
            <a:ext cx="95358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sent son cœur battre très fort.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686AB6A-E44D-4669-DDC3-132DD3F80A3C}"/>
              </a:ext>
            </a:extLst>
          </p:cNvPr>
          <p:cNvSpPr txBox="1"/>
          <p:nvPr/>
        </p:nvSpPr>
        <p:spPr>
          <a:xfrm>
            <a:off x="1948541" y="3820922"/>
            <a:ext cx="95358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garde son sang froid et reste calme.</a:t>
            </a:r>
          </a:p>
        </p:txBody>
      </p:sp>
    </p:spTree>
    <p:extLst>
      <p:ext uri="{BB962C8B-B14F-4D97-AF65-F5344CB8AC3E}">
        <p14:creationId xmlns:p14="http://schemas.microsoft.com/office/powerpoint/2010/main" val="39267855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9DFBA-75D0-F750-EAC5-BAFE110BF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FF3160-AA15-8ACB-DC15-3C2147E226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3249954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6AD55-C38F-D6CE-923B-CF39077D4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A523701-740A-4900-7E73-742E344A5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Trouve dans le texte les paroles des personnages qui correspondent à ces émotions ou motivations.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7270F6F6-424C-E481-6DEA-B6B7055314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Circuler dans les rangs. Accompagner les élèves en difficulté. </a:t>
            </a:r>
          </a:p>
        </p:txBody>
      </p:sp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E6086AD4-9D0F-6255-D6D7-6B6BDB1C4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91" y="1524000"/>
            <a:ext cx="9916817" cy="244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336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F3585-5A29-310B-3BFA-0723C96FE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9B58D74-212D-952B-8386-E6076273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paroles des personnages qui correspondent à ces émotions ou motivations. 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EFC64970-8E47-B717-58AE-6375925D8CF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explications supplémentaires si nécessaire.</a:t>
            </a:r>
          </a:p>
        </p:txBody>
      </p:sp>
      <p:pic>
        <p:nvPicPr>
          <p:cNvPr id="14" name="Image 1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382F0A73-5A36-675B-12F1-797D5D3D6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91" y="1524000"/>
            <a:ext cx="9916817" cy="244928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6C88D48-18E3-AA02-3A1D-38EECC4B8426}"/>
              </a:ext>
            </a:extLst>
          </p:cNvPr>
          <p:cNvSpPr txBox="1"/>
          <p:nvPr/>
        </p:nvSpPr>
        <p:spPr>
          <a:xfrm>
            <a:off x="1654627" y="2861845"/>
            <a:ext cx="86106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u="none" strike="noStrike" baseline="0" dirty="0">
                <a:solidFill>
                  <a:srgbClr val="00B0F0"/>
                </a:solidFill>
                <a:latin typeface="Calibri" panose="020F0502020204030204" pitchFamily="34" charset="0"/>
              </a:rPr>
              <a:t>« Merci… tu nous as sauvés »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155E3A2-AAF1-AF8A-6B5F-0DFBDC7DC0E3}"/>
              </a:ext>
            </a:extLst>
          </p:cNvPr>
          <p:cNvSpPr txBox="1"/>
          <p:nvPr/>
        </p:nvSpPr>
        <p:spPr>
          <a:xfrm>
            <a:off x="1654626" y="3572394"/>
            <a:ext cx="93997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</a:rPr>
              <a:t>« Quel sang-froid pour quelqu’un d’aussi jeune ! »</a:t>
            </a:r>
          </a:p>
        </p:txBody>
      </p:sp>
    </p:spTree>
    <p:extLst>
      <p:ext uri="{BB962C8B-B14F-4D97-AF65-F5344CB8AC3E}">
        <p14:creationId xmlns:p14="http://schemas.microsoft.com/office/powerpoint/2010/main" val="1728892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dire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3B2FF2-0A86-AF3B-C1A6-CB80BAD89138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B21ACF-48FD-B9BA-4B5A-63DE2E465145}"/>
              </a:ext>
            </a:extLst>
          </p:cNvPr>
          <p:cNvSpPr/>
          <p:nvPr/>
        </p:nvSpPr>
        <p:spPr>
          <a:xfrm>
            <a:off x="883270" y="1682945"/>
            <a:ext cx="9839160" cy="25853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ce que nous avons appris aujourd’hui.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à 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105594-BC98-A15E-2344-AEF921FA33AE}"/>
              </a:ext>
            </a:extLst>
          </p:cNvPr>
          <p:cNvSpPr/>
          <p:nvPr/>
        </p:nvSpPr>
        <p:spPr>
          <a:xfrm>
            <a:off x="883269" y="1682945"/>
            <a:ext cx="9980674" cy="42029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Déduire les émotions ou les motivations d’un personnage à partir de ses paroles, gestes ou choix :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accélère le pas</a:t>
            </a:r>
          </a:p>
          <a:p>
            <a:pPr lvl="2">
              <a:lnSpc>
                <a:spcPct val="150000"/>
              </a:lnSpc>
            </a:pPr>
            <a:r>
              <a:rPr lang="fr-FR" sz="2000" dirty="0"/>
              <a:t>👉 </a:t>
            </a:r>
            <a:r>
              <a:rPr lang="fr-FR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 geste indique qu’il veut aider la personne en danger.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000" b="1" i="1" dirty="0"/>
              <a:t>Tout va bien se passer</a:t>
            </a:r>
          </a:p>
          <a:p>
            <a:pPr lvl="2">
              <a:lnSpc>
                <a:spcPct val="150000"/>
              </a:lnSpc>
            </a:pPr>
            <a:r>
              <a:rPr lang="fr-FR" sz="2000" dirty="0"/>
              <a:t>👉 </a:t>
            </a:r>
            <a:r>
              <a:rPr lang="fr-FR" sz="2000" i="1" dirty="0"/>
              <a:t>ces paroles cherchent à calmer et à rassurer.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000" b="1" i="1" dirty="0"/>
              <a:t>Il reste auprès du petit enfant</a:t>
            </a:r>
          </a:p>
          <a:p>
            <a:pPr lvl="2">
              <a:lnSpc>
                <a:spcPct val="150000"/>
              </a:lnSpc>
            </a:pPr>
            <a:r>
              <a:rPr lang="fr-FR" sz="2000" dirty="0"/>
              <a:t>👉 </a:t>
            </a:r>
            <a:r>
              <a:rPr lang="fr-FR" sz="2000" i="1" dirty="0"/>
              <a:t>ce choix montre qu’il veut aider, agir et soutenir.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fr-FR" sz="2000" i="1" dirty="0"/>
          </a:p>
        </p:txBody>
      </p:sp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752599" y="3682794"/>
            <a:ext cx="9024257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</a:rPr>
              <a:t>Faites à la maison l’exercice 1, activité 2</a:t>
            </a:r>
            <a:r>
              <a:rPr lang="fr-FR" sz="2000" b="1" i="0" u="none" strike="noStrike" baseline="0" dirty="0">
                <a:latin typeface="Calibri" panose="020F0502020204030204" pitchFamily="34" charset="0"/>
              </a:rPr>
              <a:t>, livret de l’élève, p. 49 </a:t>
            </a:r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7328</TotalTime>
  <Words>1504</Words>
  <Application>Microsoft Office PowerPoint</Application>
  <PresentationFormat>Grand écran</PresentationFormat>
  <Paragraphs>165</Paragraphs>
  <Slides>31</Slides>
  <Notes>0</Notes>
  <HiddenSlides>9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31</vt:i4>
      </vt:variant>
    </vt:vector>
  </HeadingPairs>
  <TitlesOfParts>
    <vt:vector size="41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 ? Allons-y!</vt:lpstr>
      <vt:lpstr>Présentation PowerPoint</vt:lpstr>
      <vt:lpstr>Passons maintenant à la séance d’aujourd’hui : la compréhension détaillée du texte.</vt:lpstr>
      <vt:lpstr>Voici l’objectif de la séance d’aujourd’hui.</vt:lpstr>
      <vt:lpstr>Présentation PowerPoint</vt:lpstr>
      <vt:lpstr>Nous allons apprendre à déduire les émotions ou les motivations d’un personnage à partir de ses paroles, gestes ou choix. </vt:lpstr>
      <vt:lpstr>Résumé : voici comment déduire les émotions ou les motivations d’un personnage à partir de ses paroles, gestes ou choix. </vt:lpstr>
      <vt:lpstr>Présentation PowerPoint</vt:lpstr>
      <vt:lpstr>Trouve la signification des gestes, paroles ou choix des personnages.</vt:lpstr>
      <vt:lpstr>Voici la signification des gestes, paroles ou choix des personnages. </vt:lpstr>
      <vt:lpstr>Présentation PowerPoint</vt:lpstr>
      <vt:lpstr>Repérez et nommez les émotions des personnages en cherchant des indices dans le texte.</vt:lpstr>
      <vt:lpstr>Voici les émotions des personnages du texte.</vt:lpstr>
      <vt:lpstr>Présentation PowerPoint</vt:lpstr>
      <vt:lpstr>Trouve dans le texte les paroles des personnages qui correspondent à ces émotions ou motivations. Travaillez seuls.</vt:lpstr>
      <vt:lpstr>Voici les paroles des personnages qui correspondent à ces émotions ou motivations. </vt:lpstr>
      <vt:lpstr>Présentation PowerPoint</vt:lpstr>
      <vt:lpstr>Qui peut me dire ce que nous avons appris aujourd’hui ? </vt:lpstr>
      <vt:lpstr>Voici ce que nous avons appris aujourd’hui.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M. MAIMOUNI</cp:lastModifiedBy>
  <cp:revision>159</cp:revision>
  <dcterms:created xsi:type="dcterms:W3CDTF">2025-11-03T10:55:47Z</dcterms:created>
  <dcterms:modified xsi:type="dcterms:W3CDTF">2026-01-23T15:16:08Z</dcterms:modified>
</cp:coreProperties>
</file>