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8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</p:sldIdLst>
  <p:sldSz cy="6858000" cx="12192000"/>
  <p:notesSz cx="6858000" cy="9144000"/>
  <p:embeddedFontLst>
    <p:embeddedFont>
      <p:font typeface="Dosis"/>
      <p:regular r:id="rId51"/>
      <p:bold r:id="rId52"/>
    </p:embeddedFont>
    <p:embeddedFont>
      <p:font typeface="Play"/>
      <p:regular r:id="rId53"/>
      <p:bold r:id="rId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5" roundtripDataSignature="AMtx7mhTDuYRaE0ji+uMoDIbH/+qaFvM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Dosis-regular.fntdata"/><Relationship Id="rId50" Type="http://schemas.openxmlformats.org/officeDocument/2006/relationships/slide" Target="slides/slide45.xml"/><Relationship Id="rId53" Type="http://schemas.openxmlformats.org/officeDocument/2006/relationships/font" Target="fonts/Play-regular.fntdata"/><Relationship Id="rId52" Type="http://schemas.openxmlformats.org/officeDocument/2006/relationships/font" Target="fonts/Dosis-bold.fntdata"/><Relationship Id="rId11" Type="http://schemas.openxmlformats.org/officeDocument/2006/relationships/slide" Target="slides/slide6.xml"/><Relationship Id="rId55" Type="http://customschemas.google.com/relationships/presentationmetadata" Target="metadata"/><Relationship Id="rId10" Type="http://schemas.openxmlformats.org/officeDocument/2006/relationships/slide" Target="slides/slide5.xml"/><Relationship Id="rId54" Type="http://schemas.openxmlformats.org/officeDocument/2006/relationships/font" Target="fonts/Play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4" name="Google Shape;81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6" name="Google Shape;82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3" name="Google Shape;83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7" name="Google Shape;85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7" name="Google Shape;86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3" name="Google Shape;88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0" name="Google Shape;900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9" name="Google Shape;909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8" name="Google Shape;918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6" name="Google Shape;926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1" name="Google Shape;931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0" name="Google Shape;940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2" name="Google Shape;952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1" name="Google Shape;961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3" name="Google Shape;973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8" name="Google Shape;978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6" name="Google Shape;986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7" name="Google Shape;997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4" name="Google Shape;1004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4" name="Google Shape;1014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9" name="Google Shape;1019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6" name="Google Shape;1026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6" name="Google Shape;1036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5" name="Google Shape;1045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3" name="Google Shape;1053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8" name="Google Shape;1058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7" name="Google Shape;1067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2" name="Google Shape;1072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1" name="Google Shape;1081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6" name="Google Shape;1086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3" name="Google Shape;1093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4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6" name="Google Shape;1106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1" name="Google Shape;1111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1" name="Google Shape;1121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1" name="Google Shape;1131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3.png"/><Relationship Id="rId4" Type="http://schemas.openxmlformats.org/officeDocument/2006/relationships/image" Target="../media/image26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1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21.png"/><Relationship Id="rId4" Type="http://schemas.openxmlformats.org/officeDocument/2006/relationships/image" Target="../media/image19.png"/><Relationship Id="rId9" Type="http://schemas.openxmlformats.org/officeDocument/2006/relationships/image" Target="../media/image12.png"/><Relationship Id="rId5" Type="http://schemas.openxmlformats.org/officeDocument/2006/relationships/image" Target="../media/image15.png"/><Relationship Id="rId6" Type="http://schemas.openxmlformats.org/officeDocument/2006/relationships/image" Target="../media/image22.png"/><Relationship Id="rId7" Type="http://schemas.openxmlformats.org/officeDocument/2006/relationships/image" Target="../media/image8.jpg"/><Relationship Id="rId8" Type="http://schemas.openxmlformats.org/officeDocument/2006/relationships/image" Target="../media/image1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24.gif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gif"/><Relationship Id="rId3" Type="http://schemas.openxmlformats.org/officeDocument/2006/relationships/image" Target="../media/image27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gif"/><Relationship Id="rId3" Type="http://schemas.openxmlformats.org/officeDocument/2006/relationships/image" Target="../media/image29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gif"/><Relationship Id="rId3" Type="http://schemas.openxmlformats.org/officeDocument/2006/relationships/image" Target="../media/image2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5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gif"/><Relationship Id="rId3" Type="http://schemas.openxmlformats.org/officeDocument/2006/relationships/image" Target="../media/image35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38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gif"/><Relationship Id="rId3" Type="http://schemas.openxmlformats.org/officeDocument/2006/relationships/image" Target="../media/image53.png"/><Relationship Id="rId4" Type="http://schemas.openxmlformats.org/officeDocument/2006/relationships/image" Target="../media/image26.png"/><Relationship Id="rId5" Type="http://schemas.openxmlformats.org/officeDocument/2006/relationships/image" Target="../media/image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gif"/><Relationship Id="rId3" Type="http://schemas.openxmlformats.org/officeDocument/2006/relationships/image" Target="../media/image27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0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50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2.jp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jp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9.png"/><Relationship Id="rId3" Type="http://schemas.openxmlformats.org/officeDocument/2006/relationships/image" Target="../media/image63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4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7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5.png"/><Relationship Id="rId4" Type="http://schemas.openxmlformats.org/officeDocument/2006/relationships/image" Target="../media/image54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png"/><Relationship Id="rId3" Type="http://schemas.openxmlformats.org/officeDocument/2006/relationships/image" Target="../media/image2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52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38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3.png"/><Relationship Id="rId4" Type="http://schemas.openxmlformats.org/officeDocument/2006/relationships/image" Target="../media/image26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11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21.png"/><Relationship Id="rId4" Type="http://schemas.openxmlformats.org/officeDocument/2006/relationships/image" Target="../media/image19.png"/><Relationship Id="rId9" Type="http://schemas.openxmlformats.org/officeDocument/2006/relationships/image" Target="../media/image12.png"/><Relationship Id="rId5" Type="http://schemas.openxmlformats.org/officeDocument/2006/relationships/image" Target="../media/image15.png"/><Relationship Id="rId6" Type="http://schemas.openxmlformats.org/officeDocument/2006/relationships/image" Target="../media/image22.png"/><Relationship Id="rId7" Type="http://schemas.openxmlformats.org/officeDocument/2006/relationships/image" Target="../media/image8.jpg"/><Relationship Id="rId8" Type="http://schemas.openxmlformats.org/officeDocument/2006/relationships/image" Target="../media/image1.jp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58.jpg"/><Relationship Id="rId4" Type="http://schemas.openxmlformats.org/officeDocument/2006/relationships/image" Target="../media/image56.png"/><Relationship Id="rId5" Type="http://schemas.openxmlformats.org/officeDocument/2006/relationships/image" Target="../media/image55.png"/><Relationship Id="rId6" Type="http://schemas.openxmlformats.org/officeDocument/2006/relationships/image" Target="../media/image60.png"/><Relationship Id="rId7" Type="http://schemas.openxmlformats.org/officeDocument/2006/relationships/image" Target="../media/image7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68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7.png"/><Relationship Id="rId3" Type="http://schemas.openxmlformats.org/officeDocument/2006/relationships/image" Target="../media/image24.gif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gif"/><Relationship Id="rId3" Type="http://schemas.openxmlformats.org/officeDocument/2006/relationships/image" Target="../media/image27.png"/><Relationship Id="rId4" Type="http://schemas.openxmlformats.org/officeDocument/2006/relationships/image" Target="../media/image3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6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2.jp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4.jp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9.png"/><Relationship Id="rId3" Type="http://schemas.openxmlformats.org/officeDocument/2006/relationships/image" Target="../media/image63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gif"/><Relationship Id="rId3" Type="http://schemas.openxmlformats.org/officeDocument/2006/relationships/image" Target="../media/image53.png"/><Relationship Id="rId4" Type="http://schemas.openxmlformats.org/officeDocument/2006/relationships/image" Target="../media/image26.png"/><Relationship Id="rId5" Type="http://schemas.openxmlformats.org/officeDocument/2006/relationships/image" Target="../media/image2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gif"/><Relationship Id="rId3" Type="http://schemas.openxmlformats.org/officeDocument/2006/relationships/image" Target="../media/image29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gif"/><Relationship Id="rId3" Type="http://schemas.openxmlformats.org/officeDocument/2006/relationships/image" Target="../media/image23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52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52.pn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gif"/><Relationship Id="rId3" Type="http://schemas.openxmlformats.org/officeDocument/2006/relationships/image" Target="../media/image35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38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gif"/><Relationship Id="rId3" Type="http://schemas.openxmlformats.org/officeDocument/2006/relationships/image" Target="../media/image27.png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7"/>
          <p:cNvSpPr txBox="1"/>
          <p:nvPr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Français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47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7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47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AC</a:t>
            </a:r>
            <a:endParaRPr/>
          </a:p>
        </p:txBody>
      </p:sp>
      <p:sp>
        <p:nvSpPr>
          <p:cNvPr id="21" name="Google Shape;21;p47"/>
          <p:cNvSpPr/>
          <p:nvPr/>
        </p:nvSpPr>
        <p:spPr>
          <a:xfrm>
            <a:off x="271218" y="2956390"/>
            <a:ext cx="6693265" cy="522000"/>
          </a:xfrm>
          <a:prstGeom prst="rect">
            <a:avLst/>
          </a:prstGeom>
          <a:solidFill>
            <a:srgbClr val="12501B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Unité</a:t>
            </a:r>
            <a:endParaRPr/>
          </a:p>
        </p:txBody>
      </p:sp>
      <p:sp>
        <p:nvSpPr>
          <p:cNvPr id="22" name="Google Shape;22;p47"/>
          <p:cNvSpPr/>
          <p:nvPr/>
        </p:nvSpPr>
        <p:spPr>
          <a:xfrm>
            <a:off x="271218" y="3653494"/>
            <a:ext cx="6693265" cy="522000"/>
          </a:xfrm>
          <a:prstGeom prst="rect">
            <a:avLst/>
          </a:prstGeom>
          <a:solidFill>
            <a:srgbClr val="54AFE9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Séance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23" name="Google Shape;23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7"/>
          <p:cNvSpPr/>
          <p:nvPr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i="0" sz="3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47"/>
          <p:cNvSpPr txBox="1"/>
          <p:nvPr>
            <p:ph idx="1" type="body"/>
          </p:nvPr>
        </p:nvSpPr>
        <p:spPr>
          <a:xfrm>
            <a:off x="2120816" y="3012860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47"/>
          <p:cNvSpPr txBox="1"/>
          <p:nvPr>
            <p:ph idx="2" type="body"/>
          </p:nvPr>
        </p:nvSpPr>
        <p:spPr>
          <a:xfrm>
            <a:off x="2120816" y="3710178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47"/>
          <p:cNvSpPr txBox="1"/>
          <p:nvPr>
            <p:ph idx="3" type="body"/>
          </p:nvPr>
        </p:nvSpPr>
        <p:spPr>
          <a:xfrm>
            <a:off x="2285700" y="2060395"/>
            <a:ext cx="548607" cy="4458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7"/>
          <p:cNvSpPr txBox="1"/>
          <p:nvPr>
            <p:ph idx="4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47"/>
          <p:cNvSpPr txBox="1"/>
          <p:nvPr>
            <p:ph idx="5" type="body"/>
          </p:nvPr>
        </p:nvSpPr>
        <p:spPr>
          <a:xfrm>
            <a:off x="848298" y="3085990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7"/>
          <p:cNvSpPr txBox="1"/>
          <p:nvPr>
            <p:ph idx="6" type="body"/>
          </p:nvPr>
        </p:nvSpPr>
        <p:spPr>
          <a:xfrm>
            <a:off x="940049" y="3783094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1" name="Google Shape;31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09943" y="3778594"/>
            <a:ext cx="4166562" cy="2793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7"/>
          <p:cNvSpPr/>
          <p:nvPr>
            <p:ph idx="7" type="pic"/>
          </p:nvPr>
        </p:nvSpPr>
        <p:spPr>
          <a:xfrm>
            <a:off x="380618" y="4604084"/>
            <a:ext cx="2330497" cy="1968487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47"/>
          <p:cNvSpPr/>
          <p:nvPr>
            <p:ph idx="8" type="pic"/>
          </p:nvPr>
        </p:nvSpPr>
        <p:spPr>
          <a:xfrm>
            <a:off x="2962541" y="4604083"/>
            <a:ext cx="2330497" cy="1968487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47"/>
          <p:cNvSpPr/>
          <p:nvPr>
            <p:ph idx="9" type="pic"/>
          </p:nvPr>
        </p:nvSpPr>
        <p:spPr>
          <a:xfrm>
            <a:off x="5423723" y="4604082"/>
            <a:ext cx="2330497" cy="196848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AF7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8"/>
          <p:cNvSpPr txBox="1"/>
          <p:nvPr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8"/>
          <p:cNvSpPr txBox="1"/>
          <p:nvPr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38" name="Google Shape;38;p48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8"/>
          <p:cNvSpPr txBox="1"/>
          <p:nvPr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48"/>
          <p:cNvSpPr txBox="1"/>
          <p:nvPr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41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48"/>
          <p:cNvSpPr/>
          <p:nvPr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" name="Google Shape;43;p48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44" name="Google Shape;44;p48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48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46" name="Google Shape;46;p48"/>
          <p:cNvPicPr preferRelativeResize="0"/>
          <p:nvPr/>
        </p:nvPicPr>
        <p:blipFill rotWithShape="1">
          <a:blip r:embed="rId6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4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48" name="Google Shape;48;p48"/>
          <p:cNvSpPr txBox="1"/>
          <p:nvPr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AF7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49"/>
          <p:cNvGrpSpPr/>
          <p:nvPr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51" name="Google Shape;51;p49"/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2" name="Google Shape;52;p4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3" name="Google Shape;53;p49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54" name="Google Shape;54;p49"/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55" name="Google Shape;55;p4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6" name="Google Shape;56;p49"/>
          <p:cNvGrpSpPr/>
          <p:nvPr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57" name="Google Shape;57;p4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" name="Google Shape;58;p49"/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" name="Google Shape;59;p49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60" name="Google Shape;60;p49"/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ever la main - Icônes mains et gestes gratuites" id="61" name="Google Shape;61;p4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" name="Google Shape;62;p49"/>
          <p:cNvGrpSpPr/>
          <p:nvPr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63" name="Google Shape;63;p49"/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4" name="Google Shape;64;p49"/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65" name="Google Shape;65;p49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6" name="Google Shape;66;p49"/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7" name="Google Shape;67;p49"/>
          <p:cNvGrpSpPr/>
          <p:nvPr/>
        </p:nvGrpSpPr>
        <p:grpSpPr>
          <a:xfrm>
            <a:off x="915782" y="3007446"/>
            <a:ext cx="8342892" cy="508585"/>
            <a:chOff x="686836" y="2255584"/>
            <a:chExt cx="6257169" cy="381439"/>
          </a:xfrm>
        </p:grpSpPr>
        <p:sp>
          <p:nvSpPr>
            <p:cNvPr id="68" name="Google Shape;68;p49"/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9" name="Google Shape;69;p49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70" name="Google Shape;70;p49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" name="Google Shape;71;p49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2" name="Google Shape;72;p49"/>
          <p:cNvSpPr/>
          <p:nvPr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" name="Google Shape;73;p49"/>
          <p:cNvGrpSpPr/>
          <p:nvPr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74" name="Google Shape;74;p49"/>
            <p:cNvSpPr txBox="1"/>
            <p:nvPr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passent au tableau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5" name="Google Shape;75;p4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863575" y="5247959"/>
              <a:ext cx="648055" cy="64805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tériel nécessaire">
  <p:cSld name="Matériel nécessaire">
    <p:bg>
      <p:bgPr>
        <a:solidFill>
          <a:srgbClr val="DCEAF7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0"/>
          <p:cNvSpPr/>
          <p:nvPr/>
        </p:nvSpPr>
        <p:spPr>
          <a:xfrm>
            <a:off x="1421762" y="1110377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50"/>
          <p:cNvSpPr/>
          <p:nvPr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sp>
        <p:nvSpPr>
          <p:cNvPr id="79" name="Google Shape;79;p50"/>
          <p:cNvSpPr txBox="1"/>
          <p:nvPr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l’enseignant</a:t>
            </a:r>
            <a:endParaRPr/>
          </a:p>
        </p:txBody>
      </p:sp>
      <p:sp>
        <p:nvSpPr>
          <p:cNvPr id="80" name="Google Shape;80;p50"/>
          <p:cNvSpPr txBox="1"/>
          <p:nvPr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72000" wrap="square" tIns="72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l’élève</a:t>
            </a:r>
            <a:endParaRPr/>
          </a:p>
        </p:txBody>
      </p:sp>
      <p:pic>
        <p:nvPicPr>
          <p:cNvPr descr="Image générée" id="81" name="Google Shape;81;p50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185965" y="150932"/>
            <a:ext cx="639795" cy="751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enseignant">
  <p:cSld name="Slide enseignant">
    <p:bg>
      <p:bgPr>
        <a:solidFill>
          <a:srgbClr val="DCEAF7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83" name="Google Shape;83;p51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185965" y="150932"/>
            <a:ext cx="639795" cy="75103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51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  <a:defRPr b="1" i="0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ientations didactiques">
  <p:cSld name="Orientations didactiques">
    <p:bg>
      <p:bgPr>
        <a:solidFill>
          <a:srgbClr val="DCEAF7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2"/>
          <p:cNvSpPr/>
          <p:nvPr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Orientations didactiques pour cette séance</a:t>
            </a:r>
            <a:endParaRPr sz="24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87" name="Google Shape;87;p52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52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52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52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52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52"/>
          <p:cNvSpPr/>
          <p:nvPr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Notions clés</a:t>
            </a:r>
            <a:endParaRPr/>
          </a:p>
        </p:txBody>
      </p:sp>
      <p:sp>
        <p:nvSpPr>
          <p:cNvPr id="93" name="Google Shape;93;p52"/>
          <p:cNvSpPr/>
          <p:nvPr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Tâches a réussir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2"/>
          <p:cNvSpPr/>
          <p:nvPr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Stratégies et outils didactiques</a:t>
            </a:r>
            <a:endParaRPr/>
          </a:p>
        </p:txBody>
      </p:sp>
      <p:sp>
        <p:nvSpPr>
          <p:cNvPr id="95" name="Google Shape;95;p52"/>
          <p:cNvSpPr/>
          <p:nvPr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Eléments de feedback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ucture de la séance">
  <p:cSld name="Structure de la séance">
    <p:bg>
      <p:bgPr>
        <a:solidFill>
          <a:srgbClr val="DCE6F2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5"/>
          <p:cNvSpPr/>
          <p:nvPr/>
        </p:nvSpPr>
        <p:spPr>
          <a:xfrm>
            <a:off x="2110915" y="1649437"/>
            <a:ext cx="7970171" cy="374650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55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99" name="Google Shape;99;p55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55"/>
          <p:cNvGrpSpPr/>
          <p:nvPr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01" name="Google Shape;101;p55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133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102" name="Google Shape;102;p55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55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B3E5A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55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105" name="Google Shape;105;p55"/>
          <p:cNvSpPr/>
          <p:nvPr/>
        </p:nvSpPr>
        <p:spPr>
          <a:xfrm>
            <a:off x="2336945" y="2817194"/>
            <a:ext cx="395203" cy="395203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156082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55"/>
          <p:cNvSpPr/>
          <p:nvPr/>
        </p:nvSpPr>
        <p:spPr>
          <a:xfrm>
            <a:off x="2860122" y="2740793"/>
            <a:ext cx="6994935" cy="548005"/>
          </a:xfrm>
          <a:custGeom>
            <a:rect b="b" l="l" r="r" t="t"/>
            <a:pathLst>
              <a:path extrusionOk="0" h="120000" w="12000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cap="flat" cmpd="sng" w="2857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55"/>
          <p:cNvSpPr/>
          <p:nvPr/>
        </p:nvSpPr>
        <p:spPr>
          <a:xfrm>
            <a:off x="9301364" y="2754997"/>
            <a:ext cx="519597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8" name="Google Shape;108;p55"/>
          <p:cNvGrpSpPr/>
          <p:nvPr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109" name="Google Shape;109;p55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156082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55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55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55"/>
          <p:cNvGrpSpPr/>
          <p:nvPr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113" name="Google Shape;113;p55"/>
            <p:cNvSpPr/>
            <p:nvPr/>
          </p:nvSpPr>
          <p:spPr>
            <a:xfrm>
              <a:off x="1785565" y="1117931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55"/>
            <p:cNvSpPr/>
            <p:nvPr/>
          </p:nvSpPr>
          <p:spPr>
            <a:xfrm>
              <a:off x="2181743" y="1049983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55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55"/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 de la séance</a:t>
              </a:r>
              <a:endParaRPr/>
            </a:p>
          </p:txBody>
        </p:sp>
      </p:grpSp>
      <p:sp>
        <p:nvSpPr>
          <p:cNvPr id="117" name="Google Shape;117;p55"/>
          <p:cNvSpPr txBox="1"/>
          <p:nvPr>
            <p:ph idx="1" type="body"/>
          </p:nvPr>
        </p:nvSpPr>
        <p:spPr>
          <a:xfrm>
            <a:off x="7879221" y="195400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55"/>
          <p:cNvSpPr txBox="1"/>
          <p:nvPr>
            <p:ph idx="2" type="body"/>
          </p:nvPr>
        </p:nvSpPr>
        <p:spPr>
          <a:xfrm>
            <a:off x="7879221" y="278439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55"/>
          <p:cNvSpPr txBox="1"/>
          <p:nvPr>
            <p:ph idx="3" type="body"/>
          </p:nvPr>
        </p:nvSpPr>
        <p:spPr>
          <a:xfrm>
            <a:off x="7879220" y="3610774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55"/>
          <p:cNvSpPr txBox="1"/>
          <p:nvPr>
            <p:ph idx="4" type="body"/>
          </p:nvPr>
        </p:nvSpPr>
        <p:spPr>
          <a:xfrm>
            <a:off x="7859086" y="444388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55"/>
          <p:cNvSpPr txBox="1"/>
          <p:nvPr>
            <p:ph idx="5" type="body"/>
          </p:nvPr>
        </p:nvSpPr>
        <p:spPr>
          <a:xfrm>
            <a:off x="2955191" y="2784395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55"/>
          <p:cNvSpPr txBox="1"/>
          <p:nvPr>
            <p:ph idx="6" type="body"/>
          </p:nvPr>
        </p:nvSpPr>
        <p:spPr>
          <a:xfrm>
            <a:off x="2936913" y="3621380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56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125" name="Google Shape;125;p56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5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" name="Google Shape;127;p5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56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129" name="Google Shape;129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56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5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4" name="Google Shape;134;p5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5" name="Google Shape;135;p5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6" name="Google Shape;136;p5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7" name="Google Shape;137;p5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57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39" name="Google Shape;139;p57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140" name="Google Shape;140;p57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57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142" name="Google Shape;142;p57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7"/>
          <p:cNvSpPr txBox="1"/>
          <p:nvPr>
            <p:ph idx="2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informelle">
  <p:cSld name="Discussion informelle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oogle Shape;145;p58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46" name="Google Shape;146;p58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58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8" name="Google Shape;148;p58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58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58"/>
          <p:cNvSpPr txBox="1"/>
          <p:nvPr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Discussion informelle</a:t>
            </a:r>
            <a:endParaRPr/>
          </a:p>
        </p:txBody>
      </p:sp>
      <p:pic>
        <p:nvPicPr>
          <p:cNvPr id="151" name="Google Shape;151;p5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4103" y="1875577"/>
            <a:ext cx="2856443" cy="2856443"/>
          </a:xfrm>
          <a:prstGeom prst="rect">
            <a:avLst/>
          </a:prstGeom>
          <a:noFill/>
          <a:ln>
            <a:noFill/>
          </a:ln>
          <a:effectLst>
            <a:reflection blurRad="0" dir="5400000" dist="5000" endA="0" endPos="30000" kx="0" rotWithShape="0" algn="bl" stA="30000" stPos="0" sy="-100000" ky="0"/>
          </a:effectLst>
        </p:spPr>
      </p:pic>
      <p:sp>
        <p:nvSpPr>
          <p:cNvPr id="152" name="Google Shape;152;p58"/>
          <p:cNvSpPr/>
          <p:nvPr/>
        </p:nvSpPr>
        <p:spPr>
          <a:xfrm>
            <a:off x="1890297" y="1779907"/>
            <a:ext cx="691824" cy="704171"/>
          </a:xfrm>
          <a:custGeom>
            <a:rect b="b" l="l" r="r" t="t"/>
            <a:pathLst>
              <a:path extrusionOk="0" h="2558" w="2759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3" name="Google Shape;153;p58"/>
          <p:cNvSpPr/>
          <p:nvPr/>
        </p:nvSpPr>
        <p:spPr>
          <a:xfrm rot="-560173">
            <a:off x="2207633" y="1946096"/>
            <a:ext cx="584715" cy="634720"/>
          </a:xfrm>
          <a:custGeom>
            <a:rect b="b" l="l" r="r" t="t"/>
            <a:pathLst>
              <a:path extrusionOk="0" h="2303" w="2331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4" name="Google Shape;154;p58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eme diapos">
  <p:cSld name="2eme diapos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p59"/>
          <p:cNvGrpSpPr/>
          <p:nvPr/>
        </p:nvGrpSpPr>
        <p:grpSpPr>
          <a:xfrm>
            <a:off x="0" y="2"/>
            <a:ext cx="12192000" cy="6858001"/>
            <a:chOff x="0" y="0"/>
            <a:chExt cx="13716000" cy="10287000"/>
          </a:xfrm>
        </p:grpSpPr>
        <p:sp>
          <p:nvSpPr>
            <p:cNvPr id="157" name="Google Shape;157;p5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8" name="Google Shape;158;p5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9" name="Google Shape;159;p5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160" name="Google Shape;160;p59"/>
          <p:cNvGrpSpPr/>
          <p:nvPr/>
        </p:nvGrpSpPr>
        <p:grpSpPr>
          <a:xfrm>
            <a:off x="11779125" y="129894"/>
            <a:ext cx="232364" cy="375276"/>
            <a:chOff x="3292012" y="1302714"/>
            <a:chExt cx="867138" cy="473061"/>
          </a:xfrm>
        </p:grpSpPr>
        <p:sp>
          <p:nvSpPr>
            <p:cNvPr id="161" name="Google Shape;161;p59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59"/>
            <p:cNvSpPr/>
            <p:nvPr/>
          </p:nvSpPr>
          <p:spPr>
            <a:xfrm>
              <a:off x="3351781" y="1310206"/>
              <a:ext cx="789751" cy="4655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163" name="Google Shape;163;p59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5" y="168984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Pratique collective">
  <p:cSld name="intercalaire 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6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66" name="Google Shape;166;p6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905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6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68" name="Google Shape;168;p60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60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oogle Shape;172;p6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73" name="Google Shape;173;p6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4" name="Google Shape;174;p6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" name="Google Shape;175;p6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6" name="Google Shape;176;p61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7" name="Google Shape;177;p61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178" name="Google Shape;178;p61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61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61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Pratique en binôme">
  <p:cSld name="intercalaire 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p6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83" name="Google Shape;183;p6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905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6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85" name="Google Shape;185;p6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" name="Google Shape;186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62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B">
  <p:cSld name="Slide PB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Google Shape;189;p6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90" name="Google Shape;190;p6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91" name="Google Shape;191;p6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92" name="Google Shape;192;p6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193" name="Google Shape;193;p63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63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196" name="Google Shape;196;p63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63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8" name="Google Shape;198;p63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oogle Shape;200;p64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01" name="Google Shape;201;p6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8BC145"/>
            </a:solidFill>
            <a:ln cap="flat" cmpd="sng" w="19050">
              <a:solidFill>
                <a:srgbClr val="8BC14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6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203" name="Google Shape;203;p64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64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A">
  <p:cSld name="Slide PA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6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08" name="Google Shape;208;p6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09" name="Google Shape;209;p6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10" name="Google Shape;210;p6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211" name="Google Shape;211;p65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65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65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65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6" name="Google Shape;216;p65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Modelage">
  <p:cSld name="intercalaire 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66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219" name="Google Shape;219;p6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905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6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1" name="Google Shape;221;p6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66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223" name="Google Shape;223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4" name="Google Shape;224;p66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225" name="Google Shape;225;p66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6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7" name="Google Shape;227;p66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odelage">
  <p:cSld name="Slide Modelage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p6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30" name="Google Shape;230;p6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31" name="Google Shape;231;p6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32" name="Google Shape;232;p6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33" name="Google Shape;233;p67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234" name="Google Shape;234;p67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235" name="Google Shape;235;p67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67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7" name="Google Shape;237;p67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67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67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ôture de la séance">
  <p:cSld name="Clô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oogle Shape;241;p68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242" name="Google Shape;242;p68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6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4" name="Google Shape;244;p6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68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246" name="Google Shape;246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68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" name="Google Shape;249;p6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50" name="Google Shape;250;p6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1" name="Google Shape;251;p6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2" name="Google Shape;252;p6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53" name="Google Shape;253;p69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4" name="Google Shape;254;p69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255" name="Google Shape;255;p69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69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p69"/>
          <p:cNvSpPr txBox="1"/>
          <p:nvPr>
            <p:ph idx="2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Pédagogique Efficace">
  <p:cSld name="Pratique Pédagogique Efficace">
    <p:bg>
      <p:bgPr>
        <a:solidFill>
          <a:srgbClr val="DCE6F2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70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Pédagogique Efficace de la Semaine</a:t>
            </a:r>
            <a:endParaRPr/>
          </a:p>
        </p:txBody>
      </p:sp>
      <p:pic>
        <p:nvPicPr>
          <p:cNvPr descr="Image générée" id="260" name="Google Shape;260;p70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70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Donner un feedback de manière efficace aux élèves</a:t>
            </a:r>
            <a:endParaRPr/>
          </a:p>
        </p:txBody>
      </p:sp>
      <p:sp>
        <p:nvSpPr>
          <p:cNvPr id="262" name="Google Shape;262;p70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Pourquoi c’est important ?</a:t>
            </a:r>
            <a:endParaRPr/>
          </a:p>
        </p:txBody>
      </p:sp>
      <p:pic>
        <p:nvPicPr>
          <p:cNvPr id="263" name="Google Shape;263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cap="flat" cmpd="sng" w="38100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64" name="Google Shape;264;p70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Bonnes pratiques</a:t>
            </a:r>
            <a:endParaRPr/>
          </a:p>
        </p:txBody>
      </p:sp>
      <p:sp>
        <p:nvSpPr>
          <p:cNvPr id="265" name="Google Shape;265;p70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Pratiques à éviter</a:t>
            </a:r>
            <a:endParaRPr/>
          </a:p>
        </p:txBody>
      </p:sp>
      <p:sp>
        <p:nvSpPr>
          <p:cNvPr id="266" name="Google Shape;266;p70"/>
          <p:cNvSpPr/>
          <p:nvPr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plus d’informations Veuillez consulter le lien Suivant : « Lien drive »</a:t>
            </a:r>
            <a:endParaRPr/>
          </a:p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Autres questions ? Veuillez Contacter l’inspecteur encadrant</a:t>
            </a:r>
            <a:endParaRPr/>
          </a:p>
        </p:txBody>
      </p:sp>
      <p:pic>
        <p:nvPicPr>
          <p:cNvPr descr="Handshake with solid fill" id="267" name="Google Shape;267;p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21083" y="1993815"/>
            <a:ext cx="549076" cy="5490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sign with solid fill" id="268" name="Google Shape;268;p7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40956" y="2013585"/>
            <a:ext cx="500918" cy="500918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70"/>
          <p:cNvSpPr txBox="1"/>
          <p:nvPr>
            <p:ph idx="1" type="body"/>
          </p:nvPr>
        </p:nvSpPr>
        <p:spPr>
          <a:xfrm>
            <a:off x="253322" y="3190552"/>
            <a:ext cx="2873248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0" name="Google Shape;270;p70"/>
          <p:cNvSpPr txBox="1"/>
          <p:nvPr>
            <p:ph idx="2" type="body"/>
          </p:nvPr>
        </p:nvSpPr>
        <p:spPr>
          <a:xfrm>
            <a:off x="3627796" y="3190551"/>
            <a:ext cx="3759199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1" name="Google Shape;271;p70"/>
          <p:cNvSpPr txBox="1"/>
          <p:nvPr>
            <p:ph idx="3" type="body"/>
          </p:nvPr>
        </p:nvSpPr>
        <p:spPr>
          <a:xfrm>
            <a:off x="7816647" y="3190551"/>
            <a:ext cx="3779300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Warning with solid fill" id="272" name="Google Shape;272;p7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19774" y="2014765"/>
            <a:ext cx="488744" cy="4887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bg>
      <p:bgPr>
        <a:solidFill>
          <a:schemeClr val="lt1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7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7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6" name="Google Shape;276;p7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ontrôle des cahiers">
  <p:cSld name="Slide Contrôle des cahiers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oogle Shape;278;p72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79" name="Google Shape;279;p72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72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1" name="Google Shape;281;p72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72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72"/>
          <p:cNvSpPr txBox="1"/>
          <p:nvPr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Contrôle des cahiers et correction des devoirs</a:t>
            </a:r>
            <a:endParaRPr/>
          </a:p>
        </p:txBody>
      </p:sp>
      <p:sp>
        <p:nvSpPr>
          <p:cNvPr id="284" name="Google Shape;284;p72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Une image contenant Visage humain, personne, habits, dessin&#10;&#10;Le contenu généré par l’IA peut être incorrect." id="285" name="Google Shape;285;p7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9743" y="1746941"/>
            <a:ext cx="3766659" cy="3766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ation des prérequis">
  <p:cSld name="Activation des prérequis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73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88" name="Google Shape;288;p7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7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0" name="Google Shape;290;p73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73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73"/>
          <p:cNvSpPr txBox="1"/>
          <p:nvPr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Activation des prérequis</a:t>
            </a:r>
            <a:endParaRPr/>
          </a:p>
        </p:txBody>
      </p:sp>
      <p:sp>
        <p:nvSpPr>
          <p:cNvPr id="293" name="Google Shape;293;p73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94" name="Google Shape;294;p7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9616" y="1583362"/>
            <a:ext cx="3843765" cy="384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claration de l’objectif">
  <p:cSld name="Déclaration de l’objectif"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" name="Google Shape;296;p7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97" name="Google Shape;297;p7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7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9" name="Google Shape;299;p7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7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74"/>
          <p:cNvSpPr txBox="1"/>
          <p:nvPr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F19D19"/>
              </a:buClr>
              <a:buSzPts val="4400"/>
              <a:buFont typeface="Calibri"/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Déclaration de l’objectif </a:t>
            </a:r>
            <a:b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de la séance</a:t>
            </a:r>
            <a:endParaRPr/>
          </a:p>
        </p:txBody>
      </p:sp>
      <p:sp>
        <p:nvSpPr>
          <p:cNvPr id="302" name="Google Shape;302;p74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03" name="Google Shape;303;p74"/>
          <p:cNvGrpSpPr/>
          <p:nvPr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304" name="Google Shape;304;p74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5" name="Google Shape;305;p7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Compréhension globale">
  <p:cSld name="Intercalaire Compréhension globale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Google Shape;307;p75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08" name="Google Shape;308;p75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75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10" name="Google Shape;310;p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61539" y="1553667"/>
            <a:ext cx="3291362" cy="3291362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75"/>
          <p:cNvSpPr txBox="1"/>
          <p:nvPr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Compréhension globale</a:t>
            </a:r>
            <a:endParaRPr/>
          </a:p>
        </p:txBody>
      </p:sp>
      <p:sp>
        <p:nvSpPr>
          <p:cNvPr id="312" name="Google Shape;312;p75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lecture fluence">
  <p:cSld name="intercalaire lecture fluence"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4" name="Google Shape;314;p76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15" name="Google Shape;315;p7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7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7" name="Google Shape;317;p76"/>
          <p:cNvSpPr txBox="1"/>
          <p:nvPr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Lecture fluence</a:t>
            </a:r>
            <a:endParaRPr/>
          </a:p>
        </p:txBody>
      </p:sp>
      <p:sp>
        <p:nvSpPr>
          <p:cNvPr id="318" name="Google Shape;318;p76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19" name="Google Shape;319;p7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8853" y="1567032"/>
            <a:ext cx="3528999" cy="352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vide">
  <p:cSld name="Intercalaire vide"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Google Shape;321;p77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22" name="Google Shape;322;p77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77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4" name="Google Shape;324;p77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5" name="Google Shape;325;p77"/>
          <p:cNvSpPr txBox="1"/>
          <p:nvPr>
            <p:ph idx="2" type="body"/>
          </p:nvPr>
        </p:nvSpPr>
        <p:spPr>
          <a:xfrm>
            <a:off x="5025419" y="2287934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6082"/>
              </a:buClr>
              <a:buSzPts val="4400"/>
              <a:buNone/>
              <a:defRPr b="1" i="0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7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7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9" name="Google Shape;329;p7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0" name="Google Shape;330;p7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1" name="Google Shape;331;p7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7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4" name="Google Shape;334;p7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5" name="Google Shape;335;p7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6" name="Google Shape;336;p7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p7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Pédagogique Efficace de la Semaine">
  <p:cSld name="Pratique Pédagogique Efficace de la Semaine">
    <p:bg>
      <p:bgPr>
        <a:solidFill>
          <a:srgbClr val="DCE6F2"/>
        </a:solid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4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Pédagogique Efficace de la Semaine</a:t>
            </a:r>
            <a:endParaRPr/>
          </a:p>
        </p:txBody>
      </p:sp>
      <p:pic>
        <p:nvPicPr>
          <p:cNvPr descr="Image générée" id="346" name="Google Shape;346;p54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54"/>
          <p:cNvSpPr txBox="1"/>
          <p:nvPr>
            <p:ph idx="1" type="body"/>
          </p:nvPr>
        </p:nvSpPr>
        <p:spPr>
          <a:xfrm>
            <a:off x="253322" y="3190552"/>
            <a:ext cx="3051854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8" name="Google Shape;348;p54"/>
          <p:cNvSpPr txBox="1"/>
          <p:nvPr>
            <p:ph idx="2" type="body"/>
          </p:nvPr>
        </p:nvSpPr>
        <p:spPr>
          <a:xfrm>
            <a:off x="3627796" y="3190551"/>
            <a:ext cx="3759199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9" name="Google Shape;349;p54"/>
          <p:cNvSpPr txBox="1"/>
          <p:nvPr>
            <p:ph idx="3" type="body"/>
          </p:nvPr>
        </p:nvSpPr>
        <p:spPr>
          <a:xfrm>
            <a:off x="7816646" y="3190551"/>
            <a:ext cx="3880053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80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2" name="Google Shape;352;p8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80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80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AC</a:t>
            </a:r>
            <a:endParaRPr/>
          </a:p>
        </p:txBody>
      </p:sp>
      <p:sp>
        <p:nvSpPr>
          <p:cNvPr id="355" name="Google Shape;355;p80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12501B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80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54AFE9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357" name="Google Shape;357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8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96201" y="3429000"/>
            <a:ext cx="4495799" cy="299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80"/>
          <p:cNvSpPr txBox="1"/>
          <p:nvPr>
            <p:ph idx="1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0" name="Google Shape;360;p80"/>
          <p:cNvSpPr txBox="1"/>
          <p:nvPr>
            <p:ph idx="2" type="body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1" name="Google Shape;361;p80"/>
          <p:cNvSpPr txBox="1"/>
          <p:nvPr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Mathématiques</a:t>
            </a:r>
            <a:endParaRPr b="1" i="0" sz="54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80"/>
          <p:cNvSpPr txBox="1"/>
          <p:nvPr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i="0" sz="3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80"/>
          <p:cNvSpPr txBox="1"/>
          <p:nvPr>
            <p:ph idx="3" type="body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4" name="Google Shape;364;p80"/>
          <p:cNvSpPr txBox="1"/>
          <p:nvPr>
            <p:ph idx="4" type="body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5" name="Google Shape;365;p80"/>
          <p:cNvSpPr txBox="1"/>
          <p:nvPr>
            <p:ph idx="5" type="body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6" name="Google Shape;366;p80"/>
          <p:cNvSpPr txBox="1"/>
          <p:nvPr>
            <p:ph idx="6" type="body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" name="Google Shape;368;p8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69" name="Google Shape;369;p8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0" name="Google Shape;370;p8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1" name="Google Shape;371;p8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72" name="Google Shape;372;p81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3" name="Google Shape;373;p81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4" name="Google Shape;374;p81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75" name="Google Shape;375;p81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376" name="Google Shape;376;p81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81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378" name="Google Shape;378;p81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odelage">
  <p:cSld name="Slide Modelage"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" name="Google Shape;380;p8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81" name="Google Shape;381;p8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2" name="Google Shape;382;p8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3" name="Google Shape;383;p8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84" name="Google Shape;384;p82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5" name="Google Shape;385;p82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6" name="Google Shape;386;p82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87" name="Google Shape;387;p82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388" name="Google Shape;388;p82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8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0" name="Google Shape;390;p82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" name="Google Shape;392;p8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93" name="Google Shape;393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4" name="Google Shape;394;p8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5" name="Google Shape;395;p8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96" name="Google Shape;396;p83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7" name="Google Shape;397;p83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8" name="Google Shape;398;p83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9" name="Google Shape;399;p83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400" name="Google Shape;400;p83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B">
  <p:cSld name="Slide PB"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2" name="Google Shape;402;p8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03" name="Google Shape;403;p8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4" name="Google Shape;404;p8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5" name="Google Shape;405;p8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06" name="Google Shape;406;p84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7" name="Google Shape;407;p84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8" name="Google Shape;408;p84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409" name="Google Shape;409;p84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84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1" name="Google Shape;411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A">
  <p:cSld name="Slide PA"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8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14" name="Google Shape;414;p8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5" name="Google Shape;415;p8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6" name="Google Shape;416;p8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17" name="Google Shape;417;p85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8" name="Google Shape;418;p85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9" name="Google Shape;419;p85"/>
          <p:cNvSpPr txBox="1"/>
          <p:nvPr>
            <p:ph idx="2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420" name="Google Shape;420;p85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85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4" name="Google Shape;424;p8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25" name="Google Shape;425;p8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26" name="Google Shape;426;p8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27" name="Google Shape;427;p8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28" name="Google Shape;428;p86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9" name="Google Shape;429;p86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0" name="Google Shape;430;p86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1" name="Google Shape;431;p86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432" name="Google Shape;432;p86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8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5" name="Google Shape;435;p8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36" name="Google Shape;436;p8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7" name="Google Shape;437;p8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8" name="Google Shape;438;p8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8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1" name="Google Shape;441;p8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2" name="Google Shape;442;p8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3" name="Google Shape;443;p8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4" name="Google Shape;444;p8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ôle des cahiers">
  <p:cSld name="Contrôle des cahiers"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Google Shape;446;p8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47" name="Google Shape;447;p8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48" name="Google Shape;448;p8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49" name="Google Shape;449;p8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50" name="Google Shape;450;p89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1" name="Google Shape;451;p89"/>
          <p:cNvSpPr txBox="1"/>
          <p:nvPr>
            <p:ph idx="1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2" name="Google Shape;452;p89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453" name="Google Shape;453;p89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454" name="Google Shape;454;p89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89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456" name="Google Shape;456;p89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89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6F2"/>
        </a:solidFill>
      </p:bgPr>
    </p:bg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90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90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461" name="Google Shape;461;p90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90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90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4" name="Google Shape;464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90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6" name="Google Shape;466;p90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467" name="Google Shape;467;p90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90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 générée" id="469" name="Google Shape;469;p90"/>
          <p:cNvPicPr preferRelativeResize="0"/>
          <p:nvPr/>
        </p:nvPicPr>
        <p:blipFill rotWithShape="1">
          <a:blip r:embed="rId6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9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471" name="Google Shape;471;p90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6F2"/>
        </a:solidFill>
      </p:bgPr>
    </p:bg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3" name="Google Shape;473;p91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474" name="Google Shape;474;p91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75" name="Google Shape;475;p9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6" name="Google Shape;476;p91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477" name="Google Shape;477;p91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478" name="Google Shape;478;p9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9" name="Google Shape;479;p91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480" name="Google Shape;480;p9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1" name="Google Shape;481;p91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2" name="Google Shape;482;p91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483" name="Google Shape;483;p91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ever la main - Icônes mains et gestes gratuites" id="484" name="Google Shape;484;p9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85" name="Google Shape;485;p91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486" name="Google Shape;486;p91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87" name="Google Shape;487;p91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488" name="Google Shape;488;p91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89" name="Google Shape;489;p91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90" name="Google Shape;490;p91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491" name="Google Shape;491;p91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92" name="Google Shape;492;p91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493" name="Google Shape;493;p91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94" name="Google Shape;494;p91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95" name="Google Shape;495;p91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91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7" name="Google Shape;497;p9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tériel nécessaire">
  <p:cSld name="Matériel nécessaire">
    <p:bg>
      <p:bgPr>
        <a:solidFill>
          <a:srgbClr val="DCE6F2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92"/>
          <p:cNvSpPr/>
          <p:nvPr/>
        </p:nvSpPr>
        <p:spPr>
          <a:xfrm>
            <a:off x="1421762" y="1110377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92"/>
          <p:cNvSpPr/>
          <p:nvPr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sp>
        <p:nvSpPr>
          <p:cNvPr id="501" name="Google Shape;501;p92"/>
          <p:cNvSpPr txBox="1"/>
          <p:nvPr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59975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l’enseignant</a:t>
            </a:r>
            <a:endParaRPr/>
          </a:p>
        </p:txBody>
      </p:sp>
      <p:sp>
        <p:nvSpPr>
          <p:cNvPr id="502" name="Google Shape;502;p92"/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599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l’élève</a:t>
            </a:r>
            <a:endParaRPr/>
          </a:p>
        </p:txBody>
      </p:sp>
      <p:pic>
        <p:nvPicPr>
          <p:cNvPr id="503" name="Google Shape;503;p9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1924716">
            <a:off x="8544238" y="4865352"/>
            <a:ext cx="1564020" cy="17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92"/>
          <p:cNvPicPr preferRelativeResize="0"/>
          <p:nvPr/>
        </p:nvPicPr>
        <p:blipFill rotWithShape="1">
          <a:blip r:embed="rId3">
            <a:alphaModFix/>
          </a:blip>
          <a:srcRect b="30055" l="11665" r="26247" t="23325"/>
          <a:stretch/>
        </p:blipFill>
        <p:spPr>
          <a:xfrm>
            <a:off x="8786281" y="2316888"/>
            <a:ext cx="1478097" cy="110984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505" name="Google Shape;505;p9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9492110" y="5381605"/>
            <a:ext cx="413335" cy="39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9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69475" y="4700745"/>
            <a:ext cx="1491516" cy="1080393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07" name="Google Shape;507;p92"/>
          <p:cNvSpPr txBox="1"/>
          <p:nvPr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Cahier de l’élève</a:t>
            </a:r>
            <a:endParaRPr/>
          </a:p>
        </p:txBody>
      </p:sp>
      <p:sp>
        <p:nvSpPr>
          <p:cNvPr id="508" name="Google Shape;508;p92"/>
          <p:cNvSpPr/>
          <p:nvPr/>
        </p:nvSpPr>
        <p:spPr>
          <a:xfrm>
            <a:off x="4218715" y="3878375"/>
            <a:ext cx="1349291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Fiche technique de préparation de la séance</a:t>
            </a:r>
            <a:endParaRPr/>
          </a:p>
        </p:txBody>
      </p:sp>
      <p:pic>
        <p:nvPicPr>
          <p:cNvPr id="509" name="Google Shape;509;p9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10586" y="2316888"/>
            <a:ext cx="1765551" cy="1457749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10" name="Google Shape;510;p92"/>
          <p:cNvSpPr/>
          <p:nvPr/>
        </p:nvSpPr>
        <p:spPr>
          <a:xfrm>
            <a:off x="2118499" y="3514273"/>
            <a:ext cx="1349291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PPT</a:t>
            </a:r>
            <a:endParaRPr/>
          </a:p>
        </p:txBody>
      </p:sp>
      <p:sp>
        <p:nvSpPr>
          <p:cNvPr id="511" name="Google Shape;511;p92"/>
          <p:cNvSpPr txBox="1"/>
          <p:nvPr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Livret</a:t>
            </a:r>
            <a:endParaRPr/>
          </a:p>
        </p:txBody>
      </p:sp>
      <p:sp>
        <p:nvSpPr>
          <p:cNvPr id="512" name="Google Shape;512;p92"/>
          <p:cNvSpPr/>
          <p:nvPr>
            <p:ph idx="2" type="pic"/>
          </p:nvPr>
        </p:nvSpPr>
        <p:spPr>
          <a:xfrm>
            <a:off x="1773800" y="2320200"/>
            <a:ext cx="1976400" cy="1108800"/>
          </a:xfrm>
          <a:prstGeom prst="rect">
            <a:avLst/>
          </a:prstGeom>
          <a:noFill/>
          <a:ln>
            <a:noFill/>
          </a:ln>
        </p:spPr>
      </p:sp>
      <p:sp>
        <p:nvSpPr>
          <p:cNvPr id="513" name="Google Shape;513;p92"/>
          <p:cNvSpPr/>
          <p:nvPr>
            <p:ph idx="3" type="pic"/>
          </p:nvPr>
        </p:nvSpPr>
        <p:spPr>
          <a:xfrm>
            <a:off x="1847600" y="4260622"/>
            <a:ext cx="1828800" cy="1728000"/>
          </a:xfrm>
          <a:prstGeom prst="rect">
            <a:avLst/>
          </a:prstGeom>
          <a:noFill/>
          <a:ln>
            <a:noFill/>
          </a:ln>
        </p:spPr>
      </p:sp>
      <p:sp>
        <p:nvSpPr>
          <p:cNvPr id="514" name="Google Shape;514;p92"/>
          <p:cNvSpPr/>
          <p:nvPr>
            <p:ph idx="4" type="pic"/>
          </p:nvPr>
        </p:nvSpPr>
        <p:spPr>
          <a:xfrm>
            <a:off x="6770034" y="2373367"/>
            <a:ext cx="1134000" cy="1587600"/>
          </a:xfrm>
          <a:prstGeom prst="rect">
            <a:avLst/>
          </a:prstGeom>
          <a:noFill/>
          <a:ln>
            <a:noFill/>
          </a:ln>
        </p:spPr>
      </p:sp>
      <p:pic>
        <p:nvPicPr>
          <p:cNvPr descr="Image générée" id="515" name="Google Shape;515;p92"/>
          <p:cNvPicPr preferRelativeResize="0"/>
          <p:nvPr/>
        </p:nvPicPr>
        <p:blipFill rotWithShape="1">
          <a:blip r:embed="rId7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pérage dans la semaine">
  <p:cSld name="Repérage dans la semaine">
    <p:bg>
      <p:bgPr>
        <a:solidFill>
          <a:srgbClr val="DCE6F2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93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Repérage dans la semaine</a:t>
            </a:r>
            <a:endParaRPr i="1" sz="3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18" name="Google Shape;518;p93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93"/>
          <p:cNvSpPr/>
          <p:nvPr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93"/>
          <p:cNvSpPr/>
          <p:nvPr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93"/>
          <p:cNvSpPr txBox="1"/>
          <p:nvPr>
            <p:ph idx="1" type="body"/>
          </p:nvPr>
        </p:nvSpPr>
        <p:spPr>
          <a:xfrm>
            <a:off x="956582" y="1087930"/>
            <a:ext cx="103212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2" name="Google Shape;522;p93"/>
          <p:cNvSpPr txBox="1"/>
          <p:nvPr>
            <p:ph idx="2" type="body"/>
          </p:nvPr>
        </p:nvSpPr>
        <p:spPr>
          <a:xfrm>
            <a:off x="945044" y="4471023"/>
            <a:ext cx="103212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3" name="Google Shape;523;p93"/>
          <p:cNvSpPr txBox="1"/>
          <p:nvPr>
            <p:ph idx="3" type="body"/>
          </p:nvPr>
        </p:nvSpPr>
        <p:spPr>
          <a:xfrm>
            <a:off x="1342224" y="1731987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4" name="Google Shape;524;p93"/>
          <p:cNvSpPr txBox="1"/>
          <p:nvPr>
            <p:ph idx="4" type="body"/>
          </p:nvPr>
        </p:nvSpPr>
        <p:spPr>
          <a:xfrm>
            <a:off x="1321651" y="2622932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5" name="Google Shape;525;p93"/>
          <p:cNvSpPr txBox="1"/>
          <p:nvPr>
            <p:ph idx="5" type="body"/>
          </p:nvPr>
        </p:nvSpPr>
        <p:spPr>
          <a:xfrm>
            <a:off x="1321651" y="3494242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6" name="Google Shape;526;p93"/>
          <p:cNvSpPr txBox="1"/>
          <p:nvPr>
            <p:ph idx="6" type="body"/>
          </p:nvPr>
        </p:nvSpPr>
        <p:spPr>
          <a:xfrm>
            <a:off x="3133380" y="1731987"/>
            <a:ext cx="8144401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7" name="Google Shape;527;p93"/>
          <p:cNvSpPr txBox="1"/>
          <p:nvPr>
            <p:ph idx="7" type="body"/>
          </p:nvPr>
        </p:nvSpPr>
        <p:spPr>
          <a:xfrm>
            <a:off x="3167034" y="2610870"/>
            <a:ext cx="8110747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8" name="Google Shape;528;p93"/>
          <p:cNvSpPr txBox="1"/>
          <p:nvPr>
            <p:ph idx="8" type="body"/>
          </p:nvPr>
        </p:nvSpPr>
        <p:spPr>
          <a:xfrm>
            <a:off x="3167034" y="3497922"/>
            <a:ext cx="8110747" cy="734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9" name="Google Shape;529;p93"/>
          <p:cNvSpPr txBox="1"/>
          <p:nvPr>
            <p:ph idx="9" type="body"/>
          </p:nvPr>
        </p:nvSpPr>
        <p:spPr>
          <a:xfrm>
            <a:off x="1321651" y="5106725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0" name="Google Shape;530;p93"/>
          <p:cNvSpPr txBox="1"/>
          <p:nvPr>
            <p:ph idx="13" type="body"/>
          </p:nvPr>
        </p:nvSpPr>
        <p:spPr>
          <a:xfrm>
            <a:off x="1321651" y="5987454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1" name="Google Shape;531;p93"/>
          <p:cNvSpPr txBox="1"/>
          <p:nvPr>
            <p:ph idx="14" type="body"/>
          </p:nvPr>
        </p:nvSpPr>
        <p:spPr>
          <a:xfrm>
            <a:off x="3167034" y="5987454"/>
            <a:ext cx="8109547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2" name="Google Shape;532;p93"/>
          <p:cNvSpPr txBox="1"/>
          <p:nvPr>
            <p:ph idx="15" type="body"/>
          </p:nvPr>
        </p:nvSpPr>
        <p:spPr>
          <a:xfrm>
            <a:off x="3133380" y="5103730"/>
            <a:ext cx="81504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ientations didactiques">
  <p:cSld name="Orientations didactiques">
    <p:bg>
      <p:bgPr>
        <a:solidFill>
          <a:srgbClr val="DCEAF7"/>
        </a:solidFill>
      </p:bgPr>
    </p:bg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94"/>
          <p:cNvSpPr/>
          <p:nvPr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Orientations didactiques pour cette séance</a:t>
            </a:r>
            <a:endParaRPr sz="24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35" name="Google Shape;535;p94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94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7" name="Google Shape;537;p94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8" name="Google Shape;538;p94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9" name="Google Shape;539;p94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0" name="Google Shape;540;p94"/>
          <p:cNvSpPr/>
          <p:nvPr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Notions clés</a:t>
            </a:r>
            <a:endParaRPr/>
          </a:p>
        </p:txBody>
      </p:sp>
      <p:sp>
        <p:nvSpPr>
          <p:cNvPr id="541" name="Google Shape;541;p94"/>
          <p:cNvSpPr/>
          <p:nvPr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Tâches a réussir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94"/>
          <p:cNvSpPr/>
          <p:nvPr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Stratégies et outils didactiques</a:t>
            </a:r>
            <a:endParaRPr/>
          </a:p>
        </p:txBody>
      </p:sp>
      <p:sp>
        <p:nvSpPr>
          <p:cNvPr id="543" name="Google Shape;543;p94"/>
          <p:cNvSpPr/>
          <p:nvPr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Eléments de feedback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ucture de la séance">
  <p:cSld name="Structure de la séance">
    <p:bg>
      <p:bgPr>
        <a:solidFill>
          <a:srgbClr val="DCE6F2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95"/>
          <p:cNvSpPr/>
          <p:nvPr/>
        </p:nvSpPr>
        <p:spPr>
          <a:xfrm>
            <a:off x="2110915" y="1103970"/>
            <a:ext cx="7970171" cy="500954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95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47" name="Google Shape;547;p95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8" name="Google Shape;548;p95"/>
          <p:cNvGrpSpPr/>
          <p:nvPr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549" name="Google Shape;549;p95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133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550" name="Google Shape;550;p95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95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B3E5A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95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553" name="Google Shape;553;p95"/>
          <p:cNvSpPr/>
          <p:nvPr/>
        </p:nvSpPr>
        <p:spPr>
          <a:xfrm>
            <a:off x="2336945" y="2310757"/>
            <a:ext cx="395203" cy="395203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95"/>
          <p:cNvSpPr/>
          <p:nvPr/>
        </p:nvSpPr>
        <p:spPr>
          <a:xfrm>
            <a:off x="2860122" y="2234356"/>
            <a:ext cx="6994935" cy="548005"/>
          </a:xfrm>
          <a:custGeom>
            <a:rect b="b" l="l" r="r" t="t"/>
            <a:pathLst>
              <a:path extrusionOk="0" h="120000" w="12000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95"/>
          <p:cNvSpPr/>
          <p:nvPr/>
        </p:nvSpPr>
        <p:spPr>
          <a:xfrm>
            <a:off x="9301364" y="2248560"/>
            <a:ext cx="519597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95"/>
          <p:cNvSpPr txBox="1"/>
          <p:nvPr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grpSp>
        <p:nvGrpSpPr>
          <p:cNvPr id="557" name="Google Shape;557;p95"/>
          <p:cNvGrpSpPr/>
          <p:nvPr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558" name="Google Shape;558;p95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F9ED5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95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0F9ED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95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95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grpSp>
        <p:nvGrpSpPr>
          <p:cNvPr id="562" name="Google Shape;562;p95"/>
          <p:cNvGrpSpPr/>
          <p:nvPr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563" name="Google Shape;563;p95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564;p95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95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95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grpSp>
        <p:nvGrpSpPr>
          <p:cNvPr id="567" name="Google Shape;567;p95"/>
          <p:cNvGrpSpPr/>
          <p:nvPr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568" name="Google Shape;568;p95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8BC145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95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92D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95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p95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grpSp>
        <p:nvGrpSpPr>
          <p:cNvPr id="572" name="Google Shape;572;p95"/>
          <p:cNvGrpSpPr/>
          <p:nvPr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73" name="Google Shape;573;p95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4" name="Google Shape;574;p95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575;p95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6" name="Google Shape;576;p95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</a:t>
              </a:r>
              <a:endParaRPr/>
            </a:p>
          </p:txBody>
        </p:sp>
      </p:grpSp>
      <p:sp>
        <p:nvSpPr>
          <p:cNvPr id="577" name="Google Shape;577;p95"/>
          <p:cNvSpPr txBox="1"/>
          <p:nvPr>
            <p:ph idx="1" type="body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8" name="Google Shape;578;p95"/>
          <p:cNvSpPr txBox="1"/>
          <p:nvPr>
            <p:ph idx="2" type="body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9" name="Google Shape;579;p95"/>
          <p:cNvSpPr txBox="1"/>
          <p:nvPr>
            <p:ph idx="3" type="body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0" name="Google Shape;580;p95"/>
          <p:cNvSpPr txBox="1"/>
          <p:nvPr>
            <p:ph idx="4" type="body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1" name="Google Shape;581;p95"/>
          <p:cNvSpPr txBox="1"/>
          <p:nvPr>
            <p:ph idx="5" type="body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2" name="Google Shape;582;p95"/>
          <p:cNvSpPr txBox="1"/>
          <p:nvPr>
            <p:ph idx="6" type="body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4" name="Google Shape;584;p96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585" name="Google Shape;585;p96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586;p9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7" name="Google Shape;587;p9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96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589" name="Google Shape;589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9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96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informelle">
  <p:cSld name="Discussion informelle"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" name="Google Shape;593;p97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594" name="Google Shape;594;p97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97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6" name="Google Shape;596;p97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97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97"/>
          <p:cNvSpPr txBox="1"/>
          <p:nvPr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Discussion informelle</a:t>
            </a:r>
            <a:endParaRPr/>
          </a:p>
        </p:txBody>
      </p:sp>
      <p:pic>
        <p:nvPicPr>
          <p:cNvPr id="599" name="Google Shape;599;p9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4103" y="1875577"/>
            <a:ext cx="2856443" cy="2856443"/>
          </a:xfrm>
          <a:prstGeom prst="rect">
            <a:avLst/>
          </a:prstGeom>
          <a:noFill/>
          <a:ln>
            <a:noFill/>
          </a:ln>
          <a:effectLst>
            <a:reflection blurRad="0" dir="5400000" dist="5000" endA="0" endPos="30000" kx="0" rotWithShape="0" algn="bl" stA="30000" stPos="0" sy="-100000" ky="0"/>
          </a:effectLst>
        </p:spPr>
      </p:pic>
      <p:sp>
        <p:nvSpPr>
          <p:cNvPr id="600" name="Google Shape;600;p97"/>
          <p:cNvSpPr/>
          <p:nvPr/>
        </p:nvSpPr>
        <p:spPr>
          <a:xfrm>
            <a:off x="1890297" y="1779907"/>
            <a:ext cx="691824" cy="704171"/>
          </a:xfrm>
          <a:custGeom>
            <a:rect b="b" l="l" r="r" t="t"/>
            <a:pathLst>
              <a:path extrusionOk="0" h="2558" w="2759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01" name="Google Shape;601;p97"/>
          <p:cNvSpPr/>
          <p:nvPr/>
        </p:nvSpPr>
        <p:spPr>
          <a:xfrm rot="-560173">
            <a:off x="2207633" y="1946096"/>
            <a:ext cx="584715" cy="634720"/>
          </a:xfrm>
          <a:custGeom>
            <a:rect b="b" l="l" r="r" t="t"/>
            <a:pathLst>
              <a:path extrusionOk="0" h="2303" w="2331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02" name="Google Shape;602;p97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ontrôle des cahiers">
  <p:cSld name="Slide Contrôle des cahiers"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" name="Google Shape;604;p98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605" name="Google Shape;605;p98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98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7" name="Google Shape;607;p98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98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98"/>
          <p:cNvSpPr txBox="1"/>
          <p:nvPr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Contrôle des cahiers et correction des devoirs</a:t>
            </a:r>
            <a:endParaRPr/>
          </a:p>
        </p:txBody>
      </p:sp>
      <p:sp>
        <p:nvSpPr>
          <p:cNvPr id="610" name="Google Shape;610;p98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Une image contenant Visage humain, personne, habits, dessin&#10;&#10;Le contenu généré par l’IA peut être incorrect." id="611" name="Google Shape;611;p9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9743" y="1746941"/>
            <a:ext cx="3766659" cy="3766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ation des prérequis">
  <p:cSld name="Activation des prérequis"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3" name="Google Shape;613;p9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614" name="Google Shape;614;p9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9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6" name="Google Shape;616;p99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p99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99"/>
          <p:cNvSpPr txBox="1"/>
          <p:nvPr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Activation des prérequis</a:t>
            </a:r>
            <a:endParaRPr/>
          </a:p>
        </p:txBody>
      </p:sp>
      <p:sp>
        <p:nvSpPr>
          <p:cNvPr id="619" name="Google Shape;619;p99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620" name="Google Shape;620;p9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9616" y="1583362"/>
            <a:ext cx="3843765" cy="384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ynthèse des prérequis">
  <p:cSld name="Synthèse des prérequis"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2" name="Google Shape;622;p10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23" name="Google Shape;623;p10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4" name="Google Shape;624;p10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5" name="Google Shape;625;p10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6" name="Google Shape;626;p100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7" name="Google Shape;627;p100"/>
          <p:cNvSpPr txBox="1"/>
          <p:nvPr>
            <p:ph idx="1" type="body"/>
          </p:nvPr>
        </p:nvSpPr>
        <p:spPr>
          <a:xfrm>
            <a:off x="530225" y="1136650"/>
            <a:ext cx="11174095" cy="5264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8" name="Google Shape;628;p100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629" name="Google Shape;629;p100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630" name="Google Shape;630;p100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100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632" name="Google Shape;632;p100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claration de l’objectif">
  <p:cSld name="Déclaration de l’objectif"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" name="Google Shape;634;p101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635" name="Google Shape;635;p10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10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7" name="Google Shape;637;p101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101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101"/>
          <p:cNvSpPr txBox="1"/>
          <p:nvPr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F19D19"/>
              </a:buClr>
              <a:buSzPts val="4400"/>
              <a:buFont typeface="Calibri"/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Déclaration de l’objectif </a:t>
            </a:r>
            <a:b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de la séance</a:t>
            </a:r>
            <a:endParaRPr/>
          </a:p>
        </p:txBody>
      </p:sp>
      <p:sp>
        <p:nvSpPr>
          <p:cNvPr id="640" name="Google Shape;640;p101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641" name="Google Shape;641;p101"/>
          <p:cNvGrpSpPr/>
          <p:nvPr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642" name="Google Shape;642;p10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3" name="Google Shape;643;p10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" name="Google Shape;645;p102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646" name="Google Shape;646;p10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905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47;p10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48" name="Google Shape;648;p10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102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650" name="Google Shape;650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1" name="Google Shape;651;p102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652" name="Google Shape;652;p102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10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4" name="Google Shape;654;p102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collective">
  <p:cSld name="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6" name="Google Shape;656;p103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57" name="Google Shape;657;p10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905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8" name="Google Shape;658;p10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659" name="Google Shape;659;p103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0" name="Google Shape;660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103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3" name="Google Shape;663;p104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64" name="Google Shape;664;p10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905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5" name="Google Shape;665;p10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666" name="Google Shape;666;p10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7" name="Google Shape;667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104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'exercice à travailler">
  <p:cSld name="l'exercice à travailler"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0" name="Google Shape;670;p10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71" name="Google Shape;671;p10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72" name="Google Shape;672;p10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73" name="Google Shape;673;p10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74" name="Google Shape;674;p105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5" name="Google Shape;675;p105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676" name="Google Shape;676;p105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677" name="Google Shape;677;p105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8" name="Google Shape;678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679" name="Google Shape;679;p105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0" name="Google Shape;680;p105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rrection de l'exercice">
  <p:cSld name="Correction de l'exercice"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2" name="Google Shape;682;p10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83" name="Google Shape;683;p10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84" name="Google Shape;684;p10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85" name="Google Shape;685;p10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86" name="Google Shape;686;p106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7" name="Google Shape;687;p106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688" name="Google Shape;688;p106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106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0" name="Google Shape;690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691" name="Google Shape;691;p106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2" name="Google Shape;692;p106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4" name="Google Shape;694;p107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95" name="Google Shape;695;p107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8BC145"/>
            </a:solidFill>
            <a:ln cap="flat" cmpd="sng" w="19050">
              <a:solidFill>
                <a:srgbClr val="8BC14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6" name="Google Shape;696;p107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697" name="Google Shape;697;p107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8" name="Google Shape;698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107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lide PA">
  <p:cSld name="1_Slide PA"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1" name="Google Shape;701;p10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02" name="Google Shape;702;p10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03" name="Google Shape;703;p10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04" name="Google Shape;704;p10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05" name="Google Shape;705;p108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6" name="Google Shape;706;p108"/>
          <p:cNvSpPr txBox="1"/>
          <p:nvPr>
            <p:ph idx="1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707" name="Google Shape;707;p108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108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108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1" name="Google Shape;711;p108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Ouverture de la séance">
  <p:cSld name="1_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3" name="Google Shape;713;p109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714" name="Google Shape;714;p109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5" name="Google Shape;715;p10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6" name="Google Shape;716;p10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7" name="Google Shape;717;p109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718" name="Google Shape;718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109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1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2" name="Google Shape;722;p1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723" name="Google Shape;723;p1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4" name="Google Shape;724;p1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5" name="Google Shape;725;p1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1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8" name="Google Shape;728;p1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9" name="Google Shape;729;p1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0" name="Google Shape;730;p1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1" name="Google Shape;731;p1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2" name="Google Shape;732;p1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5" name="Google Shape;735;p1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36" name="Google Shape;736;p1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7" name="Google Shape;737;p1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38" name="Google Shape;738;p1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9" name="Google Shape;739;p1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0" name="Google Shape;740;p1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1" name="Google Shape;741;p1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4" name="Google Shape;744;p1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5" name="Google Shape;745;p1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6" name="Google Shape;746;p1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1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9" name="Google Shape;749;p1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0" name="Google Shape;750;p1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1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3" name="Google Shape;753;p1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54" name="Google Shape;754;p1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5" name="Google Shape;755;p1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6" name="Google Shape;756;p1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7" name="Google Shape;757;p1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1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0" name="Google Shape;760;p1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61" name="Google Shape;761;p1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62" name="Google Shape;762;p1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3" name="Google Shape;763;p1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4" name="Google Shape;764;p1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7" name="Google Shape;767;p1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8" name="Google Shape;768;p1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9" name="Google Shape;769;p1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0" name="Google Shape;770;p1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1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3" name="Google Shape;773;p1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4" name="Google Shape;774;p1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5" name="Google Shape;775;p1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6" name="Google Shape;776;p1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32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51.xml"/><Relationship Id="rId41" Type="http://schemas.openxmlformats.org/officeDocument/2006/relationships/theme" Target="../theme/theme3.xml"/><Relationship Id="rId22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52.xml"/><Relationship Id="rId24" Type="http://schemas.openxmlformats.org/officeDocument/2006/relationships/slideLayout" Target="../slideLayouts/slideLayout55.xml"/><Relationship Id="rId23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26" Type="http://schemas.openxmlformats.org/officeDocument/2006/relationships/slideLayout" Target="../slideLayouts/slideLayout57.xml"/><Relationship Id="rId25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58.xml"/><Relationship Id="rId5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7.xml"/><Relationship Id="rId29" Type="http://schemas.openxmlformats.org/officeDocument/2006/relationships/slideLayout" Target="../slideLayouts/slideLayout60.xml"/><Relationship Id="rId7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9.xml"/><Relationship Id="rId31" Type="http://schemas.openxmlformats.org/officeDocument/2006/relationships/slideLayout" Target="../slideLayouts/slideLayout62.xml"/><Relationship Id="rId30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42.xml"/><Relationship Id="rId33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41.xml"/><Relationship Id="rId32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44.xml"/><Relationship Id="rId35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43.xml"/><Relationship Id="rId34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46.xml"/><Relationship Id="rId37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45.xml"/><Relationship Id="rId36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48.xml"/><Relationship Id="rId39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47.xml"/><Relationship Id="rId38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40" name="Google Shape;340;p5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1" name="Google Shape;341;p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2" name="Google Shape;342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3" name="Google Shape;343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  <p:sldLayoutId id="2147483700" r:id="rId20"/>
    <p:sldLayoutId id="2147483701" r:id="rId21"/>
    <p:sldLayoutId id="2147483702" r:id="rId22"/>
    <p:sldLayoutId id="2147483703" r:id="rId23"/>
    <p:sldLayoutId id="2147483704" r:id="rId24"/>
    <p:sldLayoutId id="2147483705" r:id="rId25"/>
    <p:sldLayoutId id="2147483706" r:id="rId26"/>
    <p:sldLayoutId id="2147483707" r:id="rId27"/>
    <p:sldLayoutId id="2147483708" r:id="rId28"/>
    <p:sldLayoutId id="2147483709" r:id="rId29"/>
    <p:sldLayoutId id="2147483710" r:id="rId30"/>
    <p:sldLayoutId id="2147483711" r:id="rId31"/>
    <p:sldLayoutId id="2147483712" r:id="rId32"/>
    <p:sldLayoutId id="2147483713" r:id="rId33"/>
    <p:sldLayoutId id="2147483714" r:id="rId34"/>
    <p:sldLayoutId id="2147483715" r:id="rId35"/>
    <p:sldLayoutId id="2147483716" r:id="rId36"/>
    <p:sldLayoutId id="2147483717" r:id="rId37"/>
    <p:sldLayoutId id="2147483718" r:id="rId38"/>
    <p:sldLayoutId id="2147483719" r:id="rId39"/>
    <p:sldLayoutId id="2147483720" r:id="rId4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2.png"/><Relationship Id="rId4" Type="http://schemas.openxmlformats.org/officeDocument/2006/relationships/image" Target="../media/image88.png"/><Relationship Id="rId5" Type="http://schemas.openxmlformats.org/officeDocument/2006/relationships/image" Target="../media/image8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8.png"/><Relationship Id="rId4" Type="http://schemas.openxmlformats.org/officeDocument/2006/relationships/image" Target="../media/image58.jpg"/><Relationship Id="rId9" Type="http://schemas.openxmlformats.org/officeDocument/2006/relationships/image" Target="../media/image87.png"/><Relationship Id="rId5" Type="http://schemas.openxmlformats.org/officeDocument/2006/relationships/image" Target="../media/image56.png"/><Relationship Id="rId6" Type="http://schemas.openxmlformats.org/officeDocument/2006/relationships/image" Target="../media/image55.png"/><Relationship Id="rId7" Type="http://schemas.openxmlformats.org/officeDocument/2006/relationships/image" Target="../media/image60.png"/><Relationship Id="rId8" Type="http://schemas.openxmlformats.org/officeDocument/2006/relationships/image" Target="../media/image8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rive.google.com/drive/folders/15A4aThGXboZ7RlTminYue4etFTXwyFRM?usp=drive_link" TargetMode="External"/><Relationship Id="rId4" Type="http://schemas.openxmlformats.org/officeDocument/2006/relationships/image" Target="../media/image40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9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5.png"/><Relationship Id="rId4" Type="http://schemas.openxmlformats.org/officeDocument/2006/relationships/image" Target="../media/image10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6.jpg"/><Relationship Id="rId4" Type="http://schemas.openxmlformats.org/officeDocument/2006/relationships/image" Target="../media/image10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5.png"/><Relationship Id="rId4" Type="http://schemas.openxmlformats.org/officeDocument/2006/relationships/image" Target="../media/image8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6.png"/><Relationship Id="rId4" Type="http://schemas.openxmlformats.org/officeDocument/2006/relationships/image" Target="../media/image100.gif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Relationship Id="rId4" Type="http://schemas.openxmlformats.org/officeDocument/2006/relationships/image" Target="../media/image9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png"/><Relationship Id="rId4" Type="http://schemas.openxmlformats.org/officeDocument/2006/relationships/image" Target="../media/image9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png"/><Relationship Id="rId4" Type="http://schemas.openxmlformats.org/officeDocument/2006/relationships/image" Target="../media/image9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9.png"/><Relationship Id="rId4" Type="http://schemas.openxmlformats.org/officeDocument/2006/relationships/image" Target="../media/image9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4.png"/><Relationship Id="rId4" Type="http://schemas.openxmlformats.org/officeDocument/2006/relationships/image" Target="../media/image9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94.png"/><Relationship Id="rId4" Type="http://schemas.openxmlformats.org/officeDocument/2006/relationships/image" Target="../media/image9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0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0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9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9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6.png"/><Relationship Id="rId4" Type="http://schemas.openxmlformats.org/officeDocument/2006/relationships/image" Target="../media/image100.gif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9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95.png"/><Relationship Id="rId4" Type="http://schemas.openxmlformats.org/officeDocument/2006/relationships/image" Target="../media/image10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9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1"/>
          <p:cNvSpPr txBox="1"/>
          <p:nvPr>
            <p:ph idx="1" type="body"/>
          </p:nvPr>
        </p:nvSpPr>
        <p:spPr>
          <a:xfrm>
            <a:off x="2120816" y="3042840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Héros comme nous</a:t>
            </a:r>
            <a:endParaRPr/>
          </a:p>
        </p:txBody>
      </p:sp>
      <p:sp>
        <p:nvSpPr>
          <p:cNvPr id="782" name="Google Shape;782;p1"/>
          <p:cNvSpPr txBox="1"/>
          <p:nvPr>
            <p:ph idx="2" type="body"/>
          </p:nvPr>
        </p:nvSpPr>
        <p:spPr>
          <a:xfrm>
            <a:off x="2120816" y="3740158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Compréhension globale et lecture fluence</a:t>
            </a:r>
            <a:endParaRPr/>
          </a:p>
        </p:txBody>
      </p:sp>
      <p:sp>
        <p:nvSpPr>
          <p:cNvPr id="783" name="Google Shape;783;p1"/>
          <p:cNvSpPr txBox="1"/>
          <p:nvPr>
            <p:ph idx="4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</a:pPr>
            <a:r>
              <a:rPr lang="fr-FR"/>
              <a:t>3</a:t>
            </a:r>
            <a:endParaRPr/>
          </a:p>
        </p:txBody>
      </p:sp>
      <p:sp>
        <p:nvSpPr>
          <p:cNvPr id="784" name="Google Shape;784;p1"/>
          <p:cNvSpPr txBox="1"/>
          <p:nvPr>
            <p:ph idx="5" type="body"/>
          </p:nvPr>
        </p:nvSpPr>
        <p:spPr>
          <a:xfrm>
            <a:off x="848298" y="3085990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3</a:t>
            </a:r>
            <a:endParaRPr/>
          </a:p>
        </p:txBody>
      </p:sp>
      <p:sp>
        <p:nvSpPr>
          <p:cNvPr id="785" name="Google Shape;785;p1"/>
          <p:cNvSpPr txBox="1"/>
          <p:nvPr>
            <p:ph idx="6" type="body"/>
          </p:nvPr>
        </p:nvSpPr>
        <p:spPr>
          <a:xfrm>
            <a:off x="940049" y="3783094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3</a:t>
            </a:r>
            <a:endParaRPr/>
          </a:p>
        </p:txBody>
      </p:sp>
      <p:pic>
        <p:nvPicPr>
          <p:cNvPr descr="Une image contenant véhicule, casque, Véhicule terrestre, voiture&#10;&#10;Le contenu généré par l’IA peut être incorrect." id="786" name="Google Shape;786;p1"/>
          <p:cNvPicPr preferRelativeResize="0"/>
          <p:nvPr/>
        </p:nvPicPr>
        <p:blipFill rotWithShape="1">
          <a:blip r:embed="rId3">
            <a:alphaModFix/>
          </a:blip>
          <a:srcRect b="0" l="16181" r="0" t="13013"/>
          <a:stretch/>
        </p:blipFill>
        <p:spPr>
          <a:xfrm>
            <a:off x="2870680" y="4399044"/>
            <a:ext cx="2577429" cy="1930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9067" y="4399044"/>
            <a:ext cx="2539155" cy="19306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habits, véhicule, Véhicule terrestre, plein air&#10;&#10;Le contenu généré par l’IA peut être incorrect." id="788" name="Google Shape;788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20568" y="4399044"/>
            <a:ext cx="2539155" cy="1930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1" name="Google Shape;80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924716">
            <a:off x="8557753" y="4294257"/>
            <a:ext cx="1564020" cy="17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4"/>
          <p:cNvPicPr preferRelativeResize="0"/>
          <p:nvPr/>
        </p:nvPicPr>
        <p:blipFill rotWithShape="1">
          <a:blip r:embed="rId4">
            <a:alphaModFix/>
          </a:blip>
          <a:srcRect b="30055" l="11665" r="26247" t="23325"/>
          <a:stretch/>
        </p:blipFill>
        <p:spPr>
          <a:xfrm>
            <a:off x="8786281" y="2316888"/>
            <a:ext cx="1478097" cy="1109845"/>
          </a:xfrm>
          <a:prstGeom prst="rect">
            <a:avLst/>
          </a:prstGeom>
          <a:noFill/>
          <a:ln>
            <a:noFill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</p:pic>
      <p:pic>
        <p:nvPicPr>
          <p:cNvPr id="803" name="Google Shape;803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9505625" y="4810510"/>
            <a:ext cx="413335" cy="39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69475" y="4700745"/>
            <a:ext cx="1491516" cy="1080393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sp>
        <p:nvSpPr>
          <p:cNvPr id="805" name="Google Shape;805;p4"/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Cahier de l’élève</a:t>
            </a:r>
            <a:endParaRPr/>
          </a:p>
        </p:txBody>
      </p:sp>
      <p:sp>
        <p:nvSpPr>
          <p:cNvPr id="806" name="Google Shape;806;p4"/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Fiche technique de préparation de la séance</a:t>
            </a:r>
            <a:endParaRPr/>
          </a:p>
        </p:txBody>
      </p:sp>
      <p:pic>
        <p:nvPicPr>
          <p:cNvPr id="807" name="Google Shape;807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10586" y="2316888"/>
            <a:ext cx="1765551" cy="1457749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sp>
        <p:nvSpPr>
          <p:cNvPr id="808" name="Google Shape;808;p4"/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PPT</a:t>
            </a:r>
            <a:endParaRPr/>
          </a:p>
        </p:txBody>
      </p:sp>
      <p:sp>
        <p:nvSpPr>
          <p:cNvPr id="809" name="Google Shape;809;p4"/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Livret de l’élève</a:t>
            </a:r>
            <a:endParaRPr/>
          </a:p>
        </p:txBody>
      </p:sp>
      <p:pic>
        <p:nvPicPr>
          <p:cNvPr id="810" name="Google Shape;810;p4"/>
          <p:cNvPicPr preferRelativeResize="0"/>
          <p:nvPr/>
        </p:nvPicPr>
        <p:blipFill rotWithShape="1">
          <a:blip r:embed="rId8">
            <a:alphaModFix/>
          </a:blip>
          <a:srcRect b="3573" l="1131" r="957" t="3129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811" name="Google Shape;811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31967" y="2311503"/>
            <a:ext cx="2007221" cy="1109845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5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(1/3)</a:t>
            </a:r>
            <a:endParaRPr/>
          </a:p>
        </p:txBody>
      </p:sp>
      <p:sp>
        <p:nvSpPr>
          <p:cNvPr id="817" name="Google Shape;817;p5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SEMAINE 1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6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(2/3)</a:t>
            </a:r>
            <a:endParaRPr/>
          </a:p>
        </p:txBody>
      </p:sp>
      <p:sp>
        <p:nvSpPr>
          <p:cNvPr id="823" name="Google Shape;823;p6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SEMAINE 2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7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(3/3)</a:t>
            </a:r>
            <a:endParaRPr/>
          </a:p>
        </p:txBody>
      </p:sp>
      <p:sp>
        <p:nvSpPr>
          <p:cNvPr id="829" name="Google Shape;829;p7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SEMAINE 3</a:t>
            </a:r>
            <a:endParaRPr/>
          </a:p>
        </p:txBody>
      </p:sp>
      <p:sp>
        <p:nvSpPr>
          <p:cNvPr id="830" name="Google Shape;830;p7"/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 de l’unité 3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8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85750" lvl="0" marL="28575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Observer des indices dans texte narratif pour deviner les personnages du texte, leurs émotions et leurs qualités.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Lire de manière fluide et expressive un texte narratif-descriptif.</a:t>
            </a:r>
            <a:endParaRPr/>
          </a:p>
        </p:txBody>
      </p:sp>
      <p:sp>
        <p:nvSpPr>
          <p:cNvPr id="836" name="Google Shape;836;p8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fr-FR"/>
              <a:t>Indices de sens</a:t>
            </a:r>
            <a:r>
              <a:rPr lang="fr-FR"/>
              <a:t> : titre, image, source, forme générale, mots-clés, …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Deviner émotions et qualités d’un personnage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/>
              <a:t>Lire avec le bon rythme, et non mot par mot.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/>
              <a:t>Mettre de l’expression, faire entendre les émotions.</a:t>
            </a:r>
            <a:endParaRPr/>
          </a:p>
        </p:txBody>
      </p:sp>
      <p:sp>
        <p:nvSpPr>
          <p:cNvPr id="837" name="Google Shape;837;p8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fr-FR"/>
              <a:t>Les stratégies enseignées pendant le modelage et pratiques pendant la séance sont :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Analyser les indices textuels et les éléments qui accompagnent un texte narratif.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Verbalisation de la démarche et explicitation à travers des modèles de lecture.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fr-FR"/>
              <a:t>Les outils : </a:t>
            </a:r>
            <a:r>
              <a:rPr lang="fr-FR"/>
              <a:t>correction systématique, feedback, Lecture à voix haute guidée et chronométrée.</a:t>
            </a:r>
            <a:endParaRPr/>
          </a:p>
        </p:txBody>
      </p:sp>
      <p:sp>
        <p:nvSpPr>
          <p:cNvPr id="838" name="Google Shape;838;p8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fr-FR"/>
              <a:t>Pendant le feedback, attirer l’attention des élèves sur les erreurs fréquentes :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/>
              <a:t>Lire directement le texte sans observer préalablement les indices du texte.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/>
              <a:t>Lire sans rythme, avec beaucoup d’hésitation, sans mettre de l’expression.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9"/>
          <p:cNvSpPr txBox="1"/>
          <p:nvPr>
            <p:ph idx="1" type="body"/>
          </p:nvPr>
        </p:nvSpPr>
        <p:spPr>
          <a:xfrm>
            <a:off x="253312" y="3106967"/>
            <a:ext cx="3374484" cy="29128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ne doit pas être un jugement sur l’élève ni sur ses capacités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est une opportunité d’apprentissage pour les élèves en exploitant des erreurs ou de bonnes réponses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permet aux élèves d’être conscients des critères de réussite d’une tâche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encourage les élèves à identifier les erreurs à ne pas reproduire, ou alors les bonnes pratiques à renforcer</a:t>
            </a:r>
            <a:endParaRPr/>
          </a:p>
          <a:p>
            <a:pPr indent="-203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t/>
            </a:r>
            <a:endParaRPr sz="400"/>
          </a:p>
        </p:txBody>
      </p:sp>
      <p:sp>
        <p:nvSpPr>
          <p:cNvPr id="844" name="Google Shape;844;p9"/>
          <p:cNvSpPr txBox="1"/>
          <p:nvPr>
            <p:ph idx="2" type="body"/>
          </p:nvPr>
        </p:nvSpPr>
        <p:spPr>
          <a:xfrm>
            <a:off x="3724275" y="3190551"/>
            <a:ext cx="3779300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Demander aux élèves de justifier leurs réponses et de verbaliser leur raisonnement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des feedback aux élèves de manière instantanée à chaque fois que l’occasion se présente (ne pas laisser passer des erreurs)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un feedback spécifique, détaillé et objectif aux élèves: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« Voici pourquoi c’est une bonne réponse »; « Voici ce que tu as bien fait … »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« Voici pourquoi c’est une réponse incomplète. Voici l’erreur »</a:t>
            </a:r>
            <a:endParaRPr/>
          </a:p>
          <a:p>
            <a:pPr indent="-20002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45" name="Google Shape;845;p9"/>
          <p:cNvSpPr txBox="1"/>
          <p:nvPr>
            <p:ph idx="3" type="body"/>
          </p:nvPr>
        </p:nvSpPr>
        <p:spPr>
          <a:xfrm>
            <a:off x="7816646" y="3190551"/>
            <a:ext cx="3880053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Ne pas donner de feedback ou donner du feedback de manière occasionnelle seulement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un feedback générique sans préciser pourquoi: « Bien »; « C’est faux » ; « Excellent »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Porter un jugement de valeur sur l’élève: « Tu es intelligent »; « Tu es paresseux »; …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S’adresser uniquement à l’élève concerné</a:t>
            </a:r>
            <a:endParaRPr/>
          </a:p>
          <a:p>
            <a:pPr indent="-20002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46" name="Google Shape;846;p9"/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80990" lvl="0" marL="38099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plus d’informations Veuillez consulter le lien Suivant : «</a:t>
            </a:r>
            <a:r>
              <a:rPr lang="fr-FR" sz="14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Banque des pratiques pédagogiques efficaces </a:t>
            </a: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  <a:endParaRPr/>
          </a:p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Autres questions ? Veuillez Contacter l’inspecteur encadrant</a:t>
            </a:r>
            <a:endParaRPr/>
          </a:p>
        </p:txBody>
      </p:sp>
      <p:sp>
        <p:nvSpPr>
          <p:cNvPr id="847" name="Google Shape;847;p9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Donner un feedback de manière efficace aux élèves</a:t>
            </a:r>
            <a:endParaRPr/>
          </a:p>
        </p:txBody>
      </p:sp>
      <p:sp>
        <p:nvSpPr>
          <p:cNvPr id="848" name="Google Shape;848;p9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Pourquoi c’est important ?</a:t>
            </a:r>
            <a:endParaRPr/>
          </a:p>
        </p:txBody>
      </p:sp>
      <p:pic>
        <p:nvPicPr>
          <p:cNvPr id="849" name="Google Shape;84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cap="flat" cmpd="sng" w="38100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50" name="Google Shape;850;p9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Bonnes pratiques</a:t>
            </a:r>
            <a:endParaRPr/>
          </a:p>
        </p:txBody>
      </p:sp>
      <p:sp>
        <p:nvSpPr>
          <p:cNvPr id="851" name="Google Shape;851;p9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Pratiques à éviter</a:t>
            </a:r>
            <a:endParaRPr/>
          </a:p>
        </p:txBody>
      </p:sp>
      <p:pic>
        <p:nvPicPr>
          <p:cNvPr descr="Handshake with solid fill" id="852" name="Google Shape;852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21083" y="1993815"/>
            <a:ext cx="549076" cy="5490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sign with solid fill" id="853" name="Google Shape;853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640956" y="2013585"/>
            <a:ext cx="500918" cy="5009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ullseye with solid fill" id="854" name="Google Shape;854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39746" y="2014103"/>
            <a:ext cx="500400" cy="5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10"/>
          <p:cNvSpPr txBox="1"/>
          <p:nvPr>
            <p:ph idx="1" type="body"/>
          </p:nvPr>
        </p:nvSpPr>
        <p:spPr>
          <a:xfrm>
            <a:off x="7879221" y="195400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5 min</a:t>
            </a:r>
            <a:endParaRPr/>
          </a:p>
        </p:txBody>
      </p:sp>
      <p:sp>
        <p:nvSpPr>
          <p:cNvPr id="860" name="Google Shape;860;p10"/>
          <p:cNvSpPr txBox="1"/>
          <p:nvPr>
            <p:ph idx="2" type="body"/>
          </p:nvPr>
        </p:nvSpPr>
        <p:spPr>
          <a:xfrm>
            <a:off x="7879221" y="278439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861" name="Google Shape;861;p10"/>
          <p:cNvSpPr txBox="1"/>
          <p:nvPr>
            <p:ph idx="3" type="body"/>
          </p:nvPr>
        </p:nvSpPr>
        <p:spPr>
          <a:xfrm>
            <a:off x="7879220" y="3610774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25 min</a:t>
            </a:r>
            <a:endParaRPr/>
          </a:p>
        </p:txBody>
      </p:sp>
      <p:sp>
        <p:nvSpPr>
          <p:cNvPr id="862" name="Google Shape;862;p10"/>
          <p:cNvSpPr txBox="1"/>
          <p:nvPr>
            <p:ph idx="4" type="body"/>
          </p:nvPr>
        </p:nvSpPr>
        <p:spPr>
          <a:xfrm>
            <a:off x="7859086" y="444388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863" name="Google Shape;863;p10"/>
          <p:cNvSpPr txBox="1"/>
          <p:nvPr>
            <p:ph idx="5" type="body"/>
          </p:nvPr>
        </p:nvSpPr>
        <p:spPr>
          <a:xfrm>
            <a:off x="2955191" y="2784395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Compréhension globale</a:t>
            </a:r>
            <a:endParaRPr/>
          </a:p>
        </p:txBody>
      </p:sp>
      <p:sp>
        <p:nvSpPr>
          <p:cNvPr id="864" name="Google Shape;864;p10"/>
          <p:cNvSpPr txBox="1"/>
          <p:nvPr>
            <p:ph idx="6" type="body"/>
          </p:nvPr>
        </p:nvSpPr>
        <p:spPr>
          <a:xfrm>
            <a:off x="2936913" y="3621380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fr-FR">
                <a:solidFill>
                  <a:srgbClr val="000000"/>
                </a:solidFill>
              </a:rPr>
              <a:t>Lecture fluence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1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12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Bonjour! Prêts pour démarrer notre séance ? Allons-y!</a:t>
            </a:r>
            <a:endParaRPr/>
          </a:p>
        </p:txBody>
      </p:sp>
      <p:pic>
        <p:nvPicPr>
          <p:cNvPr descr="Une fusée Soyouz décolle vers l'ISS avec un Russe et un Américain à bord, fusée  qui décolle - heartfeltfuneralcompany.co.uk" id="875" name="Google Shape;875;p12"/>
          <p:cNvPicPr preferRelativeResize="0"/>
          <p:nvPr/>
        </p:nvPicPr>
        <p:blipFill rotWithShape="1">
          <a:blip r:embed="rId3">
            <a:alphaModFix/>
          </a:blip>
          <a:srcRect b="0" l="12628" r="42945" t="0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13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rPr b="1" lang="fr-FR" sz="2400"/>
              <a:t>5 min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14"/>
          <p:cNvSpPr txBox="1"/>
          <p:nvPr/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b="1" lang="fr-FR" sz="1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une situation en classe. Quel comportement trouvez-vous plus approprié ? Pourquoi ? </a:t>
            </a:r>
            <a:endParaRPr/>
          </a:p>
        </p:txBody>
      </p:sp>
      <p:sp>
        <p:nvSpPr>
          <p:cNvPr id="886" name="Google Shape;886;p14"/>
          <p:cNvSpPr txBox="1"/>
          <p:nvPr/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Choisir 3 élèves au hasard et leur demander de justifier leurs réponses.</a:t>
            </a:r>
            <a:endParaRPr/>
          </a:p>
        </p:txBody>
      </p:sp>
      <p:pic>
        <p:nvPicPr>
          <p:cNvPr descr="Une image contenant habits, personne, meubles, Enseignement&#10;&#10;Le contenu généré par l’IA peut être incorrect." id="887" name="Google Shape;887;p14"/>
          <p:cNvPicPr preferRelativeResize="0"/>
          <p:nvPr/>
        </p:nvPicPr>
        <p:blipFill rotWithShape="1">
          <a:blip r:embed="rId3">
            <a:alphaModFix/>
          </a:blip>
          <a:srcRect b="4237" l="11270" r="0" t="2540"/>
          <a:stretch/>
        </p:blipFill>
        <p:spPr>
          <a:xfrm>
            <a:off x="6172199" y="1749469"/>
            <a:ext cx="4917989" cy="33590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habits, personne, Enseignement, Apprentissage&#10;&#10;Le contenu généré par l’IA peut être incorrect." id="888" name="Google Shape;888;p14"/>
          <p:cNvPicPr preferRelativeResize="0"/>
          <p:nvPr/>
        </p:nvPicPr>
        <p:blipFill rotWithShape="1">
          <a:blip r:embed="rId4">
            <a:alphaModFix/>
          </a:blip>
          <a:srcRect b="5800" l="11305" r="0" t="4483"/>
          <a:stretch/>
        </p:blipFill>
        <p:spPr>
          <a:xfrm>
            <a:off x="857333" y="1749470"/>
            <a:ext cx="4981115" cy="33590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15"/>
          <p:cNvSpPr txBox="1"/>
          <p:nvPr/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b="1" lang="fr-FR" sz="1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une explication de cette situation de classe. </a:t>
            </a:r>
            <a:endParaRPr/>
          </a:p>
        </p:txBody>
      </p:sp>
      <p:sp>
        <p:nvSpPr>
          <p:cNvPr id="894" name="Google Shape;894;p15"/>
          <p:cNvSpPr txBox="1"/>
          <p:nvPr/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Rappeler que cette situation est courante dans les salles de classe.</a:t>
            </a:r>
            <a:endParaRPr/>
          </a:p>
        </p:txBody>
      </p:sp>
      <p:pic>
        <p:nvPicPr>
          <p:cNvPr descr="Cross &amp; Check Mark Icons, Flat Square Buttons Set. Vector EPS 10 Stock ..." id="895" name="Google Shape;895;p15"/>
          <p:cNvPicPr preferRelativeResize="0"/>
          <p:nvPr/>
        </p:nvPicPr>
        <p:blipFill rotWithShape="1">
          <a:blip r:embed="rId3">
            <a:alphaModFix/>
          </a:blip>
          <a:srcRect b="9231" l="4629" r="53313" t="8117"/>
          <a:stretch/>
        </p:blipFill>
        <p:spPr>
          <a:xfrm>
            <a:off x="8072428" y="1067442"/>
            <a:ext cx="989256" cy="965054"/>
          </a:xfrm>
          <a:prstGeom prst="rect">
            <a:avLst/>
          </a:prstGeom>
          <a:noFill/>
          <a:ln>
            <a:noFill/>
          </a:ln>
        </p:spPr>
      </p:pic>
      <p:sp>
        <p:nvSpPr>
          <p:cNvPr id="896" name="Google Shape;896;p15"/>
          <p:cNvSpPr txBox="1"/>
          <p:nvPr/>
        </p:nvSpPr>
        <p:spPr>
          <a:xfrm>
            <a:off x="5976257" y="2032496"/>
            <a:ext cx="4855029" cy="2805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L’élève fait des exercices de maths dans un cours de français.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ne fait pas attention aux explications du professeur.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Ceci est un comportement négatif.</a:t>
            </a:r>
            <a:endParaRPr/>
          </a:p>
        </p:txBody>
      </p:sp>
      <p:pic>
        <p:nvPicPr>
          <p:cNvPr descr="Une image contenant habits, personne, Enseignement, Apprentissage&#10;&#10;Le contenu généré par l’IA peut être incorrect." id="897" name="Google Shape;897;p15"/>
          <p:cNvPicPr preferRelativeResize="0"/>
          <p:nvPr/>
        </p:nvPicPr>
        <p:blipFill rotWithShape="1">
          <a:blip r:embed="rId4">
            <a:alphaModFix/>
          </a:blip>
          <a:srcRect b="5800" l="11305" r="0" t="4483"/>
          <a:stretch/>
        </p:blipFill>
        <p:spPr>
          <a:xfrm>
            <a:off x="857332" y="1844310"/>
            <a:ext cx="4981115" cy="33590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16"/>
          <p:cNvSpPr txBox="1"/>
          <p:nvPr/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b="1" lang="fr-FR" sz="1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 comportement approprié. </a:t>
            </a:r>
            <a:endParaRPr/>
          </a:p>
        </p:txBody>
      </p:sp>
      <p:sp>
        <p:nvSpPr>
          <p:cNvPr id="903" name="Google Shape;903;p16"/>
          <p:cNvSpPr txBox="1"/>
          <p:nvPr/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Rappeler que cette situation est courante dans les salles de classe.</a:t>
            </a:r>
            <a:endParaRPr/>
          </a:p>
        </p:txBody>
      </p:sp>
      <p:sp>
        <p:nvSpPr>
          <p:cNvPr id="904" name="Google Shape;904;p16"/>
          <p:cNvSpPr txBox="1"/>
          <p:nvPr/>
        </p:nvSpPr>
        <p:spPr>
          <a:xfrm>
            <a:off x="6144984" y="2173090"/>
            <a:ext cx="4735285" cy="2805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L’élève prends des notes dans son cahier de français.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suit avec une grande attention les explications du professeur.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Ceci est un comportement positif.</a:t>
            </a:r>
            <a:endParaRPr/>
          </a:p>
        </p:txBody>
      </p:sp>
      <p:pic>
        <p:nvPicPr>
          <p:cNvPr descr="Une image contenant habits, personne, meubles, Enseignement&#10;&#10;Le contenu généré par l’IA peut être incorrect." id="905" name="Google Shape;905;p16"/>
          <p:cNvPicPr preferRelativeResize="0"/>
          <p:nvPr/>
        </p:nvPicPr>
        <p:blipFill rotWithShape="1">
          <a:blip r:embed="rId3">
            <a:alphaModFix/>
          </a:blip>
          <a:srcRect b="4237" l="11270" r="0" t="2540"/>
          <a:stretch/>
        </p:blipFill>
        <p:spPr>
          <a:xfrm>
            <a:off x="857332" y="1767362"/>
            <a:ext cx="5030647" cy="34360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ross &amp; Check Mark Icons, Flat Square Buttons Set. Vector EPS 10 Stock ..." id="906" name="Google Shape;906;p16"/>
          <p:cNvPicPr preferRelativeResize="0"/>
          <p:nvPr/>
        </p:nvPicPr>
        <p:blipFill rotWithShape="1">
          <a:blip r:embed="rId4">
            <a:alphaModFix/>
          </a:blip>
          <a:srcRect b="8786" l="52629" r="4858" t="9008"/>
          <a:stretch/>
        </p:blipFill>
        <p:spPr>
          <a:xfrm>
            <a:off x="8017999" y="1191812"/>
            <a:ext cx="989256" cy="9812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1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Nous allons consacrer la 1</a:t>
            </a:r>
            <a:r>
              <a:rPr baseline="30000"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ère</a:t>
            </a: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 partie de la séance à la compréhension globale du texte.</a:t>
            </a:r>
            <a:endParaRPr/>
          </a:p>
        </p:txBody>
      </p:sp>
      <p:sp>
        <p:nvSpPr>
          <p:cNvPr id="912" name="Google Shape;912;p17"/>
          <p:cNvSpPr txBox="1"/>
          <p:nvPr/>
        </p:nvSpPr>
        <p:spPr>
          <a:xfrm>
            <a:off x="4630230" y="1491343"/>
            <a:ext cx="6645063" cy="3625095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4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Compréhension globale</a:t>
            </a:r>
            <a:endParaRPr b="1" sz="40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20 min</a:t>
            </a:r>
            <a:endParaRPr sz="4800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3" name="Google Shape;91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8147" y="993046"/>
            <a:ext cx="4373612" cy="4373612"/>
          </a:xfrm>
          <a:prstGeom prst="rect">
            <a:avLst/>
          </a:prstGeom>
          <a:noFill/>
          <a:ln>
            <a:noFill/>
          </a:ln>
        </p:spPr>
      </p:pic>
      <p:sp>
        <p:nvSpPr>
          <p:cNvPr id="914" name="Google Shape;914;p17"/>
          <p:cNvSpPr/>
          <p:nvPr/>
        </p:nvSpPr>
        <p:spPr>
          <a:xfrm>
            <a:off x="7692957" y="3609617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5" name="Google Shape;915;p17"/>
          <p:cNvSpPr txBox="1"/>
          <p:nvPr/>
        </p:nvSpPr>
        <p:spPr>
          <a:xfrm>
            <a:off x="5821640" y="2386610"/>
            <a:ext cx="4593772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Ces gestes qui sauvent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18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l’objectif de la séance d’aujourd’hui.</a:t>
            </a:r>
            <a:endParaRPr/>
          </a:p>
        </p:txBody>
      </p:sp>
      <p:sp>
        <p:nvSpPr>
          <p:cNvPr id="921" name="Google Shape;921;p18"/>
          <p:cNvSpPr txBox="1"/>
          <p:nvPr>
            <p:ph idx="4294967295" type="body"/>
          </p:nvPr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i="1" lang="fr-FR" sz="1600"/>
              <a:t>Lire l’objectif de la séance avec une voix claire et audible.</a:t>
            </a:r>
            <a:endParaRPr/>
          </a:p>
        </p:txBody>
      </p:sp>
      <p:sp>
        <p:nvSpPr>
          <p:cNvPr id="922" name="Google Shape;922;p18"/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Compréhension globale :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Analyser des indices pour deviner les émotions ou les motivations d’un personnage.</a:t>
            </a:r>
            <a:endParaRPr/>
          </a:p>
        </p:txBody>
      </p:sp>
      <p:pic>
        <p:nvPicPr>
          <p:cNvPr id="923" name="Google Shape;92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701" y="2855463"/>
            <a:ext cx="830997" cy="830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19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20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Avant de commencer, qui peut me rappeler la démarche à suivre pour deviner le sens global d’un texte ?</a:t>
            </a:r>
            <a:endParaRPr/>
          </a:p>
        </p:txBody>
      </p:sp>
      <p:sp>
        <p:nvSpPr>
          <p:cNvPr id="934" name="Google Shape;934;p20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Désigner des élèves au hasard. Recueillir leurs réponses et leur demander de les justifier. Fournir un feedback.</a:t>
            </a:r>
            <a:endParaRPr/>
          </a:p>
        </p:txBody>
      </p:sp>
      <p:pic>
        <p:nvPicPr>
          <p:cNvPr id="935" name="Google Shape;93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936" name="Google Shape;936;p20"/>
          <p:cNvSpPr txBox="1"/>
          <p:nvPr/>
        </p:nvSpPr>
        <p:spPr>
          <a:xfrm>
            <a:off x="566057" y="1664582"/>
            <a:ext cx="6237514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deviner le sens global d’un texte (avant la lecture) :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8001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</a:t>
            </a:r>
            <a:endParaRPr/>
          </a:p>
          <a:p>
            <a:pPr indent="-342900" lvl="1" marL="8001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</a:t>
            </a:r>
            <a:endParaRPr/>
          </a:p>
          <a:p>
            <a:pPr indent="-342900" lvl="1" marL="8001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texte, personne, Visage humain, capture d’écran&#10;&#10;Le contenu généré par l’IA peut être incorrect." id="937" name="Google Shape;93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78649" y="1164771"/>
            <a:ext cx="4481981" cy="4931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21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la démarche à suivre pour deviner le sens global d’un texte.</a:t>
            </a:r>
            <a:endParaRPr/>
          </a:p>
        </p:txBody>
      </p:sp>
      <p:sp>
        <p:nvSpPr>
          <p:cNvPr id="943" name="Google Shape;943;p21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Apporter des précisions supplémentaires si nécessaire. </a:t>
            </a:r>
            <a:endParaRPr/>
          </a:p>
        </p:txBody>
      </p:sp>
      <p:pic>
        <p:nvPicPr>
          <p:cNvPr id="944" name="Google Shape;94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945" name="Google Shape;945;p21"/>
          <p:cNvSpPr txBox="1"/>
          <p:nvPr/>
        </p:nvSpPr>
        <p:spPr>
          <a:xfrm>
            <a:off x="566057" y="1664582"/>
            <a:ext cx="6237514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deviner le sens global d’un texte (avant la lecture) :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8001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</a:t>
            </a:r>
            <a:endParaRPr/>
          </a:p>
          <a:p>
            <a:pPr indent="-342900" lvl="1" marL="8001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</a:t>
            </a:r>
            <a:endParaRPr/>
          </a:p>
          <a:p>
            <a:pPr indent="-342900" lvl="1" marL="8001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texte, personne, Visage humain, capture d’écran&#10;&#10;Le contenu généré par l’IA peut être incorrect." id="946" name="Google Shape;946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78649" y="1164771"/>
            <a:ext cx="4481981" cy="4931229"/>
          </a:xfrm>
          <a:prstGeom prst="rect">
            <a:avLst/>
          </a:prstGeom>
          <a:noFill/>
          <a:ln>
            <a:noFill/>
          </a:ln>
        </p:spPr>
      </p:pic>
      <p:sp>
        <p:nvSpPr>
          <p:cNvPr id="947" name="Google Shape;947;p21"/>
          <p:cNvSpPr txBox="1"/>
          <p:nvPr/>
        </p:nvSpPr>
        <p:spPr>
          <a:xfrm>
            <a:off x="982649" y="2092305"/>
            <a:ext cx="6096000" cy="5062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J’observe le titre, l’image, la forme générale, …</a:t>
            </a:r>
            <a:endParaRPr/>
          </a:p>
        </p:txBody>
      </p:sp>
      <p:sp>
        <p:nvSpPr>
          <p:cNvPr id="948" name="Google Shape;948;p21"/>
          <p:cNvSpPr txBox="1"/>
          <p:nvPr/>
        </p:nvSpPr>
        <p:spPr>
          <a:xfrm>
            <a:off x="1399241" y="2751712"/>
            <a:ext cx="6096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Je repère quelques mots importants.</a:t>
            </a:r>
            <a:endParaRPr/>
          </a:p>
        </p:txBody>
      </p:sp>
      <p:sp>
        <p:nvSpPr>
          <p:cNvPr id="949" name="Google Shape;949;p21"/>
          <p:cNvSpPr txBox="1"/>
          <p:nvPr/>
        </p:nvSpPr>
        <p:spPr>
          <a:xfrm>
            <a:off x="982649" y="3151822"/>
            <a:ext cx="6096000" cy="5062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Je formule des hypothèses.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22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observez le texte et devinez le sens global à partir de ces questions.</a:t>
            </a:r>
            <a:endParaRPr/>
          </a:p>
        </p:txBody>
      </p:sp>
      <p:sp>
        <p:nvSpPr>
          <p:cNvPr id="955" name="Google Shape;955;p22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Désigner des élèves au hasard. Recueillir leurs réponses et leur demander de les justifier. Fournir un feedback.</a:t>
            </a:r>
            <a:endParaRPr/>
          </a:p>
        </p:txBody>
      </p:sp>
      <p:pic>
        <p:nvPicPr>
          <p:cNvPr id="956" name="Google Shape;95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2"/>
          <p:cNvSpPr txBox="1"/>
          <p:nvPr/>
        </p:nvSpPr>
        <p:spPr>
          <a:xfrm>
            <a:off x="1121229" y="1324189"/>
            <a:ext cx="5878285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quoi vous fait penser le titre </a:t>
            </a:r>
            <a:r>
              <a:rPr i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Coincé dans l’ascenseur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?</a:t>
            </a:r>
            <a:endParaRPr/>
          </a:p>
          <a:p>
            <a:pPr indent="0" lvl="1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………………………………………………………………………………………………………………………………</a:t>
            </a:r>
            <a:endParaRPr/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Regardez l’image et devinez  les personnages du texte.</a:t>
            </a:r>
            <a:endParaRPr/>
          </a:p>
          <a:p>
            <a:pPr indent="0" lvl="1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………………………………………………………………………………………………………………………………</a:t>
            </a:r>
            <a:endParaRPr/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 rapidement quelques passages du document. Devine le genre de ce texte.</a:t>
            </a:r>
            <a:endParaRPr/>
          </a:p>
          <a:p>
            <a:pPr indent="0" lvl="1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………………………………………………………………………………………………………………………………</a:t>
            </a:r>
            <a:endParaRPr/>
          </a:p>
        </p:txBody>
      </p:sp>
      <p:pic>
        <p:nvPicPr>
          <p:cNvPr descr="Une image contenant texte, personne, Visage humain, capture d’écran&#10;&#10;Le contenu généré par l’IA peut être incorrect." id="958" name="Google Shape;95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78649" y="1164771"/>
            <a:ext cx="4481981" cy="4931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23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hypothèses que l’on peut deviner sur le sens global du texte.</a:t>
            </a:r>
            <a:endParaRPr/>
          </a:p>
        </p:txBody>
      </p:sp>
      <p:sp>
        <p:nvSpPr>
          <p:cNvPr id="964" name="Google Shape;964;p23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Confirmer ou infirmer les réponses en cherchant des indices dans le texte.</a:t>
            </a:r>
            <a:endParaRPr/>
          </a:p>
        </p:txBody>
      </p:sp>
      <p:pic>
        <p:nvPicPr>
          <p:cNvPr id="965" name="Google Shape;96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966" name="Google Shape;966;p23"/>
          <p:cNvSpPr txBox="1"/>
          <p:nvPr/>
        </p:nvSpPr>
        <p:spPr>
          <a:xfrm>
            <a:off x="1121229" y="1324189"/>
            <a:ext cx="5878285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quoi vous fait penser le titre </a:t>
            </a:r>
            <a:r>
              <a:rPr i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Coincé dans l’ascenseur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?</a:t>
            </a:r>
            <a:endParaRPr/>
          </a:p>
          <a:p>
            <a:pPr indent="0" lvl="1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………………………………………………………………………………………………………………………………</a:t>
            </a:r>
            <a:endParaRPr/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Regardez l’image et devinez  les personnages du texte.</a:t>
            </a:r>
            <a:endParaRPr/>
          </a:p>
          <a:p>
            <a:pPr indent="0" lvl="1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………………………………………………………………………………………………………………………………</a:t>
            </a:r>
            <a:endParaRPr/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 rapidement quelques passages du document. Devine le genre de ce texte.</a:t>
            </a:r>
            <a:endParaRPr/>
          </a:p>
          <a:p>
            <a:pPr indent="0" lvl="1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………………………………………………………………………………………………………………………………</a:t>
            </a:r>
            <a:endParaRPr/>
          </a:p>
        </p:txBody>
      </p:sp>
      <p:pic>
        <p:nvPicPr>
          <p:cNvPr descr="Une image contenant texte, personne, Visage humain, capture d’écran&#10;&#10;Le contenu généré par l’IA peut être incorrect." id="967" name="Google Shape;96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78649" y="1164771"/>
            <a:ext cx="4481981" cy="4931229"/>
          </a:xfrm>
          <a:prstGeom prst="rect">
            <a:avLst/>
          </a:prstGeom>
          <a:noFill/>
          <a:ln>
            <a:noFill/>
          </a:ln>
        </p:spPr>
      </p:pic>
      <p:sp>
        <p:nvSpPr>
          <p:cNvPr id="968" name="Google Shape;968;p23"/>
          <p:cNvSpPr txBox="1"/>
          <p:nvPr/>
        </p:nvSpPr>
        <p:spPr>
          <a:xfrm>
            <a:off x="1483202" y="2021444"/>
            <a:ext cx="541834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Panne d’électricité ? Problème mécanique ? Peur, angoisse, pompiers, …  </a:t>
            </a:r>
            <a:endParaRPr/>
          </a:p>
        </p:txBody>
      </p:sp>
      <p:sp>
        <p:nvSpPr>
          <p:cNvPr id="969" name="Google Shape;969;p23"/>
          <p:cNvSpPr txBox="1"/>
          <p:nvPr/>
        </p:nvSpPr>
        <p:spPr>
          <a:xfrm>
            <a:off x="1581174" y="3495387"/>
            <a:ext cx="541834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Un enfant - un pompier - une vieille dame (grand-mère?) - un jeune homme (frère?)</a:t>
            </a:r>
            <a:endParaRPr/>
          </a:p>
        </p:txBody>
      </p:sp>
      <p:sp>
        <p:nvSpPr>
          <p:cNvPr id="970" name="Google Shape;970;p23"/>
          <p:cNvSpPr txBox="1"/>
          <p:nvPr/>
        </p:nvSpPr>
        <p:spPr>
          <a:xfrm>
            <a:off x="1581174" y="4969330"/>
            <a:ext cx="541834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Une histoire ? Une nouvelle ? Un témoignage ?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24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25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travaillez en binômes et devinez les émotions et les qualités des personnages de la scène.</a:t>
            </a:r>
            <a:endParaRPr/>
          </a:p>
        </p:txBody>
      </p:sp>
      <p:sp>
        <p:nvSpPr>
          <p:cNvPr id="981" name="Google Shape;981;p25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Rappeler la démarche du travail en binômes : travaillez seul puis comparez avec votre camarade.</a:t>
            </a:r>
            <a:endParaRPr/>
          </a:p>
        </p:txBody>
      </p:sp>
      <p:pic>
        <p:nvPicPr>
          <p:cNvPr descr="Une image contenant texte, capture d’écran, Police, nombre&#10;&#10;Le contenu généré par l’IA peut être incorrect." id="982" name="Google Shape;98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545" y="1585655"/>
            <a:ext cx="10640910" cy="36866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personne, Visage humain, capture d’écran&#10;&#10;Le contenu généré par l’IA peut être incorrect." id="983" name="Google Shape;98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65633" y="2045418"/>
            <a:ext cx="3350822" cy="3686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26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hypothèses que l’on peut deviner sur les émotions et qualités des personnages de cette scène.</a:t>
            </a:r>
            <a:endParaRPr/>
          </a:p>
        </p:txBody>
      </p:sp>
      <p:sp>
        <p:nvSpPr>
          <p:cNvPr id="989" name="Google Shape;989;p26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Confirmer ou infirmer les réponses en cherchant des indices dans le texte. Demander de justifier les réponses.</a:t>
            </a:r>
            <a:endParaRPr/>
          </a:p>
        </p:txBody>
      </p:sp>
      <p:pic>
        <p:nvPicPr>
          <p:cNvPr descr="Une image contenant texte, capture d’écran, Police, nombre&#10;&#10;Le contenu généré par l’IA peut être incorrect." id="990" name="Google Shape;99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545" y="1585655"/>
            <a:ext cx="10640910" cy="36866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personne, Visage humain, capture d’écran&#10;&#10;Le contenu généré par l’IA peut être incorrect." id="991" name="Google Shape;99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65633" y="2045418"/>
            <a:ext cx="3350822" cy="3686689"/>
          </a:xfrm>
          <a:prstGeom prst="rect">
            <a:avLst/>
          </a:prstGeom>
          <a:noFill/>
          <a:ln>
            <a:noFill/>
          </a:ln>
        </p:spPr>
      </p:pic>
      <p:sp>
        <p:nvSpPr>
          <p:cNvPr id="992" name="Google Shape;992;p26"/>
          <p:cNvSpPr txBox="1"/>
          <p:nvPr/>
        </p:nvSpPr>
        <p:spPr>
          <a:xfrm>
            <a:off x="1372589" y="3115977"/>
            <a:ext cx="6096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Brave, courageux, il a le sens du devoir.</a:t>
            </a:r>
            <a:endParaRPr/>
          </a:p>
        </p:txBody>
      </p:sp>
      <p:sp>
        <p:nvSpPr>
          <p:cNvPr id="993" name="Google Shape;993;p26"/>
          <p:cNvSpPr txBox="1"/>
          <p:nvPr/>
        </p:nvSpPr>
        <p:spPr>
          <a:xfrm>
            <a:off x="1372589" y="3993510"/>
            <a:ext cx="6096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C’est le jeune homme. Il reste calme et posé.</a:t>
            </a:r>
            <a:endParaRPr/>
          </a:p>
        </p:txBody>
      </p:sp>
      <p:sp>
        <p:nvSpPr>
          <p:cNvPr id="994" name="Google Shape;994;p26"/>
          <p:cNvSpPr txBox="1"/>
          <p:nvPr/>
        </p:nvSpPr>
        <p:spPr>
          <a:xfrm>
            <a:off x="1372589" y="4846354"/>
            <a:ext cx="609600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Un enfant coincé dans un ascenseur. Il est sauvé par les pompiers.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2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travaillez toujours en binômes et essayez d’identifier la situation d’énonciation.</a:t>
            </a:r>
            <a:endParaRPr/>
          </a:p>
        </p:txBody>
      </p:sp>
      <p:sp>
        <p:nvSpPr>
          <p:cNvPr id="1000" name="Google Shape;1000;p27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Désigner des élèves au hasard. Recueillir leurs réponses et leur demander de les justifier. Fournir un feedback.</a:t>
            </a:r>
            <a:endParaRPr/>
          </a:p>
        </p:txBody>
      </p:sp>
      <p:pic>
        <p:nvPicPr>
          <p:cNvPr descr="Une image contenant texte, capture d’écran, Police, ligne&#10;&#10;Le contenu généré par l’IA peut être incorrect." id="1001" name="Google Shape;100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188" y="1970586"/>
            <a:ext cx="10181267" cy="2050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28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éléments de la situation d’énonciation.</a:t>
            </a:r>
            <a:endParaRPr/>
          </a:p>
        </p:txBody>
      </p:sp>
      <p:sp>
        <p:nvSpPr>
          <p:cNvPr id="1007" name="Google Shape;1007;p28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Accompagner les élèves en difficulté. Fournir un feedback. </a:t>
            </a:r>
            <a:endParaRPr/>
          </a:p>
        </p:txBody>
      </p:sp>
      <p:pic>
        <p:nvPicPr>
          <p:cNvPr descr="Une image contenant texte, capture d’écran, Police, ligne&#10;&#10;Le contenu généré par l’IA peut être incorrect." id="1008" name="Google Shape;100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188" y="1970586"/>
            <a:ext cx="10181267" cy="2050836"/>
          </a:xfrm>
          <a:prstGeom prst="rect">
            <a:avLst/>
          </a:prstGeom>
          <a:noFill/>
          <a:ln>
            <a:noFill/>
          </a:ln>
        </p:spPr>
      </p:pic>
      <p:sp>
        <p:nvSpPr>
          <p:cNvPr id="1009" name="Google Shape;1009;p28"/>
          <p:cNvSpPr txBox="1"/>
          <p:nvPr/>
        </p:nvSpPr>
        <p:spPr>
          <a:xfrm>
            <a:off x="1374346" y="2996004"/>
            <a:ext cx="258805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Un journaliste</a:t>
            </a:r>
            <a:endParaRPr/>
          </a:p>
        </p:txBody>
      </p:sp>
      <p:sp>
        <p:nvSpPr>
          <p:cNvPr id="1010" name="Google Shape;1010;p28"/>
          <p:cNvSpPr txBox="1"/>
          <p:nvPr/>
        </p:nvSpPr>
        <p:spPr>
          <a:xfrm>
            <a:off x="4308078" y="3005759"/>
            <a:ext cx="328748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Aux lecteurs du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Magazine Jeunes &amp; Solidaires </a:t>
            </a:r>
            <a:endParaRPr/>
          </a:p>
        </p:txBody>
      </p:sp>
      <p:sp>
        <p:nvSpPr>
          <p:cNvPr id="1011" name="Google Shape;1011;p28"/>
          <p:cNvSpPr txBox="1"/>
          <p:nvPr/>
        </p:nvSpPr>
        <p:spPr>
          <a:xfrm>
            <a:off x="7941242" y="3005759"/>
            <a:ext cx="2781187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Partager une histoire inspirante avec les lecteurs.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9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30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répondez à ces questions pour identifier les émotions et qualités des personnages. Travaillez seuls.</a:t>
            </a:r>
            <a:endParaRPr/>
          </a:p>
        </p:txBody>
      </p:sp>
      <p:sp>
        <p:nvSpPr>
          <p:cNvPr id="1022" name="Google Shape;1022;p30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Accorder aux élèves 3 ou 4 min pour réaliser la tâche avant la mutualisation.</a:t>
            </a:r>
            <a:endParaRPr/>
          </a:p>
        </p:txBody>
      </p:sp>
      <p:pic>
        <p:nvPicPr>
          <p:cNvPr descr="Une image contenant texte, capture d’écran, Police, nombre&#10;&#10;Le contenu généré par l’IA peut être incorrect." id="1023" name="Google Shape;102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7728" y="1578429"/>
            <a:ext cx="10609339" cy="37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31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émotions et les qualités des personnages de ce texte narratif.</a:t>
            </a:r>
            <a:endParaRPr/>
          </a:p>
        </p:txBody>
      </p:sp>
      <p:sp>
        <p:nvSpPr>
          <p:cNvPr id="1029" name="Google Shape;1029;p31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Circuler dans les rangs. Accompagner les élèves en difficulté. </a:t>
            </a:r>
            <a:endParaRPr/>
          </a:p>
        </p:txBody>
      </p:sp>
      <p:pic>
        <p:nvPicPr>
          <p:cNvPr descr="Une image contenant texte, capture d’écran, Police, nombre&#10;&#10;Le contenu généré par l’IA peut être incorrect." id="1030" name="Google Shape;10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7728" y="1578429"/>
            <a:ext cx="10609339" cy="373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1" name="Google Shape;1031;p31"/>
          <p:cNvSpPr txBox="1"/>
          <p:nvPr/>
        </p:nvSpPr>
        <p:spPr>
          <a:xfrm>
            <a:off x="1374346" y="3148408"/>
            <a:ext cx="966376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Le courage, la bravoure, la générosité, mais aussi la peur et l’inquiétude.</a:t>
            </a:r>
            <a:endParaRPr/>
          </a:p>
        </p:txBody>
      </p:sp>
      <p:sp>
        <p:nvSpPr>
          <p:cNvPr id="1032" name="Google Shape;1032;p31"/>
          <p:cNvSpPr txBox="1"/>
          <p:nvPr/>
        </p:nvSpPr>
        <p:spPr>
          <a:xfrm>
            <a:off x="1322663" y="4045652"/>
            <a:ext cx="966376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Je suis heureux pour cet enfant / je suis rassuré / Heureusement que tout finit bien. </a:t>
            </a:r>
            <a:endParaRPr/>
          </a:p>
        </p:txBody>
      </p:sp>
      <p:sp>
        <p:nvSpPr>
          <p:cNvPr id="1033" name="Google Shape;1033;p31"/>
          <p:cNvSpPr txBox="1"/>
          <p:nvPr/>
        </p:nvSpPr>
        <p:spPr>
          <a:xfrm>
            <a:off x="1322663" y="4942897"/>
            <a:ext cx="966376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Partager des histoires héroïques, inspirer les jeunes, les encourager à agir positivement. 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32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on passe à la deuxième partie de la séance consacrée à la lecture fluence.</a:t>
            </a:r>
            <a:endParaRPr/>
          </a:p>
        </p:txBody>
      </p:sp>
      <p:sp>
        <p:nvSpPr>
          <p:cNvPr id="1039" name="Google Shape;1039;p32"/>
          <p:cNvSpPr txBox="1"/>
          <p:nvPr/>
        </p:nvSpPr>
        <p:spPr>
          <a:xfrm>
            <a:off x="4691742" y="1633116"/>
            <a:ext cx="6564084" cy="336611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42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Lecture fluence</a:t>
            </a:r>
            <a:endParaRPr b="1" sz="4267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67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67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2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25 min</a:t>
            </a:r>
            <a:endParaRPr sz="4267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0" name="Google Shape;104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8147" y="993046"/>
            <a:ext cx="4373612" cy="4373612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32"/>
          <p:cNvSpPr/>
          <p:nvPr/>
        </p:nvSpPr>
        <p:spPr>
          <a:xfrm>
            <a:off x="7713980" y="3694507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2" name="Google Shape;1042;p32"/>
          <p:cNvSpPr txBox="1"/>
          <p:nvPr/>
        </p:nvSpPr>
        <p:spPr>
          <a:xfrm>
            <a:off x="5811907" y="2628781"/>
            <a:ext cx="4593772" cy="800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8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Ces gestes qui sauvent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33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l’objectif de la lecture fluence.</a:t>
            </a:r>
            <a:endParaRPr/>
          </a:p>
        </p:txBody>
      </p:sp>
      <p:pic>
        <p:nvPicPr>
          <p:cNvPr id="1048" name="Google Shape;104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423" y="2501112"/>
            <a:ext cx="1006687" cy="1006687"/>
          </a:xfrm>
          <a:prstGeom prst="rect">
            <a:avLst/>
          </a:prstGeom>
          <a:noFill/>
          <a:ln>
            <a:noFill/>
          </a:ln>
        </p:spPr>
      </p:pic>
      <p:sp>
        <p:nvSpPr>
          <p:cNvPr id="1049" name="Google Shape;1049;p33"/>
          <p:cNvSpPr txBox="1"/>
          <p:nvPr/>
        </p:nvSpPr>
        <p:spPr>
          <a:xfrm>
            <a:off x="2079171" y="2596484"/>
            <a:ext cx="9097381" cy="8651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85725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Lecture Fluence : </a:t>
            </a:r>
            <a:r>
              <a:rPr b="1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Lire de manière fluide et expressive un texte narratif-descriptif.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0" name="Google Shape;1050;p33"/>
          <p:cNvSpPr txBox="1"/>
          <p:nvPr/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Lire l’objectif de la séance avec une voix claire et audible.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34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p35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je vais vous montrer comment lire un texte narratif de manière fluide et expressive.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1" name="Google Shape;1061;p35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/>
              <a:t>Verbaliser la démarche. Donner un modèle de lecture des deux premiers paragraphes du texte.</a:t>
            </a:r>
            <a:endParaRPr/>
          </a:p>
        </p:txBody>
      </p:sp>
      <p:sp>
        <p:nvSpPr>
          <p:cNvPr id="1062" name="Google Shape;1062;p35"/>
          <p:cNvSpPr txBox="1"/>
          <p:nvPr/>
        </p:nvSpPr>
        <p:spPr>
          <a:xfrm>
            <a:off x="1502230" y="1187441"/>
            <a:ext cx="9492341" cy="35840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Comment lire un texte de manière fluide ? </a:t>
            </a:r>
            <a:endParaRPr/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C’est lire avec le bon rythme, sans s’arrêter, sans découper mot par mot.</a:t>
            </a:r>
            <a:endParaRPr/>
          </a:p>
          <a:p>
            <a:pPr indent="0" lvl="1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Exemple : </a:t>
            </a:r>
            <a:r>
              <a:rPr b="0" i="1" lang="fr-FR" sz="2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Un samedi après-midi, alors qu’il rentre de la bibliothèque, un livre serré contre lui, il entend soudain des cris. </a:t>
            </a:r>
            <a:endParaRPr/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Comment lire un texte de manière expressive ? </a:t>
            </a:r>
            <a:endParaRPr/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C’est lire en mettant de l’expression et en faisant entendre les émotions.</a:t>
            </a:r>
            <a:endParaRPr/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Exemple :</a:t>
            </a:r>
            <a:r>
              <a:rPr b="0" i="1" lang="fr-FR" sz="2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 Aidez-nous ! Mon petit-fils est coincé dans l’ascenseur !</a:t>
            </a:r>
            <a:endParaRPr/>
          </a:p>
        </p:txBody>
      </p:sp>
      <p:sp>
        <p:nvSpPr>
          <p:cNvPr id="1063" name="Google Shape;1063;p35"/>
          <p:cNvSpPr txBox="1"/>
          <p:nvPr/>
        </p:nvSpPr>
        <p:spPr>
          <a:xfrm>
            <a:off x="1578430" y="1632859"/>
            <a:ext cx="45720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</a:t>
            </a:r>
            <a:endParaRPr/>
          </a:p>
        </p:txBody>
      </p:sp>
      <p:sp>
        <p:nvSpPr>
          <p:cNvPr id="1064" name="Google Shape;1064;p35"/>
          <p:cNvSpPr txBox="1"/>
          <p:nvPr/>
        </p:nvSpPr>
        <p:spPr>
          <a:xfrm>
            <a:off x="1578430" y="3897084"/>
            <a:ext cx="45720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36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3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Lisez à haute voix, de manière fluide et expressive, les passages narratifs suivants.</a:t>
            </a:r>
            <a:endParaRPr/>
          </a:p>
        </p:txBody>
      </p:sp>
      <p:sp>
        <p:nvSpPr>
          <p:cNvPr id="1075" name="Google Shape;1075;p37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Donner un modèle de lecture. Corriger systématiquement les erreurs de lecture. </a:t>
            </a:r>
            <a:endParaRPr/>
          </a:p>
        </p:txBody>
      </p:sp>
      <p:sp>
        <p:nvSpPr>
          <p:cNvPr id="1076" name="Google Shape;1076;p37"/>
          <p:cNvSpPr txBox="1"/>
          <p:nvPr/>
        </p:nvSpPr>
        <p:spPr>
          <a:xfrm>
            <a:off x="966191" y="1509893"/>
            <a:ext cx="10071924" cy="769441"/>
          </a:xfrm>
          <a:prstGeom prst="rect">
            <a:avLst/>
          </a:prstGeom>
          <a:solidFill>
            <a:srgbClr val="D8F2C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Arrivé au coin de la rue, il découvre une femme âgée, tremblante 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— Aidez-nous ! Mon petit-fils est coincé dans l’ascenseur ! </a:t>
            </a:r>
            <a:endParaRPr/>
          </a:p>
        </p:txBody>
      </p:sp>
      <p:sp>
        <p:nvSpPr>
          <p:cNvPr id="1077" name="Google Shape;1077;p37"/>
          <p:cNvSpPr txBox="1"/>
          <p:nvPr/>
        </p:nvSpPr>
        <p:spPr>
          <a:xfrm>
            <a:off x="966191" y="2638086"/>
            <a:ext cx="10071924" cy="1107996"/>
          </a:xfrm>
          <a:prstGeom prst="rect">
            <a:avLst/>
          </a:prstGeom>
          <a:solidFill>
            <a:srgbClr val="D8F2C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pose son sac à terre et sort son téléphone 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— Je vais appeler les secours, tout va bien se passer, dit-il, tout en posant une main rassurante sur l’épaule de la vieille dame. </a:t>
            </a:r>
            <a:endParaRPr/>
          </a:p>
        </p:txBody>
      </p:sp>
      <p:sp>
        <p:nvSpPr>
          <p:cNvPr id="1078" name="Google Shape;1078;p37"/>
          <p:cNvSpPr txBox="1"/>
          <p:nvPr/>
        </p:nvSpPr>
        <p:spPr>
          <a:xfrm>
            <a:off x="966191" y="4158240"/>
            <a:ext cx="10071924" cy="769441"/>
          </a:xfrm>
          <a:prstGeom prst="rect">
            <a:avLst/>
          </a:prstGeom>
          <a:solidFill>
            <a:srgbClr val="D8F2C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compose immédiatement le numéro d’urgence, ensuite il s’approche de l’ascenseur :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— Salut brave jeune homme. Ça va aller, ne t’inquiète pas !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2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38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39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Lisez à haute voix, de manière fluide et expressive, les passages narratifs suivants. Travaillez en binômes.</a:t>
            </a:r>
            <a:endParaRPr/>
          </a:p>
        </p:txBody>
      </p:sp>
      <p:sp>
        <p:nvSpPr>
          <p:cNvPr id="1089" name="Google Shape;1089;p39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Rappeler la démarche : Mettre de l’expression et lire avec un bon rythme. Corriger les erreurs de lecture.</a:t>
            </a:r>
            <a:endParaRPr/>
          </a:p>
        </p:txBody>
      </p:sp>
      <p:pic>
        <p:nvPicPr>
          <p:cNvPr descr="Une image contenant texte, capture d’écran, Police&#10;&#10;Le contenu généré par l’IA peut être incorrect." id="1090" name="Google Shape;1090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0492" y="1687285"/>
            <a:ext cx="10762840" cy="27105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40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41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Lisez à haute voix le texte narratif suivant de manière fluide et expressive. Travaillez seuls.</a:t>
            </a:r>
            <a:endParaRPr/>
          </a:p>
        </p:txBody>
      </p:sp>
      <p:sp>
        <p:nvSpPr>
          <p:cNvPr id="1101" name="Google Shape;1101;p41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Circuler dans les rangs. Accompagner les élèves en difficulté. Corrigez systématiquement les erreurs de lecture.</a:t>
            </a:r>
            <a:endParaRPr/>
          </a:p>
        </p:txBody>
      </p:sp>
      <p:pic>
        <p:nvPicPr>
          <p:cNvPr descr="Une image contenant texte, capture d’écran, Police, nombre&#10;&#10;Le contenu généré par l’IA peut être incorrect." id="1102" name="Google Shape;1102;p41"/>
          <p:cNvPicPr preferRelativeResize="0"/>
          <p:nvPr/>
        </p:nvPicPr>
        <p:blipFill rotWithShape="1">
          <a:blip r:embed="rId3">
            <a:alphaModFix/>
          </a:blip>
          <a:srcRect b="0" l="0" r="0" t="34718"/>
          <a:stretch/>
        </p:blipFill>
        <p:spPr>
          <a:xfrm>
            <a:off x="1864899" y="5388428"/>
            <a:ext cx="7264773" cy="10695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capture d’écran, Police, document&#10;&#10;Le contenu généré par l’IA peut être incorrect." id="1103" name="Google Shape;1103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1188" y="1124133"/>
            <a:ext cx="10110257" cy="4264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p42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2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p43"/>
          <p:cNvSpPr txBox="1"/>
          <p:nvPr>
            <p:ph type="title"/>
          </p:nvPr>
        </p:nvSpPr>
        <p:spPr>
          <a:xfrm>
            <a:off x="852446" y="28448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Qui peut me dire ce que nous avons appris aujourd’hui ? </a:t>
            </a:r>
            <a:endParaRPr/>
          </a:p>
        </p:txBody>
      </p:sp>
      <p:sp>
        <p:nvSpPr>
          <p:cNvPr id="1114" name="Google Shape;1114;p43"/>
          <p:cNvSpPr txBox="1"/>
          <p:nvPr>
            <p:ph idx="4294967295" type="body"/>
          </p:nvPr>
        </p:nvSpPr>
        <p:spPr>
          <a:xfrm>
            <a:off x="877886" y="6012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i="1" lang="fr-FR" sz="1600">
                <a:latin typeface="Calibri"/>
                <a:ea typeface="Calibri"/>
                <a:cs typeface="Calibri"/>
                <a:sym typeface="Calibri"/>
              </a:rPr>
              <a:t>Désigner quelques élèves.</a:t>
            </a:r>
            <a:endParaRPr/>
          </a:p>
        </p:txBody>
      </p:sp>
      <p:sp>
        <p:nvSpPr>
          <p:cNvPr id="1115" name="Google Shape;1115;p43"/>
          <p:cNvSpPr txBox="1"/>
          <p:nvPr/>
        </p:nvSpPr>
        <p:spPr>
          <a:xfrm>
            <a:off x="482600" y="3394255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Nous avons aussi appris :</a:t>
            </a:r>
            <a:endParaRPr/>
          </a:p>
        </p:txBody>
      </p:sp>
      <p:sp>
        <p:nvSpPr>
          <p:cNvPr id="1116" name="Google Shape;1116;p43"/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Aujourd’hui, nous avons appris :</a:t>
            </a:r>
            <a:endParaRPr/>
          </a:p>
        </p:txBody>
      </p:sp>
      <p:sp>
        <p:nvSpPr>
          <p:cNvPr id="1117" name="Google Shape;1117;p43"/>
          <p:cNvSpPr/>
          <p:nvPr/>
        </p:nvSpPr>
        <p:spPr>
          <a:xfrm>
            <a:off x="909092" y="4019285"/>
            <a:ext cx="9813337" cy="1323439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8" name="Google Shape;1118;p43"/>
          <p:cNvSpPr/>
          <p:nvPr/>
        </p:nvSpPr>
        <p:spPr>
          <a:xfrm>
            <a:off x="883270" y="1682945"/>
            <a:ext cx="9839160" cy="1477328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p44"/>
          <p:cNvSpPr txBox="1"/>
          <p:nvPr>
            <p:ph type="title"/>
          </p:nvPr>
        </p:nvSpPr>
        <p:spPr>
          <a:xfrm>
            <a:off x="852446" y="28448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ce que nous avons appris aujourd’hui.</a:t>
            </a:r>
            <a:endParaRPr/>
          </a:p>
        </p:txBody>
      </p:sp>
      <p:sp>
        <p:nvSpPr>
          <p:cNvPr id="1124" name="Google Shape;1124;p44"/>
          <p:cNvSpPr txBox="1"/>
          <p:nvPr>
            <p:ph idx="4294967295" type="body"/>
          </p:nvPr>
        </p:nvSpPr>
        <p:spPr>
          <a:xfrm>
            <a:off x="877886" y="6012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i="1" lang="fr-FR" sz="1600">
                <a:latin typeface="Calibri"/>
                <a:ea typeface="Calibri"/>
                <a:cs typeface="Calibri"/>
                <a:sym typeface="Calibri"/>
              </a:rPr>
              <a:t>Ces notes peuvent éventuellement servir de traces écrites.</a:t>
            </a:r>
            <a:endParaRPr/>
          </a:p>
        </p:txBody>
      </p:sp>
      <p:sp>
        <p:nvSpPr>
          <p:cNvPr id="1125" name="Google Shape;1125;p44"/>
          <p:cNvSpPr txBox="1"/>
          <p:nvPr/>
        </p:nvSpPr>
        <p:spPr>
          <a:xfrm>
            <a:off x="482600" y="3394255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Nous avons aussi appris à :</a:t>
            </a:r>
            <a:endParaRPr/>
          </a:p>
        </p:txBody>
      </p:sp>
      <p:sp>
        <p:nvSpPr>
          <p:cNvPr id="1126" name="Google Shape;1126;p44"/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Aujourd’hui, nous avons appris à :</a:t>
            </a:r>
            <a:endParaRPr/>
          </a:p>
        </p:txBody>
      </p:sp>
      <p:sp>
        <p:nvSpPr>
          <p:cNvPr id="1127" name="Google Shape;1127;p44"/>
          <p:cNvSpPr/>
          <p:nvPr/>
        </p:nvSpPr>
        <p:spPr>
          <a:xfrm>
            <a:off x="909092" y="4019285"/>
            <a:ext cx="9813337" cy="1015663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Lire de manière fluide et expressive un texte narratif :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lire avec le bon rythme, sans s’arrêter, sans découper mot par mot 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Mettre de l’expression et faire entendre les émotions.</a:t>
            </a:r>
            <a:endParaRPr/>
          </a:p>
        </p:txBody>
      </p:sp>
      <p:sp>
        <p:nvSpPr>
          <p:cNvPr id="1128" name="Google Shape;1128;p44"/>
          <p:cNvSpPr/>
          <p:nvPr/>
        </p:nvSpPr>
        <p:spPr>
          <a:xfrm>
            <a:off x="883270" y="1682945"/>
            <a:ext cx="9839160" cy="1323439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Observer des indices dans texte narratif :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deviner le genre du texte.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Deviner les personnages du texte.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Deviner leurs émotions et leurs qualités.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45"/>
          <p:cNvSpPr txBox="1"/>
          <p:nvPr>
            <p:ph type="title"/>
          </p:nvPr>
        </p:nvSpPr>
        <p:spPr>
          <a:xfrm>
            <a:off x="842874" y="323471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N’oubliez pas de faire cette activité à la maison.</a:t>
            </a:r>
            <a:endParaRPr/>
          </a:p>
        </p:txBody>
      </p:sp>
      <p:sp>
        <p:nvSpPr>
          <p:cNvPr id="1134" name="Google Shape;1134;p45"/>
          <p:cNvSpPr txBox="1"/>
          <p:nvPr>
            <p:ph idx="4294967295" type="body"/>
          </p:nvPr>
        </p:nvSpPr>
        <p:spPr>
          <a:xfrm>
            <a:off x="839788" y="654050"/>
            <a:ext cx="10277475" cy="268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i="1" lang="fr-FR" sz="1600">
                <a:latin typeface="Calibri"/>
                <a:ea typeface="Calibri"/>
                <a:cs typeface="Calibri"/>
                <a:sym typeface="Calibri"/>
              </a:rPr>
              <a:t>Cet exercice fera l’objet d’une correction collective au début de la prochaine séance.</a:t>
            </a:r>
            <a:endParaRPr/>
          </a:p>
        </p:txBody>
      </p:sp>
      <p:pic>
        <p:nvPicPr>
          <p:cNvPr id="1135" name="Google Shape;1135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83315" y="1479916"/>
            <a:ext cx="3418169" cy="1233626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45"/>
          <p:cNvSpPr txBox="1"/>
          <p:nvPr/>
        </p:nvSpPr>
        <p:spPr>
          <a:xfrm>
            <a:off x="1752599" y="3682794"/>
            <a:ext cx="9024257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la maison, l</a:t>
            </a:r>
            <a:r>
              <a:rPr b="1" i="0" lang="fr-FR" sz="20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isez à haute voix, de manière fluide et expressive, le texte p. 47. 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1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Lisez avec un bon rythme, sans s’arrêter, sans découper mot par mot 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1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Mettez de l’expression et faites entendre les émotions. 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2025-11-03T10:55:47Z</dcterms:created>
  <dc:creator>Mehdi Alaoui</dc:creator>
</cp:coreProperties>
</file>