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52"/>
  </p:notesMasterIdLst>
  <p:sldIdLst>
    <p:sldId id="264" r:id="rId3"/>
    <p:sldId id="282" r:id="rId4"/>
    <p:sldId id="291" r:id="rId5"/>
    <p:sldId id="293" r:id="rId6"/>
    <p:sldId id="277" r:id="rId7"/>
    <p:sldId id="257" r:id="rId8"/>
    <p:sldId id="305" r:id="rId9"/>
    <p:sldId id="286" r:id="rId10"/>
    <p:sldId id="272" r:id="rId11"/>
    <p:sldId id="310" r:id="rId12"/>
    <p:sldId id="273" r:id="rId13"/>
    <p:sldId id="313" r:id="rId14"/>
    <p:sldId id="258" r:id="rId15"/>
    <p:sldId id="308" r:id="rId16"/>
    <p:sldId id="267" r:id="rId17"/>
    <p:sldId id="256" r:id="rId18"/>
    <p:sldId id="265" r:id="rId19"/>
    <p:sldId id="269" r:id="rId20"/>
    <p:sldId id="320" r:id="rId21"/>
    <p:sldId id="321" r:id="rId22"/>
    <p:sldId id="326" r:id="rId23"/>
    <p:sldId id="329" r:id="rId24"/>
    <p:sldId id="332" r:id="rId25"/>
    <p:sldId id="335" r:id="rId26"/>
    <p:sldId id="338" r:id="rId27"/>
    <p:sldId id="278" r:id="rId28"/>
    <p:sldId id="2147483647" r:id="rId29"/>
    <p:sldId id="271" r:id="rId30"/>
    <p:sldId id="268" r:id="rId31"/>
    <p:sldId id="316" r:id="rId32"/>
    <p:sldId id="259" r:id="rId33"/>
    <p:sldId id="266" r:id="rId34"/>
    <p:sldId id="275" r:id="rId35"/>
    <p:sldId id="260" r:id="rId36"/>
    <p:sldId id="314" r:id="rId37"/>
    <p:sldId id="280" r:id="rId38"/>
    <p:sldId id="279" r:id="rId39"/>
    <p:sldId id="270" r:id="rId40"/>
    <p:sldId id="276" r:id="rId41"/>
    <p:sldId id="295" r:id="rId42"/>
    <p:sldId id="290" r:id="rId43"/>
    <p:sldId id="340" r:id="rId44"/>
    <p:sldId id="341" r:id="rId45"/>
    <p:sldId id="342" r:id="rId46"/>
    <p:sldId id="261" r:id="rId47"/>
    <p:sldId id="317" r:id="rId48"/>
    <p:sldId id="262" r:id="rId49"/>
    <p:sldId id="263" r:id="rId50"/>
    <p:sldId id="284" r:id="rId5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277"/>
            <p14:sldId id="257"/>
            <p14:sldId id="305"/>
            <p14:sldId id="286"/>
            <p14:sldId id="272"/>
            <p14:sldId id="310"/>
            <p14:sldId id="273"/>
            <p14:sldId id="313"/>
            <p14:sldId id="258"/>
            <p14:sldId id="308"/>
            <p14:sldId id="267"/>
            <p14:sldId id="256"/>
            <p14:sldId id="265"/>
            <p14:sldId id="269"/>
            <p14:sldId id="320"/>
            <p14:sldId id="321"/>
            <p14:sldId id="326"/>
            <p14:sldId id="329"/>
            <p14:sldId id="332"/>
            <p14:sldId id="335"/>
            <p14:sldId id="338"/>
            <p14:sldId id="278"/>
            <p14:sldId id="2147483647"/>
            <p14:sldId id="271"/>
            <p14:sldId id="268"/>
            <p14:sldId id="316"/>
            <p14:sldId id="259"/>
            <p14:sldId id="266"/>
            <p14:sldId id="275"/>
            <p14:sldId id="260"/>
            <p14:sldId id="314"/>
            <p14:sldId id="280"/>
            <p14:sldId id="279"/>
            <p14:sldId id="270"/>
            <p14:sldId id="276"/>
            <p14:sldId id="295"/>
            <p14:sldId id="290"/>
            <p14:sldId id="340"/>
            <p14:sldId id="341"/>
            <p14:sldId id="342"/>
            <p14:sldId id="261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customXml" Target="../ink/ink6.xml"/><Relationship Id="rId7" Type="http://schemas.openxmlformats.org/officeDocument/2006/relationships/customXml" Target="../ink/ink3.xml"/><Relationship Id="rId12" Type="http://schemas.openxmlformats.org/officeDocument/2006/relationships/image" Target="../media/image7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69.png"/><Relationship Id="rId10" Type="http://schemas.openxmlformats.org/officeDocument/2006/relationships/image" Target="../media/image73.png"/><Relationship Id="rId4" Type="http://schemas.openxmlformats.org/officeDocument/2006/relationships/image" Target="../media/image70.png"/><Relationship Id="rId9" Type="http://schemas.openxmlformats.org/officeDocument/2006/relationships/customXml" Target="../ink/ink4.xml"/><Relationship Id="rId1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customXml" Target="../ink/ink12.xml"/><Relationship Id="rId7" Type="http://schemas.openxmlformats.org/officeDocument/2006/relationships/customXml" Target="../ink/ink9.xml"/><Relationship Id="rId12" Type="http://schemas.openxmlformats.org/officeDocument/2006/relationships/image" Target="../media/image7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5" Type="http://schemas.openxmlformats.org/officeDocument/2006/relationships/image" Target="../media/image69.png"/><Relationship Id="rId10" Type="http://schemas.openxmlformats.org/officeDocument/2006/relationships/image" Target="../media/image73.png"/><Relationship Id="rId4" Type="http://schemas.openxmlformats.org/officeDocument/2006/relationships/image" Target="../media/image70.png"/><Relationship Id="rId9" Type="http://schemas.openxmlformats.org/officeDocument/2006/relationships/customXml" Target="../ink/ink10.xml"/><Relationship Id="rId14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Héros comme nous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Actes de parole et production de l’oral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2</a:t>
            </a:r>
            <a:endParaRPr lang="fr-FR" dirty="0"/>
          </a:p>
        </p:txBody>
      </p:sp>
      <p:pic>
        <p:nvPicPr>
          <p:cNvPr id="8" name="Image 7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940B10F6-CBDC-444E-4D9C-C473439DA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2870680" y="4399044"/>
            <a:ext cx="2577429" cy="19306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D4E905-6851-E294-FB59-8364682B5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7" y="4399044"/>
            <a:ext cx="2539155" cy="1930681"/>
          </a:xfrm>
          <a:prstGeom prst="rect">
            <a:avLst/>
          </a:prstGeom>
        </p:spPr>
      </p:pic>
      <p:pic>
        <p:nvPicPr>
          <p:cNvPr id="11" name="Image 10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8BD2E327-069B-1CD2-AE6F-9FD1B60D5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568" y="4399044"/>
            <a:ext cx="2539155" cy="19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relatif aux émotions et aux motivations.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et motivations à partir de l’action accomplie.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 du quotidien.</a:t>
            </a:r>
          </a:p>
          <a:p>
            <a:pPr algn="just"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mettre en valeur les motivations et les actions d’un héros.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émotions, les motivations, ou les valeurs d’une personne à partir de ses paroles, gestes ou choix.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713495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vocabulaire des actions héroïques.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indices pour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deviner les émotions ou les valeurs d’un héros du quotidien.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motivations, les émotions ou les valeurs d’une personne à partir de ses paroles, gestes ou choix.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Lire de manière fluide et expressive un texte narratif-descriptif..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des compléments de manière pour décrire des actions héroïques.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Mettre en valeur les qualités et les actions d’un héros.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Rédiger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portrait d’un héros pour mettre en valeur ses actions, ses motivations et ses qualités.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Produire des énoncés oraux cohérents selon la démarche : Action –Qualité – Énoncé valorisant.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Réinvestir les expressions étudiées dans un dialogue et dans une production autonome.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>
                <a:ea typeface="Calibri" panose="020F0502020204030204" pitchFamily="34" charset="0"/>
              </a:rPr>
              <a:t>Mettre en valeur des qualités et des actions.</a:t>
            </a:r>
          </a:p>
          <a:p>
            <a:r>
              <a:rPr lang="fr-FR" dirty="0">
                <a:ea typeface="Calibri" panose="020F0502020204030204" pitchFamily="34" charset="0"/>
              </a:rPr>
              <a:t>Acte héroïque, exceptionnel, mérite d’être salué, un exemple à suivre, force et détermination, restera dans les mémoires, … </a:t>
            </a:r>
          </a:p>
          <a:p>
            <a:r>
              <a:rPr lang="fr-FR" dirty="0">
                <a:ea typeface="Calibri" panose="020F0502020204030204" pitchFamily="34" charset="0"/>
              </a:rPr>
              <a:t>Identifier des actions, des qualités et formuler des énoncés valorisants.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Verbalisation de la démarche par l’enseignant : Action –Qualité – Énoncé valorisant.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Montrer les points positifs et les points d’amélioration.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des actes de parole, feedback immédiat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établir des liens entre les actions et les qualités.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respecter la démarche </a:t>
            </a:r>
            <a:r>
              <a:rPr lang="fr-FR" b="1" dirty="0"/>
              <a:t>: </a:t>
            </a:r>
            <a:r>
              <a:rPr lang="fr-FR" dirty="0"/>
              <a:t>Action –Qualité – Énoncé valorisant.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2F2C5-3D92-05C9-6C83-D3DFB4A11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BCF970-18AB-C9A5-237D-C5B63681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A71B1C-A9EC-854B-5769-45FD38DF187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200F6C-D241-BA8E-A35E-991F693ABBB1}"/>
              </a:ext>
            </a:extLst>
          </p:cNvPr>
          <p:cNvSpPr txBox="1"/>
          <p:nvPr/>
        </p:nvSpPr>
        <p:spPr>
          <a:xfrm>
            <a:off x="558800" y="4053996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à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07C98A2-F857-D681-D224-B66BCCA03F9B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AA992C-35CF-3DDA-DB4D-0937698C238E}"/>
              </a:ext>
            </a:extLst>
          </p:cNvPr>
          <p:cNvSpPr/>
          <p:nvPr/>
        </p:nvSpPr>
        <p:spPr>
          <a:xfrm>
            <a:off x="909093" y="4607114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Relier une action à une qualité suivant la démarche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Identifier l’action : le jeune homme sauve un enfant qui se noie.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Identifier la qualité : le courage, la bravoure,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Formuler un énoncé valorisant : Le jeune homme sauve un enfant qui se noie. Il est brave et courageux.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106881-776A-9FF5-5A13-F2D5D41F2591}"/>
              </a:ext>
            </a:extLst>
          </p:cNvPr>
          <p:cNvSpPr/>
          <p:nvPr/>
        </p:nvSpPr>
        <p:spPr>
          <a:xfrm>
            <a:off x="883270" y="1682945"/>
            <a:ext cx="9839160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en valeur les qualités et les actions d’un héros :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quelqu’un d’exceptionnel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geste restera dans les mémoires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intervention a permis de sauver une vie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acte héroïque mérite d’être salué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Quelle force et quelle détermination !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représente un exemple à suivre.</a:t>
            </a:r>
          </a:p>
        </p:txBody>
      </p:sp>
    </p:spTree>
    <p:extLst>
      <p:ext uri="{BB962C8B-B14F-4D97-AF65-F5344CB8AC3E}">
        <p14:creationId xmlns:p14="http://schemas.microsoft.com/office/powerpoint/2010/main" val="1078592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Actes de parole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Production de l’oral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ensemble le travail effectué à la maison. Livret de l’élève, p. 43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9FA3B4-F3EB-49B2-D0EE-CD735387480F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43</a:t>
            </a:r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F824C84-5A6B-A1E4-3C8B-8C1027007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07" y="1338942"/>
            <a:ext cx="10490160" cy="391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00581-70C4-CB5B-BBFB-D5EE58E0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B8014-4F60-34F9-9C4D-64545F5E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complété les phrases avec le vocabulaire des valeurs et des qualités d’un héros.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F923AE-9EC6-CFCE-2743-2E49572837E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Apporter des exemples ou des précisions complémentaires si nécessaire.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171D1072-D346-3C15-D39C-104A7F08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9F4477-67BC-452A-CAFF-7FDDF371B789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43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F9F3ABE-36D2-AE8B-7AD1-99A17E738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07" y="1338942"/>
            <a:ext cx="10490160" cy="391620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CA448DB-786A-F814-3B14-59843C68B3E0}"/>
              </a:ext>
            </a:extLst>
          </p:cNvPr>
          <p:cNvSpPr txBox="1"/>
          <p:nvPr/>
        </p:nvSpPr>
        <p:spPr>
          <a:xfrm>
            <a:off x="1578428" y="2083995"/>
            <a:ext cx="2090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Ce qui le distingue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4787FF-0A8D-3717-AA46-13D7D1DDEAC3}"/>
              </a:ext>
            </a:extLst>
          </p:cNvPr>
          <p:cNvSpPr txBox="1"/>
          <p:nvPr/>
        </p:nvSpPr>
        <p:spPr>
          <a:xfrm>
            <a:off x="4322307" y="2845996"/>
            <a:ext cx="2090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brave et courageuse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D35567B-3CF7-26AF-6B50-9C987E2A09B9}"/>
              </a:ext>
            </a:extLst>
          </p:cNvPr>
          <p:cNvSpPr txBox="1"/>
          <p:nvPr/>
        </p:nvSpPr>
        <p:spPr>
          <a:xfrm>
            <a:off x="3484107" y="3591049"/>
            <a:ext cx="2090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se caractérise par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D5CB88A-EA58-DD4A-D67A-991314DA2ED0}"/>
              </a:ext>
            </a:extLst>
          </p:cNvPr>
          <p:cNvSpPr txBox="1"/>
          <p:nvPr/>
        </p:nvSpPr>
        <p:spPr>
          <a:xfrm>
            <a:off x="2123393" y="4326987"/>
            <a:ext cx="2090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impressionne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9606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aux actes de parole.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Actes de parole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8704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386610"/>
            <a:ext cx="459377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Rendre hommage </a:t>
            </a:r>
          </a:p>
          <a:p>
            <a:pPr algn="ctr"/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à un héros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des actes de parole.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Mettre en valeur les qualités et les actions d’un héros du quotidien.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jeune élève aide son camarade en difficulté après les cours :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C’est quelqu’un d’exceptionnel.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Désigner au hasard 3 élèves pour lire les phrases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21213EEA-EE61-1B00-01E5-32D7E282EEBA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C’est quelqu’un d’exceptionnel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, un véritable héros qui inspire le respect et la reconnaissance de tous. </a:t>
            </a:r>
          </a:p>
        </p:txBody>
      </p:sp>
      <p:pic>
        <p:nvPicPr>
          <p:cNvPr id="5" name="Image 4" descr="Une image contenant habits, animation japonaise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F7CAD1-FF3C-C4B2-C3F4-61197E7B3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7" y="1669144"/>
            <a:ext cx="5299309" cy="353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fille défend courageusement une élève harcelée. 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Son geste restera dans les mémoires.</a:t>
            </a:r>
            <a:endParaRPr lang="fr-FR" altLang="fr-FR" sz="1800" i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C2AEA4BA-A473-2AA1-0A14-6986F2D3A9DC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Son geste restera dans les mémoires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comme un exemple de solidarité et de bravoure. </a:t>
            </a:r>
          </a:p>
        </p:txBody>
      </p:sp>
      <p:pic>
        <p:nvPicPr>
          <p:cNvPr id="5" name="Image 4" descr="Une image contenant habits, animation japonaise, dessin humoristique, jeans&#10;&#10;Le contenu généré par l’IA peut être incorrect.">
            <a:extLst>
              <a:ext uri="{FF2B5EF4-FFF2-40B4-BE49-F238E27FC236}">
                <a16:creationId xmlns:a16="http://schemas.microsoft.com/office/drawing/2014/main" id="{CF94346F-FF7B-D35A-86FA-AE179D1EA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76" y="1678146"/>
            <a:ext cx="5385810" cy="359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héros prend un petit enfant dans ses bras.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Son intervention a permis de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sauver une vie.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6" name="Bulle narrative : rectangle 15">
            <a:extLst>
              <a:ext uri="{FF2B5EF4-FFF2-40B4-BE49-F238E27FC236}">
                <a16:creationId xmlns:a16="http://schemas.microsoft.com/office/drawing/2014/main" id="{AED9B5B3-B69F-6439-2906-BA93D29B568B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Son intervention a permis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d’éviter un véritable drame et de sauver une vie qui était en grand danger. </a:t>
            </a:r>
          </a:p>
        </p:txBody>
      </p:sp>
      <p:pic>
        <p:nvPicPr>
          <p:cNvPr id="9" name="Image 8" descr="Une image contenant habits, Visage humain, personne, pompier&#10;&#10;Le contenu généré par l’IA peut être incorrect.">
            <a:extLst>
              <a:ext uri="{FF2B5EF4-FFF2-40B4-BE49-F238E27FC236}">
                <a16:creationId xmlns:a16="http://schemas.microsoft.com/office/drawing/2014/main" id="{26E21A8A-6D13-FD25-0F0E-FDC58E258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11086"/>
            <a:ext cx="5344555" cy="356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secouriste fait un massage cardiaque.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Cet acte héroïque mérite d’être salué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</a:t>
            </a:r>
            <a:endParaRPr lang="fr-FR" altLang="fr-FR" sz="1800" i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6" name="Bulle narrative : rectangle 15">
            <a:extLst>
              <a:ext uri="{FF2B5EF4-FFF2-40B4-BE49-F238E27FC236}">
                <a16:creationId xmlns:a16="http://schemas.microsoft.com/office/drawing/2014/main" id="{4923F1DA-9633-C862-3362-8A263AD5280D}"/>
              </a:ext>
            </a:extLst>
          </p:cNvPr>
          <p:cNvSpPr/>
          <p:nvPr/>
        </p:nvSpPr>
        <p:spPr>
          <a:xfrm>
            <a:off x="6389914" y="2592853"/>
            <a:ext cx="4917423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Cet acte héroïque mérite d’être salué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car il témoigne d’un courage exceptionnel. </a:t>
            </a:r>
          </a:p>
        </p:txBody>
      </p:sp>
      <p:pic>
        <p:nvPicPr>
          <p:cNvPr id="4" name="Image 3" descr="Une image contenant plein air, personn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2C0F60EB-BBA4-8956-3EEF-72F6C727C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11087"/>
            <a:ext cx="5323114" cy="354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fille porte secours à un jeune homme blessé.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Quelle force et quelle détermination !</a:t>
            </a:r>
            <a:endParaRPr lang="fr-FR" altLang="fr-FR" sz="1800" i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3A51215A-0D84-1E35-594A-E53D17416569}"/>
              </a:ext>
            </a:extLst>
          </p:cNvPr>
          <p:cNvSpPr/>
          <p:nvPr/>
        </p:nvSpPr>
        <p:spPr>
          <a:xfrm>
            <a:off x="6346371" y="2592853"/>
            <a:ext cx="4960966" cy="1696118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Quelle force et quelle détermination !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Elle a tout fait pour porter secours à un inconnu qu’elle ne connaissait même pas. </a:t>
            </a:r>
          </a:p>
        </p:txBody>
      </p:sp>
      <p:pic>
        <p:nvPicPr>
          <p:cNvPr id="8" name="Image 7" descr="Une image contenant habits, voiture, personn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504BC253-704D-13D0-FAEC-973E3F2AB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65513"/>
            <a:ext cx="5225146" cy="348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fille aide une vieille dame à se relever.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Elle représente un exemple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à suivre.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DD4F3275-19DD-58CB-ECC8-F1D1A449B776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Elle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 représente un exemple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pour nous tous, par sa bravoure et sa générosité envers les autres. </a:t>
            </a:r>
          </a:p>
        </p:txBody>
      </p:sp>
      <p:pic>
        <p:nvPicPr>
          <p:cNvPr id="12" name="Image 11" descr="Une image contenant habits, personne, plein air, voiture&#10;&#10;Le contenu généré par l’IA peut être incorrect.">
            <a:extLst>
              <a:ext uri="{FF2B5EF4-FFF2-40B4-BE49-F238E27FC236}">
                <a16:creationId xmlns:a16="http://schemas.microsoft.com/office/drawing/2014/main" id="{3C210D11-ADB1-C094-673F-B0CA08780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63" y="1611087"/>
            <a:ext cx="5323114" cy="354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52CB1-8583-B7BE-D445-3D06E7D98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BC168F-803D-1DA3-5EB4-E5B49916F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 résumé : ces expressions servent à mettre en valeur les qualités et les actions d’un héros.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0A24FBA-A479-DEA7-E18F-1C3C518B00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7F9C96A-88CE-A56E-C4B4-85C5D6F3C533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Expliciter : mettre en valeur, c’est valoriser, montrer les qualités, les points positifs, 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0C7168-7E30-505F-738C-DFDA8CD28A83}"/>
              </a:ext>
            </a:extLst>
          </p:cNvPr>
          <p:cNvSpPr txBox="1"/>
          <p:nvPr/>
        </p:nvSpPr>
        <p:spPr>
          <a:xfrm>
            <a:off x="1426028" y="1654352"/>
            <a:ext cx="8817429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C’est quelqu’un d’exceptionnel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Son geste restera dans les mémoires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Son intervention a permis de sauver une vie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Cet acte héroïque mérite d’être salué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Quelle force et quelle détermination !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Elle représente un exemple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35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2F469-FF6B-D69A-6A2C-30EF3F077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42D080-3FEE-22C7-0F04-CD81A93E4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associer chaque image à la situation qui lui correspond.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B0E63A-35B1-8088-421B-7A6133094FC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1998C0E-4DB4-40B4-9E33-6C19FFF51BE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B2F5499-2715-74F7-7E6D-BA3ECAEDE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436592"/>
              </p:ext>
            </p:extLst>
          </p:nvPr>
        </p:nvGraphicFramePr>
        <p:xfrm>
          <a:off x="2135876" y="585148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64021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17674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681823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5117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FR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FR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</a:t>
                      </a:r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FR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</a:t>
                      </a:r>
                      <a:endParaRPr lang="fr-FR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FR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</a:t>
                      </a:r>
                      <a:endParaRPr lang="fr-FR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756493"/>
                  </a:ext>
                </a:extLst>
              </a:tr>
            </a:tbl>
          </a:graphicData>
        </a:graphic>
      </p:graphicFrame>
      <p:pic>
        <p:nvPicPr>
          <p:cNvPr id="4" name="Image 3" descr="Une image contenant texte, habits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7909463-FEFC-6C37-0636-FAF7422C6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60" y="1291869"/>
            <a:ext cx="10529279" cy="4274261"/>
          </a:xfrm>
          <a:prstGeom prst="rect">
            <a:avLst/>
          </a:prstGeom>
        </p:spPr>
      </p:pic>
      <p:sp>
        <p:nvSpPr>
          <p:cNvPr id="7" name="ZoneTexte 5">
            <a:extLst>
              <a:ext uri="{FF2B5EF4-FFF2-40B4-BE49-F238E27FC236}">
                <a16:creationId xmlns:a16="http://schemas.microsoft.com/office/drawing/2014/main" id="{5336C87E-F0B2-A928-2C0A-442AF48EE04E}"/>
              </a:ext>
            </a:extLst>
          </p:cNvPr>
          <p:cNvSpPr txBox="1"/>
          <p:nvPr/>
        </p:nvSpPr>
        <p:spPr>
          <a:xfrm>
            <a:off x="4547484" y="54379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2AEFDE-B50A-6273-2D17-B06887E652DB}"/>
              </a:ext>
            </a:extLst>
          </p:cNvPr>
          <p:cNvSpPr txBox="1"/>
          <p:nvPr/>
        </p:nvSpPr>
        <p:spPr>
          <a:xfrm>
            <a:off x="9777522" y="54379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76E207-C1A9-2889-D8F0-A2E0E6CC6360}"/>
              </a:ext>
            </a:extLst>
          </p:cNvPr>
          <p:cNvSpPr txBox="1"/>
          <p:nvPr/>
        </p:nvSpPr>
        <p:spPr>
          <a:xfrm>
            <a:off x="7241344" y="54379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AE76B0D-FA64-78BB-5A12-37AB0E011B99}"/>
              </a:ext>
            </a:extLst>
          </p:cNvPr>
          <p:cNvSpPr txBox="1"/>
          <p:nvPr/>
        </p:nvSpPr>
        <p:spPr>
          <a:xfrm>
            <a:off x="1988083" y="54379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20" name="ZoneTexte 12">
            <a:extLst>
              <a:ext uri="{FF2B5EF4-FFF2-40B4-BE49-F238E27FC236}">
                <a16:creationId xmlns:a16="http://schemas.microsoft.com/office/drawing/2014/main" id="{373648E2-3EE2-20E9-1519-0928E1B15530}"/>
              </a:ext>
            </a:extLst>
          </p:cNvPr>
          <p:cNvSpPr txBox="1"/>
          <p:nvPr/>
        </p:nvSpPr>
        <p:spPr>
          <a:xfrm>
            <a:off x="9917961" y="172136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21" name="ZoneTexte 13">
            <a:extLst>
              <a:ext uri="{FF2B5EF4-FFF2-40B4-BE49-F238E27FC236}">
                <a16:creationId xmlns:a16="http://schemas.microsoft.com/office/drawing/2014/main" id="{18061DEE-2526-2715-6075-483E3D8FC346}"/>
              </a:ext>
            </a:extLst>
          </p:cNvPr>
          <p:cNvSpPr txBox="1"/>
          <p:nvPr/>
        </p:nvSpPr>
        <p:spPr>
          <a:xfrm>
            <a:off x="7241842" y="172136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22" name="ZoneTexte 14">
            <a:extLst>
              <a:ext uri="{FF2B5EF4-FFF2-40B4-BE49-F238E27FC236}">
                <a16:creationId xmlns:a16="http://schemas.microsoft.com/office/drawing/2014/main" id="{300F3A03-AC0A-CB7B-32A9-E85C3DFBA507}"/>
              </a:ext>
            </a:extLst>
          </p:cNvPr>
          <p:cNvSpPr txBox="1"/>
          <p:nvPr/>
        </p:nvSpPr>
        <p:spPr>
          <a:xfrm>
            <a:off x="2067804" y="172136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3" name="ZoneTexte 15">
            <a:extLst>
              <a:ext uri="{FF2B5EF4-FFF2-40B4-BE49-F238E27FC236}">
                <a16:creationId xmlns:a16="http://schemas.microsoft.com/office/drawing/2014/main" id="{FBB47C8C-DBC3-D39B-DAC4-20D3C3B991C8}"/>
              </a:ext>
            </a:extLst>
          </p:cNvPr>
          <p:cNvSpPr txBox="1"/>
          <p:nvPr/>
        </p:nvSpPr>
        <p:spPr>
          <a:xfrm>
            <a:off x="4802367" y="172136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572190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0B94C-73F1-9414-01A5-01DB540A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F5A16-5CF8-041E-D186-7BF29862D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les actions présentées dans les images aux énoncés correspondants.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949C3-E00B-37E1-903A-05FD7EDD360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que toutes les émotions exprimées ici sont positives.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52E7490C-1CD2-AF6A-C7C1-51417D90DA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55995C6C-4DC0-8207-688C-64B2A32E7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489350"/>
              </p:ext>
            </p:extLst>
          </p:nvPr>
        </p:nvGraphicFramePr>
        <p:xfrm>
          <a:off x="2135876" y="585148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64021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17674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681823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5117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C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A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D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B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756493"/>
                  </a:ext>
                </a:extLst>
              </a:tr>
            </a:tbl>
          </a:graphicData>
        </a:graphic>
      </p:graphicFrame>
      <p:pic>
        <p:nvPicPr>
          <p:cNvPr id="26" name="Image 25" descr="Une image contenant texte, habits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254BB3C-59BB-0F41-C285-5FE9C297F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60" y="1291869"/>
            <a:ext cx="10529279" cy="4274261"/>
          </a:xfrm>
          <a:prstGeom prst="rect">
            <a:avLst/>
          </a:prstGeom>
        </p:spPr>
      </p:pic>
      <p:sp>
        <p:nvSpPr>
          <p:cNvPr id="27" name="ZoneTexte 5">
            <a:extLst>
              <a:ext uri="{FF2B5EF4-FFF2-40B4-BE49-F238E27FC236}">
                <a16:creationId xmlns:a16="http://schemas.microsoft.com/office/drawing/2014/main" id="{F04E4434-AC7C-A8A7-AF66-92C80CF7731C}"/>
              </a:ext>
            </a:extLst>
          </p:cNvPr>
          <p:cNvSpPr txBox="1"/>
          <p:nvPr/>
        </p:nvSpPr>
        <p:spPr>
          <a:xfrm>
            <a:off x="4547484" y="54379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C678493-6F4D-FA47-BC8B-58FB70882FF8}"/>
              </a:ext>
            </a:extLst>
          </p:cNvPr>
          <p:cNvSpPr txBox="1"/>
          <p:nvPr/>
        </p:nvSpPr>
        <p:spPr>
          <a:xfrm>
            <a:off x="9777522" y="54379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0159C34-1021-9C81-1E4F-77551B2D91C5}"/>
              </a:ext>
            </a:extLst>
          </p:cNvPr>
          <p:cNvSpPr txBox="1"/>
          <p:nvPr/>
        </p:nvSpPr>
        <p:spPr>
          <a:xfrm>
            <a:off x="7241344" y="54379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91A1B7F-54F1-9834-B042-81667B4066BC}"/>
              </a:ext>
            </a:extLst>
          </p:cNvPr>
          <p:cNvSpPr txBox="1"/>
          <p:nvPr/>
        </p:nvSpPr>
        <p:spPr>
          <a:xfrm>
            <a:off x="1988083" y="54379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31" name="ZoneTexte 12">
            <a:extLst>
              <a:ext uri="{FF2B5EF4-FFF2-40B4-BE49-F238E27FC236}">
                <a16:creationId xmlns:a16="http://schemas.microsoft.com/office/drawing/2014/main" id="{CAFFC336-5098-9CDF-B4DB-6DCA57DEBDBF}"/>
              </a:ext>
            </a:extLst>
          </p:cNvPr>
          <p:cNvSpPr txBox="1"/>
          <p:nvPr/>
        </p:nvSpPr>
        <p:spPr>
          <a:xfrm>
            <a:off x="9917961" y="172136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32" name="ZoneTexte 13">
            <a:extLst>
              <a:ext uri="{FF2B5EF4-FFF2-40B4-BE49-F238E27FC236}">
                <a16:creationId xmlns:a16="http://schemas.microsoft.com/office/drawing/2014/main" id="{4162777E-CD08-A621-AD40-B7AA048F848B}"/>
              </a:ext>
            </a:extLst>
          </p:cNvPr>
          <p:cNvSpPr txBox="1"/>
          <p:nvPr/>
        </p:nvSpPr>
        <p:spPr>
          <a:xfrm>
            <a:off x="7241842" y="172136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33" name="ZoneTexte 14">
            <a:extLst>
              <a:ext uri="{FF2B5EF4-FFF2-40B4-BE49-F238E27FC236}">
                <a16:creationId xmlns:a16="http://schemas.microsoft.com/office/drawing/2014/main" id="{DAC66931-EA4C-6116-FCC6-273D84C52907}"/>
              </a:ext>
            </a:extLst>
          </p:cNvPr>
          <p:cNvSpPr txBox="1"/>
          <p:nvPr/>
        </p:nvSpPr>
        <p:spPr>
          <a:xfrm>
            <a:off x="2067804" y="172136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34" name="ZoneTexte 15">
            <a:extLst>
              <a:ext uri="{FF2B5EF4-FFF2-40B4-BE49-F238E27FC236}">
                <a16:creationId xmlns:a16="http://schemas.microsoft.com/office/drawing/2014/main" id="{DCD15511-FC33-99E2-6872-4BE9A3057EED}"/>
              </a:ext>
            </a:extLst>
          </p:cNvPr>
          <p:cNvSpPr txBox="1"/>
          <p:nvPr/>
        </p:nvSpPr>
        <p:spPr>
          <a:xfrm>
            <a:off x="4802367" y="172136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01715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C9EDE-9471-2080-BEAC-329A46019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les images et complétez les phrases pour établir des liens entre les actions et les qualités.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1C3E56-279D-B54C-94C9-8E97E18A4F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situation, choisir un binôme pour présenter le travail devant la classe. Demander de justifier les réponses.</a:t>
            </a:r>
          </a:p>
        </p:txBody>
      </p:sp>
      <p:pic>
        <p:nvPicPr>
          <p:cNvPr id="5" name="Image 4" descr="Une image contenant texte, ordinateur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6BD32CD-C6F5-4D14-55B7-C271F7DCF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0" y="1143000"/>
            <a:ext cx="9523207" cy="463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03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D74F-5018-45DA-79C1-5DB9BFD9E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633DF-B3B2-C523-0D46-BFA5165C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utilisé les expressions étudiées pour relier les actions aux qualités.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ABE249-09A2-46DE-9D56-C06DF3B667A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Mettre l’accent sur les structures et les expressions des valeurs, actions, et qualités d’un héros.</a:t>
            </a:r>
          </a:p>
        </p:txBody>
      </p:sp>
      <p:pic>
        <p:nvPicPr>
          <p:cNvPr id="4" name="Image 3" descr="Une image contenant texte, ordinateur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788305B-EA6F-B277-3C3D-65746C9AC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0" y="1143000"/>
            <a:ext cx="9523207" cy="4637314"/>
          </a:xfrm>
          <a:prstGeom prst="rect">
            <a:avLst/>
          </a:prstGeom>
        </p:spPr>
      </p:pic>
      <p:sp>
        <p:nvSpPr>
          <p:cNvPr id="12" name="ZoneTexte 10">
            <a:extLst>
              <a:ext uri="{FF2B5EF4-FFF2-40B4-BE49-F238E27FC236}">
                <a16:creationId xmlns:a16="http://schemas.microsoft.com/office/drawing/2014/main" id="{4CB70544-C49B-3DDE-5897-E9E53D2A0773}"/>
              </a:ext>
            </a:extLst>
          </p:cNvPr>
          <p:cNvSpPr txBox="1"/>
          <p:nvPr/>
        </p:nvSpPr>
        <p:spPr>
          <a:xfrm>
            <a:off x="8420939" y="3526970"/>
            <a:ext cx="21339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intervention a permis de sauver la vie d’un enfant.</a:t>
            </a:r>
          </a:p>
        </p:txBody>
      </p:sp>
      <p:sp>
        <p:nvSpPr>
          <p:cNvPr id="13" name="ZoneTexte 10">
            <a:extLst>
              <a:ext uri="{FF2B5EF4-FFF2-40B4-BE49-F238E27FC236}">
                <a16:creationId xmlns:a16="http://schemas.microsoft.com/office/drawing/2014/main" id="{23FD1C9B-7CA9-490F-E216-95BBD32ABB0B}"/>
              </a:ext>
            </a:extLst>
          </p:cNvPr>
          <p:cNvSpPr txBox="1"/>
          <p:nvPr/>
        </p:nvSpPr>
        <p:spPr>
          <a:xfrm>
            <a:off x="6123371" y="3526971"/>
            <a:ext cx="21339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travail représente un exemple à suivre.</a:t>
            </a:r>
          </a:p>
        </p:txBody>
      </p:sp>
      <p:sp>
        <p:nvSpPr>
          <p:cNvPr id="15" name="ZoneTexte 10">
            <a:extLst>
              <a:ext uri="{FF2B5EF4-FFF2-40B4-BE49-F238E27FC236}">
                <a16:creationId xmlns:a16="http://schemas.microsoft.com/office/drawing/2014/main" id="{75F7ED58-2DEE-08BF-230F-6BB940103068}"/>
              </a:ext>
            </a:extLst>
          </p:cNvPr>
          <p:cNvSpPr txBox="1"/>
          <p:nvPr/>
        </p:nvSpPr>
        <p:spPr>
          <a:xfrm>
            <a:off x="3773793" y="3526970"/>
            <a:ext cx="2133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geste restera dans les mémoires.</a:t>
            </a:r>
          </a:p>
        </p:txBody>
      </p:sp>
    </p:spTree>
    <p:extLst>
      <p:ext uri="{BB962C8B-B14F-4D97-AF65-F5344CB8AC3E}">
        <p14:creationId xmlns:p14="http://schemas.microsoft.com/office/powerpoint/2010/main" val="1894734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production de l’oral.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Production de l’oral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Parlons de ces actes héroïques !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production de l’oral.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133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mettre en valeur les qualités et les actions d’un héros.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l’objectif de la séance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D9147-7231-F23D-D9D0-7402F0AE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8BD90B9-A7C1-3567-5A0B-C503EB284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apprendre comment mettre en valeur les qualités et les actions d’un héros.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E001FD-CF47-EAF7-DA97-F59FBF8EBD5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Verbaliser la démarche : Pour mettre en valeur, je relie l’action à la qualité.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DD743F-CA75-6A4C-4BE4-BDC2489A35B6}"/>
              </a:ext>
            </a:extLst>
          </p:cNvPr>
          <p:cNvSpPr txBox="1"/>
          <p:nvPr/>
        </p:nvSpPr>
        <p:spPr>
          <a:xfrm>
            <a:off x="1121229" y="1280050"/>
            <a:ext cx="9829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Pour mettre en valeur les qualités et les actions d’un héros du quotidien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885AEC-E56B-73D9-1510-6666F6ABB8E8}"/>
              </a:ext>
            </a:extLst>
          </p:cNvPr>
          <p:cNvSpPr txBox="1"/>
          <p:nvPr/>
        </p:nvSpPr>
        <p:spPr>
          <a:xfrm>
            <a:off x="1121228" y="1952663"/>
            <a:ext cx="10091057" cy="3356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J’identifie l’action. </a:t>
            </a:r>
          </a:p>
          <a:p>
            <a:pPr lvl="1">
              <a:lnSpc>
                <a:spcPct val="150000"/>
              </a:lnSpc>
              <a:defRPr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👉 le jeune homme sauve un enfant qui se noie.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J’identifie la qualité</a:t>
            </a:r>
          </a:p>
          <a:p>
            <a:pPr lvl="1">
              <a:lnSpc>
                <a:spcPct val="150000"/>
              </a:lnSpc>
              <a:defRPr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👉 Le courage.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un énoncé valorisant :</a:t>
            </a:r>
          </a:p>
          <a:p>
            <a:pPr marL="457200" lvl="2">
              <a:lnSpc>
                <a:spcPct val="150000"/>
              </a:lnSpc>
              <a:defRPr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👉 Le jeune homme sauve un enfant qui se noie. Il est brave et courageux.</a:t>
            </a:r>
          </a:p>
        </p:txBody>
      </p:sp>
    </p:spTree>
    <p:extLst>
      <p:ext uri="{BB962C8B-B14F-4D97-AF65-F5344CB8AC3E}">
        <p14:creationId xmlns:p14="http://schemas.microsoft.com/office/powerpoint/2010/main" val="2922894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1141-AD2E-9AE4-3B33-EF8BF7A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:a16="http://schemas.microsoft.com/office/drawing/2014/main" id="{EBB43B95-F456-F71D-D25E-804033C5FBDD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Titre 8">
            <a:extLst>
              <a:ext uri="{FF2B5EF4-FFF2-40B4-BE49-F238E27FC236}">
                <a16:creationId xmlns:a16="http://schemas.microsoft.com/office/drawing/2014/main" id="{4EB7673E-30F4-F84A-F37F-5337CB04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la même démarche : identifier l’action, identifier la qualité, formuler un énoncé valorisant.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D7EEEAB-3F67-9B9A-435B-04B132A81F4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à suivre pour mettre en valeur les actions et qualités d’un héros.</a:t>
            </a:r>
          </a:p>
        </p:txBody>
      </p:sp>
      <p:pic>
        <p:nvPicPr>
          <p:cNvPr id="3" name="Image 2" descr="Une image contenant texte, ordinateur, personne, habits&#10;&#10;Le contenu généré par l’IA peut être incorrect.">
            <a:extLst>
              <a:ext uri="{FF2B5EF4-FFF2-40B4-BE49-F238E27FC236}">
                <a16:creationId xmlns:a16="http://schemas.microsoft.com/office/drawing/2014/main" id="{993D59AA-AE07-0219-F297-D941233B58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14866" y="1064507"/>
            <a:ext cx="8175068" cy="512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41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5CA44-4E8B-F71B-E192-747D05948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E635FF2-7827-4FB6-F8F5-63FECE30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Tous les énoncés servent à mettre en valeur les qualités et les actions d’un ou de plusieurs héros du quotidien.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EB907C-DDFF-A9E8-D8C0-905632E44C0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complémentaires si nécessaire.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6F96FE44-F22D-5D14-F240-7CB13AA1E8D6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6F96FE44-F22D-5D14-F240-7CB13AA1E8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485D30A1-06C8-4133-47CC-3319BF47CA0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485D30A1-06C8-4133-47CC-3319BF47CA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983D7E04-577C-88AC-A84C-F6C87809DE50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983D7E04-577C-88AC-A84C-F6C87809DE5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:a16="http://schemas.microsoft.com/office/drawing/2014/main" id="{4B52D312-27B5-C21C-F14D-FC1D02778990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CCBCF24-0AD2-1B40-E51E-2FBDABFDC5D9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1CCBCF24-0AD2-1B40-E51E-2FBDABFDC5D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364A1B34-E4AD-1B54-4FD4-004B1FA120A5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364A1B34-E4AD-1B54-4FD4-004B1FA120A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5EE15B4-D954-F048-B4D0-9F37E2667AE1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5EE15B4-D954-F048-B4D0-9F37E2667AE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" name="Image 5" descr="Une image contenant texte, ordinateur, personne, habits&#10;&#10;Le contenu généré par l’IA peut être incorrect.">
            <a:extLst>
              <a:ext uri="{FF2B5EF4-FFF2-40B4-BE49-F238E27FC236}">
                <a16:creationId xmlns:a16="http://schemas.microsoft.com/office/drawing/2014/main" id="{AA17D6FA-A853-FEEE-5058-DB0B5D64EE9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14866" y="1064507"/>
            <a:ext cx="8175068" cy="512629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523212A-3D9C-64AF-0A75-8F4F1305582F}"/>
              </a:ext>
            </a:extLst>
          </p:cNvPr>
          <p:cNvSpPr txBox="1"/>
          <p:nvPr/>
        </p:nvSpPr>
        <p:spPr>
          <a:xfrm>
            <a:off x="4028417" y="3429000"/>
            <a:ext cx="19739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Ces jeunes organisent une campagne de propreté pour nettoyer la plage. Ils représentent un exemple pour nous.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AB899FB-C41D-0ABA-06DC-38495CD8083E}"/>
              </a:ext>
            </a:extLst>
          </p:cNvPr>
          <p:cNvSpPr txBox="1"/>
          <p:nvPr/>
        </p:nvSpPr>
        <p:spPr>
          <a:xfrm>
            <a:off x="6141968" y="3437521"/>
            <a:ext cx="197398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Ces jeunes organisent une collecte de fonds au profit des familles pauvres. C’est un acte qui mérite d’être salué.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F109B3-3FD5-A0E4-7249-C9B1F5FA665B}"/>
              </a:ext>
            </a:extLst>
          </p:cNvPr>
          <p:cNvSpPr txBox="1"/>
          <p:nvPr/>
        </p:nvSpPr>
        <p:spPr>
          <a:xfrm>
            <a:off x="8126837" y="3426634"/>
            <a:ext cx="197398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Ce jeune homme aide un vieil homme à porter ses courses. C’est quelqu’un d’exceptionnel. </a:t>
            </a:r>
          </a:p>
        </p:txBody>
      </p:sp>
    </p:spTree>
    <p:extLst>
      <p:ext uri="{BB962C8B-B14F-4D97-AF65-F5344CB8AC3E}">
        <p14:creationId xmlns:p14="http://schemas.microsoft.com/office/powerpoint/2010/main" val="15644031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 dialogue suivant. Utilisez des expressions pour mettre en valeur des actions et des qualités héroïques.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identifier l’action, identifier la qualité, formuler un énoncé valorisant.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A8374EC-3BFF-22AE-6615-D8BBB7DCC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914" y="968248"/>
            <a:ext cx="6792686" cy="5465209"/>
          </a:xfrm>
          <a:prstGeom prst="rect">
            <a:avLst/>
          </a:prstGeom>
        </p:spPr>
      </p:pic>
      <p:pic>
        <p:nvPicPr>
          <p:cNvPr id="8" name="Image 7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9A482FA-2B8E-1BE9-0311-30AFA4D96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43" y="1987953"/>
            <a:ext cx="2531427" cy="295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dialogue avec des expressions qui servent à valoriser les actions et les qualités d’un héros.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pour présenter le travail devant la classe. Demander de justifier les réponses.</a:t>
            </a:r>
            <a:endParaRPr lang="fr-FR" sz="16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E2BF0EB-73F3-D800-2DD1-FE0DE53612B6}"/>
              </a:ext>
            </a:extLst>
          </p:cNvPr>
          <p:cNvSpPr txBox="1"/>
          <p:nvPr/>
        </p:nvSpPr>
        <p:spPr>
          <a:xfrm>
            <a:off x="-1594757" y="6260834"/>
            <a:ext cx="6438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vivre des moments aussi agréables</a:t>
            </a:r>
            <a:r>
              <a:rPr lang="fr-FR" dirty="0"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3174B59-3ED3-B453-C13E-E3C3E8EDC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914" y="968248"/>
            <a:ext cx="6792686" cy="5465209"/>
          </a:xfrm>
          <a:prstGeom prst="rect">
            <a:avLst/>
          </a:prstGeom>
        </p:spPr>
      </p:pic>
      <p:pic>
        <p:nvPicPr>
          <p:cNvPr id="11" name="Image 10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C3A72904-0089-4FCD-92C7-746A5A197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43" y="1987953"/>
            <a:ext cx="2531427" cy="295796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2707F56-12D0-66C8-4619-D449BDE73FDF}"/>
              </a:ext>
            </a:extLst>
          </p:cNvPr>
          <p:cNvSpPr txBox="1"/>
          <p:nvPr/>
        </p:nvSpPr>
        <p:spPr>
          <a:xfrm>
            <a:off x="5429250" y="1825058"/>
            <a:ext cx="49557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quel courage et quelle détermination !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888476F-DC6D-0464-D703-94A3A7BFD9B1}"/>
              </a:ext>
            </a:extLst>
          </p:cNvPr>
          <p:cNvSpPr txBox="1"/>
          <p:nvPr/>
        </p:nvSpPr>
        <p:spPr>
          <a:xfrm>
            <a:off x="5755821" y="2264789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mérite vraiment d’être salué.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CA90E7C-FD56-130D-5D3D-02C74A05A902}"/>
              </a:ext>
            </a:extLst>
          </p:cNvPr>
          <p:cNvSpPr txBox="1"/>
          <p:nvPr/>
        </p:nvSpPr>
        <p:spPr>
          <a:xfrm>
            <a:off x="7848601" y="3187315"/>
            <a:ext cx="2917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fr-FR" b="1" i="1" dirty="0">
                <a:solidFill>
                  <a:srgbClr val="00B0F0"/>
                </a:solidFill>
              </a:rPr>
              <a:t>ton intervention a permis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17CC20C-5D5E-316F-B303-F1EFB9047CED}"/>
              </a:ext>
            </a:extLst>
          </p:cNvPr>
          <p:cNvSpPr txBox="1"/>
          <p:nvPr/>
        </p:nvSpPr>
        <p:spPr>
          <a:xfrm>
            <a:off x="4112079" y="3573174"/>
            <a:ext cx="6438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de stopper les agresseurs et de protéger le jeune homme.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F04A06E-4871-2E72-9AE2-123D76208B31}"/>
              </a:ext>
            </a:extLst>
          </p:cNvPr>
          <p:cNvSpPr txBox="1"/>
          <p:nvPr/>
        </p:nvSpPr>
        <p:spPr>
          <a:xfrm>
            <a:off x="6659336" y="4818649"/>
            <a:ext cx="385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fr-FR" b="1" i="1" dirty="0">
                <a:solidFill>
                  <a:srgbClr val="00B0F0"/>
                </a:solidFill>
              </a:rPr>
              <a:t>tu représentes un exemple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BE2257F-3B99-A9F7-A2D2-2E41C4ECAAF9}"/>
              </a:ext>
            </a:extLst>
          </p:cNvPr>
          <p:cNvSpPr txBox="1"/>
          <p:nvPr/>
        </p:nvSpPr>
        <p:spPr>
          <a:xfrm>
            <a:off x="4112079" y="5187981"/>
            <a:ext cx="6653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pour les autres élèves.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 à vous de jouer. Identifiez l’action, identifiez la qualité, puis formulez des énoncés valorisants.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complémentaires si nécessaire. Accompagner les élèves en difficulté.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B6C2E24-3C9B-B49F-83F8-6E99605CC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835350"/>
              </p:ext>
            </p:extLst>
          </p:nvPr>
        </p:nvGraphicFramePr>
        <p:xfrm>
          <a:off x="1702312" y="1645920"/>
          <a:ext cx="884703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4229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872801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Identifier l’action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Identifier la qualité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Formuler un énoncé valorisant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E003D-3BC0-4413-9225-F44D2BBD3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F33A73B-10E2-CA89-BFD0-C63CFA087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des énoncés cohérents suivant la démarche : Action - qualité - énoncé valorisant.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53E46071-CC9C-D256-3D26-84007A27F2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élèves pour présenter le travail devant la classe. Demander de justifier les réponses.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82E5D72-1099-8E47-E7B0-A37E8F8A07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612190"/>
              </p:ext>
            </p:extLst>
          </p:nvPr>
        </p:nvGraphicFramePr>
        <p:xfrm>
          <a:off x="1702312" y="1645920"/>
          <a:ext cx="884703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4229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872801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Identifier l’action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Aider une famille pauvre.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Identifier la qualité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solidarité, la générosité, ...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Formuler un énoncé valorisant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 collecte des fonds pour soutenir une famille pauvre. S</a:t>
                      </a:r>
                      <a:r>
                        <a:rPr lang="fr-FR" sz="24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 geste restera dans les mémoires comme un acte de solidarité et de générosité.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3702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558800" y="414464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3B6DC-5D06-DD3C-1AA3-671AF333D68E}"/>
              </a:ext>
            </a:extLst>
          </p:cNvPr>
          <p:cNvSpPr/>
          <p:nvPr/>
        </p:nvSpPr>
        <p:spPr>
          <a:xfrm>
            <a:off x="909093" y="4726857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4053996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à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3" y="4607114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Relier une action à une qualité suivant la démarche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Identifier l’action : le jeune homme sauve un enfant qui se noie.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Identifier la qualité : le courage, la bravoure,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Formuler un énoncé valorisant : Le jeune homme sauve un enfant qui se noie. Il est brave et courageux.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en valeur les qualités et les actions d’un héros :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quelqu’un d’exceptionnel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geste restera dans les mémoires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intervention a permis de sauver une vie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acte héroïque mérite d’être salué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Quelle force et quelle détermination !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représente un exemple à suivre.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F7DC3A2-6AD7-F91A-6353-A48768272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584141"/>
              </p:ext>
            </p:extLst>
          </p:nvPr>
        </p:nvGraphicFramePr>
        <p:xfrm>
          <a:off x="1672485" y="2713542"/>
          <a:ext cx="884703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4229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872801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Identifier l’action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Identifier la qualité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/>
                        </a:rPr>
                        <a:t>Formuler un énoncé valorisant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5747</TotalTime>
  <Words>2342</Words>
  <Application>Microsoft Office PowerPoint</Application>
  <PresentationFormat>Grand écran</PresentationFormat>
  <Paragraphs>287</Paragraphs>
  <Slides>49</Slides>
  <Notes>0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49</vt:i4>
      </vt:variant>
    </vt:vector>
  </HeadingPairs>
  <TitlesOfParts>
    <vt:vector size="59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Voici les réponses attendues.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Nous allons corriger ensemble le travail effectué à la maison. Livret de l’élève, p. 43</vt:lpstr>
      <vt:lpstr>Voilà, nous avons complété les phrases avec le vocabulaire des valeurs et des qualités d’un héros.</vt:lpstr>
      <vt:lpstr>Nous allons consacrer la 1ère partie de la séance aux actes de parole.</vt:lpstr>
      <vt:lpstr>Voici l’objectif de la séance des actes de parole.</vt:lpstr>
      <vt:lpstr>Présentation PowerPoint</vt:lpstr>
      <vt:lpstr>Ce jeune élève aide son camarade en difficulté après les cours : C’est quelqu’un d’exceptionnel.</vt:lpstr>
      <vt:lpstr>La jeune fille défend courageusement une élève harcelée. Son geste restera dans les mémoires.</vt:lpstr>
      <vt:lpstr>Ce héros prend un petit enfant dans ses bras. Son intervention a permis de sauver une vie.</vt:lpstr>
      <vt:lpstr>Le secouriste fait un massage cardiaque. Cet acte héroïque mérite d’être salué.</vt:lpstr>
      <vt:lpstr>La jeune fille porte secours à un jeune homme blessé. Quelle force et quelle détermination !</vt:lpstr>
      <vt:lpstr>La jeune fille aide une vieille dame à se relever. Elle représente un exemple à suivre.</vt:lpstr>
      <vt:lpstr>Voici un résumé : ces expressions servent à mettre en valeur les qualités et les actions d’un héros.</vt:lpstr>
      <vt:lpstr>Présentation PowerPoint</vt:lpstr>
      <vt:lpstr>Maintenant, nous allons associer chaque image à la situation qui lui correspond.</vt:lpstr>
      <vt:lpstr>Voilà. Nous avons associé les actions présentées dans les images aux énoncés correspondants.</vt:lpstr>
      <vt:lpstr>Présentation PowerPoint</vt:lpstr>
      <vt:lpstr>Observez les images et complétez les phrases pour établir des liens entre les actions et les qualités.</vt:lpstr>
      <vt:lpstr>Voilà, nous avons utilisé les expressions étudiées pour relier les actions aux qualités.</vt:lpstr>
      <vt:lpstr>Maintenant, on passe à la deuxième partie de la séance consacrée à la production de l’oral.</vt:lpstr>
      <vt:lpstr>Voici l’objectif de la production de l’oral.</vt:lpstr>
      <vt:lpstr>Présentation PowerPoint</vt:lpstr>
      <vt:lpstr>Maintenant, nous allons apprendre comment mettre en valeur les qualités et les actions d’un héros.</vt:lpstr>
      <vt:lpstr>Présentation PowerPoint</vt:lpstr>
      <vt:lpstr>Suivez la même démarche : identifier l’action, identifier la qualité, formuler un énoncé valorisant.</vt:lpstr>
      <vt:lpstr>Tous les énoncés servent à mettre en valeur les qualités et les actions d’un ou de plusieurs héros du quotidien.</vt:lpstr>
      <vt:lpstr>Présentation PowerPoint</vt:lpstr>
      <vt:lpstr>Complétez le dialogue suivant. Utilisez des expressions pour mettre en valeur des actions et des qualités héroïques.</vt:lpstr>
      <vt:lpstr>Voici le dialogue avec des expressions qui servent à valoriser les actions et les qualités d’un héros.</vt:lpstr>
      <vt:lpstr>Présentation PowerPoint</vt:lpstr>
      <vt:lpstr>Maintenant à vous de jouer. Identifiez l’action, identifiez la qualité, puis formulez des énoncés valorisants. Travaillez seuls.</vt:lpstr>
      <vt:lpstr>Voici des énoncés cohérents suivant la démarche : Action - qualité - énoncé valorisant.</vt:lpstr>
      <vt:lpstr>Présentation PowerPoint</vt:lpstr>
      <vt:lpstr>Qui peut me dire ce que nous avons appris aujourd’hui ? </vt:lpstr>
      <vt:lpstr>Voici les réponses attendues.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124</cp:revision>
  <dcterms:created xsi:type="dcterms:W3CDTF">2025-11-03T10:55:47Z</dcterms:created>
  <dcterms:modified xsi:type="dcterms:W3CDTF">2026-01-23T15:15:00Z</dcterms:modified>
</cp:coreProperties>
</file>