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5"/>
  </p:notesMasterIdLst>
  <p:sldIdLst>
    <p:sldId id="264" r:id="rId3"/>
    <p:sldId id="282" r:id="rId4"/>
    <p:sldId id="291" r:id="rId5"/>
    <p:sldId id="293" r:id="rId6"/>
    <p:sldId id="257" r:id="rId7"/>
    <p:sldId id="331" r:id="rId8"/>
    <p:sldId id="305" r:id="rId9"/>
    <p:sldId id="332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63" r:id="rId18"/>
    <p:sldId id="294" r:id="rId19"/>
    <p:sldId id="319" r:id="rId20"/>
    <p:sldId id="267" r:id="rId21"/>
    <p:sldId id="268" r:id="rId22"/>
    <p:sldId id="320" r:id="rId23"/>
    <p:sldId id="330" r:id="rId24"/>
    <p:sldId id="324" r:id="rId25"/>
    <p:sldId id="325" r:id="rId26"/>
    <p:sldId id="322" r:id="rId27"/>
    <p:sldId id="328" r:id="rId28"/>
    <p:sldId id="326" r:id="rId29"/>
    <p:sldId id="327" r:id="rId30"/>
    <p:sldId id="317" r:id="rId31"/>
    <p:sldId id="256" r:id="rId32"/>
    <p:sldId id="333" r:id="rId33"/>
    <p:sldId id="284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57"/>
            <p14:sldId id="331"/>
            <p14:sldId id="305"/>
            <p14:sldId id="332"/>
            <p14:sldId id="310"/>
            <p14:sldId id="273"/>
            <p14:sldId id="258"/>
            <p14:sldId id="313"/>
            <p14:sldId id="296"/>
            <p14:sldId id="265"/>
            <p14:sldId id="269"/>
            <p14:sldId id="263"/>
            <p14:sldId id="294"/>
            <p14:sldId id="319"/>
            <p14:sldId id="267"/>
            <p14:sldId id="268"/>
            <p14:sldId id="320"/>
            <p14:sldId id="330"/>
            <p14:sldId id="324"/>
            <p14:sldId id="325"/>
            <p14:sldId id="322"/>
            <p14:sldId id="328"/>
            <p14:sldId id="326"/>
            <p14:sldId id="327"/>
            <p14:sldId id="317"/>
            <p14:sldId id="256"/>
            <p14:sldId id="33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13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8298" y="3783094"/>
            <a:ext cx="681922" cy="349464"/>
          </a:xfrm>
        </p:spPr>
        <p:txBody>
          <a:bodyPr/>
          <a:lstStyle/>
          <a:p>
            <a:pPr algn="ctr"/>
            <a:r>
              <a:rPr lang="fr-FR" dirty="0"/>
              <a:t>10</a:t>
            </a:r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D0FB09C9-1D4E-66BE-75C3-56F786F56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D211B2-555E-7892-07A2-0888119D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4" name="Image 13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C0F6E0DF-84F9-85D7-BC26-232B177B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vocabulaire des actions héroïques.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le portrait d’un héros pour mettre en valeur ses actions, ses motivations et ses qualités.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Préciser la manière d’agir d’un personnage en utilisant des adverbes, avec + nom, gérondif.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Enrichir des phrases en ajoutant des compléments de manière.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pPr marL="285750" indent="-285750" algn="just"/>
            <a:r>
              <a:rPr lang="fr-FR" dirty="0"/>
              <a:t>Complément de manière.</a:t>
            </a:r>
          </a:p>
          <a:p>
            <a:pPr marL="285750" indent="-285750" algn="just"/>
            <a:r>
              <a:rPr lang="fr-FR" dirty="0"/>
              <a:t>Adverbes en -ment, avec + nom, gérondif, participe présent.</a:t>
            </a:r>
          </a:p>
          <a:p>
            <a:pPr marL="285750" indent="-285750" algn="just"/>
            <a:r>
              <a:rPr lang="fr-FR" dirty="0"/>
              <a:t>Comment ? De quelle manière ?</a:t>
            </a:r>
          </a:p>
          <a:p>
            <a:pPr marL="285750" indent="-285750" algn="just"/>
            <a:r>
              <a:rPr lang="fr-FR" dirty="0"/>
              <a:t>Valoriser, décrire des actions héroïques, manière d’agir.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manières d’agir en utilisant les structures : adverbes, avec + nom, gérondif.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un portrait qui met en valeur les qualités d’un héros.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phrases à compléter, listes de compléments, textes supports, tableau,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Produire des </a:t>
            </a:r>
            <a:r>
              <a:rPr lang="fr-FR"/>
              <a:t>phrases sans </a:t>
            </a:r>
            <a:r>
              <a:rPr lang="fr-FR" dirty="0"/>
              <a:t>intégrer des compléments </a:t>
            </a:r>
            <a:r>
              <a:rPr lang="fr-FR"/>
              <a:t>de manière.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« avec » suivi d’un adverbe en –ment + formation incorrecte de l’adverbe en -ment. </a:t>
            </a:r>
          </a:p>
        </p:txBody>
      </p:sp>
    </p:spTree>
    <p:extLst>
      <p:ext uri="{BB962C8B-B14F-4D97-AF65-F5344CB8AC3E}">
        <p14:creationId xmlns:p14="http://schemas.microsoft.com/office/powerpoint/2010/main" val="404498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Production de l’écrit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à haute voix ce texte. P.57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à haute voix la suite du texte « Face aux flammes». 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6" name="Image 5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349EF926-1367-F8CA-3196-EFA1255CD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84" y="1672408"/>
            <a:ext cx="10774283" cy="42570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08FCA1-BC86-64E4-1493-E9F539E67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4" y="928578"/>
            <a:ext cx="10774283" cy="6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de consolidation : Outils de langue et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947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dirty="0">
                <a:solidFill>
                  <a:srgbClr val="44546A"/>
                </a:solidFill>
                <a:latin typeface="Calibri"/>
              </a:rPr>
              <a:t>Outils de langue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&amp; Vocabulaire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88712" y="384877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530152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le vocabulaire des actions héroïques.</a:t>
            </a:r>
          </a:p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l’emploi des compléments de manières : </a:t>
            </a:r>
            <a:r>
              <a:rPr lang="fr-FR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adverbes en –ment, avec + nom, en + participe présent.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4EBCC-57D9-1BA2-E6C8-AB141E58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7DF668-A0A6-A066-7E25-2B91A045F8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52889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 vocabulaire des actions héroïques.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6" name="Image 5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0971D325-D807-0A4C-9AFC-EBEF568EE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69" y="1553884"/>
            <a:ext cx="10340061" cy="29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E7926-B6F2-CC44-1235-1D51F6A0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ADB92-DD8D-3130-A090-B4FCCF87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avec le vocabulaire des actions héroïques.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BFE61-BD44-8F73-17C2-02619A6B6B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4" name="Image 3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105BB8F5-291D-00F6-5ADA-4BE8502BF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69" y="1553884"/>
            <a:ext cx="10340061" cy="29963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2651734" y="2078511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fait preuve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CCEC79-18A4-4F73-2A83-F6AB63BA645C}"/>
              </a:ext>
            </a:extLst>
          </p:cNvPr>
          <p:cNvSpPr txBox="1"/>
          <p:nvPr/>
        </p:nvSpPr>
        <p:spPr>
          <a:xfrm>
            <a:off x="3958019" y="2852001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n’hésite pas à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8C290B-BC3D-BD78-4AA3-10DE1A52B423}"/>
              </a:ext>
            </a:extLst>
          </p:cNvPr>
          <p:cNvSpPr txBox="1"/>
          <p:nvPr/>
        </p:nvSpPr>
        <p:spPr>
          <a:xfrm>
            <a:off x="3487744" y="3658149"/>
            <a:ext cx="24210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se caractérise  par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661816-63F3-1974-2CE7-FB1EDC13CF5D}"/>
              </a:ext>
            </a:extLst>
          </p:cNvPr>
          <p:cNvSpPr txBox="1"/>
          <p:nvPr/>
        </p:nvSpPr>
        <p:spPr>
          <a:xfrm>
            <a:off x="1785258" y="4104189"/>
            <a:ext cx="29129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ne recule devant rien</a:t>
            </a:r>
          </a:p>
        </p:txBody>
      </p:sp>
    </p:spTree>
    <p:extLst>
      <p:ext uri="{BB962C8B-B14F-4D97-AF65-F5344CB8AC3E}">
        <p14:creationId xmlns:p14="http://schemas.microsoft.com/office/powerpoint/2010/main" val="1861250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les compléments de manière qui conviennent.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Apporter de l’aide aux élèves en difficulté.</a:t>
            </a:r>
          </a:p>
        </p:txBody>
      </p:sp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C278486-F3C3-8DC1-BB32-A88806569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77" y="1412885"/>
            <a:ext cx="10383699" cy="328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905E-456B-A737-BAB5-83B6CB219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8EBF5AE-9BFB-C5B4-14F5-46DE881C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avec les compléments de manière qui conviennent.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42F5E762-4924-C5F4-56B6-0738AD8FDA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16" name="Image 1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F0CB082-0525-7BF6-2806-C6D123B70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77" y="1412885"/>
            <a:ext cx="10383699" cy="328974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28C9953-3403-FD05-9DB5-ACD8B5484320}"/>
              </a:ext>
            </a:extLst>
          </p:cNvPr>
          <p:cNvSpPr txBox="1"/>
          <p:nvPr/>
        </p:nvSpPr>
        <p:spPr>
          <a:xfrm>
            <a:off x="3472543" y="2734405"/>
            <a:ext cx="4125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doucement et prudemment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0D9A865-E059-1880-99F8-C9811C016C12}"/>
              </a:ext>
            </a:extLst>
          </p:cNvPr>
          <p:cNvSpPr txBox="1"/>
          <p:nvPr/>
        </p:nvSpPr>
        <p:spPr>
          <a:xfrm>
            <a:off x="3722915" y="3650423"/>
            <a:ext cx="4332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en montrant l’exemple et en avançant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7680C16-41C5-4E99-BC06-1478E412A97D}"/>
              </a:ext>
            </a:extLst>
          </p:cNvPr>
          <p:cNvSpPr txBox="1"/>
          <p:nvPr/>
        </p:nvSpPr>
        <p:spPr>
          <a:xfrm>
            <a:off x="3472543" y="3176901"/>
            <a:ext cx="4125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avec courage et détermination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50B21-2242-2C67-6573-83E39CA3DE8A}"/>
              </a:ext>
            </a:extLst>
          </p:cNvPr>
          <p:cNvSpPr txBox="1"/>
          <p:nvPr/>
        </p:nvSpPr>
        <p:spPr>
          <a:xfrm>
            <a:off x="2656114" y="4102164"/>
            <a:ext cx="2960914" cy="41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tendrement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87C153F-21C5-E157-5B35-EB88928854AC}"/>
              </a:ext>
            </a:extLst>
          </p:cNvPr>
          <p:cNvSpPr txBox="1"/>
          <p:nvPr/>
        </p:nvSpPr>
        <p:spPr>
          <a:xfrm>
            <a:off x="7946571" y="3672196"/>
            <a:ext cx="1698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  <a:t>en premier.</a:t>
            </a:r>
          </a:p>
        </p:txBody>
      </p:sp>
    </p:spTree>
    <p:extLst>
      <p:ext uri="{BB962C8B-B14F-4D97-AF65-F5344CB8AC3E}">
        <p14:creationId xmlns:p14="http://schemas.microsoft.com/office/powerpoint/2010/main" val="233827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999492-8FB5-B1FF-5AF3-F69EBD66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F5198-E3EB-26C4-6A16-98EB124D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de consolidation.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D18DF52-6B05-437E-00E2-D6903313FF98}"/>
              </a:ext>
            </a:extLst>
          </p:cNvPr>
          <p:cNvSpPr txBox="1"/>
          <p:nvPr/>
        </p:nvSpPr>
        <p:spPr>
          <a:xfrm>
            <a:off x="4630230" y="1293928"/>
            <a:ext cx="6645063" cy="42701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Dictée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&amp; Compréhension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C3320E0A-68FE-4020-0586-0A87F4E38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2B05FA3-5511-9D31-33A4-41F4F1524BF2}"/>
              </a:ext>
            </a:extLst>
          </p:cNvPr>
          <p:cNvSpPr/>
          <p:nvPr/>
        </p:nvSpPr>
        <p:spPr>
          <a:xfrm>
            <a:off x="7858722" y="394830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D28C6-0EE2-782F-18D2-A3E08EE41A81}"/>
              </a:ext>
            </a:extLst>
          </p:cNvPr>
          <p:cNvSpPr txBox="1"/>
          <p:nvPr/>
        </p:nvSpPr>
        <p:spPr>
          <a:xfrm>
            <a:off x="5000606" y="2704678"/>
            <a:ext cx="6672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5969F2-4091-8521-4F6D-222F7DB1883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769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5319F-B1FF-2817-1C00-D741DA16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F4C34C1-4371-3FDD-A30F-DF3DF989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l’étape 1 de la dictée. Mémorisez ce petit paragraphe. Je vais le cacher et vous allez le réécrire.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D2F06421-2E30-C2DF-52CD-ABD76BE482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d’observer ce paragraphe et de le mémoriser..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8BFA11-C85D-627C-99C4-5BD324BC0C9E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71A8503-B3D2-B5C9-16E8-2EE673D7E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85" y="1641864"/>
            <a:ext cx="10270672" cy="19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25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7D53-0069-4555-6384-1F4FB907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8CC28BE-935A-6B1C-A608-BEF58B1D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2 : Maintenant, écrivez le paragraphe sur votre cahier d’exercices.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B8F365F-B151-D221-1F9F-30896CFA4D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S’assurer que tous les livrets sont fermés.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D27F7E-DB9A-EB8F-D19A-8B5F162A0BF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9A16DDE-E9B5-C2D8-1E6C-326F0D460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85" y="1641864"/>
            <a:ext cx="10254343" cy="19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D5B9-A8F7-F039-2799-DDDAC5B6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C109510-1C7A-5835-5104-82B0AF6A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3. Voici le paragraphe initial. Vérifiez votre dictée. Vous avez fait combien d’erreurs ?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8B19969-E6DE-9829-F72A-046E9F1B6D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2 min pour la vérification et la correction des erreurs.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710229-C772-B8D5-2F5D-251A2A12C752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99D3E16-6108-147E-150D-AA7BAFDCA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85" y="1641864"/>
            <a:ext cx="10270672" cy="19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36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7396C3-8D3E-CF0C-37C1-C054A48C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54490-87A2-7B7C-C54C-323B80BB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production de l’écrit.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CD82FDD-8742-7B72-B145-8FE36C3BA9ED}"/>
              </a:ext>
            </a:extLst>
          </p:cNvPr>
          <p:cNvSpPr txBox="1"/>
          <p:nvPr/>
        </p:nvSpPr>
        <p:spPr>
          <a:xfrm>
            <a:off x="4630230" y="1293928"/>
            <a:ext cx="6645063" cy="3544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Production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BBAC059A-2C49-A66C-D2E4-3B4412C61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FAE2DA2F-7325-C403-E111-87E5F96476CD}"/>
              </a:ext>
            </a:extLst>
          </p:cNvPr>
          <p:cNvSpPr/>
          <p:nvPr/>
        </p:nvSpPr>
        <p:spPr>
          <a:xfrm>
            <a:off x="7858722" y="330016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7C3591-5108-059A-9B8D-4406EB7ACA58}"/>
              </a:ext>
            </a:extLst>
          </p:cNvPr>
          <p:cNvSpPr txBox="1"/>
          <p:nvPr/>
        </p:nvSpPr>
        <p:spPr>
          <a:xfrm>
            <a:off x="4782055" y="1919153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D6E57F-E4D5-44EA-4915-99CC5F7D7F6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07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A3B3-81E5-C161-898C-7A622768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A0F696-6DD1-0D3A-C14D-B33F4455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Rédigez une lettre personnelle en suivant ces indications.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520F822-4A91-B186-3BEA-16DE17B089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: ne pas accumuler les actions. Ajouter des émotions et des impressions pour enrichir la lettre.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C3BC1C-485B-F3CE-5414-D801D66046BC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7985036-A5E9-44A9-B2E9-5E0CE6A16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8" y="1563984"/>
            <a:ext cx="10539516" cy="17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84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DDFCB-AF35-E16D-413A-95285F292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EAD18F9-B51F-5AFE-D593-A2C0C658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structure de votre texte. Commencez la rédaction. Travaillez seuls.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A8E70F5-0BB9-0F3B-8AB2-63D664A091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10 min pour le travail de production. Apporter de l’aide aux élèves en difficulté.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FD4681-D1AE-094C-B805-1F39732A37A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41BBAE-3292-289F-A531-F94B0959A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416542"/>
              </p:ext>
            </p:extLst>
          </p:nvPr>
        </p:nvGraphicFramePr>
        <p:xfrm>
          <a:off x="871188" y="1352490"/>
          <a:ext cx="5682012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2012">
                  <a:extLst>
                    <a:ext uri="{9D8B030D-6E8A-4147-A177-3AD203B41FA5}">
                      <a16:colId xmlns:a16="http://schemas.microsoft.com/office/drawing/2014/main" val="27003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Situation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Une réplique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Geste héroïque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 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Réaction personnelle : 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 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38224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DD6EF37-1E48-CB84-940D-9E3BF77036C4}"/>
              </a:ext>
            </a:extLst>
          </p:cNvPr>
          <p:cNvSpPr txBox="1"/>
          <p:nvPr/>
        </p:nvSpPr>
        <p:spPr>
          <a:xfrm>
            <a:off x="6760029" y="1901189"/>
            <a:ext cx="4456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Une vieille dame tombe en traversant la rue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917D47-D3DE-B426-C730-F9915CD67F89}"/>
              </a:ext>
            </a:extLst>
          </p:cNvPr>
          <p:cNvSpPr txBox="1"/>
          <p:nvPr/>
        </p:nvSpPr>
        <p:spPr>
          <a:xfrm>
            <a:off x="6760028" y="3059668"/>
            <a:ext cx="4456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Un jeune homme s’approche et lui dit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7B2B78-00F5-D224-5CE3-90F812EBCCB7}"/>
              </a:ext>
            </a:extLst>
          </p:cNvPr>
          <p:cNvSpPr txBox="1"/>
          <p:nvPr/>
        </p:nvSpPr>
        <p:spPr>
          <a:xfrm>
            <a:off x="6760028" y="4052680"/>
            <a:ext cx="4456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Il aide la dame à se relever …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B4694B-3856-A428-E037-8CD3281A18D3}"/>
              </a:ext>
            </a:extLst>
          </p:cNvPr>
          <p:cNvSpPr txBox="1"/>
          <p:nvPr/>
        </p:nvSpPr>
        <p:spPr>
          <a:xfrm>
            <a:off x="6760028" y="5211159"/>
            <a:ext cx="4456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Ce jeune homme est vraiment …</a:t>
            </a:r>
          </a:p>
        </p:txBody>
      </p:sp>
    </p:spTree>
    <p:extLst>
      <p:ext uri="{BB962C8B-B14F-4D97-AF65-F5344CB8AC3E}">
        <p14:creationId xmlns:p14="http://schemas.microsoft.com/office/powerpoint/2010/main" val="3259481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78345C-B30A-9044-4160-AC97613981E2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BF6E34-75E8-CD09-8FFC-93ABD86E6781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FBD2D1-D855-0D99-F85D-078FFCB9EDFA}"/>
              </a:ext>
            </a:extLst>
          </p:cNvPr>
          <p:cNvSpPr/>
          <p:nvPr/>
        </p:nvSpPr>
        <p:spPr>
          <a:xfrm>
            <a:off x="877886" y="3819832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9CA619-C0AD-AAEE-63A5-4BCA4D0EF2E2}"/>
              </a:ext>
            </a:extLst>
          </p:cNvPr>
          <p:cNvSpPr txBox="1"/>
          <p:nvPr/>
        </p:nvSpPr>
        <p:spPr>
          <a:xfrm>
            <a:off x="558800" y="3214582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des expressions variées pour décrire les actions et les qualités d’un héros.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fr-FR" sz="2000" i="1" dirty="0"/>
              <a:t>Faire preuve, ne pas hésiter, se caractériser par, ne reculer devant rien.</a:t>
            </a:r>
          </a:p>
          <a:p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Préciser la manière d’agir ou de parler d’un personnage en utilisant :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fr-FR" sz="2000" i="1" dirty="0"/>
              <a:t>adverbe en –ment , avec + nom, en + participe présent.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BDF42-E88F-F48D-CA39-3F90FB08A5D1}"/>
              </a:ext>
            </a:extLst>
          </p:cNvPr>
          <p:cNvSpPr/>
          <p:nvPr/>
        </p:nvSpPr>
        <p:spPr>
          <a:xfrm>
            <a:off x="877886" y="3819832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Décrire une action héroïque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defRPr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jeune homme qui passait par là s’est arrêté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immédiatement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Il s’est approché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calmement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avec beaucoup de gentillesse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Il lui a dit : </a:t>
            </a:r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Ne vous inquiétez pas, je vais vous aider. »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Ensuite, il l’a aidée à se lever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la tenant doucement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 le bras.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B50C7B-3732-12C2-F77D-F05601211056}"/>
              </a:ext>
            </a:extLst>
          </p:cNvPr>
          <p:cNvSpPr txBox="1"/>
          <p:nvPr/>
        </p:nvSpPr>
        <p:spPr>
          <a:xfrm>
            <a:off x="558800" y="3214582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</a:rPr>
              <a:t>Compléter la rédaction de votre texte à la maison. N’oubliez pas d’utiliser le vocabulaire des actions héroïques et de l’enrichir avec des compléments de manière.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8894</TotalTime>
  <Words>1512</Words>
  <Application>Microsoft Office PowerPoint</Application>
  <PresentationFormat>Grand écran</PresentationFormat>
  <Paragraphs>183</Paragraphs>
  <Slides>32</Slides>
  <Notes>1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à haute voix ce texte. P.57</vt:lpstr>
      <vt:lpstr>Nous passons maintenant au 1er moment de la séance de de consolidation : Outils de langue et Vocabulaire.</vt:lpstr>
      <vt:lpstr>Voici l’objectif de la 1ère partie de cette séance de consolidation.</vt:lpstr>
      <vt:lpstr>Présentation PowerPoint</vt:lpstr>
      <vt:lpstr>Complétez les phrases avec le vocabulaire des actions héroïques. Travaillez en binômes.</vt:lpstr>
      <vt:lpstr>Voici les phrases avec le vocabulaire des actions héroïques.</vt:lpstr>
      <vt:lpstr>Présentation PowerPoint</vt:lpstr>
      <vt:lpstr>Complétez les phrases avec les compléments de manière qui conviennent. Travaillez seuls.</vt:lpstr>
      <vt:lpstr>Voici les phrases complétées avec les compléments de manière qui conviennent.</vt:lpstr>
      <vt:lpstr>Nous passons maintenant à la 2ème partie de la séance de consolidation.</vt:lpstr>
      <vt:lpstr>Voici l’étape 1 de la dictée. Mémorisez ce petit paragraphe. Je vais le cacher et vous allez le réécrire. </vt:lpstr>
      <vt:lpstr>Etape 2 : Maintenant, écrivez le paragraphe sur votre cahier d’exercices. </vt:lpstr>
      <vt:lpstr>Etape 3. Voici le paragraphe initial. Vérifiez votre dictée. Vous avez fait combien d’erreurs ? </vt:lpstr>
      <vt:lpstr>Nous passons maintenant à la production de l’écrit.</vt:lpstr>
      <vt:lpstr>Rédigez une lettre personnelle en suivant ces indications.</vt:lpstr>
      <vt:lpstr>Voici la structure de votre texte. Commencez la rédaction. Travaillez seuls. </vt:lpstr>
      <vt:lpstr>Présentation PowerPoint</vt:lpstr>
      <vt:lpstr>Qui peut me rappeler ce que nous avons révisé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199</cp:revision>
  <dcterms:created xsi:type="dcterms:W3CDTF">2025-11-03T10:55:47Z</dcterms:created>
  <dcterms:modified xsi:type="dcterms:W3CDTF">2026-01-24T17:12:49Z</dcterms:modified>
</cp:coreProperties>
</file>