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5"/>
  </p:notesMasterIdLst>
  <p:sldIdLst>
    <p:sldId id="264" r:id="rId3"/>
    <p:sldId id="282" r:id="rId4"/>
    <p:sldId id="291" r:id="rId5"/>
    <p:sldId id="293" r:id="rId6"/>
    <p:sldId id="334" r:id="rId7"/>
    <p:sldId id="335" r:id="rId8"/>
    <p:sldId id="336" r:id="rId9"/>
    <p:sldId id="332" r:id="rId10"/>
    <p:sldId id="310" r:id="rId11"/>
    <p:sldId id="273" r:id="rId12"/>
    <p:sldId id="258" r:id="rId13"/>
    <p:sldId id="313" r:id="rId14"/>
    <p:sldId id="296" r:id="rId15"/>
    <p:sldId id="265" r:id="rId16"/>
    <p:sldId id="269" r:id="rId17"/>
    <p:sldId id="263" r:id="rId18"/>
    <p:sldId id="294" r:id="rId19"/>
    <p:sldId id="319" r:id="rId20"/>
    <p:sldId id="267" r:id="rId21"/>
    <p:sldId id="268" r:id="rId22"/>
    <p:sldId id="320" r:id="rId23"/>
    <p:sldId id="330" r:id="rId24"/>
    <p:sldId id="324" r:id="rId25"/>
    <p:sldId id="325" r:id="rId26"/>
    <p:sldId id="322" r:id="rId27"/>
    <p:sldId id="328" r:id="rId28"/>
    <p:sldId id="326" r:id="rId29"/>
    <p:sldId id="327" r:id="rId30"/>
    <p:sldId id="317" r:id="rId31"/>
    <p:sldId id="256" r:id="rId32"/>
    <p:sldId id="333" r:id="rId33"/>
    <p:sldId id="284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34"/>
            <p14:sldId id="335"/>
            <p14:sldId id="336"/>
            <p14:sldId id="332"/>
            <p14:sldId id="310"/>
            <p14:sldId id="273"/>
            <p14:sldId id="258"/>
            <p14:sldId id="313"/>
            <p14:sldId id="296"/>
            <p14:sldId id="265"/>
            <p14:sldId id="269"/>
            <p14:sldId id="263"/>
            <p14:sldId id="294"/>
            <p14:sldId id="319"/>
            <p14:sldId id="267"/>
            <p14:sldId id="268"/>
            <p14:sldId id="320"/>
            <p14:sldId id="330"/>
            <p14:sldId id="324"/>
            <p14:sldId id="325"/>
            <p14:sldId id="322"/>
            <p14:sldId id="328"/>
            <p14:sldId id="326"/>
            <p14:sldId id="327"/>
            <p14:sldId id="317"/>
            <p14:sldId id="256"/>
            <p14:sldId id="33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139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jpe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0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Consommer autrement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8298" y="3783094"/>
            <a:ext cx="681922" cy="349464"/>
          </a:xfrm>
        </p:spPr>
        <p:txBody>
          <a:bodyPr/>
          <a:lstStyle/>
          <a:p>
            <a:pPr algn="ctr"/>
            <a:r>
              <a:rPr lang="fr-FR" dirty="0"/>
              <a:t>10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FAB85C3-EA41-5BA6-8851-E00A2F6B3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708" y="4568962"/>
            <a:ext cx="2156375" cy="16172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4D54D6-FECB-F513-9D96-47912EF5F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8466" y="4568963"/>
            <a:ext cx="2156375" cy="16172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231CFD-7A7E-883D-BFF2-A240C99911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843" y="4568962"/>
            <a:ext cx="2156375" cy="161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357347C9-4174-3E92-9810-05AF72B67B4E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S’approprier le vocabulaire relatif à la thématique de la consommation responsable.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de l’oral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Identifier les arguments et les exemples dans un support audio.</a:t>
            </a:r>
          </a:p>
        </p:txBody>
      </p:sp>
      <p:sp>
        <p:nvSpPr>
          <p:cNvPr id="15" name="Google Shape;287;p29">
            <a:extLst>
              <a:ext uri="{FF2B5EF4-FFF2-40B4-BE49-F238E27FC236}">
                <a16:creationId xmlns:a16="http://schemas.microsoft.com/office/drawing/2014/main" id="{1CF58A59-D5C2-8FD2-E893-B0AC20F2F3B3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id="{499BCB5C-66E5-A17D-6E8F-6C4BF7F7565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Actes de parole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Appeler à l’action/ appuyer une conviction en lien avec les initiatives locales.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Production de l’oral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Participer à un échange oral pour inviter à l’action et à la prise d’initiative.</a:t>
            </a:r>
          </a:p>
        </p:txBody>
      </p:sp>
      <p:sp>
        <p:nvSpPr>
          <p:cNvPr id="19" name="Google Shape;287;p29">
            <a:extLst>
              <a:ext uri="{FF2B5EF4-FFF2-40B4-BE49-F238E27FC236}">
                <a16:creationId xmlns:a16="http://schemas.microsoft.com/office/drawing/2014/main" id="{3B83B38C-7E01-D9A2-EA38-9308964A07DB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id="{4C3C92BD-CC33-B984-C9EE-B6E4F6EE4092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: </a:t>
            </a: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Lire de manière fluide et expressive un texte argumentatif.</a:t>
            </a:r>
          </a:p>
        </p:txBody>
      </p:sp>
      <p:sp>
        <p:nvSpPr>
          <p:cNvPr id="23" name="Google Shape;287;p29">
            <a:extLst>
              <a:ext uri="{FF2B5EF4-FFF2-40B4-BE49-F238E27FC236}">
                <a16:creationId xmlns:a16="http://schemas.microsoft.com/office/drawing/2014/main" id="{C73E29ED-89A3-3C0C-4C20-638FE20C8119}"/>
              </a:ext>
            </a:extLst>
          </p:cNvPr>
          <p:cNvSpPr/>
          <p:nvPr/>
        </p:nvSpPr>
        <p:spPr>
          <a:xfrm>
            <a:off x="567841" y="3847721"/>
            <a:ext cx="1798795" cy="74119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5" name="Google Shape;286;p29">
            <a:extLst>
              <a:ext uri="{FF2B5EF4-FFF2-40B4-BE49-F238E27FC236}">
                <a16:creationId xmlns:a16="http://schemas.microsoft.com/office/drawing/2014/main" id="{38C643BD-D384-BA57-00A0-E94D7126612B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 </a:t>
            </a:r>
          </a:p>
        </p:txBody>
      </p:sp>
      <p:sp>
        <p:nvSpPr>
          <p:cNvPr id="27" name="Google Shape;287;p29">
            <a:extLst>
              <a:ext uri="{FF2B5EF4-FFF2-40B4-BE49-F238E27FC236}">
                <a16:creationId xmlns:a16="http://schemas.microsoft.com/office/drawing/2014/main" id="{FBBF9823-EA14-135A-0E18-F6719E853EEE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400639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CEAD999A-825D-7B5E-FFED-DE538CC40EC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S’approprier le vocabulaire relatif à la thématique de la consommation responsable.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</p:txBody>
      </p:sp>
      <p:sp>
        <p:nvSpPr>
          <p:cNvPr id="15" name="Google Shape;287;p29">
            <a:extLst>
              <a:ext uri="{FF2B5EF4-FFF2-40B4-BE49-F238E27FC236}">
                <a16:creationId xmlns:a16="http://schemas.microsoft.com/office/drawing/2014/main" id="{3A6BB3E5-D4EC-A5BC-DCE1-3DA82094FE24}"/>
              </a:ext>
            </a:extLst>
          </p:cNvPr>
          <p:cNvSpPr/>
          <p:nvPr/>
        </p:nvSpPr>
        <p:spPr>
          <a:xfrm>
            <a:off x="567842" y="1741223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id="{9320A248-B0C8-F01D-9C5F-1BC354BE4ABE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Réagir à un aspect du texte en exprimant son accord/désaccord et en justifiant sa réaction.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argumentatif.</a:t>
            </a:r>
          </a:p>
        </p:txBody>
      </p:sp>
      <p:sp>
        <p:nvSpPr>
          <p:cNvPr id="19" name="Google Shape;287;p29">
            <a:extLst>
              <a:ext uri="{FF2B5EF4-FFF2-40B4-BE49-F238E27FC236}">
                <a16:creationId xmlns:a16="http://schemas.microsoft.com/office/drawing/2014/main" id="{3D802DC0-39A5-1BDF-0B8F-9ECF57264E4F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id="{837157DC-A2F3-12EF-2F8C-89CA8DB29BB8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Outils de langue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Utiliser correctement le subjonctif pour proposer des initiatives en faveur de la consommation responsable.</a:t>
            </a:r>
          </a:p>
          <a:p>
            <a:pPr marL="0" marR="0" lvl="0" indent="0" algn="just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Préparation de la tâche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Comprendre la consigne et élaborer la conclusion d’une lettre ouverte.</a:t>
            </a:r>
          </a:p>
        </p:txBody>
      </p:sp>
      <p:sp>
        <p:nvSpPr>
          <p:cNvPr id="23" name="Google Shape;287;p29">
            <a:extLst>
              <a:ext uri="{FF2B5EF4-FFF2-40B4-BE49-F238E27FC236}">
                <a16:creationId xmlns:a16="http://schemas.microsoft.com/office/drawing/2014/main" id="{C4931D1C-881E-A2D4-2DA1-1B47A875B174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25" name="Google Shape;286;p29">
            <a:extLst>
              <a:ext uri="{FF2B5EF4-FFF2-40B4-BE49-F238E27FC236}">
                <a16:creationId xmlns:a16="http://schemas.microsoft.com/office/drawing/2014/main" id="{43236B80-9AFD-29C6-6C64-EFFEB532D17E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Rédiger une conclusion engageante d’une lettre ouverte pour inviter le lecteur à agir et à s’impliquer concrètement.</a:t>
            </a:r>
          </a:p>
        </p:txBody>
      </p:sp>
      <p:sp>
        <p:nvSpPr>
          <p:cNvPr id="27" name="Google Shape;287;p29">
            <a:extLst>
              <a:ext uri="{FF2B5EF4-FFF2-40B4-BE49-F238E27FC236}">
                <a16:creationId xmlns:a16="http://schemas.microsoft.com/office/drawing/2014/main" id="{3F3E2455-3F56-CF75-6B0F-59879AEA4ABA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120680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3</a:t>
            </a:r>
          </a:p>
        </p:txBody>
      </p:sp>
    </p:spTree>
    <p:extLst>
      <p:ext uri="{BB962C8B-B14F-4D97-AF65-F5344CB8AC3E}">
        <p14:creationId xmlns:p14="http://schemas.microsoft.com/office/powerpoint/2010/main" val="269474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Préciser la manière d’agir d’un personnage en utilisant des adverbes, avec + nom, gérondif.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Enrichir des phrases en ajoutant des compléments de manière.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pPr marL="285750" indent="-285750" algn="just"/>
            <a:r>
              <a:rPr lang="fr-FR" dirty="0"/>
              <a:t>Complément de manière.</a:t>
            </a:r>
          </a:p>
          <a:p>
            <a:pPr marL="285750" indent="-285750" algn="just"/>
            <a:r>
              <a:rPr lang="fr-FR" dirty="0"/>
              <a:t>Adverbes en -ment, avec + nom, gérondif, participe présent.</a:t>
            </a:r>
          </a:p>
          <a:p>
            <a:pPr marL="285750" indent="-285750" algn="just"/>
            <a:r>
              <a:rPr lang="fr-FR" dirty="0"/>
              <a:t>Comment ? De quelle manière ?</a:t>
            </a:r>
          </a:p>
          <a:p>
            <a:pPr marL="285750" indent="-285750" algn="just"/>
            <a:r>
              <a:rPr lang="fr-FR" dirty="0"/>
              <a:t>Valoriser, décrire des actions héroïques, manière d’agir.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Exprimer des manières d’agir en utilisant les structures : adverbes, avec + nom, gérondif.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Structurer un portrait qui met en valeur les qualités d’un héros.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phrases à compléter, listes de compléments, textes supports, tableau, ...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Produire des </a:t>
            </a:r>
            <a:r>
              <a:rPr lang="fr-FR"/>
              <a:t>phrases sans </a:t>
            </a:r>
            <a:r>
              <a:rPr lang="fr-FR" dirty="0"/>
              <a:t>intégrer des compléments </a:t>
            </a:r>
            <a:r>
              <a:rPr lang="fr-FR"/>
              <a:t>de manière.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« avec » suivi d’un adverbe en –ment + formation incorrecte de l’adverbe en -ment. </a:t>
            </a:r>
          </a:p>
        </p:txBody>
      </p:sp>
    </p:spTree>
    <p:extLst>
      <p:ext uri="{BB962C8B-B14F-4D97-AF65-F5344CB8AC3E}">
        <p14:creationId xmlns:p14="http://schemas.microsoft.com/office/powerpoint/2010/main" val="404498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Outils de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Production de l’écrit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804C173-6E15-3CCD-A4E6-EAA9DC4BC1B3}"/>
              </a:ext>
            </a:extLst>
          </p:cNvPr>
          <p:cNvSpPr txBox="1">
            <a:spLocks/>
          </p:cNvSpPr>
          <p:nvPr/>
        </p:nvSpPr>
        <p:spPr>
          <a:xfrm>
            <a:off x="7879221" y="362162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commencer, je vais choisir quelques élèves. Ils vont lire à haute voix ce texte. P. 94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4 ou 5 élèves pour lire à haute voix la suite du texte « Lettre ouverte aux jeunes du monde ». </a:t>
            </a:r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5C62CB-B247-3893-38F6-A39C84EEC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84" y="2405430"/>
            <a:ext cx="10774282" cy="31808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67D64F-9F70-07C0-E096-7F97BA9F1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83" y="1196006"/>
            <a:ext cx="10651783" cy="86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au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la séance de de consolidation : Outils de langue et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9476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i="1" dirty="0">
                <a:solidFill>
                  <a:srgbClr val="44546A"/>
                </a:solidFill>
                <a:latin typeface="Calibri"/>
              </a:rPr>
              <a:t>Outils de langue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&amp; Vocabulaire</a:t>
            </a:r>
            <a:endParaRPr lang="fr-FR" sz="32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88712" y="384877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717524" y="2530152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Face aux flammes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cette séance de consolidation.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741716" y="2847983"/>
            <a:ext cx="92976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 defTabSz="685783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relatif à la thématique de la consommation responsable.</a:t>
            </a:r>
          </a:p>
          <a:p>
            <a:pPr marL="800100" lvl="1" indent="-342900" algn="just" defTabSz="685783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Utiliser correctement le subjonctif pour proposer des initiatives en faveur de la consommation responsable</a:t>
            </a:r>
            <a:r>
              <a:rPr lang="fr-FR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4EBCC-57D9-1BA2-E6C8-AB141E588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7DF668-A0A6-A066-7E25-2B91A045F8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52889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avec le vocabulaire de la consommation responsable.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1E50A1-4E10-C3F4-7711-256138912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33" y="1635433"/>
            <a:ext cx="10359641" cy="358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E7926-B6F2-CC44-1235-1D51F6A03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ADB92-DD8D-3130-A090-B4FCCF87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avec le vocabulaire de la consommation responsable.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DBFE61-BD44-8F73-17C2-02619A6B6B6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exemples ou des explications supplémentaires si nécessaire.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BA5A41-9246-E520-721F-94A63E540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33" y="1635433"/>
            <a:ext cx="10359641" cy="358713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58B280E-1112-5E11-AB16-4FD48E399F25}"/>
              </a:ext>
            </a:extLst>
          </p:cNvPr>
          <p:cNvSpPr txBox="1"/>
          <p:nvPr/>
        </p:nvSpPr>
        <p:spPr>
          <a:xfrm>
            <a:off x="627725" y="2536840"/>
            <a:ext cx="2937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surconsommation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A4E409-5378-86D6-05D6-A27F0E21F118}"/>
              </a:ext>
            </a:extLst>
          </p:cNvPr>
          <p:cNvSpPr txBox="1"/>
          <p:nvPr/>
        </p:nvSpPr>
        <p:spPr>
          <a:xfrm>
            <a:off x="3307568" y="2936950"/>
            <a:ext cx="2937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produit local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5F7350-F7C4-C289-A667-85FD6C516D5F}"/>
              </a:ext>
            </a:extLst>
          </p:cNvPr>
          <p:cNvSpPr txBox="1"/>
          <p:nvPr/>
        </p:nvSpPr>
        <p:spPr>
          <a:xfrm>
            <a:off x="6400089" y="3747479"/>
            <a:ext cx="2937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label écologique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81B572-993E-60A4-6C07-4807C2D10188}"/>
              </a:ext>
            </a:extLst>
          </p:cNvPr>
          <p:cNvSpPr txBox="1"/>
          <p:nvPr/>
        </p:nvSpPr>
        <p:spPr>
          <a:xfrm>
            <a:off x="7417941" y="4474735"/>
            <a:ext cx="33391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1" dirty="0">
                <a:solidFill>
                  <a:srgbClr val="00B0F0"/>
                </a:solidFill>
              </a:rPr>
              <a:t>consommateur responsable</a:t>
            </a:r>
          </a:p>
        </p:txBody>
      </p:sp>
    </p:spTree>
    <p:extLst>
      <p:ext uri="{BB962C8B-B14F-4D97-AF65-F5344CB8AC3E}">
        <p14:creationId xmlns:p14="http://schemas.microsoft.com/office/powerpoint/2010/main" val="1861250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936A-3A12-31C9-A85E-8A58F03EE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16AA65-3EA8-3BDB-EB09-6BD9E3203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44116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24C3-0BF1-DF03-21C2-959E7752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D8E32C-57A1-B18B-57A9-C7264978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conjugue les verbes entre parenthèses au subjonctif présent.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3C18406F-72CC-CA87-2592-7B98F6088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Apporter de l’aide aux élèves en difficulté.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458C2B-412B-E4A3-89CB-944D55051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566" y="1753856"/>
            <a:ext cx="10738867" cy="335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89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905E-456B-A737-BAB5-83B6CB219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8EBF5AE-9BFB-C5B4-14F5-46DE881C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42F5E762-4924-C5F4-56B6-0738AD8FDA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exemples ou des explications supplémentaires si nécessaire.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87D3C6-9DAD-B7C2-8493-5A7C3CAC3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66" y="1753856"/>
            <a:ext cx="10738867" cy="335028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28C9953-3403-FD05-9DB5-ACD8B5484320}"/>
              </a:ext>
            </a:extLst>
          </p:cNvPr>
          <p:cNvSpPr txBox="1"/>
          <p:nvPr/>
        </p:nvSpPr>
        <p:spPr>
          <a:xfrm>
            <a:off x="4099388" y="2257871"/>
            <a:ext cx="3144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soit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B38D8D5-18C8-A4E6-396E-F34B7117E421}"/>
              </a:ext>
            </a:extLst>
          </p:cNvPr>
          <p:cNvSpPr txBox="1"/>
          <p:nvPr/>
        </p:nvSpPr>
        <p:spPr>
          <a:xfrm>
            <a:off x="5505235" y="2657981"/>
            <a:ext cx="3144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respectent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86A372-BD1D-7B63-F050-3885B24A9BF7}"/>
              </a:ext>
            </a:extLst>
          </p:cNvPr>
          <p:cNvSpPr txBox="1"/>
          <p:nvPr/>
        </p:nvSpPr>
        <p:spPr>
          <a:xfrm>
            <a:off x="4523969" y="3480952"/>
            <a:ext cx="3144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choisissent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D9A67B-2FE5-54E3-8F4C-E98367E64E79}"/>
              </a:ext>
            </a:extLst>
          </p:cNvPr>
          <p:cNvSpPr txBox="1"/>
          <p:nvPr/>
        </p:nvSpPr>
        <p:spPr>
          <a:xfrm>
            <a:off x="4940157" y="3903813"/>
            <a:ext cx="3144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fassent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C037A3-BAEE-259A-2319-0B22C50A90CE}"/>
              </a:ext>
            </a:extLst>
          </p:cNvPr>
          <p:cNvSpPr txBox="1"/>
          <p:nvPr/>
        </p:nvSpPr>
        <p:spPr>
          <a:xfrm>
            <a:off x="3142179" y="4303923"/>
            <a:ext cx="3144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agissions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27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3999492-8FB5-B1FF-5AF3-F69EBD661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F5198-E3EB-26C4-6A16-98EB124D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à la 2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de consolidation.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D18DF52-6B05-437E-00E2-D6903313FF98}"/>
              </a:ext>
            </a:extLst>
          </p:cNvPr>
          <p:cNvSpPr txBox="1"/>
          <p:nvPr/>
        </p:nvSpPr>
        <p:spPr>
          <a:xfrm>
            <a:off x="4630230" y="1293928"/>
            <a:ext cx="6645063" cy="42701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Dictée 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&amp; Compréhension de l’écrit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C3320E0A-68FE-4020-0586-0A87F4E38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12B05FA3-5511-9D31-33A4-41F4F1524BF2}"/>
              </a:ext>
            </a:extLst>
          </p:cNvPr>
          <p:cNvSpPr/>
          <p:nvPr/>
        </p:nvSpPr>
        <p:spPr>
          <a:xfrm>
            <a:off x="7858722" y="394830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3D28C6-0EE2-782F-18D2-A3E08EE41A81}"/>
              </a:ext>
            </a:extLst>
          </p:cNvPr>
          <p:cNvSpPr txBox="1"/>
          <p:nvPr/>
        </p:nvSpPr>
        <p:spPr>
          <a:xfrm>
            <a:off x="5000606" y="2704678"/>
            <a:ext cx="66729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Face aux flammes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5969F2-4091-8521-4F6D-222F7DB1883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769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5319F-B1FF-2817-1C00-D741DA16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F4C34C1-4371-3FDD-A30F-DF3DF989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l’étape 1 de la dictée. Mémorisez ce petit paragraphe. Je vais le cacher et vous allez le réécrire.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D2F06421-2E30-C2DF-52CD-ABD76BE482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pPr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d’observer ce paragraphe et de le mémoriser..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8BFA11-C85D-627C-99C4-5BD324BC0C9E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8BB673-46B1-5836-9BFC-3A82581E7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41" y="2266884"/>
            <a:ext cx="9852918" cy="232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25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77D53-0069-4555-6384-1F4FB9070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8CC28BE-935A-6B1C-A608-BEF58B1D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Etape 2 : Maintenant, écrivez le paragraphe sur votre cahier d’exercices.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B8F365F-B151-D221-1F9F-30896CFA4D2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pPr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S’assurer que tous les livrets sont fermés.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D27F7E-DB9A-EB8F-D19A-8B5F162A0BF9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9A16DDE-E9B5-C2D8-1E6C-326F0D460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124" y="1989617"/>
            <a:ext cx="10254343" cy="287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04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7D5B9-A8F7-F039-2799-DDDAC5B6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C109510-1C7A-5835-5104-82B0AF6A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Etape 3. Voici le paragraphe initial. Vérifiez votre dictée. Vous avez fait combien d’erreurs ? 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8B19969-E6DE-9829-F72A-046E9F1B6D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2 min pour la vérification et la correction des erreurs.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710229-C772-B8D5-2F5D-251A2A12C752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66A6AA-9D5C-DAA8-F67A-EE18F430F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41" y="2266884"/>
            <a:ext cx="9852918" cy="232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36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7396C3-8D3E-CF0C-37C1-C054A48CB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354490-87A2-7B7C-C54C-323B80BB2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à la production de l’écrit.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CD82FDD-8742-7B72-B145-8FE36C3BA9ED}"/>
              </a:ext>
            </a:extLst>
          </p:cNvPr>
          <p:cNvSpPr txBox="1"/>
          <p:nvPr/>
        </p:nvSpPr>
        <p:spPr>
          <a:xfrm>
            <a:off x="4630230" y="1293928"/>
            <a:ext cx="6645063" cy="3544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Production de l’écrit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BBAC059A-2C49-A66C-D2E4-3B4412C61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FAE2DA2F-7325-C403-E111-87E5F96476CD}"/>
              </a:ext>
            </a:extLst>
          </p:cNvPr>
          <p:cNvSpPr/>
          <p:nvPr/>
        </p:nvSpPr>
        <p:spPr>
          <a:xfrm>
            <a:off x="7858722" y="330016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7C3591-5108-059A-9B8D-4406EB7ACA58}"/>
              </a:ext>
            </a:extLst>
          </p:cNvPr>
          <p:cNvSpPr txBox="1"/>
          <p:nvPr/>
        </p:nvSpPr>
        <p:spPr>
          <a:xfrm>
            <a:off x="4782055" y="1919153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cœur de Marrakech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D6E57F-E4D5-44EA-4915-99CC5F7D7F6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07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2A3B3-81E5-C161-898C-7A622768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3A0F696-6DD1-0D3A-C14D-B33F4455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Rédigez un court paragraphe  sur la consommation responsable.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520F822-4A91-B186-3BEA-16DE17B089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: exprimer un point de vue, justifier, utiliser des exemples.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C3BC1C-485B-F3CE-5414-D801D66046BC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8B00A6-786E-1487-4CA4-3BF05FC10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20" y="2666522"/>
            <a:ext cx="10882759" cy="148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84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DDFCB-AF35-E16D-413A-95285F292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EAD18F9-B51F-5AFE-D593-A2C0C658B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structure de votre paragraphe. Commencez la rédaction. Travaillez seuls. 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AA8E70F5-0BB9-0F3B-8AB2-63D664A0916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10 min pour le travail de production. Apporter de l’aide aux élèves en difficulté.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FD4681-D1AE-094C-B805-1F39732A37A9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41BBAE-3292-289F-A531-F94B0959A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00249"/>
              </p:ext>
            </p:extLst>
          </p:nvPr>
        </p:nvGraphicFramePr>
        <p:xfrm>
          <a:off x="871188" y="1352490"/>
          <a:ext cx="5682012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2012">
                  <a:extLst>
                    <a:ext uri="{9D8B030D-6E8A-4147-A177-3AD203B41FA5}">
                      <a16:colId xmlns:a16="http://schemas.microsoft.com/office/drawing/2014/main" val="27003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Introduction :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Développement :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Conclusion :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 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382246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DD6EF37-1E48-CB84-940D-9E3BF77036C4}"/>
              </a:ext>
            </a:extLst>
          </p:cNvPr>
          <p:cNvSpPr txBox="1"/>
          <p:nvPr/>
        </p:nvSpPr>
        <p:spPr>
          <a:xfrm>
            <a:off x="6760029" y="1901189"/>
            <a:ext cx="44562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Présenter l’initiative et expliquer pourquoi je l’ai choisie.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917D47-D3DE-B426-C730-F9915CD67F89}"/>
              </a:ext>
            </a:extLst>
          </p:cNvPr>
          <p:cNvSpPr txBox="1"/>
          <p:nvPr/>
        </p:nvSpPr>
        <p:spPr>
          <a:xfrm>
            <a:off x="6760028" y="3059668"/>
            <a:ext cx="44562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i="1" dirty="0"/>
              <a:t>Expliquer en quoi consiste l’initiative.</a:t>
            </a:r>
          </a:p>
          <a:p>
            <a:pPr algn="just"/>
            <a:r>
              <a:rPr lang="fr-FR" i="1" dirty="0"/>
              <a:t>Donner ses objectifs, ses bénéfices et un exemple concret.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B4694B-3856-A428-E037-8CD3281A18D3}"/>
              </a:ext>
            </a:extLst>
          </p:cNvPr>
          <p:cNvSpPr txBox="1"/>
          <p:nvPr/>
        </p:nvSpPr>
        <p:spPr>
          <a:xfrm>
            <a:off x="6760028" y="4615257"/>
            <a:ext cx="44562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Rappeler l’importance de l’initiative.</a:t>
            </a:r>
          </a:p>
          <a:p>
            <a:r>
              <a:rPr lang="fr-FR" i="1" dirty="0"/>
              <a:t>Lancer un appel à l’action.</a:t>
            </a:r>
          </a:p>
        </p:txBody>
      </p:sp>
    </p:spTree>
    <p:extLst>
      <p:ext uri="{BB962C8B-B14F-4D97-AF65-F5344CB8AC3E}">
        <p14:creationId xmlns:p14="http://schemas.microsoft.com/office/powerpoint/2010/main" val="3259481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F878-883E-BFE2-9DCB-AA090B73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B500E-10F2-0BD9-7A4D-BB04B653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révisé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368FAC-50AA-95EC-87E1-4B3793D335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78345C-B30A-9044-4160-AC97613981E2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BF6E34-75E8-CD09-8FFC-93ABD86E6781}"/>
              </a:ext>
            </a:extLst>
          </p:cNvPr>
          <p:cNvSpPr/>
          <p:nvPr/>
        </p:nvSpPr>
        <p:spPr>
          <a:xfrm>
            <a:off x="883270" y="1682945"/>
            <a:ext cx="983916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FBD2D1-D855-0D99-F85D-078FFCB9EDFA}"/>
              </a:ext>
            </a:extLst>
          </p:cNvPr>
          <p:cNvSpPr/>
          <p:nvPr/>
        </p:nvSpPr>
        <p:spPr>
          <a:xfrm>
            <a:off x="877886" y="3819832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9CA619-C0AD-AAEE-63A5-4BCA4D0EF2E2}"/>
              </a:ext>
            </a:extLst>
          </p:cNvPr>
          <p:cNvSpPr txBox="1"/>
          <p:nvPr/>
        </p:nvSpPr>
        <p:spPr>
          <a:xfrm>
            <a:off x="558800" y="3214582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également appris à :</a:t>
            </a:r>
          </a:p>
        </p:txBody>
      </p:sp>
    </p:spTree>
    <p:extLst>
      <p:ext uri="{BB962C8B-B14F-4D97-AF65-F5344CB8AC3E}">
        <p14:creationId xmlns:p14="http://schemas.microsoft.com/office/powerpoint/2010/main" val="2903476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des expressions variées pour parler de la consommation responsable.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fr-FR" sz="2000" i="1" dirty="0"/>
              <a:t>Economiser, label écologique, produit local...</a:t>
            </a:r>
          </a:p>
          <a:p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Conjuguer au subjonctif présent: 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fr-FR" sz="2000" i="1" dirty="0"/>
              <a:t>Être – soit, faire – fasse...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6BDF42-E88F-F48D-CA39-3F90FB08A5D1}"/>
              </a:ext>
            </a:extLst>
          </p:cNvPr>
          <p:cNvSpPr/>
          <p:nvPr/>
        </p:nvSpPr>
        <p:spPr>
          <a:xfrm>
            <a:off x="877886" y="3819832"/>
            <a:ext cx="9813337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Rédiger un paragraphe pour défendre une initiative locale :</a:t>
            </a:r>
          </a:p>
          <a:p>
            <a:pPr marL="720000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présente clairement l’initiative choisie.</a:t>
            </a:r>
          </a:p>
          <a:p>
            <a:pPr marL="720000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J’explique pourquoi cette initiative est importante.</a:t>
            </a:r>
          </a:p>
          <a:p>
            <a:pPr marL="720000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J’organise mon texte en trois parties : introduction, développement, conclusion.</a:t>
            </a:r>
          </a:p>
          <a:p>
            <a:pPr marL="720000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donne des arguments et un exemple concret.</a:t>
            </a:r>
          </a:p>
          <a:p>
            <a:pPr marL="720000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termine par une conclusion engageante pour encourager les lecteurs à agir.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B50C7B-3732-12C2-F77D-F05601211056}"/>
              </a:ext>
            </a:extLst>
          </p:cNvPr>
          <p:cNvSpPr txBox="1"/>
          <p:nvPr/>
        </p:nvSpPr>
        <p:spPr>
          <a:xfrm>
            <a:off x="558800" y="3214582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également appris à :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583871" y="3693680"/>
            <a:ext cx="902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latin typeface="Calibri" panose="020F0502020204030204" pitchFamily="34" charset="0"/>
              </a:rPr>
              <a:t>Compléter la rédaction de votre paragraphe à la maison. N’oubliez pas d’utiliser le vocabulaire de la consommation responsable.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8931</TotalTime>
  <Words>1459</Words>
  <Application>Microsoft Office PowerPoint</Application>
  <PresentationFormat>Grand écran</PresentationFormat>
  <Paragraphs>188</Paragraphs>
  <Slides>32</Slides>
  <Notes>1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Pour commencer, je vais choisir quelques élèves. Ils vont lire à haute voix ce texte. P. 94</vt:lpstr>
      <vt:lpstr>Nous passons maintenant au 1er moment de la séance de de consolidation : Outils de langue et Vocabulaire.</vt:lpstr>
      <vt:lpstr>Voici l’objectif de la 1ère partie de cette séance de consolidation.</vt:lpstr>
      <vt:lpstr>Présentation PowerPoint</vt:lpstr>
      <vt:lpstr>Complétez les phrases avec le vocabulaire de la consommation responsable. Travaillez en binômes.</vt:lpstr>
      <vt:lpstr>Voici les phrases avec le vocabulaire de la consommation responsable.</vt:lpstr>
      <vt:lpstr>Présentation PowerPoint</vt:lpstr>
      <vt:lpstr>Je conjugue les verbes entre parenthèses au subjonctif présent. Travaillez seuls.</vt:lpstr>
      <vt:lpstr>Voici les réponses attendues.</vt:lpstr>
      <vt:lpstr>Nous passons maintenant à la 2ème partie de la séance de consolidation.</vt:lpstr>
      <vt:lpstr>Voici l’étape 1 de la dictée. Mémorisez ce petit paragraphe. Je vais le cacher et vous allez le réécrire. </vt:lpstr>
      <vt:lpstr>Etape 2 : Maintenant, écrivez le paragraphe sur votre cahier d’exercices. </vt:lpstr>
      <vt:lpstr>Etape 3. Voici le paragraphe initial. Vérifiez votre dictée. Vous avez fait combien d’erreurs ? </vt:lpstr>
      <vt:lpstr>Nous passons maintenant à la production de l’écrit.</vt:lpstr>
      <vt:lpstr>Rédigez un court paragraphe  sur la consommation responsable.</vt:lpstr>
      <vt:lpstr>Voici la structure de votre paragraphe. Commencez la rédaction. Travaillez seuls. </vt:lpstr>
      <vt:lpstr>Présentation PowerPoint</vt:lpstr>
      <vt:lpstr>Qui peut me rappeler ce que nous avons révisé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HP</cp:lastModifiedBy>
  <cp:revision>202</cp:revision>
  <dcterms:created xsi:type="dcterms:W3CDTF">2025-11-03T10:55:47Z</dcterms:created>
  <dcterms:modified xsi:type="dcterms:W3CDTF">2026-05-30T11:25:48Z</dcterms:modified>
</cp:coreProperties>
</file>