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66"/>
  </p:notesMasterIdLst>
  <p:sldIdLst>
    <p:sldId id="264" r:id="rId3"/>
    <p:sldId id="282" r:id="rId4"/>
    <p:sldId id="291" r:id="rId5"/>
    <p:sldId id="293" r:id="rId6"/>
    <p:sldId id="266" r:id="rId7"/>
    <p:sldId id="257" r:id="rId8"/>
    <p:sldId id="305" r:id="rId9"/>
    <p:sldId id="286" r:id="rId10"/>
    <p:sldId id="310" r:id="rId11"/>
    <p:sldId id="273" r:id="rId12"/>
    <p:sldId id="313" r:id="rId13"/>
    <p:sldId id="258" r:id="rId14"/>
    <p:sldId id="265" r:id="rId15"/>
    <p:sldId id="269" r:id="rId16"/>
    <p:sldId id="320" r:id="rId17"/>
    <p:sldId id="321" r:id="rId18"/>
    <p:sldId id="322" r:id="rId19"/>
    <p:sldId id="323" r:id="rId20"/>
    <p:sldId id="330" r:id="rId21"/>
    <p:sldId id="331" r:id="rId22"/>
    <p:sldId id="332" r:id="rId23"/>
    <p:sldId id="327" r:id="rId24"/>
    <p:sldId id="328" r:id="rId25"/>
    <p:sldId id="329" r:id="rId26"/>
    <p:sldId id="333" r:id="rId27"/>
    <p:sldId id="334" r:id="rId28"/>
    <p:sldId id="335" r:id="rId29"/>
    <p:sldId id="336" r:id="rId30"/>
    <p:sldId id="337" r:id="rId31"/>
    <p:sldId id="338" r:id="rId32"/>
    <p:sldId id="324" r:id="rId33"/>
    <p:sldId id="325" r:id="rId34"/>
    <p:sldId id="326" r:id="rId35"/>
    <p:sldId id="2147483647" r:id="rId36"/>
    <p:sldId id="339" r:id="rId37"/>
    <p:sldId id="259" r:id="rId38"/>
    <p:sldId id="316" r:id="rId39"/>
    <p:sldId id="289" r:id="rId40"/>
    <p:sldId id="271" r:id="rId41"/>
    <p:sldId id="275" r:id="rId42"/>
    <p:sldId id="260" r:id="rId43"/>
    <p:sldId id="278" r:id="rId44"/>
    <p:sldId id="280" r:id="rId45"/>
    <p:sldId id="314" r:id="rId46"/>
    <p:sldId id="261" r:id="rId47"/>
    <p:sldId id="256" r:id="rId48"/>
    <p:sldId id="279" r:id="rId49"/>
    <p:sldId id="292" r:id="rId50"/>
    <p:sldId id="347" r:id="rId51"/>
    <p:sldId id="267" r:id="rId52"/>
    <p:sldId id="268" r:id="rId53"/>
    <p:sldId id="295" r:id="rId54"/>
    <p:sldId id="290" r:id="rId55"/>
    <p:sldId id="340" r:id="rId56"/>
    <p:sldId id="270" r:id="rId57"/>
    <p:sldId id="272" r:id="rId58"/>
    <p:sldId id="341" r:id="rId59"/>
    <p:sldId id="342" r:id="rId60"/>
    <p:sldId id="348" r:id="rId61"/>
    <p:sldId id="317" r:id="rId62"/>
    <p:sldId id="262" r:id="rId63"/>
    <p:sldId id="263" r:id="rId64"/>
    <p:sldId id="284" r:id="rId6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266"/>
            <p14:sldId id="257"/>
            <p14:sldId id="305"/>
            <p14:sldId id="286"/>
            <p14:sldId id="310"/>
            <p14:sldId id="273"/>
            <p14:sldId id="313"/>
            <p14:sldId id="258"/>
            <p14:sldId id="265"/>
            <p14:sldId id="269"/>
            <p14:sldId id="320"/>
            <p14:sldId id="321"/>
            <p14:sldId id="322"/>
            <p14:sldId id="323"/>
            <p14:sldId id="330"/>
            <p14:sldId id="331"/>
            <p14:sldId id="332"/>
            <p14:sldId id="327"/>
            <p14:sldId id="328"/>
            <p14:sldId id="329"/>
            <p14:sldId id="333"/>
            <p14:sldId id="334"/>
            <p14:sldId id="335"/>
            <p14:sldId id="336"/>
            <p14:sldId id="337"/>
            <p14:sldId id="338"/>
            <p14:sldId id="324"/>
            <p14:sldId id="325"/>
            <p14:sldId id="326"/>
            <p14:sldId id="2147483647"/>
            <p14:sldId id="339"/>
            <p14:sldId id="259"/>
            <p14:sldId id="316"/>
            <p14:sldId id="289"/>
            <p14:sldId id="271"/>
            <p14:sldId id="275"/>
            <p14:sldId id="260"/>
            <p14:sldId id="278"/>
            <p14:sldId id="280"/>
            <p14:sldId id="314"/>
            <p14:sldId id="261"/>
            <p14:sldId id="256"/>
            <p14:sldId id="279"/>
            <p14:sldId id="292"/>
            <p14:sldId id="347"/>
            <p14:sldId id="267"/>
            <p14:sldId id="268"/>
            <p14:sldId id="295"/>
            <p14:sldId id="290"/>
            <p14:sldId id="340"/>
            <p14:sldId id="270"/>
            <p14:sldId id="272"/>
            <p14:sldId id="341"/>
            <p14:sldId id="342"/>
            <p14:sldId id="348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hamed pc" initials="mp" lastIdx="1" clrIdx="0">
    <p:extLst>
      <p:ext uri="{19B8F6BF-5375-455C-9EA6-DF929625EA0E}">
        <p15:presenceInfo xmlns:p15="http://schemas.microsoft.com/office/powerpoint/2012/main" userId="mohamed 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ECB963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commentAuthors" Target="commentAuthor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9466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0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gi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7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4.png"/><Relationship Id="rId4" Type="http://schemas.openxmlformats.org/officeDocument/2006/relationships/image" Target="../media/image7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4.png"/><Relationship Id="rId4" Type="http://schemas.openxmlformats.org/officeDocument/2006/relationships/image" Target="../media/image76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4.png"/><Relationship Id="rId4" Type="http://schemas.openxmlformats.org/officeDocument/2006/relationships/image" Target="../media/image77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4.png"/><Relationship Id="rId4" Type="http://schemas.openxmlformats.org/officeDocument/2006/relationships/image" Target="../media/image78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Héros comme nous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Vocabulaire et compréhension de l’oral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pic>
        <p:nvPicPr>
          <p:cNvPr id="8" name="Image 7" descr="Une image contenant véhicule, casque, Véhicule terrestre, voiture&#10;&#10;Le contenu généré par l’IA peut être incorrect.">
            <a:extLst>
              <a:ext uri="{FF2B5EF4-FFF2-40B4-BE49-F238E27FC236}">
                <a16:creationId xmlns:a16="http://schemas.microsoft.com/office/drawing/2014/main" id="{02278791-B11A-250D-C357-E86F78828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1" t="13013"/>
          <a:stretch>
            <a:fillRect/>
          </a:stretch>
        </p:blipFill>
        <p:spPr>
          <a:xfrm>
            <a:off x="2870680" y="4399044"/>
            <a:ext cx="2577429" cy="193068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4FA2AB4-9465-3CE3-A63E-0F71C0AC1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67" y="4399044"/>
            <a:ext cx="2539155" cy="1930681"/>
          </a:xfrm>
          <a:prstGeom prst="rect">
            <a:avLst/>
          </a:prstGeom>
        </p:spPr>
      </p:pic>
      <p:pic>
        <p:nvPicPr>
          <p:cNvPr id="12" name="Image 11" descr="Une image contenant habits, véhicule, Véhicule terrestre, plein air&#10;&#10;Le contenu généré par l’IA peut être incorrect.">
            <a:extLst>
              <a:ext uri="{FF2B5EF4-FFF2-40B4-BE49-F238E27FC236}">
                <a16:creationId xmlns:a16="http://schemas.microsoft.com/office/drawing/2014/main" id="{DC04DB8C-F5D4-1581-0CB9-8C56F60B31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568" y="4399044"/>
            <a:ext cx="2539155" cy="193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lexique relatif aux émotions et aux motivations.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émotions et motivations à partir de l’action accomplie.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Mettre en valeur les motivations et les actions d’un héros du quotidien.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Participer à un échange oral pour mettre en valeur les motivations et les actions d’un héros.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Analyser des indices pour deviner les émotions ou les motivations d’un personnage..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Lire de manière fluide et expressive un texte narratif-descriptif..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Déduire les émotions, les motivations, ou les valeurs d’une personne à partir de ses paroles, gestes ou choix.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443331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vocabulaire des actions héroïques.</a:t>
            </a:r>
          </a:p>
          <a:p>
            <a:pPr defTabSz="685783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Compréhension globale :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Analyser des indices pour deviner les émotions ou les valeurs d’un héros du quotidien.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Déduire les motivations, les émotions ou les valeurs d’une personne à partir de ses paroles, gestes ou choix.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Lire de manière fluide et expressive un texte narratif-descriptif..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Utiliser des compléments de manière pour décrire des actions héroïques.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Mettre en valeur les qualités et les actions d’un héros.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Rédiger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portrait d’un héros pour mettre en valeur ses actions, ses motivations et ses qualités.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3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Identifier et utiliser le lexique </a:t>
            </a:r>
            <a:r>
              <a:rPr lang="fr-FR" dirty="0">
                <a:ea typeface="Calibri" panose="020F0502020204030204" pitchFamily="34" charset="0"/>
              </a:rPr>
              <a:t>relatif aux </a:t>
            </a:r>
            <a:r>
              <a:rPr lang="fr-FR" b="1" dirty="0">
                <a:ea typeface="Calibri" panose="020F0502020204030204" pitchFamily="34" charset="0"/>
              </a:rPr>
              <a:t>valeurs</a:t>
            </a:r>
            <a:r>
              <a:rPr lang="fr-FR" dirty="0">
                <a:ea typeface="Calibri" panose="020F0502020204030204" pitchFamily="34" charset="0"/>
              </a:rPr>
              <a:t> et aux </a:t>
            </a:r>
            <a:r>
              <a:rPr lang="fr-FR" b="1" dirty="0">
                <a:ea typeface="Calibri" panose="020F0502020204030204" pitchFamily="34" charset="0"/>
              </a:rPr>
              <a:t>qualités d’un héros </a:t>
            </a:r>
            <a:r>
              <a:rPr lang="fr-FR" dirty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Utiliser des expressions variées pour décrire les actions et les qualités d’un héros.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identifier la </a:t>
            </a:r>
            <a:r>
              <a:rPr lang="fr-FR" b="1" dirty="0"/>
              <a:t>qualité</a:t>
            </a:r>
            <a:r>
              <a:rPr lang="fr-FR" dirty="0"/>
              <a:t> d’une personne à partir de </a:t>
            </a:r>
            <a:r>
              <a:rPr lang="fr-FR" b="1" dirty="0"/>
              <a:t>l’action</a:t>
            </a:r>
            <a:r>
              <a:rPr lang="fr-FR" dirty="0"/>
              <a:t> qu’elle accomplit.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/>
              <a:t>Brave, généreux, profondément humain, animé par le sens du devoir, impressionne par, se caractérise par, ce qui le distingue, …</a:t>
            </a:r>
          </a:p>
          <a:p>
            <a:r>
              <a:rPr lang="fr-FR" dirty="0"/>
              <a:t>Valeurs et qualités d’un héros, </a:t>
            </a:r>
          </a:p>
          <a:p>
            <a:r>
              <a:rPr lang="fr-FR" dirty="0"/>
              <a:t>Lien entre actions accomplies et qualités personnelles.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Utiliser des expressions variées pour parler des qualités d’un héros du quotidien.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Savoir établir des liens entre les actions accomplies et les qualités d’un héros.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carte lexicale, support audio, feedback immédiat et justification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Identifier des actions sans comprendre leur signification et les qualités qu’elles traduisent.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Oublier la démarche à suivre : identifier celui qui parle → repérer une action → nommer la qualité.</a:t>
            </a:r>
          </a:p>
        </p:txBody>
      </p:sp>
    </p:spTree>
    <p:extLst>
      <p:ext uri="{BB962C8B-B14F-4D97-AF65-F5344CB8AC3E}">
        <p14:creationId xmlns:p14="http://schemas.microsoft.com/office/powerpoint/2010/main" val="154435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D5943-3CB0-750A-9111-C746B5A0FE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25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Vocabulaire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42A672-1F27-D8B7-8C6F-C8B4CDC2F8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Compréhension de l’oral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cette séance au vocabulaire.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Vocabulaire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749955" y="379428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4961759" y="2375516"/>
            <a:ext cx="60960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32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Les qualités d’un héros</a:t>
            </a: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du vocabulaire.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68105D-DC40-E97B-04A0-61443797A25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/>
              <a:t>Lire l’objectif de la séance avec une voix claire et audible.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et utiliser le lexique relatif aux valeurs et aux qualités d’un héros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6F763-6D50-F39C-79E9-0D114AD7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BAB858-C0D0-EE0D-D7C7-52D90F054D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3899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9CD89-C70A-1174-5245-D80810B54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D2F3E5-FEF1-E879-C70E-FDDBC3D3F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l’image. Que représente-t-elle ?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18632E3-47E2-7225-646C-6D21DE2748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4B43242-B751-8BFD-29D3-23595FFF740A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Accident de voiture, taches de sang, blessé, secours, …</a:t>
            </a:r>
          </a:p>
        </p:txBody>
      </p:sp>
      <p:pic>
        <p:nvPicPr>
          <p:cNvPr id="5" name="Image 4" descr="Une image contenant habits, personne, voitur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78958F38-06BF-8F83-0B9C-26DF9A244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5"/>
            <a:ext cx="5224812" cy="348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37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5A504-C9F2-3B01-54DB-1C248704D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FF0196-1CF6-F728-FF92-1F946738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La jeune femme porte secours à un jeune homme blessé. C’est une femme brave et courageuse.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A7E2C3A5-AEC2-9205-1CBE-C2880DC485B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6F3F5CE-833E-6B04-5D98-1C76A00C6AE6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brave et courageux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  <a:endParaRPr lang="fr-FR" sz="1600" dirty="0">
              <a:solidFill>
                <a:srgbClr val="E7E6E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28453C1-565E-570D-0760-28214518E08E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>
                <a:latin typeface="Calibri" panose="020F0502020204030204" pitchFamily="34" charset="0"/>
              </a:rPr>
              <a:t>Brave et courageux</a:t>
            </a:r>
            <a:endParaRPr lang="fr-FR" sz="2400" b="1" dirty="0"/>
          </a:p>
        </p:txBody>
      </p:sp>
      <p:pic>
        <p:nvPicPr>
          <p:cNvPr id="9" name="Image 8" descr="Une image contenant habits, personne, voitur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06BB4688-1DED-DD51-FE7C-0EC8861E83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5"/>
            <a:ext cx="5224812" cy="348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45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583B9-2319-DB93-6250-918A96185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4192A6-D1EF-A58B-5C8D-9C51C93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 brave et courageux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9C149EE-98DC-2AF5-0F9E-1BA10C5086E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A628D91-8B06-284E-571B-3B08C6892BD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08FA84-F38B-18F5-C3EE-BE906332DCD2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>
                <a:latin typeface="Calibri" panose="020F0502020204030204" pitchFamily="34" charset="0"/>
              </a:rPr>
              <a:t>Brave et courageux</a:t>
            </a:r>
            <a:endParaRPr lang="fr-FR" sz="24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3BC46A-846C-9DCB-AF32-C4D04DEDE09E}"/>
              </a:ext>
            </a:extLst>
          </p:cNvPr>
          <p:cNvSpPr txBox="1"/>
          <p:nvPr/>
        </p:nvSpPr>
        <p:spPr>
          <a:xfrm>
            <a:off x="1393371" y="4846061"/>
            <a:ext cx="92202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C’est une jeune femme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brave et courageuse</a:t>
            </a:r>
            <a:r>
              <a:rPr lang="fr-FR" sz="2400" dirty="0">
                <a:latin typeface="Calibri" panose="020F0502020204030204" pitchFamily="34" charset="0"/>
              </a:rPr>
              <a:t>, toujours prête à aider les personnes en détresse.</a:t>
            </a:r>
            <a:r>
              <a:rPr lang="fr-FR" sz="2400" b="0" i="0" u="none" strike="noStrike" baseline="0" dirty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9" name="Image 8" descr="Une image contenant habits, personne, voitur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DD3D69A3-37E1-F531-0819-438522D2F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5"/>
            <a:ext cx="5224812" cy="348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00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6E7B9-BAE3-59B0-40C4-8213BE25F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40BBB0-1CD5-E619-71B6-A725A9D61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Observons l’image. Que représente-t-elle 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FB1184C-518A-48BD-2E2A-3C240A92619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EB173B8-3F91-378B-1190-EE06D49FD9E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une jeune fille triste, une autre qui la soutient, …</a:t>
            </a:r>
          </a:p>
        </p:txBody>
      </p:sp>
      <p:pic>
        <p:nvPicPr>
          <p:cNvPr id="4" name="Image 3" descr="Une image contenant habits, Visage humain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E817BB7-1012-4572-942A-CE99F98EF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533368"/>
            <a:ext cx="5224812" cy="348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670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85382-1F8E-E428-9D2F-E2527F20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0A1301-E78F-93B3-225A-36CA0C0D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La jeune fille soutient son amie. Elle est généreuse et profondément humaine.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325EB33-B4D0-BB12-EC06-1612785127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C10250C-147A-6752-B4D7-E0A6E09D8CF0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généreux et profondément humain 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78ECEB5-AC44-C8A5-EDF4-7723EF461761}"/>
              </a:ext>
            </a:extLst>
          </p:cNvPr>
          <p:cNvSpPr txBox="1"/>
          <p:nvPr/>
        </p:nvSpPr>
        <p:spPr>
          <a:xfrm>
            <a:off x="6794338" y="3067538"/>
            <a:ext cx="4004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>
                <a:latin typeface="Calibri" panose="020F0502020204030204" pitchFamily="34" charset="0"/>
              </a:rPr>
              <a:t>généreux et profondément humain</a:t>
            </a:r>
            <a:endParaRPr lang="fr-FR" sz="2400" b="1" dirty="0"/>
          </a:p>
        </p:txBody>
      </p:sp>
      <p:pic>
        <p:nvPicPr>
          <p:cNvPr id="4" name="Image 3" descr="Une image contenant habits, Visage humain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CF615469-3053-529D-E4C1-A49449985A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533368"/>
            <a:ext cx="5224812" cy="348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145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AE1F3-358F-71A3-C8CB-FA8FBCD39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63ED0-E5E0-8F6C-CC17-DB9386693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« généreux et profondément humain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B41BD84-373C-D255-235D-D8CD6CAE7AE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7F0F99F3-AD8A-7968-92C4-2CE847F181EC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594935-49D5-B105-144F-C95C18ABD592}"/>
              </a:ext>
            </a:extLst>
          </p:cNvPr>
          <p:cNvSpPr txBox="1"/>
          <p:nvPr/>
        </p:nvSpPr>
        <p:spPr>
          <a:xfrm>
            <a:off x="1393371" y="4846061"/>
            <a:ext cx="9220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Nous sommes fiers d’avoir à nos côtés une personne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généreuse et profondément humaine</a:t>
            </a:r>
            <a:r>
              <a:rPr lang="fr-FR" sz="240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CCD6CBA-732B-E320-2A66-399A39487E80}"/>
              </a:ext>
            </a:extLst>
          </p:cNvPr>
          <p:cNvSpPr txBox="1"/>
          <p:nvPr/>
        </p:nvSpPr>
        <p:spPr>
          <a:xfrm>
            <a:off x="6794338" y="3067538"/>
            <a:ext cx="4004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>
                <a:latin typeface="Calibri" panose="020F0502020204030204" pitchFamily="34" charset="0"/>
              </a:rPr>
              <a:t>généreux et profondément humain</a:t>
            </a:r>
            <a:endParaRPr lang="fr-FR" sz="2400" b="1" dirty="0"/>
          </a:p>
        </p:txBody>
      </p:sp>
      <p:pic>
        <p:nvPicPr>
          <p:cNvPr id="4" name="Image 3" descr="Une image contenant habits, Visage humain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0EEFB536-0ECC-9849-B316-F3C3A5A89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533368"/>
            <a:ext cx="5224812" cy="348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433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575DF-07CF-7BDE-913A-CBB4331CB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00C714-BA7C-C57F-A244-AF2F03325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Examinez cette image. Qui sont ces personnes ?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Où se trouvent-elles 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834FE289-CEB1-414C-D5C3-F404B33F7F8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3161663-A085-6643-7AFB-5ABADD8C5DE5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plateau de télé, image d’arrière-plan, public, …</a:t>
            </a:r>
          </a:p>
        </p:txBody>
      </p:sp>
      <p:pic>
        <p:nvPicPr>
          <p:cNvPr id="5" name="Image 4" descr="Une image contenant habits, Visage humain, personn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96ED64D-4F73-4322-5708-ABB6A430F0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55" y="1668040"/>
            <a:ext cx="5187045" cy="345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89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57135-F31E-72B7-6B38-8AB6DE282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7D5F32-15BD-5DC2-1DBA-B10EE1438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 jeune homme a sauvé un enfant qui se noie. Il est animé par le sens du devoir.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7AC979A-56EF-EA79-F716-AA02A6EA242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048F37EC-EA11-785A-0F44-96888A1461D9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alt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animé par le sens du devoir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pic>
        <p:nvPicPr>
          <p:cNvPr id="5" name="Image 4" descr="Une image contenant habits, Visage humain, personn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628D0C6-0B81-518D-3A24-A5CCC5383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55" y="1668040"/>
            <a:ext cx="5187045" cy="345803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7492E44-C0D7-7880-E464-778790241893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Animé par le sens du devoir</a:t>
            </a:r>
          </a:p>
        </p:txBody>
      </p:sp>
    </p:spTree>
    <p:extLst>
      <p:ext uri="{BB962C8B-B14F-4D97-AF65-F5344CB8AC3E}">
        <p14:creationId xmlns:p14="http://schemas.microsoft.com/office/powerpoint/2010/main" val="24199139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01F89-0231-73C7-A5C4-1E9835003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066390-EBE4-3F89-B6B6-C4067BAC9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animé par le sens du devoir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FA9D8BA7-BF40-D870-171C-DF5B2314E1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C653B62-C3CD-D3B4-32ED-9B620C0CF87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C2DF7F-22C3-3C67-188B-1A158DDC6913}"/>
              </a:ext>
            </a:extLst>
          </p:cNvPr>
          <p:cNvSpPr txBox="1"/>
          <p:nvPr/>
        </p:nvSpPr>
        <p:spPr>
          <a:xfrm>
            <a:off x="1393371" y="4846061"/>
            <a:ext cx="92202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Nous sommes ravis d’accueillir un jeune homme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animé par le sens du devoir</a:t>
            </a:r>
            <a:r>
              <a:rPr lang="fr-FR" sz="2400" dirty="0"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D5BD85-5F2A-C38D-FE51-AAF4241A6F67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Animé par le sens du devoir</a:t>
            </a:r>
          </a:p>
        </p:txBody>
      </p:sp>
      <p:pic>
        <p:nvPicPr>
          <p:cNvPr id="11" name="Image 10" descr="Une image contenant habits, Visage humain, personn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684C491-D911-D7F8-D7DB-1E7116ADC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55" y="1668040"/>
            <a:ext cx="5187045" cy="345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97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92050-0AD8-6249-9C50-C62C2881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C6A7CC-6623-B3E4-BE46-DB873063C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Regardez attentivement l’image. 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6A6A0F17-9B64-EB8E-EAA6-C5006C906B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78713F0-C862-3E85-CF0B-7B43AAD00675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enfants, jeune, murs fissurés, tremblement de terre, …</a:t>
            </a:r>
          </a:p>
        </p:txBody>
      </p:sp>
      <p:pic>
        <p:nvPicPr>
          <p:cNvPr id="5" name="Image 4" descr="Une image contenant habits, dessin humoristique, Visage humain, garçon&#10;&#10;Le contenu généré par l’IA peut être incorrect.">
            <a:extLst>
              <a:ext uri="{FF2B5EF4-FFF2-40B4-BE49-F238E27FC236}">
                <a16:creationId xmlns:a16="http://schemas.microsoft.com/office/drawing/2014/main" id="{FD874684-AE6F-F07B-F66D-9D9EAFC6B4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7" y="1662205"/>
            <a:ext cx="5132137" cy="34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489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E3586-7C87-E820-933F-2CAA40188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777254-1603-2C7E-30FB-85D87D43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 jeune homme reste calme malgré le tremblement de terre. Il i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mpressionne par son sang-froid.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C7692244-C0CF-8FFE-AF23-48E51A48EEA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51A26897-034D-E048-0B83-1E5627D4305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impressionner par son sang-froid.</a:t>
            </a:r>
          </a:p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4D06353-4D5C-9F9F-92E9-B5F6D2CDB9C2}"/>
              </a:ext>
            </a:extLst>
          </p:cNvPr>
          <p:cNvSpPr txBox="1"/>
          <p:nvPr/>
        </p:nvSpPr>
        <p:spPr>
          <a:xfrm>
            <a:off x="6424224" y="3120145"/>
            <a:ext cx="4512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>
                <a:latin typeface="Calibri" panose="020F0502020204030204" pitchFamily="34" charset="0"/>
              </a:rPr>
              <a:t>Impressionner par son sang-froid</a:t>
            </a:r>
            <a:endParaRPr lang="fr-FR" sz="2400" b="1" dirty="0"/>
          </a:p>
        </p:txBody>
      </p:sp>
      <p:pic>
        <p:nvPicPr>
          <p:cNvPr id="5" name="Image 4" descr="Une image contenant habits, dessin humoristique, Visage humain, garçon&#10;&#10;Le contenu généré par l’IA peut être incorrect.">
            <a:extLst>
              <a:ext uri="{FF2B5EF4-FFF2-40B4-BE49-F238E27FC236}">
                <a16:creationId xmlns:a16="http://schemas.microsoft.com/office/drawing/2014/main" id="{F5101A1F-C727-7001-9E58-4A0F7EB65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7" y="1662205"/>
            <a:ext cx="5132137" cy="34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555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F8F01-BB4C-D956-3477-8FEC57EFF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8D23EA-4BB9-63D2-CEE0-A8AEB5E9A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« impressionner par son sang-froid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7FD9F9A1-250D-4C38-E7DB-380997B6F02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21713E0-F22A-56BF-72D1-5193F8E2B12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6B6D2FE-612B-CF68-CC78-370092046DE6}"/>
              </a:ext>
            </a:extLst>
          </p:cNvPr>
          <p:cNvSpPr txBox="1"/>
          <p:nvPr/>
        </p:nvSpPr>
        <p:spPr>
          <a:xfrm>
            <a:off x="1393371" y="4846061"/>
            <a:ext cx="9220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Il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impressionne par son sang-froid</a:t>
            </a:r>
            <a:r>
              <a:rPr lang="fr-FR" sz="2400" dirty="0">
                <a:latin typeface="Calibri" panose="020F0502020204030204" pitchFamily="34" charset="0"/>
              </a:rPr>
              <a:t>, même dans les situations les plus dangereuses.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762978-1086-5AC3-2E45-A8675A65C203}"/>
              </a:ext>
            </a:extLst>
          </p:cNvPr>
          <p:cNvSpPr txBox="1"/>
          <p:nvPr/>
        </p:nvSpPr>
        <p:spPr>
          <a:xfrm>
            <a:off x="6424224" y="3120145"/>
            <a:ext cx="4512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>
                <a:latin typeface="Calibri" panose="020F0502020204030204" pitchFamily="34" charset="0"/>
              </a:rPr>
              <a:t>Impressionner par son sang-froid</a:t>
            </a:r>
            <a:endParaRPr lang="fr-FR" sz="2400" b="1" dirty="0"/>
          </a:p>
        </p:txBody>
      </p:sp>
      <p:pic>
        <p:nvPicPr>
          <p:cNvPr id="9" name="Image 8" descr="Une image contenant habits, dessin humoristique, Visage humain, garçon&#10;&#10;Le contenu généré par l’IA peut être incorrect.">
            <a:extLst>
              <a:ext uri="{FF2B5EF4-FFF2-40B4-BE49-F238E27FC236}">
                <a16:creationId xmlns:a16="http://schemas.microsoft.com/office/drawing/2014/main" id="{9C456E19-F7C8-A335-CEA8-84892F85BA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7" y="1662205"/>
            <a:ext cx="5132137" cy="34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7284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E1377-61DD-2136-BF0A-F1D7EC14A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69B9DE-4F07-348C-E341-E79C5E4A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cette image. Que représente-t-elle 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99B33CC0-611F-A5C2-C379-E410B98814A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B40CC7B-F222-22D8-9729-ECDF0F757D0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collège, jeunes, harcèlement, …</a:t>
            </a:r>
          </a:p>
        </p:txBody>
      </p:sp>
      <p:pic>
        <p:nvPicPr>
          <p:cNvPr id="4" name="Image 3" descr="Une image contenant habits, garçon, personne, Visage humain&#10;&#10;Le contenu généré par l’IA peut être incorrect.">
            <a:extLst>
              <a:ext uri="{FF2B5EF4-FFF2-40B4-BE49-F238E27FC236}">
                <a16:creationId xmlns:a16="http://schemas.microsoft.com/office/drawing/2014/main" id="{8F13C770-5910-8790-54E8-34C54B29A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72" y="1665514"/>
            <a:ext cx="5094515" cy="339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844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E02F1-B7A2-D14F-8A48-215ECDEA2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2D032E-1587-9C4B-7F47-06B291DD7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Il se caractériser par son courage. Il défend courageusement le jeune élève victime de harcèlement.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26B59A6-771B-CE9B-35C3-E50F5C379E9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C6176B5-751E-D85B-04E8-13F4666AD06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se caractériser par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pic>
        <p:nvPicPr>
          <p:cNvPr id="4" name="Image 3" descr="Une image contenant habits, garçon, personne, Visage humain&#10;&#10;Le contenu généré par l’IA peut être incorrect.">
            <a:extLst>
              <a:ext uri="{FF2B5EF4-FFF2-40B4-BE49-F238E27FC236}">
                <a16:creationId xmlns:a16="http://schemas.microsoft.com/office/drawing/2014/main" id="{446803BC-DD64-70BD-0011-DADF0F8539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72" y="1665514"/>
            <a:ext cx="5094515" cy="33963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0AA67B1-E717-EEFB-CCF3-C626A467C780}"/>
              </a:ext>
            </a:extLst>
          </p:cNvPr>
          <p:cNvSpPr txBox="1"/>
          <p:nvPr/>
        </p:nvSpPr>
        <p:spPr>
          <a:xfrm>
            <a:off x="6411686" y="3067538"/>
            <a:ext cx="4386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Se caractériser par</a:t>
            </a:r>
          </a:p>
        </p:txBody>
      </p:sp>
    </p:spTree>
    <p:extLst>
      <p:ext uri="{BB962C8B-B14F-4D97-AF65-F5344CB8AC3E}">
        <p14:creationId xmlns:p14="http://schemas.microsoft.com/office/powerpoint/2010/main" val="32459260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3F218-76C6-BFE7-F2CC-7DDEBE137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64ACC8-6E33-644E-56D6-4F8FAD0A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«  se caractériser par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07627EBD-2D44-3BF7-0438-C3A6696695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D92CCA8E-BAFA-F119-DC79-B167D0DC786E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AB79A3-1996-CAD3-C407-5982611F7DD0}"/>
              </a:ext>
            </a:extLst>
          </p:cNvPr>
          <p:cNvSpPr txBox="1"/>
          <p:nvPr/>
        </p:nvSpPr>
        <p:spPr>
          <a:xfrm>
            <a:off x="1393371" y="4846061"/>
            <a:ext cx="9220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Il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se caractérise par </a:t>
            </a:r>
            <a:r>
              <a:rPr lang="fr-FR" sz="2400" dirty="0">
                <a:latin typeface="Calibri" panose="020F0502020204030204" pitchFamily="34" charset="0"/>
              </a:rPr>
              <a:t>sa force de caractère, il reste calme même dans les moments décisifs.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FCEBD6-5097-741F-137B-5C2D19CE5649}"/>
              </a:ext>
            </a:extLst>
          </p:cNvPr>
          <p:cNvSpPr txBox="1"/>
          <p:nvPr/>
        </p:nvSpPr>
        <p:spPr>
          <a:xfrm>
            <a:off x="6411686" y="3067538"/>
            <a:ext cx="4386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Se caractériser par</a:t>
            </a:r>
          </a:p>
        </p:txBody>
      </p:sp>
      <p:pic>
        <p:nvPicPr>
          <p:cNvPr id="9" name="Image 8" descr="Une image contenant habits, garçon, personne, Visage humain&#10;&#10;Le contenu généré par l’IA peut être incorrect.">
            <a:extLst>
              <a:ext uri="{FF2B5EF4-FFF2-40B4-BE49-F238E27FC236}">
                <a16:creationId xmlns:a16="http://schemas.microsoft.com/office/drawing/2014/main" id="{2A1B25C0-F8F6-2530-243B-BC1B565617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72" y="1665514"/>
            <a:ext cx="5094515" cy="339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776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369D4-60B2-7173-B1E2-25406E89F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78A63A-74B2-ECC7-54C6-22C33B618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Regardez bien l’image. Que représente cette situation ?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812A86C5-5A38-F0C4-4EC0-D449413427A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C93CC413-D61B-1028-0A13-0B8D72C68AD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vieille dame, jeune fille, …</a:t>
            </a:r>
          </a:p>
        </p:txBody>
      </p:sp>
      <p:pic>
        <p:nvPicPr>
          <p:cNvPr id="5" name="Image 4" descr="Une image contenant habits, personne, plein air, voiture&#10;&#10;Le contenu généré par l’IA peut être incorrect.">
            <a:extLst>
              <a:ext uri="{FF2B5EF4-FFF2-40B4-BE49-F238E27FC236}">
                <a16:creationId xmlns:a16="http://schemas.microsoft.com/office/drawing/2014/main" id="{5A8BACF7-8202-EB6F-ACC4-F9C937354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54" y="1665515"/>
            <a:ext cx="5176156" cy="345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6937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F69C2-6584-FC4A-3E04-7B2B40E5C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806A57-2226-CC9E-DE34-137E887FE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Une jeune fille aide une vieille dame à se relever. Elle se distingue par son calme et sa gentillesse.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D69F79F6-B12C-FEB2-5C86-70AD0BFF2F3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A36041C-5BD7-2119-3BD9-07BF9F1346E9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Ce qui la distingue, c’est ….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62EAB9-529B-BA3E-2438-5158E6C6A88C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Ce qui la distingue, c’est …</a:t>
            </a:r>
          </a:p>
        </p:txBody>
      </p:sp>
      <p:pic>
        <p:nvPicPr>
          <p:cNvPr id="5" name="Image 4" descr="Une image contenant habits, personne, plein air, voiture&#10;&#10;Le contenu généré par l’IA peut être incorrect.">
            <a:extLst>
              <a:ext uri="{FF2B5EF4-FFF2-40B4-BE49-F238E27FC236}">
                <a16:creationId xmlns:a16="http://schemas.microsoft.com/office/drawing/2014/main" id="{4B5C1CFE-F07F-B2D2-5A61-2DEE55A3A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54" y="1665515"/>
            <a:ext cx="5176156" cy="345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982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5CC73-9382-41C9-EE1B-1E8D11EA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2E9ACE-9F20-F795-2B36-5F56F391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 Ce qui la distingue, c’est …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42CF165-57F4-DD59-C3E6-73BC542142E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0AC885B-5B19-31B2-7336-0C5620AA68F7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71321E-DF0F-A324-7408-650B8768B949}"/>
              </a:ext>
            </a:extLst>
          </p:cNvPr>
          <p:cNvSpPr txBox="1"/>
          <p:nvPr/>
        </p:nvSpPr>
        <p:spPr>
          <a:xfrm>
            <a:off x="1393371" y="4846061"/>
            <a:ext cx="92202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Ce qui la distingue, c’est </a:t>
            </a:r>
            <a:r>
              <a:rPr lang="fr-FR" sz="2400" dirty="0">
                <a:latin typeface="Calibri" panose="020F0502020204030204" pitchFamily="34" charset="0"/>
              </a:rPr>
              <a:t>sa grande générosité, elle est toujours disponible quand on a besoin d’elle.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E9A7F8-334E-67ED-5010-FE1280B10B7C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Ce qui la distingue, c’est …</a:t>
            </a:r>
          </a:p>
        </p:txBody>
      </p:sp>
      <p:pic>
        <p:nvPicPr>
          <p:cNvPr id="9" name="Image 8" descr="Une image contenant habits, personne, plein air, voiture&#10;&#10;Le contenu généré par l’IA peut être incorrect.">
            <a:extLst>
              <a:ext uri="{FF2B5EF4-FFF2-40B4-BE49-F238E27FC236}">
                <a16:creationId xmlns:a16="http://schemas.microsoft.com/office/drawing/2014/main" id="{D87DE925-CF10-BA84-D666-86E3672108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54" y="1665515"/>
            <a:ext cx="5176156" cy="345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960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D895BC-CB9D-00B3-197B-20E3B1C239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49614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93168-8B67-FD10-874E-F5F4D2C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620F9-6FF0-3832-9BD0-6EDC60C9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exploiter les expressions étudiées pour répondre à cet exercice.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20076E-35B4-9E8C-4E40-2FE5A1C013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39AF6C32-3779-5810-7858-7774ECE869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8D81605-66E0-A227-BBCE-E37527263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364" y="1153322"/>
            <a:ext cx="8381272" cy="522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852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6C2109-6376-CBCB-6809-8B8CE8E2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allons exploité les expressions étudiées pour compléter les phrases.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87B0B2-AF03-96C7-604E-3810ADC3786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recopier les réponses dans le livret.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D09B3BAE-E4D7-1516-4381-9A945BEE420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E656A11-44B8-F9D2-DB88-B070737DF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364" y="1153322"/>
            <a:ext cx="8381272" cy="522099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9B9D9F7-D8E9-366C-7005-D94DE4E16D1C}"/>
              </a:ext>
            </a:extLst>
          </p:cNvPr>
          <p:cNvSpPr txBox="1"/>
          <p:nvPr/>
        </p:nvSpPr>
        <p:spPr>
          <a:xfrm>
            <a:off x="5195609" y="3140531"/>
            <a:ext cx="45035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généreuse et profondément humaine</a:t>
            </a:r>
            <a:endParaRPr lang="fr-FR" b="1" dirty="0">
              <a:solidFill>
                <a:srgbClr val="00B0F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F53972-BC8B-96DE-336E-B2845961A83B}"/>
              </a:ext>
            </a:extLst>
          </p:cNvPr>
          <p:cNvSpPr txBox="1"/>
          <p:nvPr/>
        </p:nvSpPr>
        <p:spPr>
          <a:xfrm>
            <a:off x="4988781" y="4283532"/>
            <a:ext cx="45035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impressionne par</a:t>
            </a:r>
            <a:endParaRPr lang="fr-FR" b="1" dirty="0">
              <a:solidFill>
                <a:srgbClr val="00B0F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706C238-9585-A532-28EE-04487B1C1BC1}"/>
              </a:ext>
            </a:extLst>
          </p:cNvPr>
          <p:cNvSpPr txBox="1"/>
          <p:nvPr/>
        </p:nvSpPr>
        <p:spPr>
          <a:xfrm>
            <a:off x="4988780" y="5426533"/>
            <a:ext cx="45035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animée par</a:t>
            </a:r>
            <a:endParaRPr lang="fr-FR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6101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9F946B-2761-85EB-66C6-4B4797B5F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1371636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5B9EB2-C4FC-9FA7-4AA7-0384B80DB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04" y="318293"/>
            <a:ext cx="10372033" cy="267549"/>
          </a:xfrm>
        </p:spPr>
        <p:txBody>
          <a:bodyPr/>
          <a:lstStyle/>
          <a:p>
            <a:r>
              <a:rPr lang="fr-MA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vous allez associez ces images aux énoncés correspondants. Travaillez en binôme.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C47EAA0A-05B5-3D7A-4D1E-DA747BA9EF9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3704" y="636642"/>
            <a:ext cx="10372459" cy="299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Choisir 1 binôme pour présenter le travail devant la classe. Demander de justifier les réponses.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29A07ED1-251B-2DE6-E69F-9354D30C0B09}"/>
              </a:ext>
            </a:extLst>
          </p:cNvPr>
          <p:cNvSpPr txBox="1"/>
          <p:nvPr/>
        </p:nvSpPr>
        <p:spPr>
          <a:xfrm>
            <a:off x="2957605" y="3513031"/>
            <a:ext cx="2118292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Ce qui le distingue, c’est </a:t>
            </a:r>
            <a:r>
              <a:rPr lang="fr-FR" dirty="0">
                <a:latin typeface="Calibri" panose="020F0502020204030204"/>
              </a:rPr>
              <a:t>son envie de soutenir les personnes en situation difficile.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55E3C5A6-A212-E79F-0744-691AB236CDCC}"/>
              </a:ext>
            </a:extLst>
          </p:cNvPr>
          <p:cNvSpPr txBox="1"/>
          <p:nvPr/>
        </p:nvSpPr>
        <p:spPr>
          <a:xfrm>
            <a:off x="757214" y="3503452"/>
            <a:ext cx="2138154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Son comportement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se caractérise par </a:t>
            </a:r>
            <a:r>
              <a:rPr lang="fr-FR" dirty="0"/>
              <a:t>la solidarité avec les familles pauvres.</a:t>
            </a:r>
          </a:p>
          <a:p>
            <a:pPr algn="ctr"/>
            <a:endParaRPr lang="fr-FR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9183B818-B4B2-FEDB-148E-4E1552CBA646}"/>
              </a:ext>
            </a:extLst>
          </p:cNvPr>
          <p:cNvSpPr txBox="1"/>
          <p:nvPr/>
        </p:nvSpPr>
        <p:spPr>
          <a:xfrm>
            <a:off x="9421473" y="3511057"/>
            <a:ext cx="2138154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Il a risqué sa vie pour sauver un enfant. Il est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animé par</a:t>
            </a:r>
            <a:r>
              <a:rPr lang="fr-FR" dirty="0">
                <a:latin typeface="Calibri" panose="020F0502020204030204"/>
              </a:rPr>
              <a:t> un vrai sens du devoir.</a:t>
            </a:r>
            <a:endParaRPr lang="fr-FR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54F43231-083C-62B5-D7D9-D9CFFAE23FCF}"/>
              </a:ext>
            </a:extLst>
          </p:cNvPr>
          <p:cNvSpPr txBox="1"/>
          <p:nvPr/>
        </p:nvSpPr>
        <p:spPr>
          <a:xfrm>
            <a:off x="5138133" y="3513031"/>
            <a:ext cx="2060692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Franchement, elle </a:t>
            </a:r>
            <a:r>
              <a:rPr lang="fr-FR" b="1" dirty="0">
                <a:solidFill>
                  <a:srgbClr val="00B0F0"/>
                </a:solidFill>
              </a:rPr>
              <a:t>impressionne par </a:t>
            </a:r>
            <a:r>
              <a:rPr lang="fr-FR" dirty="0"/>
              <a:t>son calme et son sang-froid</a:t>
            </a:r>
          </a:p>
          <a:p>
            <a:pPr algn="ctr"/>
            <a:endParaRPr lang="fr-FR" sz="1800" dirty="0">
              <a:latin typeface="Calibri" panose="020F0502020204030204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BEE04167-7A3A-41F1-1F0C-49435A80FD30}"/>
              </a:ext>
            </a:extLst>
          </p:cNvPr>
          <p:cNvSpPr txBox="1"/>
          <p:nvPr/>
        </p:nvSpPr>
        <p:spPr>
          <a:xfrm>
            <a:off x="3947127" y="5115683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1B35D121-D077-6F0A-A3FD-1824CA1FD257}"/>
              </a:ext>
            </a:extLst>
          </p:cNvPr>
          <p:cNvSpPr txBox="1"/>
          <p:nvPr/>
        </p:nvSpPr>
        <p:spPr>
          <a:xfrm>
            <a:off x="8245909" y="5115683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AE99614D-9521-6639-0BC9-FB0A2AAC88F9}"/>
              </a:ext>
            </a:extLst>
          </p:cNvPr>
          <p:cNvSpPr txBox="1"/>
          <p:nvPr/>
        </p:nvSpPr>
        <p:spPr>
          <a:xfrm>
            <a:off x="10416942" y="5115683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E</a:t>
            </a:r>
            <a:endParaRPr lang="fr-FR" sz="1200" b="1" dirty="0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F4F4F7D6-085E-5F66-A80E-48282F33824A}"/>
              </a:ext>
            </a:extLst>
          </p:cNvPr>
          <p:cNvSpPr txBox="1"/>
          <p:nvPr/>
        </p:nvSpPr>
        <p:spPr>
          <a:xfrm>
            <a:off x="6135852" y="5115683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8020C661-BAEE-E4AC-2418-1D3521819492}"/>
              </a:ext>
            </a:extLst>
          </p:cNvPr>
          <p:cNvSpPr txBox="1"/>
          <p:nvPr/>
        </p:nvSpPr>
        <p:spPr>
          <a:xfrm>
            <a:off x="7251353" y="3513031"/>
            <a:ext cx="2110082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Il est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brave et courageux</a:t>
            </a:r>
            <a:r>
              <a:rPr lang="fr-FR" dirty="0"/>
              <a:t>, il est toujours prêt à aider les autres.</a:t>
            </a:r>
          </a:p>
          <a:p>
            <a:pPr algn="ctr"/>
            <a:endParaRPr lang="fr-FR" b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07E73225-256C-0D98-5521-816C6A16342B}"/>
              </a:ext>
            </a:extLst>
          </p:cNvPr>
          <p:cNvSpPr txBox="1"/>
          <p:nvPr/>
        </p:nvSpPr>
        <p:spPr>
          <a:xfrm>
            <a:off x="1923887" y="5115682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0CC982A0-1D3C-7305-1266-A3E43C3CC50C}"/>
              </a:ext>
            </a:extLst>
          </p:cNvPr>
          <p:cNvSpPr txBox="1"/>
          <p:nvPr/>
        </p:nvSpPr>
        <p:spPr>
          <a:xfrm>
            <a:off x="10363880" y="2737026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5</a:t>
            </a:r>
            <a:endParaRPr lang="fr-FR" sz="1200" b="1" dirty="0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AB69B646-E7E7-0B55-5410-042C5A129E38}"/>
              </a:ext>
            </a:extLst>
          </p:cNvPr>
          <p:cNvSpPr txBox="1"/>
          <p:nvPr/>
        </p:nvSpPr>
        <p:spPr>
          <a:xfrm>
            <a:off x="8091464" y="2745062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650B92B2-23B7-1FBD-2137-C3A7E6CBBE37}"/>
              </a:ext>
            </a:extLst>
          </p:cNvPr>
          <p:cNvSpPr txBox="1"/>
          <p:nvPr/>
        </p:nvSpPr>
        <p:spPr>
          <a:xfrm>
            <a:off x="5970654" y="2737027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330A23FF-430D-32D1-EE4E-3804418D316F}"/>
              </a:ext>
            </a:extLst>
          </p:cNvPr>
          <p:cNvSpPr txBox="1"/>
          <p:nvPr/>
        </p:nvSpPr>
        <p:spPr>
          <a:xfrm>
            <a:off x="1887049" y="2769972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FE0306DC-1143-B521-8FE3-3CA550B0054C}"/>
              </a:ext>
            </a:extLst>
          </p:cNvPr>
          <p:cNvSpPr txBox="1"/>
          <p:nvPr/>
        </p:nvSpPr>
        <p:spPr>
          <a:xfrm>
            <a:off x="3882668" y="277586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  <p:graphicFrame>
        <p:nvGraphicFramePr>
          <p:cNvPr id="58" name="Tableau 57">
            <a:extLst>
              <a:ext uri="{FF2B5EF4-FFF2-40B4-BE49-F238E27FC236}">
                <a16:creationId xmlns:a16="http://schemas.microsoft.com/office/drawing/2014/main" id="{6E551E38-4FB8-E697-EF0D-7FA350C35E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227542"/>
              </p:ext>
            </p:extLst>
          </p:nvPr>
        </p:nvGraphicFramePr>
        <p:xfrm>
          <a:off x="2966568" y="5758719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1903876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234537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3845435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5898043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1643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454195"/>
                  </a:ext>
                </a:extLst>
              </a:tr>
            </a:tbl>
          </a:graphicData>
        </a:graphic>
      </p:graphicFrame>
      <p:pic>
        <p:nvPicPr>
          <p:cNvPr id="59" name="Image 58" descr="Une image contenant habits, personne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B3F8AB4-D035-6E5E-91AF-DE7B6F784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476" y="1099281"/>
            <a:ext cx="2110082" cy="1603104"/>
          </a:xfrm>
          <a:prstGeom prst="rect">
            <a:avLst/>
          </a:prstGeom>
        </p:spPr>
      </p:pic>
      <p:pic>
        <p:nvPicPr>
          <p:cNvPr id="60" name="Image 59" descr="Une image contenant habits, dessin humoristique, Animation, plein air&#10;&#10;Le contenu généré par l’IA peut être incorrect.">
            <a:extLst>
              <a:ext uri="{FF2B5EF4-FFF2-40B4-BE49-F238E27FC236}">
                <a16:creationId xmlns:a16="http://schemas.microsoft.com/office/drawing/2014/main" id="{956FFBBB-7E76-AC25-348B-3E073744D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322" y="1099281"/>
            <a:ext cx="2072852" cy="1590498"/>
          </a:xfrm>
          <a:prstGeom prst="rect">
            <a:avLst/>
          </a:prstGeom>
        </p:spPr>
      </p:pic>
      <p:pic>
        <p:nvPicPr>
          <p:cNvPr id="61" name="Image 60" descr="Une image contenant habits, Visage humain, dessin humoristique, peinture&#10;&#10;Le contenu généré par l’IA peut être incorrect.">
            <a:extLst>
              <a:ext uri="{FF2B5EF4-FFF2-40B4-BE49-F238E27FC236}">
                <a16:creationId xmlns:a16="http://schemas.microsoft.com/office/drawing/2014/main" id="{EDC27D01-CBA3-D9BD-4195-522DC21A61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596" y="1111887"/>
            <a:ext cx="2110082" cy="1572220"/>
          </a:xfrm>
          <a:prstGeom prst="rect">
            <a:avLst/>
          </a:prstGeom>
        </p:spPr>
      </p:pic>
      <p:pic>
        <p:nvPicPr>
          <p:cNvPr id="62" name="Image 61" descr="Une image contenant habits, plein air, personne, homme&#10;&#10;Le contenu généré par l’IA peut être incorrect.">
            <a:extLst>
              <a:ext uri="{FF2B5EF4-FFF2-40B4-BE49-F238E27FC236}">
                <a16:creationId xmlns:a16="http://schemas.microsoft.com/office/drawing/2014/main" id="{FA814506-1751-5251-6958-38F57C02A1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14" y="1109032"/>
            <a:ext cx="2138154" cy="1603104"/>
          </a:xfrm>
          <a:prstGeom prst="rect">
            <a:avLst/>
          </a:prstGeom>
        </p:spPr>
      </p:pic>
      <p:pic>
        <p:nvPicPr>
          <p:cNvPr id="65" name="Image 64" descr="Une image contenant pompier, casque, Casque, plein air&#10;&#10;Le contenu généré par l’IA peut être incorrect.">
            <a:extLst>
              <a:ext uri="{FF2B5EF4-FFF2-40B4-BE49-F238E27FC236}">
                <a16:creationId xmlns:a16="http://schemas.microsoft.com/office/drawing/2014/main" id="{ED6981BD-C977-6AE6-0B18-48FCB2B382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670" y="1106017"/>
            <a:ext cx="2129227" cy="15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16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3BC09-EE6F-793F-788D-37C3AAA26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D12942-F518-F8AB-D501-38F738400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04" y="318293"/>
            <a:ext cx="10372033" cy="267549"/>
          </a:xfrm>
        </p:spPr>
        <p:txBody>
          <a:bodyPr/>
          <a:lstStyle/>
          <a:p>
            <a:r>
              <a:rPr lang="fr-MA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avons associé correctement les images aux énoncés correspondants.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8DF399B-9A3D-F351-74BF-718DB1E3BD1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3704" y="636642"/>
            <a:ext cx="10372459" cy="299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Mettre l’accent sur les expressions et le vocabulaire étudié.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CEDFD6D-6FBA-2AF0-D9A0-D9DE5680020A}"/>
              </a:ext>
            </a:extLst>
          </p:cNvPr>
          <p:cNvSpPr txBox="1"/>
          <p:nvPr/>
        </p:nvSpPr>
        <p:spPr>
          <a:xfrm>
            <a:off x="2957605" y="3513031"/>
            <a:ext cx="2118292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Ce qui le distingue, c’est </a:t>
            </a:r>
            <a:r>
              <a:rPr lang="fr-FR" dirty="0">
                <a:latin typeface="Calibri" panose="020F0502020204030204"/>
              </a:rPr>
              <a:t>son envie de soutenir les personnes en situation difficile.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743A755-7458-4AAF-367E-D9639A89A12E}"/>
              </a:ext>
            </a:extLst>
          </p:cNvPr>
          <p:cNvSpPr txBox="1"/>
          <p:nvPr/>
        </p:nvSpPr>
        <p:spPr>
          <a:xfrm>
            <a:off x="757214" y="3503452"/>
            <a:ext cx="2138154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Son comportement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se caractérise par </a:t>
            </a:r>
            <a:r>
              <a:rPr lang="fr-FR" dirty="0"/>
              <a:t>la solidarité avec les familles pauvres.</a:t>
            </a:r>
          </a:p>
          <a:p>
            <a:pPr algn="ctr"/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BA5207B-3613-3422-C85A-6C731FD35547}"/>
              </a:ext>
            </a:extLst>
          </p:cNvPr>
          <p:cNvSpPr txBox="1"/>
          <p:nvPr/>
        </p:nvSpPr>
        <p:spPr>
          <a:xfrm>
            <a:off x="9421473" y="3511057"/>
            <a:ext cx="2138154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Il a risqué sa vie pour sauver un enfant. Il est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animé par</a:t>
            </a:r>
            <a:r>
              <a:rPr lang="fr-FR" dirty="0">
                <a:latin typeface="Calibri" panose="020F0502020204030204"/>
              </a:rPr>
              <a:t> un vrai sens du devoir.</a:t>
            </a:r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CE5257D-0BC3-0E95-B5E4-C326FF828C96}"/>
              </a:ext>
            </a:extLst>
          </p:cNvPr>
          <p:cNvSpPr txBox="1"/>
          <p:nvPr/>
        </p:nvSpPr>
        <p:spPr>
          <a:xfrm>
            <a:off x="5138133" y="3513031"/>
            <a:ext cx="2060692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Franchement, elle </a:t>
            </a:r>
            <a:r>
              <a:rPr lang="fr-FR" b="1" dirty="0">
                <a:solidFill>
                  <a:srgbClr val="00B0F0"/>
                </a:solidFill>
              </a:rPr>
              <a:t>impressionne par </a:t>
            </a:r>
            <a:r>
              <a:rPr lang="fr-FR" dirty="0"/>
              <a:t>son calme et son sang-froid</a:t>
            </a:r>
          </a:p>
          <a:p>
            <a:pPr algn="ctr"/>
            <a:endParaRPr lang="fr-FR" sz="1800" dirty="0">
              <a:latin typeface="Calibri" panose="020F0502020204030204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9E5201E-9CF1-1DE7-023B-6DB4809DBB92}"/>
              </a:ext>
            </a:extLst>
          </p:cNvPr>
          <p:cNvSpPr txBox="1"/>
          <p:nvPr/>
        </p:nvSpPr>
        <p:spPr>
          <a:xfrm>
            <a:off x="3947127" y="5115683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8106BE4-2BAD-3A6A-76DD-B778B1D391F0}"/>
              </a:ext>
            </a:extLst>
          </p:cNvPr>
          <p:cNvSpPr txBox="1"/>
          <p:nvPr/>
        </p:nvSpPr>
        <p:spPr>
          <a:xfrm>
            <a:off x="8245909" y="5115683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E6C0B6B-5AE2-D7DD-1FBB-EC3C089F779A}"/>
              </a:ext>
            </a:extLst>
          </p:cNvPr>
          <p:cNvSpPr txBox="1"/>
          <p:nvPr/>
        </p:nvSpPr>
        <p:spPr>
          <a:xfrm>
            <a:off x="10416942" y="5115683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E</a:t>
            </a:r>
            <a:endParaRPr lang="fr-FR" sz="1200" b="1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F1D8F89-F965-847B-2944-C05083FF6D9F}"/>
              </a:ext>
            </a:extLst>
          </p:cNvPr>
          <p:cNvSpPr txBox="1"/>
          <p:nvPr/>
        </p:nvSpPr>
        <p:spPr>
          <a:xfrm>
            <a:off x="6135852" y="5115683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F11AF59-2BD2-A457-D8AD-C54421EC6E93}"/>
              </a:ext>
            </a:extLst>
          </p:cNvPr>
          <p:cNvSpPr txBox="1"/>
          <p:nvPr/>
        </p:nvSpPr>
        <p:spPr>
          <a:xfrm>
            <a:off x="7251353" y="3513031"/>
            <a:ext cx="2110082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Il est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brave et courageux</a:t>
            </a:r>
            <a:r>
              <a:rPr lang="fr-FR" dirty="0"/>
              <a:t>, il est toujours prêt à aider les autres.</a:t>
            </a:r>
          </a:p>
          <a:p>
            <a:pPr algn="ctr"/>
            <a:endParaRPr lang="fr-FR" b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9AE7E40-B415-DAE8-21EC-7859192A10AA}"/>
              </a:ext>
            </a:extLst>
          </p:cNvPr>
          <p:cNvSpPr txBox="1"/>
          <p:nvPr/>
        </p:nvSpPr>
        <p:spPr>
          <a:xfrm>
            <a:off x="1923887" y="5115682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28A2142-6892-1C72-3DBD-E7EF2CF5A742}"/>
              </a:ext>
            </a:extLst>
          </p:cNvPr>
          <p:cNvSpPr txBox="1"/>
          <p:nvPr/>
        </p:nvSpPr>
        <p:spPr>
          <a:xfrm>
            <a:off x="10363880" y="2737026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5</a:t>
            </a:r>
            <a:endParaRPr lang="fr-FR" sz="1200" b="1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001C1F74-53CE-8512-E806-4A17396D9709}"/>
              </a:ext>
            </a:extLst>
          </p:cNvPr>
          <p:cNvSpPr txBox="1"/>
          <p:nvPr/>
        </p:nvSpPr>
        <p:spPr>
          <a:xfrm>
            <a:off x="8091464" y="2745062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77B68EA-BF47-B56F-4C0B-9943BB0D8C3D}"/>
              </a:ext>
            </a:extLst>
          </p:cNvPr>
          <p:cNvSpPr txBox="1"/>
          <p:nvPr/>
        </p:nvSpPr>
        <p:spPr>
          <a:xfrm>
            <a:off x="5970654" y="2737027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7CA4276-F671-B8D8-45FE-63F046641190}"/>
              </a:ext>
            </a:extLst>
          </p:cNvPr>
          <p:cNvSpPr txBox="1"/>
          <p:nvPr/>
        </p:nvSpPr>
        <p:spPr>
          <a:xfrm>
            <a:off x="1887049" y="2769972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6F4ABC9F-7067-EF9C-0A01-B8D6C249B213}"/>
              </a:ext>
            </a:extLst>
          </p:cNvPr>
          <p:cNvSpPr txBox="1"/>
          <p:nvPr/>
        </p:nvSpPr>
        <p:spPr>
          <a:xfrm>
            <a:off x="3882668" y="277586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  <p:graphicFrame>
        <p:nvGraphicFramePr>
          <p:cNvPr id="40" name="Tableau 39">
            <a:extLst>
              <a:ext uri="{FF2B5EF4-FFF2-40B4-BE49-F238E27FC236}">
                <a16:creationId xmlns:a16="http://schemas.microsoft.com/office/drawing/2014/main" id="{F537B1F6-9697-BBE0-0D5A-A575DF4F47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305671"/>
              </p:ext>
            </p:extLst>
          </p:nvPr>
        </p:nvGraphicFramePr>
        <p:xfrm>
          <a:off x="2966568" y="5758719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1903876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234537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3845435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5898043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1643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1 - B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2 - E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3 - D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4 - C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5 - A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454195"/>
                  </a:ext>
                </a:extLst>
              </a:tr>
            </a:tbl>
          </a:graphicData>
        </a:graphic>
      </p:graphicFrame>
      <p:pic>
        <p:nvPicPr>
          <p:cNvPr id="41" name="Image 40" descr="Une image contenant habits, personne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C211CCA-AC60-8969-622F-8C023B893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476" y="1099281"/>
            <a:ext cx="2110082" cy="1603104"/>
          </a:xfrm>
          <a:prstGeom prst="rect">
            <a:avLst/>
          </a:prstGeom>
        </p:spPr>
      </p:pic>
      <p:pic>
        <p:nvPicPr>
          <p:cNvPr id="42" name="Image 41" descr="Une image contenant habits, dessin humoristique, Animation, plein air&#10;&#10;Le contenu généré par l’IA peut être incorrect.">
            <a:extLst>
              <a:ext uri="{FF2B5EF4-FFF2-40B4-BE49-F238E27FC236}">
                <a16:creationId xmlns:a16="http://schemas.microsoft.com/office/drawing/2014/main" id="{7E5381D5-54FD-7B84-04D8-21144E9A0F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322" y="1099281"/>
            <a:ext cx="2072852" cy="1590498"/>
          </a:xfrm>
          <a:prstGeom prst="rect">
            <a:avLst/>
          </a:prstGeom>
        </p:spPr>
      </p:pic>
      <p:pic>
        <p:nvPicPr>
          <p:cNvPr id="43" name="Image 42" descr="Une image contenant habits, Visage humain, dessin humoristique, peinture&#10;&#10;Le contenu généré par l’IA peut être incorrect.">
            <a:extLst>
              <a:ext uri="{FF2B5EF4-FFF2-40B4-BE49-F238E27FC236}">
                <a16:creationId xmlns:a16="http://schemas.microsoft.com/office/drawing/2014/main" id="{82A163E4-B0BD-F58E-8FE4-3CABF276D1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596" y="1111887"/>
            <a:ext cx="2110082" cy="1572220"/>
          </a:xfrm>
          <a:prstGeom prst="rect">
            <a:avLst/>
          </a:prstGeom>
        </p:spPr>
      </p:pic>
      <p:pic>
        <p:nvPicPr>
          <p:cNvPr id="44" name="Image 43" descr="Une image contenant habits, plein air, personne, homme&#10;&#10;Le contenu généré par l’IA peut être incorrect.">
            <a:extLst>
              <a:ext uri="{FF2B5EF4-FFF2-40B4-BE49-F238E27FC236}">
                <a16:creationId xmlns:a16="http://schemas.microsoft.com/office/drawing/2014/main" id="{B9C0016D-7B98-8154-3926-3ACB0F5E4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14" y="1109032"/>
            <a:ext cx="2138154" cy="1603104"/>
          </a:xfrm>
          <a:prstGeom prst="rect">
            <a:avLst/>
          </a:prstGeom>
        </p:spPr>
      </p:pic>
      <p:pic>
        <p:nvPicPr>
          <p:cNvPr id="46" name="Image 45" descr="Une image contenant pompier, casque, Casque, plein air&#10;&#10;Le contenu généré par l’IA peut être incorrect.">
            <a:extLst>
              <a:ext uri="{FF2B5EF4-FFF2-40B4-BE49-F238E27FC236}">
                <a16:creationId xmlns:a16="http://schemas.microsoft.com/office/drawing/2014/main" id="{6F368D08-80E9-66A9-739F-88410C15B8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670" y="1106017"/>
            <a:ext cx="2129227" cy="15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2706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compréhension de l’oral.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691743" y="1927030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Compréhension de l’oral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783D43-F3AA-C766-0CD7-7E6B89FAFFB9}"/>
              </a:ext>
            </a:extLst>
          </p:cNvPr>
          <p:cNvSpPr txBox="1"/>
          <p:nvPr/>
        </p:nvSpPr>
        <p:spPr>
          <a:xfrm>
            <a:off x="5185588" y="2811667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 la rencontre d’un héros</a:t>
            </a:r>
          </a:p>
        </p:txBody>
      </p:sp>
    </p:spTree>
    <p:extLst>
      <p:ext uri="{BB962C8B-B14F-4D97-AF65-F5344CB8AC3E}">
        <p14:creationId xmlns:p14="http://schemas.microsoft.com/office/powerpoint/2010/main" val="17171256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compréhension de l’oral.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79171" y="2596484"/>
            <a:ext cx="9097381" cy="86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la qualité d’une personne à partir de l’action qu’elle accomplit.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/>
              <a:t>Lire l’objectif de la séance avec une voix claire et audible.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20711681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FF687-CAF0-56B1-A778-0D0347E5D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E3D67E-4477-E8E5-EEAA-B40DE7297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l’image et écoutez l’enregistrement audio, puis identifiez le contexte.</a:t>
            </a:r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0E0F0A-E522-2D46-267F-7E98A793B25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élèves. Demander de justifier les réponses.</a:t>
            </a:r>
          </a:p>
        </p:txBody>
      </p:sp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DF2741C9-EA59-F561-6750-B5410D6FC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D3C1AFB6-2B5D-860E-30C4-38C04CE727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969" y="1480458"/>
            <a:ext cx="10884447" cy="2558142"/>
          </a:xfrm>
          <a:prstGeom prst="rect">
            <a:avLst/>
          </a:prstGeom>
        </p:spPr>
      </p:pic>
      <p:pic>
        <p:nvPicPr>
          <p:cNvPr id="3" name="Support audio 3AC">
            <a:hlinkClick r:id="" action="ppaction://media"/>
            <a:extLst>
              <a:ext uri="{FF2B5EF4-FFF2-40B4-BE49-F238E27FC236}">
                <a16:creationId xmlns:a16="http://schemas.microsoft.com/office/drawing/2014/main" id="{19C8BCCD-C871-2AB3-5E1B-DE007645E3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18716" y="4971142"/>
            <a:ext cx="406400" cy="40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264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0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028E5-0E6E-2B3E-6A55-88441A88C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92DC11-6E52-0ECC-2DF3-AED7BAA48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 contexte général de cette discussion.</a:t>
            </a:r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676C0EE-9233-46E0-8E1A-D2E51BFCB38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recopier les réponses dans le livret.</a:t>
            </a:r>
          </a:p>
        </p:txBody>
      </p:sp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0195F299-6E03-8C71-AF54-924922082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6B4F79A1-91BA-7B8C-2C61-5F8C20BA9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69" y="1480458"/>
            <a:ext cx="10884447" cy="255814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4216984-7FE8-9E2D-1C54-2AC5954DD06D}"/>
              </a:ext>
            </a:extLst>
          </p:cNvPr>
          <p:cNvSpPr txBox="1"/>
          <p:nvPr/>
        </p:nvSpPr>
        <p:spPr>
          <a:xfrm>
            <a:off x="1077685" y="2242848"/>
            <a:ext cx="103227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Un journaliste réalise une interview avec un jeune homme de 18 ans.</a:t>
            </a:r>
            <a:endParaRPr lang="fr-FR" sz="2000" b="1" dirty="0">
              <a:solidFill>
                <a:srgbClr val="00B0F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C63FD42-4732-A340-C586-61B3A4F50865}"/>
              </a:ext>
            </a:extLst>
          </p:cNvPr>
          <p:cNvSpPr txBox="1"/>
          <p:nvPr/>
        </p:nvSpPr>
        <p:spPr>
          <a:xfrm>
            <a:off x="1164249" y="2849632"/>
            <a:ext cx="10322782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Ils sont tous les deux en studio, sur un plateau de télévision.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F9F521F-5DA3-053B-40FC-4B173741DCA0}"/>
              </a:ext>
            </a:extLst>
          </p:cNvPr>
          <p:cNvSpPr txBox="1"/>
          <p:nvPr/>
        </p:nvSpPr>
        <p:spPr>
          <a:xfrm>
            <a:off x="1164249" y="3532308"/>
            <a:ext cx="10322782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Ils discutent d’un acte héroïque : le jeune homme a sauvé un enfant de la noyade.</a:t>
            </a:r>
          </a:p>
        </p:txBody>
      </p:sp>
    </p:spTree>
    <p:extLst>
      <p:ext uri="{BB962C8B-B14F-4D97-AF65-F5344CB8AC3E}">
        <p14:creationId xmlns:p14="http://schemas.microsoft.com/office/powerpoint/2010/main" val="12167894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3B601E-04B1-2D73-0AD8-5B5586A60E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45490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6324F-3F5F-0FD2-9C1C-84E1875F0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C211AA2-105C-825C-0168-F9C72A52F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réécouter l’audio et essayer d’identifier la qualité d’une personne à partir de l’action qu’elle accomplit.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4C011FB-3EA8-4EA7-5706-864E4AEDA67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Lancer l’enregistrement. Montrer comment réfléchir pour trouver l’action de Yassir et la qualité correspondante..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79A7681-43BD-2910-8529-2E1D526E352C}"/>
              </a:ext>
            </a:extLst>
          </p:cNvPr>
          <p:cNvGraphicFramePr>
            <a:graphicFrameLocks noGrp="1"/>
          </p:cNvGraphicFramePr>
          <p:nvPr/>
        </p:nvGraphicFramePr>
        <p:xfrm>
          <a:off x="1433286" y="1677607"/>
          <a:ext cx="8755743" cy="22555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18581">
                  <a:extLst>
                    <a:ext uri="{9D8B030D-6E8A-4147-A177-3AD203B41FA5}">
                      <a16:colId xmlns:a16="http://schemas.microsoft.com/office/drawing/2014/main" val="454510051"/>
                    </a:ext>
                  </a:extLst>
                </a:gridCol>
                <a:gridCol w="2918581">
                  <a:extLst>
                    <a:ext uri="{9D8B030D-6E8A-4147-A177-3AD203B41FA5}">
                      <a16:colId xmlns:a16="http://schemas.microsoft.com/office/drawing/2014/main" val="3530155399"/>
                    </a:ext>
                  </a:extLst>
                </a:gridCol>
                <a:gridCol w="2918581">
                  <a:extLst>
                    <a:ext uri="{9D8B030D-6E8A-4147-A177-3AD203B41FA5}">
                      <a16:colId xmlns:a16="http://schemas.microsoft.com/office/drawing/2014/main" val="4182254089"/>
                    </a:ext>
                  </a:extLst>
                </a:gridCol>
              </a:tblGrid>
              <a:tr h="487759"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Qui ?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Qualité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291257"/>
                  </a:ext>
                </a:extLst>
              </a:tr>
              <a:tr h="862959">
                <a:tc>
                  <a:txBody>
                    <a:bodyPr/>
                    <a:lstStyle/>
                    <a:p>
                      <a:r>
                        <a:rPr lang="fr-FR" sz="2200" i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Yassir, un jeune homme de 18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i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Il entend un enfant crier.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i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L’enfant se noie.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i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Il se jette à l’eau pour le sauver.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i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C’est une personne courageuse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181821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7E1C2487-1B59-1967-A510-0C6EA60C5D51}"/>
              </a:ext>
            </a:extLst>
          </p:cNvPr>
          <p:cNvSpPr txBox="1"/>
          <p:nvPr/>
        </p:nvSpPr>
        <p:spPr>
          <a:xfrm>
            <a:off x="1433286" y="4227070"/>
            <a:ext cx="87557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 une personne aide quelqu’un en danger (action)</a:t>
            </a:r>
            <a:b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👉 on peut dire qu’elle est courageuse (qualité).</a:t>
            </a:r>
          </a:p>
        </p:txBody>
      </p:sp>
      <p:pic>
        <p:nvPicPr>
          <p:cNvPr id="5" name="Support audio 3AC">
            <a:hlinkClick r:id="" action="ppaction://media"/>
            <a:extLst>
              <a:ext uri="{FF2B5EF4-FFF2-40B4-BE49-F238E27FC236}">
                <a16:creationId xmlns:a16="http://schemas.microsoft.com/office/drawing/2014/main" id="{CDCEF9AD-F919-5700-1664-C129BA8E59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94972" y="537357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84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0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FCFC9-859E-3F6B-2DC6-A17B70345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1799785-90AE-2C56-8AEC-9A07A11B3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Je vais vous proposer un autre exemple.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142A7A8-B1D3-07EA-B2C0-BBED251BB7F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Montrer comment réfléchir pour trouver l’action de Yassir et la qualité correspondante..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348AE5-D827-4256-531D-4AA896D046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21791"/>
              </p:ext>
            </p:extLst>
          </p:nvPr>
        </p:nvGraphicFramePr>
        <p:xfrm>
          <a:off x="1433286" y="1677607"/>
          <a:ext cx="8755743" cy="15850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18581">
                  <a:extLst>
                    <a:ext uri="{9D8B030D-6E8A-4147-A177-3AD203B41FA5}">
                      <a16:colId xmlns:a16="http://schemas.microsoft.com/office/drawing/2014/main" val="454510051"/>
                    </a:ext>
                  </a:extLst>
                </a:gridCol>
                <a:gridCol w="2918581">
                  <a:extLst>
                    <a:ext uri="{9D8B030D-6E8A-4147-A177-3AD203B41FA5}">
                      <a16:colId xmlns:a16="http://schemas.microsoft.com/office/drawing/2014/main" val="3530155399"/>
                    </a:ext>
                  </a:extLst>
                </a:gridCol>
                <a:gridCol w="2918581">
                  <a:extLst>
                    <a:ext uri="{9D8B030D-6E8A-4147-A177-3AD203B41FA5}">
                      <a16:colId xmlns:a16="http://schemas.microsoft.com/office/drawing/2014/main" val="4182254089"/>
                    </a:ext>
                  </a:extLst>
                </a:gridCol>
              </a:tblGrid>
              <a:tr h="487759"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Qui ?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Qualité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291257"/>
                  </a:ext>
                </a:extLst>
              </a:tr>
              <a:tr h="862959">
                <a:tc>
                  <a:txBody>
                    <a:bodyPr/>
                    <a:lstStyle/>
                    <a:p>
                      <a:r>
                        <a:rPr lang="fr-FR" sz="2200" i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Yassir, un jeune homme de 18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i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Il se jette à l’eau rapidement, sans trop réfléchir.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i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C’est un homme d’action.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181821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3E4E491E-98C2-9112-02E2-22FFEAAE633B}"/>
              </a:ext>
            </a:extLst>
          </p:cNvPr>
          <p:cNvSpPr txBox="1"/>
          <p:nvPr/>
        </p:nvSpPr>
        <p:spPr>
          <a:xfrm>
            <a:off x="1433286" y="4227070"/>
            <a:ext cx="100295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 une personne agit rapidement dans une situation dangereuse (action)</a:t>
            </a:r>
            <a:b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👉 on peut dire c’est une personne d’action (qualité).</a:t>
            </a:r>
          </a:p>
        </p:txBody>
      </p:sp>
    </p:spTree>
    <p:extLst>
      <p:ext uri="{BB962C8B-B14F-4D97-AF65-F5344CB8AC3E}">
        <p14:creationId xmlns:p14="http://schemas.microsoft.com/office/powerpoint/2010/main" val="1219657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8B5ED-1718-9CA6-203A-795849D37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B5A1CD-5363-9A53-876C-DDC79A0299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551786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E451C-E026-2098-F03D-EAD46A6DD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E84492A-ACB2-CB96-4409-191E30F44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Ecoutez l’enregistrement audio et identifier les actions du personnage principal.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CF6760B-ECA8-52C1-E691-DA5988251E4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Demander aux élèves de justifier leurs réponses.</a:t>
            </a:r>
          </a:p>
        </p:txBody>
      </p:sp>
      <p:pic>
        <p:nvPicPr>
          <p:cNvPr id="7" name="Image 6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5861F6BB-5354-C014-5C3E-C56B557A8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018" y="1581694"/>
            <a:ext cx="10659963" cy="1952898"/>
          </a:xfrm>
          <a:prstGeom prst="rect">
            <a:avLst/>
          </a:prstGeom>
        </p:spPr>
      </p:pic>
      <p:pic>
        <p:nvPicPr>
          <p:cNvPr id="2" name="Support audio 3AC">
            <a:hlinkClick r:id="" action="ppaction://media"/>
            <a:extLst>
              <a:ext uri="{FF2B5EF4-FFF2-40B4-BE49-F238E27FC236}">
                <a16:creationId xmlns:a16="http://schemas.microsoft.com/office/drawing/2014/main" id="{F7EAB4C5-AF4E-46DE-10B9-EEA31843C8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799" y="455815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02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0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A6890-A766-0150-F1CB-FEC6A5F31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2377A73-B759-5849-4977-59B2A0A5C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actions du personnage principal.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2E192C7-CBB4-03A6-263C-5E5FF30991A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Apporter des explications supplémentaires si nécessaire.</a:t>
            </a:r>
          </a:p>
        </p:txBody>
      </p:sp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1654333-95FD-0555-EF32-910862A3C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18" y="1581694"/>
            <a:ext cx="10659963" cy="19528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A4C2CEC-2CF2-E450-DCEE-9E84FCCA0601}"/>
              </a:ext>
            </a:extLst>
          </p:cNvPr>
          <p:cNvSpPr txBox="1"/>
          <p:nvPr/>
        </p:nvSpPr>
        <p:spPr>
          <a:xfrm>
            <a:off x="1480457" y="2437688"/>
            <a:ext cx="75437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Yassir a sauvé un enfant de la noyade.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F75ABC1-A35B-7B8D-962A-AF5F98A52333}"/>
              </a:ext>
            </a:extLst>
          </p:cNvPr>
          <p:cNvSpPr txBox="1"/>
          <p:nvPr/>
        </p:nvSpPr>
        <p:spPr>
          <a:xfrm>
            <a:off x="1480457" y="3134482"/>
            <a:ext cx="91548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Quand il s’est rapidement jeté à l’eau.</a:t>
            </a:r>
          </a:p>
        </p:txBody>
      </p:sp>
    </p:spTree>
    <p:extLst>
      <p:ext uri="{BB962C8B-B14F-4D97-AF65-F5344CB8AC3E}">
        <p14:creationId xmlns:p14="http://schemas.microsoft.com/office/powerpoint/2010/main" val="8227607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A429B-8FF5-02C6-447E-52EBC8CA0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A65B714-D3CC-4F88-A5CE-735007C1B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répondez par Vrai ou Faux pour identifier les actions du personnage.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837AAF9-5BF2-1DF5-1DED-F1A68841872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Demander aux élèves de justifier leurs réponses.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A5D2C46-8D22-58A3-823A-7B8F52D260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188" y="1368403"/>
            <a:ext cx="10086099" cy="3534762"/>
          </a:xfrm>
          <a:prstGeom prst="rect">
            <a:avLst/>
          </a:prstGeom>
        </p:spPr>
      </p:pic>
      <p:pic>
        <p:nvPicPr>
          <p:cNvPr id="2" name="Support audio 3AC">
            <a:hlinkClick r:id="" action="ppaction://media"/>
            <a:extLst>
              <a:ext uri="{FF2B5EF4-FFF2-40B4-BE49-F238E27FC236}">
                <a16:creationId xmlns:a16="http://schemas.microsoft.com/office/drawing/2014/main" id="{4629F444-274A-5255-9220-C4620E0815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560749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12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0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0AF45-2EB5-1667-4C3C-BA73F4F8C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7897E51-8270-E033-22AB-C1820B381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actions du personnage principal.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F9AA21-59F8-DA5C-9181-EFD409E982D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Apporter des explications supplémentaires si nécessaire.</a:t>
            </a:r>
          </a:p>
        </p:txBody>
      </p:sp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5EF2C85-EC34-7EA5-AF42-7BF153FD3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188" y="1368403"/>
            <a:ext cx="10086099" cy="353476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D14F024-B2CD-A12E-0829-2275F4B815A0}"/>
              </a:ext>
            </a:extLst>
          </p:cNvPr>
          <p:cNvSpPr txBox="1"/>
          <p:nvPr/>
        </p:nvSpPr>
        <p:spPr>
          <a:xfrm>
            <a:off x="9154885" y="2032362"/>
            <a:ext cx="337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X</a:t>
            </a:r>
            <a:endParaRPr lang="fr-FR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F6700BF-394A-E465-8024-9FA1A715ECAD}"/>
              </a:ext>
            </a:extLst>
          </p:cNvPr>
          <p:cNvSpPr txBox="1"/>
          <p:nvPr/>
        </p:nvSpPr>
        <p:spPr>
          <a:xfrm>
            <a:off x="9154885" y="2383437"/>
            <a:ext cx="337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X</a:t>
            </a:r>
            <a:endParaRPr lang="fr-FR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C2F6C2A-139E-3DCD-0204-1D220FE9B344}"/>
              </a:ext>
            </a:extLst>
          </p:cNvPr>
          <p:cNvSpPr txBox="1"/>
          <p:nvPr/>
        </p:nvSpPr>
        <p:spPr>
          <a:xfrm>
            <a:off x="10210800" y="2620381"/>
            <a:ext cx="337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X</a:t>
            </a:r>
            <a:endParaRPr lang="fr-FR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213BD18-57A4-1AEA-74C5-9A249FE9AA96}"/>
              </a:ext>
            </a:extLst>
          </p:cNvPr>
          <p:cNvSpPr txBox="1"/>
          <p:nvPr/>
        </p:nvSpPr>
        <p:spPr>
          <a:xfrm>
            <a:off x="10210800" y="2913239"/>
            <a:ext cx="337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X</a:t>
            </a:r>
            <a:endParaRPr lang="fr-FR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EBA536F-765A-1CCE-13B7-19C8C75E8535}"/>
              </a:ext>
            </a:extLst>
          </p:cNvPr>
          <p:cNvSpPr txBox="1"/>
          <p:nvPr/>
        </p:nvSpPr>
        <p:spPr>
          <a:xfrm>
            <a:off x="10210800" y="3252983"/>
            <a:ext cx="337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X</a:t>
            </a:r>
            <a:endParaRPr lang="fr-FR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6BB0410-73BB-F0FF-984D-D3CD0D26F73B}"/>
              </a:ext>
            </a:extLst>
          </p:cNvPr>
          <p:cNvSpPr txBox="1"/>
          <p:nvPr/>
        </p:nvSpPr>
        <p:spPr>
          <a:xfrm>
            <a:off x="10210800" y="3575429"/>
            <a:ext cx="337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X</a:t>
            </a:r>
            <a:endParaRPr lang="fr-FR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DFC2BAE-0CC1-48A4-C702-C83B5376ABD4}"/>
              </a:ext>
            </a:extLst>
          </p:cNvPr>
          <p:cNvSpPr txBox="1"/>
          <p:nvPr/>
        </p:nvSpPr>
        <p:spPr>
          <a:xfrm>
            <a:off x="9122227" y="3876232"/>
            <a:ext cx="337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X</a:t>
            </a:r>
            <a:endParaRPr lang="fr-FR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C5D637-ED8B-D2B1-1EF9-63C864D03F8A}"/>
              </a:ext>
            </a:extLst>
          </p:cNvPr>
          <p:cNvSpPr txBox="1"/>
          <p:nvPr/>
        </p:nvSpPr>
        <p:spPr>
          <a:xfrm>
            <a:off x="10210800" y="4220321"/>
            <a:ext cx="337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X</a:t>
            </a:r>
            <a:endParaRPr lang="fr-FR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957F284-B733-531B-8EE7-894608CEBE05}"/>
              </a:ext>
            </a:extLst>
          </p:cNvPr>
          <p:cNvSpPr txBox="1"/>
          <p:nvPr/>
        </p:nvSpPr>
        <p:spPr>
          <a:xfrm>
            <a:off x="9138556" y="4475677"/>
            <a:ext cx="337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X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4096152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A5826-1F76-3AF9-816F-33D4ED96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4BFC1F-0F0D-3B85-3F79-C740FDAA39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71048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658F-D377-514F-2208-5F028A195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BE2A13-B9F5-CAA8-7727-F56AFF1E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Ecoutez l’enregistrement et identifiez les qualités que le journaliste attribue à ce personnage. Travaillez en binôme.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180674-DC71-33E7-5B4B-45871B68B6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Demander aux élèves de justifier leurs réponses.</a:t>
            </a:r>
          </a:p>
        </p:txBody>
      </p:sp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47922C0-7FA9-C7C2-69D1-ACFCE94EDD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60" y="1522535"/>
            <a:ext cx="10583752" cy="1505160"/>
          </a:xfrm>
          <a:prstGeom prst="rect">
            <a:avLst/>
          </a:prstGeom>
        </p:spPr>
      </p:pic>
      <p:pic>
        <p:nvPicPr>
          <p:cNvPr id="4" name="Support audio 3AC">
            <a:hlinkClick r:id="" action="ppaction://media"/>
            <a:extLst>
              <a:ext uri="{FF2B5EF4-FFF2-40B4-BE49-F238E27FC236}">
                <a16:creationId xmlns:a16="http://schemas.microsoft.com/office/drawing/2014/main" id="{65A423A1-EE1E-EE72-2753-476A61EF70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15572" y="445917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7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0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FAFCA-9A74-B4B2-5747-CDFA6CFE8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A4E7A5-8232-A1D4-9908-D976DF9F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qualités que le journaliste attribue à ce personnage.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D564BB-DC56-9418-FD33-003CEBD65AF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Apporter des précisions supplémentaires si nécessaire.</a:t>
            </a:r>
          </a:p>
        </p:txBody>
      </p:sp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F8AE4EBD-14F0-4130-982D-ACADC4463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60" y="1522535"/>
            <a:ext cx="10583752" cy="150516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035AFCD-A2C0-33E9-79AF-45DDFF4FA195}"/>
              </a:ext>
            </a:extLst>
          </p:cNvPr>
          <p:cNvSpPr txBox="1"/>
          <p:nvPr/>
        </p:nvSpPr>
        <p:spPr>
          <a:xfrm>
            <a:off x="1382484" y="2319809"/>
            <a:ext cx="10004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Le courage, le sang-froid, la force, la détermination.</a:t>
            </a:r>
          </a:p>
        </p:txBody>
      </p:sp>
    </p:spTree>
    <p:extLst>
      <p:ext uri="{BB962C8B-B14F-4D97-AF65-F5344CB8AC3E}">
        <p14:creationId xmlns:p14="http://schemas.microsoft.com/office/powerpoint/2010/main" val="8364955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B4A0A-BCB7-A71F-D29D-14742392C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48A565-682F-6F9D-D694-896FE1DC3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Ecoutez l’enregistrement et complétez ce tableau. Travaillez en binôme.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1F1A5C-9502-1849-5A8B-698DF6E2A55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Demander aux élèves de justifier leurs réponses.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BDFF09D-D709-EF95-E814-A710A61E43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000"/>
          <a:stretch>
            <a:fillRect/>
          </a:stretch>
        </p:blipFill>
        <p:spPr>
          <a:xfrm>
            <a:off x="1047158" y="1292415"/>
            <a:ext cx="10097684" cy="213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729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45718-6416-16C3-87F4-313AAA89C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3DBB71-A771-5D03-61D2-82AA464C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l’énoncé entendu, l’action réalisée, et la qualité qui lui correspond.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CC4079-9938-B565-FEC4-6FE77D3B643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Apporter des précisions supplémentaires si nécessaire.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FF19320-BEB0-9817-4DDE-8F6CF19345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000"/>
          <a:stretch>
            <a:fillRect/>
          </a:stretch>
        </p:blipFill>
        <p:spPr>
          <a:xfrm>
            <a:off x="1047158" y="1292415"/>
            <a:ext cx="10097684" cy="213658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6A92E3-A74B-11E4-71BD-40566D7A0E62}"/>
              </a:ext>
            </a:extLst>
          </p:cNvPr>
          <p:cNvSpPr txBox="1"/>
          <p:nvPr/>
        </p:nvSpPr>
        <p:spPr>
          <a:xfrm>
            <a:off x="1502230" y="2241745"/>
            <a:ext cx="2046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Le courage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1582A76-98C3-7EDB-5D40-62B1DE6B5416}"/>
              </a:ext>
            </a:extLst>
          </p:cNvPr>
          <p:cNvSpPr txBox="1"/>
          <p:nvPr/>
        </p:nvSpPr>
        <p:spPr>
          <a:xfrm>
            <a:off x="1502230" y="2943683"/>
            <a:ext cx="2046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Le sang-froid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F32C0A-5812-9033-89A5-51C2F49BE46D}"/>
              </a:ext>
            </a:extLst>
          </p:cNvPr>
          <p:cNvSpPr txBox="1"/>
          <p:nvPr/>
        </p:nvSpPr>
        <p:spPr>
          <a:xfrm>
            <a:off x="7913914" y="1991374"/>
            <a:ext cx="368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J’ai pas trop réfléchi, et je me suis rapidement jeté à l’eau.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12021B3-BE77-51F9-8E57-46A65D8EA886}"/>
              </a:ext>
            </a:extLst>
          </p:cNvPr>
          <p:cNvSpPr txBox="1"/>
          <p:nvPr/>
        </p:nvSpPr>
        <p:spPr>
          <a:xfrm>
            <a:off x="7913914" y="2705242"/>
            <a:ext cx="34726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Le courant était très fort, mais j’ai essayé de rester calme.</a:t>
            </a:r>
          </a:p>
        </p:txBody>
      </p:sp>
    </p:spTree>
    <p:extLst>
      <p:ext uri="{BB962C8B-B14F-4D97-AF65-F5344CB8AC3E}">
        <p14:creationId xmlns:p14="http://schemas.microsoft.com/office/powerpoint/2010/main" val="30540848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C4DA-F75B-A427-CEA9-1FB45928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702A09-7751-E9C9-6A23-EBDD7A1D8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5139577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F8210-31D7-8A45-18CD-944F1459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2D8524F-E247-7273-9F40-6E8AAB78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Ecoutez l’enregistrement et complétez ce tableau. Travaillez seuls.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4B2CF35-B832-FDD1-1E2F-6D469DAB6B6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/>
              <a:t>Demander aux élèves de justifier leurs réponses.</a:t>
            </a: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62A4561-F3D3-D314-C75B-0CAC66D584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3372"/>
          <a:stretch>
            <a:fillRect/>
          </a:stretch>
        </p:blipFill>
        <p:spPr>
          <a:xfrm>
            <a:off x="1086985" y="1974011"/>
            <a:ext cx="10097684" cy="710556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A661F24-5E50-E958-2087-C284177E35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1086985" y="2684567"/>
            <a:ext cx="10097684" cy="2136584"/>
          </a:xfrm>
          <a:prstGeom prst="rect">
            <a:avLst/>
          </a:prstGeom>
        </p:spPr>
      </p:pic>
      <p:pic>
        <p:nvPicPr>
          <p:cNvPr id="2" name="Support audio 3AC">
            <a:hlinkClick r:id="" action="ppaction://media"/>
            <a:extLst>
              <a:ext uri="{FF2B5EF4-FFF2-40B4-BE49-F238E27FC236}">
                <a16:creationId xmlns:a16="http://schemas.microsoft.com/office/drawing/2014/main" id="{73780488-8F7A-F1B9-CF55-77414A6478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07740" y="532850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9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0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EC9A1-9E59-D4F1-ED96-609F8C2F3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93A7A2B-3D85-BB89-A31C-902FF4EFF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l’énoncé entendu, l’action réalisée, et la qualité qui lui correspond.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AE7C49C9-AA6A-CBA1-3E43-F03C4DD2554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/>
              <a:t>Apporter des précisions supplémentaires si nécessaire.</a:t>
            </a:r>
          </a:p>
        </p:txBody>
      </p:sp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99C614D-160A-A107-D46F-B9181E0E32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3372"/>
          <a:stretch>
            <a:fillRect/>
          </a:stretch>
        </p:blipFill>
        <p:spPr>
          <a:xfrm>
            <a:off x="1086985" y="1974011"/>
            <a:ext cx="10097684" cy="710556"/>
          </a:xfrm>
          <a:prstGeom prst="rect">
            <a:avLst/>
          </a:prstGeom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135AE42-23CB-9BF4-23F3-423A36D426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1086985" y="2684567"/>
            <a:ext cx="10097684" cy="213658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A5E5741-D1B0-8F5E-20CC-1DB5BE3AA64F}"/>
              </a:ext>
            </a:extLst>
          </p:cNvPr>
          <p:cNvSpPr txBox="1"/>
          <p:nvPr/>
        </p:nvSpPr>
        <p:spPr>
          <a:xfrm>
            <a:off x="1378177" y="4063141"/>
            <a:ext cx="2046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La modestie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11FDAAF-2FEE-285D-6057-DA46E62F99E5}"/>
              </a:ext>
            </a:extLst>
          </p:cNvPr>
          <p:cNvSpPr txBox="1"/>
          <p:nvPr/>
        </p:nvSpPr>
        <p:spPr>
          <a:xfrm>
            <a:off x="7946709" y="2630596"/>
            <a:ext cx="3237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b="1" dirty="0">
                <a:solidFill>
                  <a:srgbClr val="00B0F0"/>
                </a:solidFill>
                <a:latin typeface="Calibri" panose="020F0502020204030204"/>
              </a:rPr>
              <a:t>Si, j’avais peur, mais j’ai continué à avancer.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D9827C-F9B8-C92F-C6D8-7F6FC5D68F0B}"/>
              </a:ext>
            </a:extLst>
          </p:cNvPr>
          <p:cNvSpPr txBox="1"/>
          <p:nvPr/>
        </p:nvSpPr>
        <p:spPr>
          <a:xfrm>
            <a:off x="7946709" y="3330898"/>
            <a:ext cx="37517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Il n’avait aucune chance de s’en sortir si personne ne bougeait.</a:t>
            </a:r>
          </a:p>
        </p:txBody>
      </p:sp>
    </p:spTree>
    <p:extLst>
      <p:ext uri="{BB962C8B-B14F-4D97-AF65-F5344CB8AC3E}">
        <p14:creationId xmlns:p14="http://schemas.microsoft.com/office/powerpoint/2010/main" val="21854954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dire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6A879D-7242-DB6D-0BF9-3DF963556137}"/>
              </a:ext>
            </a:extLst>
          </p:cNvPr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3B2FF2-0A86-AF3B-C1A6-CB80BAD89138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D6115A-F929-4A5F-1640-DA15307D998D}"/>
              </a:ext>
            </a:extLst>
          </p:cNvPr>
          <p:cNvSpPr/>
          <p:nvPr/>
        </p:nvSpPr>
        <p:spPr>
          <a:xfrm>
            <a:off x="909092" y="4019285"/>
            <a:ext cx="10246269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FD1AF6-4D1E-0F15-2E8A-A8611B3308B3}"/>
              </a:ext>
            </a:extLst>
          </p:cNvPr>
          <p:cNvSpPr/>
          <p:nvPr/>
        </p:nvSpPr>
        <p:spPr>
          <a:xfrm>
            <a:off x="883269" y="1682945"/>
            <a:ext cx="10425461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218E26-424D-2E64-C4EB-0DC3722B31D1}"/>
              </a:ext>
            </a:extLst>
          </p:cNvPr>
          <p:cNvSpPr txBox="1"/>
          <p:nvPr/>
        </p:nvSpPr>
        <p:spPr>
          <a:xfrm>
            <a:off x="558800" y="3673970"/>
            <a:ext cx="11099800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</a:t>
            </a:r>
            <a:r>
              <a:rPr lang="fr-FR" b="1" dirty="0">
                <a:solidFill>
                  <a:prstClr val="black"/>
                </a:solidFill>
              </a:rPr>
              <a:t>Nous avons aussi appris à identifier la qualité d’une personne à partir de l’action qu’elle accomplit </a:t>
            </a:r>
            <a:r>
              <a:rPr lang="fr-FR" b="1" dirty="0">
                <a:ea typeface="Calibri" panose="020F0502020204030204" pitchFamily="34" charset="0"/>
              </a:rPr>
              <a:t>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799" y="1202077"/>
            <a:ext cx="1089297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</a:t>
            </a:r>
            <a:r>
              <a:rPr lang="fr-FR" b="1" dirty="0">
                <a:ea typeface="Calibri" panose="020F0502020204030204" pitchFamily="34" charset="0"/>
              </a:rPr>
              <a:t>Aujourd’hui, nous avons appris à utiliser le lexique relatif aux valeurs et aux qualités d’un héros </a:t>
            </a:r>
            <a:r>
              <a:rPr lang="fr-FR" dirty="0"/>
              <a:t>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9CAD19-CD6A-BB57-2696-79200CDF0F23}"/>
              </a:ext>
            </a:extLst>
          </p:cNvPr>
          <p:cNvSpPr/>
          <p:nvPr/>
        </p:nvSpPr>
        <p:spPr>
          <a:xfrm>
            <a:off x="852446" y="4255870"/>
            <a:ext cx="10456284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/>
              <a:t>Il saute à l’eau pour sauver un enfant qui se noie (Action)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2"/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👉 cette action indique le courage et la bravoure.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/>
              <a:t>Il continue à avancer malgré la peur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2"/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👉 cette action indique la volonté et la détermination.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883269" y="1682945"/>
            <a:ext cx="10425461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un jeune homme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brave et courageux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une jeune femme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généreuse et profondément humaine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porte secours aux autres, il est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animé par le sens du devoir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C'est quelqu'un d'exceptionnel. Il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impressionne par son sang-froid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caractérise par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 courage et sa détermination.</a:t>
            </a:r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ces activités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A452563-4CE1-4BA1-E378-D350AE337BF1}"/>
              </a:ext>
            </a:extLst>
          </p:cNvPr>
          <p:cNvSpPr txBox="1"/>
          <p:nvPr/>
        </p:nvSpPr>
        <p:spPr>
          <a:xfrm>
            <a:off x="1186543" y="3500354"/>
            <a:ext cx="95903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Faites l’activité 2, p. 43 du livret. </a:t>
            </a: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8801</TotalTime>
  <Words>2696</Words>
  <Application>Microsoft Office PowerPoint</Application>
  <PresentationFormat>Grand écran</PresentationFormat>
  <Paragraphs>310</Paragraphs>
  <Slides>63</Slides>
  <Notes>0</Notes>
  <HiddenSlides>11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63</vt:i4>
      </vt:variant>
    </vt:vector>
  </HeadingPairs>
  <TitlesOfParts>
    <vt:vector size="73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Nous allons consacrer la 1ère partie de cette séance au vocabulaire.</vt:lpstr>
      <vt:lpstr>Voici l’objectif de la séance du vocabulaire.</vt:lpstr>
      <vt:lpstr>Présentation PowerPoint</vt:lpstr>
      <vt:lpstr>Observez l’image. Que représente-t-elle ? </vt:lpstr>
      <vt:lpstr>La jeune femme porte secours à un jeune homme blessé. C’est une femme brave et courageuse.</vt:lpstr>
      <vt:lpstr>Voici une phrase avec l’expression «  brave et courageux ». Je vais la lire à haute voix. Ecoutez bien!  </vt:lpstr>
      <vt:lpstr>Observons l’image. Que représente-t-elle ?</vt:lpstr>
      <vt:lpstr>La jeune fille soutient son amie. Elle est généreuse et profondément humaine. </vt:lpstr>
      <vt:lpstr>Voici une phrase avec « généreux et profondément humain ». Je vais la lire à haute voix. Ecoutez bien! </vt:lpstr>
      <vt:lpstr>Examinez cette image. Qui sont ces personnes ? Où se trouvent-elles ?</vt:lpstr>
      <vt:lpstr>Le jeune homme a sauvé un enfant qui se noie. Il est animé par le sens du devoir.</vt:lpstr>
      <vt:lpstr>Voici une phrase avec l’expression « animé par le sens du devoir ». Je vais la lire à haute voix. Ecoutez bien! </vt:lpstr>
      <vt:lpstr>Regardez attentivement l’image. </vt:lpstr>
      <vt:lpstr>Le jeune homme reste calme malgré le tremblement de terre. Il impressionne par son sang-froid.</vt:lpstr>
      <vt:lpstr>Voici une phrase avec « impressionner par son sang-froid ». Je vais la lire à haute voix. Ecoutez bien! </vt:lpstr>
      <vt:lpstr>Observez cette image. Que représente-t-elle ?</vt:lpstr>
      <vt:lpstr>Il se caractériser par son courage. Il défend courageusement le jeune élève victime de harcèlement.</vt:lpstr>
      <vt:lpstr>Voici une phrase avec «  se caractériser par ». Je vais la lire à haute voix. Ecoutez bien! </vt:lpstr>
      <vt:lpstr>Regardez bien l’image. Que représente cette situation ? </vt:lpstr>
      <vt:lpstr>Une jeune fille aide une vieille dame à se relever. Elle se distingue par son calme et sa gentillesse.</vt:lpstr>
      <vt:lpstr>Voici une phrase avec l’expression «  Ce qui la distingue, c’est … ». Je vais la lire à haute voix. Ecoutez bien! </vt:lpstr>
      <vt:lpstr>Présentation PowerPoint</vt:lpstr>
      <vt:lpstr>Maintenant, nous allons exploiter les expressions étudiées pour répondre à cet exercice.</vt:lpstr>
      <vt:lpstr>Voilà. Nous allons exploité les expressions étudiées pour compléter les phrases.</vt:lpstr>
      <vt:lpstr>Présentation PowerPoint</vt:lpstr>
      <vt:lpstr>Maintenant, vous allez associez ces images aux énoncés correspondants. Travaillez en binôme.</vt:lpstr>
      <vt:lpstr>Voilà. Nous avons associé correctement les images aux énoncés correspondants.</vt:lpstr>
      <vt:lpstr>Maintenant, on passe à la deuxième partie de la séance consacrée à la compréhension de l’oral.</vt:lpstr>
      <vt:lpstr>Voici l’objectif de la compréhension de l’oral.</vt:lpstr>
      <vt:lpstr>Observez l’image et écoutez l’enregistrement audio, puis identifiez le contexte.</vt:lpstr>
      <vt:lpstr>Voici le contexte général de cette discussion.</vt:lpstr>
      <vt:lpstr>Présentation PowerPoint</vt:lpstr>
      <vt:lpstr>Nous allons réécouter l’audio et essayer d’identifier la qualité d’une personne à partir de l’action qu’elle accomplit.</vt:lpstr>
      <vt:lpstr>Je vais vous proposer un autre exemple. </vt:lpstr>
      <vt:lpstr>Présentation PowerPoint</vt:lpstr>
      <vt:lpstr>Ecoutez l’enregistrement audio et identifier les actions du personnage principal. </vt:lpstr>
      <vt:lpstr>Voici les actions du personnage principal. </vt:lpstr>
      <vt:lpstr>Maintenant, répondez par Vrai ou Faux pour identifier les actions du personnage. </vt:lpstr>
      <vt:lpstr>Voici les actions du personnage principal. </vt:lpstr>
      <vt:lpstr>Présentation PowerPoint</vt:lpstr>
      <vt:lpstr>Ecoutez l’enregistrement et identifiez les qualités que le journaliste attribue à ce personnage. Travaillez en binôme.</vt:lpstr>
      <vt:lpstr>Voici les qualités que le journaliste attribue à ce personnage.</vt:lpstr>
      <vt:lpstr>Ecoutez l’enregistrement et complétez ce tableau. Travaillez en binôme.</vt:lpstr>
      <vt:lpstr>Voici l’énoncé entendu, l’action réalisée, et la qualité qui lui correspond.</vt:lpstr>
      <vt:lpstr>Présentation PowerPoint</vt:lpstr>
      <vt:lpstr>Ecoutez l’enregistrement et complétez ce tableau. Travaillez seuls.</vt:lpstr>
      <vt:lpstr>Voici l’énoncé entendu, l’action réalisée, et la qualité qui lui correspond.</vt:lpstr>
      <vt:lpstr>Présentation PowerPoint</vt:lpstr>
      <vt:lpstr>Qui peut me dire ce que nous avons appris aujourd’hui ? </vt:lpstr>
      <vt:lpstr>Voici les réponses attendues.</vt:lpstr>
      <vt:lpstr>N’oubliez pas de faire ces activités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mohamed pc</cp:lastModifiedBy>
  <cp:revision>136</cp:revision>
  <dcterms:created xsi:type="dcterms:W3CDTF">2025-11-03T10:55:47Z</dcterms:created>
  <dcterms:modified xsi:type="dcterms:W3CDTF">2026-03-19T13:41:34Z</dcterms:modified>
</cp:coreProperties>
</file>