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4" r:id="rId2"/>
    <p:sldId id="282" r:id="rId3"/>
    <p:sldId id="291" r:id="rId4"/>
    <p:sldId id="293" r:id="rId5"/>
    <p:sldId id="306" r:id="rId6"/>
    <p:sldId id="257" r:id="rId7"/>
    <p:sldId id="305" r:id="rId8"/>
    <p:sldId id="286" r:id="rId9"/>
    <p:sldId id="310" r:id="rId10"/>
    <p:sldId id="273" r:id="rId11"/>
    <p:sldId id="313" r:id="rId12"/>
    <p:sldId id="308" r:id="rId13"/>
    <p:sldId id="268" r:id="rId14"/>
    <p:sldId id="258" r:id="rId15"/>
    <p:sldId id="265" r:id="rId16"/>
    <p:sldId id="269" r:id="rId17"/>
    <p:sldId id="272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256" r:id="rId28"/>
    <p:sldId id="276" r:id="rId29"/>
    <p:sldId id="259" r:id="rId30"/>
    <p:sldId id="327" r:id="rId31"/>
    <p:sldId id="267" r:id="rId32"/>
    <p:sldId id="328" r:id="rId33"/>
    <p:sldId id="317" r:id="rId34"/>
    <p:sldId id="262" r:id="rId35"/>
    <p:sldId id="263" r:id="rId36"/>
    <p:sldId id="284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308"/>
            <p14:sldId id="268"/>
            <p14:sldId id="258"/>
            <p14:sldId id="265"/>
            <p14:sldId id="269"/>
            <p14:sldId id="272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256"/>
            <p14:sldId id="276"/>
            <p14:sldId id="259"/>
            <p14:sldId id="327"/>
            <p14:sldId id="267"/>
            <p14:sldId id="328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63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832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26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866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2023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3" r:id="rId30"/>
    <p:sldLayoutId id="2147483754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5A4aThGXboZ7RlTminYue4etFTXwyFRM?usp=drive_link" TargetMode="External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Défis climatiques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 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9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C9B90E-EB79-DAA6-CE45-198166204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91" y="4296697"/>
            <a:ext cx="3303638" cy="1995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0558C7-AF94-55A9-1D28-28DB32F07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252" y="4296697"/>
            <a:ext cx="3117165" cy="199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lexique relatif aux phénomènes climatiques.</a:t>
            </a:r>
          </a:p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Reconnaitre une explication orale simple 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8" y="2726918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un phénomène climatique simple/Expliquer ses causes et ses conséquences 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un phénomène climatique en en précisant les causes et les conséquences.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13425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parties qui composent un texte explicatif.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Marquer des pauses logiques pour structurer son propos.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causes et les conséquences dans un texte explicatif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le lexique relatif aux phénomènes  climatiques.</a:t>
            </a:r>
          </a:p>
          <a:p>
            <a:pPr defTabSz="685783"/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parties qui composent un texte explicatif 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0" y="1731797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Identifier les causes et les conséquences dans un texte explicatif.</a:t>
            </a:r>
          </a:p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Marquer des pauses logiques pour structurer son propos.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Construire des phrases cohérentes en utilisant correctement les structures de cause et de conséquence.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l’article de presse.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Rédiger un article de presse pour parler des défis climatiques.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5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47E179AA-3002-40ED-EDA3-39B0EF410BB1}"/>
              </a:ext>
            </a:extLst>
          </p:cNvPr>
          <p:cNvSpPr/>
          <p:nvPr/>
        </p:nvSpPr>
        <p:spPr>
          <a:xfrm>
            <a:off x="281617" y="1683758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0" lvl="0" indent="0" algn="just"/>
            <a:r>
              <a:rPr lang="fr-FR" b="1" dirty="0"/>
              <a:t>. </a:t>
            </a:r>
            <a:r>
              <a:rPr lang="fr-FR" dirty="0"/>
              <a:t>Identifier les causes et les conséquences dans un texte explicatif.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Marquer des pauses logiques pour structurer son propos.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Repérer le phénomène climatique, </a:t>
            </a:r>
          </a:p>
          <a:p>
            <a:r>
              <a:rPr lang="fr-FR" dirty="0"/>
              <a:t>Identifier ses causes, </a:t>
            </a:r>
          </a:p>
          <a:p>
            <a:r>
              <a:rPr lang="fr-FR" dirty="0"/>
              <a:t>Identifier ses conséquences, </a:t>
            </a:r>
          </a:p>
          <a:p>
            <a:r>
              <a:rPr lang="fr-FR" dirty="0"/>
              <a:t>Identifier les solutions proposées.</a:t>
            </a:r>
          </a:p>
          <a:p>
            <a:r>
              <a:rPr lang="fr-FR" dirty="0"/>
              <a:t>Marquer les pauses logiques,</a:t>
            </a:r>
          </a:p>
          <a:p>
            <a:r>
              <a:rPr lang="fr-FR" dirty="0"/>
              <a:t>Structurer son propos/ lecture fluide.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Démarche claire et explicite: repérage, causes, conséquences, solutions proposées.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Lecture répétée pour automatiser la reconnaissance des pauses logiques.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233324" y="5656449"/>
            <a:ext cx="9463104" cy="94526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fr-FR" sz="1600" b="1" dirty="0"/>
              <a:t>Pendant le feedback, attirer l’attention des élèves sur les erreurs fréquentes</a:t>
            </a:r>
            <a:r>
              <a:rPr lang="fr-FR" sz="1100" b="1" dirty="0"/>
              <a:t>: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Ne pas savoir repérer le phénomène dont on parle/ confondre cause et conséquence.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Lire  sans s’arrêter, sans marquer des pauses logiques</a:t>
            </a:r>
            <a:r>
              <a:rPr lang="fr-FR" sz="11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600" dirty="0"/>
              <a:t>On comprend bien la leçon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apprend mieux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fait moins d’erreurs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peut répondre aux questions posées par le professeur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réussit à faire les exercices correctement </a:t>
            </a:r>
          </a:p>
          <a:p>
            <a:pPr>
              <a:lnSpc>
                <a:spcPct val="120000"/>
              </a:lnSpc>
            </a:pPr>
            <a:endParaRPr lang="fr-FR" sz="1200" dirty="0"/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6400" dirty="0"/>
              <a:t>Bien écouter le professeur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Bien regarder le tableau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Lever la main pour parler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Prendre des notes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Être calme et attentif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Parler avec un camarade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Jouer en classe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Couper la parole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Faire du bruit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3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Faire attention aux explications du professeur en classe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30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Lecture compréhension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8905314-5688-BE2E-16D3-543714CC1B26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fluence 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1DF2FAA-DF4B-87C4-B2A9-7CF762E1A48A}"/>
              </a:ext>
            </a:extLst>
          </p:cNvPr>
          <p:cNvSpPr txBox="1">
            <a:spLocks/>
          </p:cNvSpPr>
          <p:nvPr/>
        </p:nvSpPr>
        <p:spPr>
          <a:xfrm>
            <a:off x="7879221" y="3612806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1</a:t>
            </a:r>
            <a:r>
              <a:rPr lang="fr-FR" dirty="0"/>
              <a:t>5</a:t>
            </a:r>
            <a:r>
              <a:rPr lang="fr-FR"/>
              <a:t> </a:t>
            </a:r>
            <a:r>
              <a:rPr lang="fr-FR" dirty="0"/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commencer cette séance par écouter quelques rédactions de vos camarades (disparition d’un espace vert) 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61188" y="726825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Inviter 4 élèves à lire leurs rédactions. Fournir un feedback constructif.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230772-693F-BB9B-3CD9-9BB860A56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47" y="1297973"/>
            <a:ext cx="9577849" cy="472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séance d’aujourd’hui : la consolidation-lecture compréhension.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00734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Lecture compréhension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63461" y="37088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9354"/>
            <a:ext cx="10529279" cy="267549"/>
          </a:xfrm>
        </p:spPr>
        <p:txBody>
          <a:bodyPr/>
          <a:lstStyle/>
          <a:p>
            <a:b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</a:b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Maintenant, nous allons consolider les acquis de notre unité didactique.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Renforcer les acquis de l’unité didactique: fluence, stratégies de lecture…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DADE2-128C-B62E-C2FE-8E4603D3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C88AD-6715-AB78-948C-74A8D44A9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silencieusement le texte P.92, tout en respectant les 6 étapes de la lecture silencieuse.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210AC9-5DE7-1C74-6FF4-94274C51160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4 mn aux élèves pour lire le texte.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925944-50EF-E9D6-E132-E37D2CC62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65" y="1472024"/>
            <a:ext cx="9901083" cy="437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11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45D3C-3238-015D-D9A6-4935DC802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A811D-81A7-177E-6CE1-FD29D7859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attentivement l’image, le titre, et la source. Répondez à la question suivante P.92.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35E0DE-718D-444E-A8A4-9819C1D39B0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entre les rangs. Cibler les élèves en difficultés.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1C8F8F5-6695-EE99-F487-3118C779E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20" y="1868128"/>
            <a:ext cx="10644692" cy="307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54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E4FB9-55A3-692F-31AC-4929D1880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D2A0F2-8649-C0CE-F155-4AC2438CB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réponse à la question posée.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1136B2-AF95-43C0-18A6-8B66B813313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justifier leurs réponses.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204E9EA-1564-F5F1-1B6A-5365E9520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20" y="1868128"/>
            <a:ext cx="10644692" cy="30774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B557B6-9C5B-7F8F-483C-E8EF5D1E2AC7}"/>
              </a:ext>
            </a:extLst>
          </p:cNvPr>
          <p:cNvSpPr txBox="1"/>
          <p:nvPr/>
        </p:nvSpPr>
        <p:spPr>
          <a:xfrm>
            <a:off x="7413523" y="2883656"/>
            <a:ext cx="6449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pollution de l’eau</a:t>
            </a:r>
          </a:p>
        </p:txBody>
      </p:sp>
    </p:spTree>
    <p:extLst>
      <p:ext uri="{BB962C8B-B14F-4D97-AF65-F5344CB8AC3E}">
        <p14:creationId xmlns:p14="http://schemas.microsoft.com/office/powerpoint/2010/main" val="192887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E0CF-984E-E02A-7012-41B577A4E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59C989-8780-7571-0DB7-823817BCE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identifier la situation d’énonciation P.92.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ACA243-BE03-C785-D78B-178BAD40934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entre les rangs. Cibler les élèves en difficultés.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AEAB7B3-AE25-981B-AFED-8248B2B72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1828799"/>
            <a:ext cx="9989574" cy="360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89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5C930-1FDE-E94F-27E8-849C79EC2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58DEDA-4DE8-193F-E74C-8A71CA09A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Mise en commun: correction collective au tableau pour confronter les réponses.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084B92-AFAE-6391-009E-3AC3453421C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noter les réponses dans les livrets.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CB4EF11-362B-C447-F11D-8DB0F89FE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1828799"/>
            <a:ext cx="9989574" cy="360843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B3147DF-D99D-E563-ACFC-752F46DE6422}"/>
              </a:ext>
            </a:extLst>
          </p:cNvPr>
          <p:cNvSpPr txBox="1"/>
          <p:nvPr/>
        </p:nvSpPr>
        <p:spPr>
          <a:xfrm>
            <a:off x="1563329" y="337140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collégien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6EDC3D-92CE-FB45-4D69-6FD4B61169C6}"/>
              </a:ext>
            </a:extLst>
          </p:cNvPr>
          <p:cNvSpPr txBox="1"/>
          <p:nvPr/>
        </p:nvSpPr>
        <p:spPr>
          <a:xfrm>
            <a:off x="3882790" y="3359118"/>
            <a:ext cx="2123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Aux lecteurs du magazine scolaire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A0C446-55A4-3AF0-30D9-C730B2C1B530}"/>
              </a:ext>
            </a:extLst>
          </p:cNvPr>
          <p:cNvSpPr txBox="1"/>
          <p:nvPr/>
        </p:nvSpPr>
        <p:spPr>
          <a:xfrm>
            <a:off x="6174657" y="3391073"/>
            <a:ext cx="2320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pollution de l’eau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614FBB-3F39-4669-0C94-F13F8A1F8F84}"/>
              </a:ext>
            </a:extLst>
          </p:cNvPr>
          <p:cNvSpPr txBox="1"/>
          <p:nvPr/>
        </p:nvSpPr>
        <p:spPr>
          <a:xfrm>
            <a:off x="8645409" y="3359118"/>
            <a:ext cx="2907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Expliquer les dangers de la pollution/ sensibiliser les lecteurs…</a:t>
            </a:r>
          </a:p>
        </p:txBody>
      </p:sp>
    </p:spTree>
    <p:extLst>
      <p:ext uri="{BB962C8B-B14F-4D97-AF65-F5344CB8AC3E}">
        <p14:creationId xmlns:p14="http://schemas.microsoft.com/office/powerpoint/2010/main" val="97544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27EF0-6C06-91D9-6DBB-C2D6C98D4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C66887-7061-A560-7425-94680C325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Relisez le texte. Répondez aux questions suivantes. P.92.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9E8B65-27A7-10BF-362D-2BF94006788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justifier leurs réponses en cherchant des indices dans le texte.</a:t>
            </a:r>
          </a:p>
        </p:txBody>
      </p:sp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D8DFDD4D-8B22-E141-224C-069D0CEBF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524" y="1818968"/>
            <a:ext cx="9645444" cy="330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54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74065-A053-F378-8002-F1F7E672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4A85A-02AC-35A3-6BD6-23D662001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Mise en commun: correction collective au tableau pour confronter les réponses.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A029F5-D2D7-39A4-6B12-3C1B04BED61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noter les réponses dans le livret.</a:t>
            </a:r>
          </a:p>
        </p:txBody>
      </p:sp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73EC5832-227E-5061-1C2C-591C60098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524" y="1818968"/>
            <a:ext cx="9645444" cy="33036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4728F1-5E82-A30F-0729-04E4A1125D99}"/>
              </a:ext>
            </a:extLst>
          </p:cNvPr>
          <p:cNvSpPr txBox="1"/>
          <p:nvPr/>
        </p:nvSpPr>
        <p:spPr>
          <a:xfrm>
            <a:off x="1976283" y="4198374"/>
            <a:ext cx="4660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Un danger pour notre planète »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9C4D68-2F03-B1BE-D84C-E94FD5EA70F2}"/>
              </a:ext>
            </a:extLst>
          </p:cNvPr>
          <p:cNvSpPr txBox="1"/>
          <p:nvPr/>
        </p:nvSpPr>
        <p:spPr>
          <a:xfrm>
            <a:off x="6752188" y="4262112"/>
            <a:ext cx="4634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Pourquoi la pollution de l’eau est-elle dangereuse? »</a:t>
            </a:r>
          </a:p>
        </p:txBody>
      </p:sp>
    </p:spTree>
    <p:extLst>
      <p:ext uri="{BB962C8B-B14F-4D97-AF65-F5344CB8AC3E}">
        <p14:creationId xmlns:p14="http://schemas.microsoft.com/office/powerpoint/2010/main" val="1559670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EBDF3-4B0A-03CC-2682-218F301D7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CD34E-B1C9-F6F9-3396-1A3861A7D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Relisez le texte. Répondez aux questions suivantes. P.92.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8B76C6-27BF-958D-2FCA-07123495DC6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justifier leurs réponses en cherchant des indices dans le texte.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14484C-DF14-2982-8520-0B8CB957A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33" y="2125845"/>
            <a:ext cx="9969908" cy="226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58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9C6A4-271A-0C27-6000-C11D605A9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8A012-8DAA-CBB9-5597-05AEABA17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Mise en commun: correction collective au tableau pour confronter les réponses.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C6215F-EF22-8430-BDBC-969769C7BAA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noter les réponses dans le livret.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A9B8CC-DE48-2161-97E4-625DC5572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33" y="2125845"/>
            <a:ext cx="9969908" cy="22614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B6DC39-7EB1-914A-12A3-7ECD27D4CEB6}"/>
              </a:ext>
            </a:extLst>
          </p:cNvPr>
          <p:cNvSpPr txBox="1"/>
          <p:nvPr/>
        </p:nvSpPr>
        <p:spPr>
          <a:xfrm>
            <a:off x="1435510" y="2841056"/>
            <a:ext cx="4965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comment pouvons-nous agir? »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BA28D0-4F1F-4967-AD00-2B6F1B7DD95A}"/>
              </a:ext>
            </a:extLst>
          </p:cNvPr>
          <p:cNvSpPr txBox="1"/>
          <p:nvPr/>
        </p:nvSpPr>
        <p:spPr>
          <a:xfrm>
            <a:off x="6400800" y="2841056"/>
            <a:ext cx="5152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agissons ensemble pour protéger notre eau ! »</a:t>
            </a:r>
          </a:p>
        </p:txBody>
      </p:sp>
    </p:spTree>
    <p:extLst>
      <p:ext uri="{BB962C8B-B14F-4D97-AF65-F5344CB8AC3E}">
        <p14:creationId xmlns:p14="http://schemas.microsoft.com/office/powerpoint/2010/main" val="2993718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3585-5A29-310B-3BFA-0723C96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9B58D74-212D-952B-8386-E6076273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relisez votre texte P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.92 et complétez le tableau suivant P.93.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FC64970-8E47-B717-58AE-6375925D8C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3 mn pour effectuer la tâche. Circuler entre les rangs. Cibler les élèves en difficultés.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4C60094-C5FA-AFC1-629B-4E31436FE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13" y="1858297"/>
            <a:ext cx="9674941" cy="358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92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1DFBE-15C3-1E4C-2073-25B06A60D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DD6B9CB-448D-69C8-88E8-94DBE9C1E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Mise en commun: correction collective au tableau pour confronter les réponses.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697246B-ED98-2B61-3C84-F89687279FA2}"/>
              </a:ext>
            </a:extLst>
          </p:cNvPr>
          <p:cNvSpPr txBox="1">
            <a:spLocks/>
          </p:cNvSpPr>
          <p:nvPr/>
        </p:nvSpPr>
        <p:spPr>
          <a:xfrm>
            <a:off x="861188" y="713714"/>
            <a:ext cx="7785118" cy="210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la réponse dans le livret</a:t>
            </a:r>
            <a:r>
              <a:rPr lang="fr-FR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5C29A9A-1C87-6BBC-0556-2D0D63F87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13" y="1858297"/>
            <a:ext cx="9674941" cy="358877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AFE3216-4386-949D-AE03-467FC8CC4122}"/>
              </a:ext>
            </a:extLst>
          </p:cNvPr>
          <p:cNvSpPr txBox="1"/>
          <p:nvPr/>
        </p:nvSpPr>
        <p:spPr>
          <a:xfrm>
            <a:off x="2703870" y="3242187"/>
            <a:ext cx="26252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-Produits chimiques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-Déchets industriels et agricoles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-Eaux usées non traitées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-Trop de produits chimiques dans l’agriculture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081403-47F9-6386-7F15-3AB3D6C7CCEE}"/>
              </a:ext>
            </a:extLst>
          </p:cNvPr>
          <p:cNvSpPr txBox="1"/>
          <p:nvPr/>
        </p:nvSpPr>
        <p:spPr>
          <a:xfrm>
            <a:off x="5329083" y="3242187"/>
            <a:ext cx="23400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-Mort des poissons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-Destruction des plantes aquatiques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-Danger pour la santé humaine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-Eau contaminée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6E92AA-BC20-E971-E470-EB696FADBC70}"/>
              </a:ext>
            </a:extLst>
          </p:cNvPr>
          <p:cNvSpPr txBox="1"/>
          <p:nvPr/>
        </p:nvSpPr>
        <p:spPr>
          <a:xfrm>
            <a:off x="7861852" y="3160763"/>
            <a:ext cx="29143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-Ne pas jeter les déchets dans l’eau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-Réduire l’usage des produits chimiques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-Utiliser des produits naturels</a:t>
            </a:r>
          </a:p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-Signaler la pollution aux autorités</a:t>
            </a:r>
          </a:p>
        </p:txBody>
      </p:sp>
    </p:spTree>
    <p:extLst>
      <p:ext uri="{BB962C8B-B14F-4D97-AF65-F5344CB8AC3E}">
        <p14:creationId xmlns:p14="http://schemas.microsoft.com/office/powerpoint/2010/main" val="2746787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E79281F-E342-BABF-C949-6CB780342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B7FFA9-3600-B8CE-14F1-AF90900EB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séance d’aujourd’hui : la consolidation-lecture fluence.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B76E91F7-2165-EAB8-A4BC-B2FEEDBE578A}"/>
              </a:ext>
            </a:extLst>
          </p:cNvPr>
          <p:cNvSpPr txBox="1"/>
          <p:nvPr/>
        </p:nvSpPr>
        <p:spPr>
          <a:xfrm>
            <a:off x="4600734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Lecture fluence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D8C682AB-BDF5-46C9-C2CA-C2FF263939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5C385C0-775D-9C35-BE8D-A81581A8D6D6}"/>
              </a:ext>
            </a:extLst>
          </p:cNvPr>
          <p:cNvSpPr/>
          <p:nvPr/>
        </p:nvSpPr>
        <p:spPr>
          <a:xfrm>
            <a:off x="7663461" y="37088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07CC23-C3C5-5321-41A9-0EC75283860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aux élèves le travail fait lors de la préparation à la tâche.</a:t>
            </a:r>
          </a:p>
        </p:txBody>
      </p:sp>
    </p:spTree>
    <p:extLst>
      <p:ext uri="{BB962C8B-B14F-4D97-AF65-F5344CB8AC3E}">
        <p14:creationId xmlns:p14="http://schemas.microsoft.com/office/powerpoint/2010/main" val="4274201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DA0F7-CA71-CF37-2730-866F7E3A8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6F0638F-7AA8-362A-B3A5-103D70C096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C053A6B5-0A2C-5DA5-D4FD-BC3AC08ADACC}"/>
              </a:ext>
            </a:extLst>
          </p:cNvPr>
          <p:cNvSpPr txBox="1"/>
          <p:nvPr/>
        </p:nvSpPr>
        <p:spPr>
          <a:xfrm>
            <a:off x="721953" y="197375"/>
            <a:ext cx="10594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je lis à haute voix le dernier paragraphe en marquant des pauses logiques pour structurer mon propos. P. 92</a:t>
            </a:r>
            <a:endParaRPr lang="fr-FR" alt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CD20B6E6-9935-BDB8-4473-905E763824BE}"/>
              </a:ext>
            </a:extLst>
          </p:cNvPr>
          <p:cNvSpPr txBox="1">
            <a:spLocks/>
          </p:cNvSpPr>
          <p:nvPr/>
        </p:nvSpPr>
        <p:spPr>
          <a:xfrm>
            <a:off x="721953" y="792267"/>
            <a:ext cx="7785118" cy="210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Corriger systématiquement les erreurs de lecture</a:t>
            </a:r>
            <a:r>
              <a:rPr lang="fr-FR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Insister sur les pauses logiques.</a:t>
            </a:r>
            <a:endParaRPr lang="fr-FR" altLang="fr-FR" sz="14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502DA3A-45C0-07A5-4B3E-8693761582EF}"/>
              </a:ext>
            </a:extLst>
          </p:cNvPr>
          <p:cNvSpPr txBox="1"/>
          <p:nvPr/>
        </p:nvSpPr>
        <p:spPr>
          <a:xfrm>
            <a:off x="1258596" y="1808085"/>
            <a:ext cx="9521687" cy="3477875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b="1" i="0" u="none" strike="noStrike" baseline="0" dirty="0">
                <a:latin typeface="Calibri" panose="020F0502020204030204" pitchFamily="34" charset="0"/>
              </a:rPr>
              <a:t>Comment pouvons-nous agir ? </a:t>
            </a:r>
            <a:endParaRPr lang="fr-FR" sz="2000" b="0" i="0" u="none" strike="noStrike" baseline="0" dirty="0">
              <a:latin typeface="Calibri" panose="020F0502020204030204" pitchFamily="34" charset="0"/>
            </a:endParaRPr>
          </a:p>
          <a:p>
            <a:pPr algn="just"/>
            <a:r>
              <a:rPr lang="fr-FR" sz="2000" b="0" i="0" u="none" strike="noStrike" baseline="0" dirty="0">
                <a:latin typeface="Calibri" panose="020F0502020204030204" pitchFamily="34" charset="0"/>
              </a:rPr>
              <a:t>Pour réduire la pollution de l’eau, chacun peut adopter de bons gestes. Par exemple : </a:t>
            </a:r>
          </a:p>
          <a:p>
            <a:r>
              <a:rPr lang="fr-FR" sz="2000" b="0" i="0" u="none" strike="noStrike" baseline="0" dirty="0">
                <a:latin typeface="Calibri" panose="020F0502020204030204" pitchFamily="34" charset="0"/>
              </a:rPr>
              <a:t>Ne jamais jeter de déchets dans les rivières ou près des points d’eau. </a:t>
            </a:r>
          </a:p>
          <a:p>
            <a:r>
              <a:rPr lang="fr-FR" sz="2000" b="0" i="0" u="none" strike="noStrike" baseline="0" dirty="0">
                <a:latin typeface="Calibri" panose="020F0502020204030204" pitchFamily="34" charset="0"/>
              </a:rPr>
              <a:t>Réduire l’usage de produits chimiques à la maison ou dans les jardins. </a:t>
            </a:r>
          </a:p>
          <a:p>
            <a:r>
              <a:rPr lang="fr-FR" sz="2000" b="0" i="0" u="none" strike="noStrike" baseline="0" dirty="0">
                <a:latin typeface="Calibri" panose="020F0502020204030204" pitchFamily="34" charset="0"/>
              </a:rPr>
              <a:t>Utiliser des produits biodégradables lorsque c’est possible. </a:t>
            </a:r>
          </a:p>
          <a:p>
            <a:r>
              <a:rPr lang="fr-FR" sz="2000" b="0" i="0" u="none" strike="noStrike" baseline="0" dirty="0">
                <a:latin typeface="Calibri" panose="020F0502020204030204" pitchFamily="34" charset="0"/>
              </a:rPr>
              <a:t>Signaler aux autorités locales une fuite, un déversement ou une pollution inhabituelle. </a:t>
            </a:r>
          </a:p>
          <a:p>
            <a:endParaRPr lang="fr-FR" sz="2000" b="0" i="0" u="none" strike="noStrike" baseline="0" dirty="0">
              <a:latin typeface="Calibri" panose="020F0502020204030204" pitchFamily="34" charset="0"/>
            </a:endParaRPr>
          </a:p>
          <a:p>
            <a:pPr algn="just"/>
            <a:r>
              <a:rPr lang="fr-FR" sz="2000" b="1" i="0" u="none" strike="noStrike" baseline="0" dirty="0">
                <a:latin typeface="Calibri" panose="020F0502020204030204" pitchFamily="34" charset="0"/>
              </a:rPr>
              <a:t>Agissons ensemble pour protéger notre eau ! </a:t>
            </a:r>
            <a:endParaRPr lang="fr-FR" sz="2000" b="0" i="0" u="none" strike="noStrike" baseline="0" dirty="0">
              <a:latin typeface="Calibri" panose="020F0502020204030204" pitchFamily="34" charset="0"/>
            </a:endParaRPr>
          </a:p>
          <a:p>
            <a:pPr algn="just"/>
            <a:r>
              <a:rPr lang="fr-FR" sz="2000" b="0" i="0" u="none" strike="noStrike" baseline="0" dirty="0">
                <a:latin typeface="Calibri" panose="020F0502020204030204" pitchFamily="34" charset="0"/>
              </a:rPr>
              <a:t>L’eau est essentielle à la vie : elle hydrate les humains, permet aux plantes de pousser et fait vivre des milliers d’espèces aquatiques. Alors, commençons dès aujourd’hui à sensibiliser nos proches et à agir pour un environnement plus sain !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47669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CA87F-E5A7-6459-22EA-982984D81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67E2DEF2-4737-06E3-04DC-27AAAF85243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A679A323-2A66-9A4B-A321-E9D7EA1DC05B}"/>
              </a:ext>
            </a:extLst>
          </p:cNvPr>
          <p:cNvSpPr txBox="1"/>
          <p:nvPr/>
        </p:nvSpPr>
        <p:spPr>
          <a:xfrm>
            <a:off x="721953" y="197375"/>
            <a:ext cx="1059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comment on doit lire le texte à haute voix  en marquant des pauses logiques pour structurer son propos. </a:t>
            </a:r>
            <a:endParaRPr lang="fr-FR" alt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1A6739A7-1E41-7034-C193-7BD2D6736311}"/>
              </a:ext>
            </a:extLst>
          </p:cNvPr>
          <p:cNvSpPr txBox="1">
            <a:spLocks/>
          </p:cNvSpPr>
          <p:nvPr/>
        </p:nvSpPr>
        <p:spPr>
          <a:xfrm>
            <a:off x="721953" y="792267"/>
            <a:ext cx="7785118" cy="210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Corriger systématiquement les erreurs de lecture</a:t>
            </a:r>
            <a:r>
              <a:rPr lang="fr-FR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Insister sur les pauses logiques.</a:t>
            </a:r>
            <a:endParaRPr lang="fr-FR" altLang="fr-FR" sz="14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CD27705-9615-23FA-9AA8-EC076B26BBDB}"/>
              </a:ext>
            </a:extLst>
          </p:cNvPr>
          <p:cNvSpPr txBox="1"/>
          <p:nvPr/>
        </p:nvSpPr>
        <p:spPr>
          <a:xfrm>
            <a:off x="916153" y="1687505"/>
            <a:ext cx="10206573" cy="409342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/>
              <a:t>Comment pouvons-nous agir ?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br>
              <a:rPr lang="fr-FR" sz="2000" dirty="0"/>
            </a:br>
            <a:r>
              <a:rPr lang="fr-FR" sz="2000" dirty="0"/>
              <a:t>Pour réduire la pollution de l’eau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r>
              <a:rPr lang="fr-FR" sz="2000" dirty="0"/>
              <a:t> chacun peut adopter de bons gestes.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br>
              <a:rPr lang="fr-FR" sz="2000" dirty="0"/>
            </a:br>
            <a:r>
              <a:rPr lang="fr-FR" sz="2000" dirty="0"/>
              <a:t>Par exemple :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br>
              <a:rPr lang="fr-FR" sz="2000" dirty="0"/>
            </a:br>
            <a:r>
              <a:rPr lang="fr-FR" sz="2000" dirty="0"/>
              <a:t>Ne jamais jeter de déchets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r>
              <a:rPr lang="fr-FR" sz="2000" dirty="0"/>
              <a:t> dans les rivières ou près des points d’eau.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br>
              <a:rPr lang="fr-FR" sz="2000" dirty="0"/>
            </a:br>
            <a:r>
              <a:rPr lang="fr-FR" sz="2000" dirty="0"/>
              <a:t>Réduire l’usage de produits chimiques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r>
              <a:rPr lang="fr-FR" sz="2000" dirty="0"/>
              <a:t> à la maison ou dans les jardins.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br>
              <a:rPr lang="fr-FR" sz="2000" dirty="0"/>
            </a:br>
            <a:r>
              <a:rPr lang="fr-FR" sz="2000" dirty="0"/>
              <a:t>Utiliser des produits biodégradables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r>
              <a:rPr lang="fr-FR" sz="2000" dirty="0"/>
              <a:t> lorsque c’est possible.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br>
              <a:rPr lang="fr-FR" sz="2000" dirty="0"/>
            </a:br>
            <a:r>
              <a:rPr lang="fr-FR" sz="2000" dirty="0"/>
              <a:t>Signaler aux autorités locales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r>
              <a:rPr lang="fr-FR" sz="2000" dirty="0"/>
              <a:t> une fuite, un déversement ou une pollution inhabituelle.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</a:p>
          <a:p>
            <a:endParaRPr lang="fr-FR" sz="2000" dirty="0"/>
          </a:p>
          <a:p>
            <a:r>
              <a:rPr lang="fr-FR" sz="2000" b="1" dirty="0"/>
              <a:t>Agissons ensemble </a:t>
            </a:r>
            <a:r>
              <a:rPr lang="fr-FR" sz="2000" b="1" dirty="0">
                <a:highlight>
                  <a:srgbClr val="FFFF00"/>
                </a:highlight>
              </a:rPr>
              <a:t>//</a:t>
            </a:r>
            <a:r>
              <a:rPr lang="fr-FR" sz="2000" b="1" dirty="0"/>
              <a:t> pour protéger notre eau !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br>
              <a:rPr lang="fr-FR" sz="2000" dirty="0"/>
            </a:br>
            <a:r>
              <a:rPr lang="fr-FR" sz="2000" dirty="0"/>
              <a:t>L’eau est essentielle à la vie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r>
              <a:rPr lang="fr-FR" sz="2000" dirty="0"/>
              <a:t> elle hydrate les humains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r>
              <a:rPr lang="fr-FR" sz="2000" dirty="0"/>
              <a:t> permet aux plantes de pousser </a:t>
            </a:r>
            <a:r>
              <a:rPr lang="fr-FR" sz="2000" dirty="0">
                <a:highlight>
                  <a:srgbClr val="FFFF00"/>
                </a:highlight>
              </a:rPr>
              <a:t>// </a:t>
            </a:r>
            <a:r>
              <a:rPr lang="fr-FR" sz="2000" dirty="0"/>
              <a:t>et fait vivre des milliers d’espèces aquatiques.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br>
              <a:rPr lang="fr-FR" sz="2000" dirty="0"/>
            </a:br>
            <a:r>
              <a:rPr lang="fr-FR" sz="2000" dirty="0"/>
              <a:t>Alors, commençons dès aujourd’hui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r>
              <a:rPr lang="fr-FR" sz="2000" dirty="0"/>
              <a:t> à sensibiliser nos proches</a:t>
            </a:r>
            <a:r>
              <a:rPr lang="fr-FR" sz="2000" dirty="0">
                <a:highlight>
                  <a:srgbClr val="FFFF00"/>
                </a:highlight>
              </a:rPr>
              <a:t> // </a:t>
            </a:r>
            <a:r>
              <a:rPr lang="fr-FR" sz="2000" dirty="0"/>
              <a:t>et à agir pour un environnement plus sain. </a:t>
            </a:r>
            <a:r>
              <a:rPr lang="fr-FR" sz="2000" dirty="0">
                <a:highlight>
                  <a:srgbClr val="FFFF00"/>
                </a:highlight>
              </a:rPr>
              <a:t>//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036876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les stratégies que nous avons appliquées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982662" y="153465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appliqué cette stratégie de lecture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982662" y="2280951"/>
            <a:ext cx="9839160" cy="9712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43507F-D57F-E1D0-C7A2-E18CA4E50C0A}"/>
              </a:ext>
            </a:extLst>
          </p:cNvPr>
          <p:cNvSpPr txBox="1"/>
          <p:nvPr/>
        </p:nvSpPr>
        <p:spPr>
          <a:xfrm>
            <a:off x="982662" y="3933301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Aujourd’hui, nous avons appliqué cette stratégie de lecture 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40EAB0-2379-241D-6B6E-16C57339937D}"/>
              </a:ext>
            </a:extLst>
          </p:cNvPr>
          <p:cNvSpPr/>
          <p:nvPr/>
        </p:nvSpPr>
        <p:spPr>
          <a:xfrm>
            <a:off x="982662" y="4837697"/>
            <a:ext cx="9839160" cy="9712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stratégies que nous avons appliquées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A09BB5-5C87-5700-936A-3A9E930B0339}"/>
              </a:ext>
            </a:extLst>
          </p:cNvPr>
          <p:cNvSpPr txBox="1"/>
          <p:nvPr/>
        </p:nvSpPr>
        <p:spPr>
          <a:xfrm>
            <a:off x="462151" y="1305856"/>
            <a:ext cx="1100393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</a:t>
            </a:r>
            <a:r>
              <a:rPr lang="fr-FR" b="1" dirty="0"/>
              <a:t>Nous avons appris à </a:t>
            </a:r>
            <a:r>
              <a:rPr lang="fr-FR" b="1" dirty="0">
                <a:solidFill>
                  <a:prstClr val="black"/>
                </a:solidFill>
                <a:ea typeface="Calibri" panose="020F0502020204030204" pitchFamily="34" charset="0"/>
              </a:rPr>
              <a:t>identifier les causes et les conséquences dans un texte explicatif </a:t>
            </a:r>
            <a:r>
              <a:rPr lang="fr-FR" b="1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DB9FC6-928F-8146-EA92-0D547A2237D3}"/>
              </a:ext>
            </a:extLst>
          </p:cNvPr>
          <p:cNvSpPr/>
          <p:nvPr/>
        </p:nvSpPr>
        <p:spPr>
          <a:xfrm>
            <a:off x="489023" y="4405107"/>
            <a:ext cx="11082071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dirty="0">
                <a:latin typeface="Calibri" panose="020F0502020204030204" pitchFamily="34" charset="0"/>
              </a:rPr>
              <a:t>« L’eau est essentielle à la vie :</a:t>
            </a:r>
            <a:r>
              <a:rPr lang="fr-FR" sz="2000" dirty="0"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//</a:t>
            </a:r>
            <a:r>
              <a:rPr lang="fr-FR" sz="2000" dirty="0"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</a:rPr>
              <a:t>elle hydrate les humains,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//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</a:rPr>
              <a:t>permet aux plantes de pousser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//</a:t>
            </a:r>
            <a:r>
              <a:rPr lang="fr-FR" sz="2000" dirty="0">
                <a:latin typeface="Calibri" panose="020F0502020204030204" pitchFamily="34" charset="0"/>
              </a:rPr>
              <a:t> et fait vivre des milliers d’espèces aquatiques.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//</a:t>
            </a:r>
            <a:r>
              <a:rPr lang="fr-FR" sz="2000" dirty="0">
                <a:latin typeface="Calibri" panose="020F0502020204030204" pitchFamily="34" charset="0"/>
              </a:rPr>
              <a:t> Alors, commençons dès aujourd’hui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//</a:t>
            </a:r>
            <a:r>
              <a:rPr lang="fr-FR" sz="2000" dirty="0"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</a:rPr>
              <a:t>à sensibiliser nos proches 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//</a:t>
            </a:r>
            <a:r>
              <a:rPr lang="fr-FR" sz="2000" dirty="0">
                <a:latin typeface="Calibri" panose="020F0502020204030204" pitchFamily="34" charset="0"/>
              </a:rPr>
              <a:t> et à agir pour un environnement plus sain ! ».</a:t>
            </a:r>
            <a:r>
              <a:rPr lang="fr-FR" sz="20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 //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768005-595E-31AA-B574-BA483F9305E5}"/>
              </a:ext>
            </a:extLst>
          </p:cNvPr>
          <p:cNvSpPr txBox="1"/>
          <p:nvPr/>
        </p:nvSpPr>
        <p:spPr>
          <a:xfrm>
            <a:off x="594033" y="3741637"/>
            <a:ext cx="1100393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</a:t>
            </a:r>
            <a:r>
              <a:rPr lang="fr-FR" b="1" dirty="0"/>
              <a:t>Nous avons appris à lire un texte en </a:t>
            </a:r>
            <a:r>
              <a:rPr lang="fr-FR" b="1" dirty="0">
                <a:solidFill>
                  <a:prstClr val="black"/>
                </a:solidFill>
                <a:ea typeface="Calibri" panose="020F0502020204030204" pitchFamily="34" charset="0"/>
              </a:rPr>
              <a:t>respectant les pauses pour structurer mon propos </a:t>
            </a:r>
            <a:r>
              <a:rPr lang="fr-FR" b="1" dirty="0"/>
              <a:t>: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5F5A6C4-B7A1-EE7A-7A4E-6E803E330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94150"/>
              </p:ext>
            </p:extLst>
          </p:nvPr>
        </p:nvGraphicFramePr>
        <p:xfrm>
          <a:off x="475587" y="1944108"/>
          <a:ext cx="11108944" cy="1559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6003">
                  <a:extLst>
                    <a:ext uri="{9D8B030D-6E8A-4147-A177-3AD203B41FA5}">
                      <a16:colId xmlns:a16="http://schemas.microsoft.com/office/drawing/2014/main" val="11832836"/>
                    </a:ext>
                  </a:extLst>
                </a:gridCol>
                <a:gridCol w="2792896">
                  <a:extLst>
                    <a:ext uri="{9D8B030D-6E8A-4147-A177-3AD203B41FA5}">
                      <a16:colId xmlns:a16="http://schemas.microsoft.com/office/drawing/2014/main" val="3620383838"/>
                    </a:ext>
                  </a:extLst>
                </a:gridCol>
                <a:gridCol w="3582809">
                  <a:extLst>
                    <a:ext uri="{9D8B030D-6E8A-4147-A177-3AD203B41FA5}">
                      <a16:colId xmlns:a16="http://schemas.microsoft.com/office/drawing/2014/main" val="3273666978"/>
                    </a:ext>
                  </a:extLst>
                </a:gridCol>
                <a:gridCol w="2777236">
                  <a:extLst>
                    <a:ext uri="{9D8B030D-6E8A-4147-A177-3AD203B41FA5}">
                      <a16:colId xmlns:a16="http://schemas.microsoft.com/office/drawing/2014/main" val="3922360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Phénomène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Causes de phénomène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Conséquences de ce phénomène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Solutions proposées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14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pollution de l’eau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Produits chimiques,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Déchets,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L’eau non-traité…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Mort des poissons,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Risque de maladies,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Disparition des plantes…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 pas jeter les déchets dans l’eau,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Réduire l’usage des produits chimiques…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615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Relisez le texte P. 92 en respectant les pauses logiques.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8649</TotalTime>
  <Words>1662</Words>
  <Application>Microsoft Office PowerPoint</Application>
  <PresentationFormat>Grand écran</PresentationFormat>
  <Paragraphs>191</Paragraphs>
  <Slides>36</Slides>
  <Notes>3</Notes>
  <HiddenSlides>10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3" baseType="lpstr">
      <vt:lpstr>Aptos</vt:lpstr>
      <vt:lpstr>Aptos Display</vt:lpstr>
      <vt:lpstr>Arial</vt:lpstr>
      <vt:lpstr>Calibri</vt:lpstr>
      <vt:lpstr>Dosis</vt:lpstr>
      <vt:lpstr>Georgia</vt:lpstr>
      <vt:lpstr>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allons commencer cette séance par écouter quelques rédactions de vos camarades (disparition d’un espace vert) .</vt:lpstr>
      <vt:lpstr>Bonjour! Prêts pour démarrer notre séance ? Allons-y!</vt:lpstr>
      <vt:lpstr>Passons maintenant à la séance d’aujourd’hui : la consolidation-lecture compréhension.</vt:lpstr>
      <vt:lpstr>  Maintenant, nous allons consolider les acquis de notre unité didactique. </vt:lpstr>
      <vt:lpstr>Présentation PowerPoint</vt:lpstr>
      <vt:lpstr>Lisez silencieusement le texte P.92, tout en respectant les 6 étapes de la lecture silencieuse.</vt:lpstr>
      <vt:lpstr>Observez attentivement l’image, le titre, et la source. Répondez à la question suivante P.92.</vt:lpstr>
      <vt:lpstr>Voici la réponse à la question posée.</vt:lpstr>
      <vt:lpstr>Maintenant, nous allons identifier la situation d’énonciation P.92.</vt:lpstr>
      <vt:lpstr>Mise en commun: correction collective au tableau pour confronter les réponses.</vt:lpstr>
      <vt:lpstr>Relisez le texte. Répondez aux questions suivantes. P.92.</vt:lpstr>
      <vt:lpstr>Mise en commun: correction collective au tableau pour confronter les réponses.</vt:lpstr>
      <vt:lpstr>Relisez le texte. Répondez aux questions suivantes. P.92.</vt:lpstr>
      <vt:lpstr>Mise en commun: correction collective au tableau pour confronter les réponses.</vt:lpstr>
      <vt:lpstr>Présentation PowerPoint</vt:lpstr>
      <vt:lpstr>Maintenant, relisez votre texte P.92 et complétez le tableau suivant P.93.</vt:lpstr>
      <vt:lpstr>Mise en commun: correction collective au tableau pour confronter les réponses.</vt:lpstr>
      <vt:lpstr>Passons maintenant à la séance d’aujourd’hui : la consolidation-lecture fluence.</vt:lpstr>
      <vt:lpstr>Présentation PowerPoint</vt:lpstr>
      <vt:lpstr>Présentation PowerPoint</vt:lpstr>
      <vt:lpstr>Présentation PowerPoint</vt:lpstr>
      <vt:lpstr>Qui peut me rappeler les stratégies que nous avons appliquées aujourd’hui ? </vt:lpstr>
      <vt:lpstr>Voici les stratégies que nous avons appliquées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MOHAMMED ELQANDIL</cp:lastModifiedBy>
  <cp:revision>300</cp:revision>
  <dcterms:created xsi:type="dcterms:W3CDTF">2025-11-03T10:55:47Z</dcterms:created>
  <dcterms:modified xsi:type="dcterms:W3CDTF">2026-05-17T19:58:24Z</dcterms:modified>
</cp:coreProperties>
</file>