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64" r:id="rId2"/>
    <p:sldId id="282" r:id="rId3"/>
    <p:sldId id="291" r:id="rId4"/>
    <p:sldId id="293" r:id="rId5"/>
    <p:sldId id="306" r:id="rId6"/>
    <p:sldId id="257" r:id="rId7"/>
    <p:sldId id="305" r:id="rId8"/>
    <p:sldId id="286" r:id="rId9"/>
    <p:sldId id="310" r:id="rId10"/>
    <p:sldId id="273" r:id="rId11"/>
    <p:sldId id="313" r:id="rId12"/>
    <p:sldId id="308" r:id="rId13"/>
    <p:sldId id="268" r:id="rId14"/>
    <p:sldId id="283" r:id="rId15"/>
    <p:sldId id="258" r:id="rId16"/>
    <p:sldId id="265" r:id="rId17"/>
    <p:sldId id="269" r:id="rId18"/>
    <p:sldId id="287" r:id="rId19"/>
    <p:sldId id="292" r:id="rId20"/>
    <p:sldId id="296" r:id="rId21"/>
    <p:sldId id="297" r:id="rId22"/>
    <p:sldId id="298" r:id="rId23"/>
    <p:sldId id="2147483647" r:id="rId24"/>
    <p:sldId id="259" r:id="rId25"/>
    <p:sldId id="270" r:id="rId26"/>
    <p:sldId id="288" r:id="rId27"/>
    <p:sldId id="294" r:id="rId28"/>
    <p:sldId id="271" r:id="rId29"/>
    <p:sldId id="256" r:id="rId30"/>
    <p:sldId id="266" r:id="rId31"/>
    <p:sldId id="276" r:id="rId32"/>
    <p:sldId id="267" r:id="rId33"/>
    <p:sldId id="275" r:id="rId34"/>
    <p:sldId id="314" r:id="rId35"/>
    <p:sldId id="279" r:id="rId36"/>
    <p:sldId id="260" r:id="rId37"/>
    <p:sldId id="261" r:id="rId38"/>
    <p:sldId id="272" r:id="rId39"/>
    <p:sldId id="274" r:id="rId40"/>
    <p:sldId id="281" r:id="rId41"/>
    <p:sldId id="285" r:id="rId42"/>
    <p:sldId id="299" r:id="rId43"/>
    <p:sldId id="300" r:id="rId44"/>
    <p:sldId id="301" r:id="rId45"/>
    <p:sldId id="302" r:id="rId46"/>
    <p:sldId id="303" r:id="rId47"/>
    <p:sldId id="304" r:id="rId48"/>
    <p:sldId id="295" r:id="rId49"/>
    <p:sldId id="290" r:id="rId50"/>
    <p:sldId id="277" r:id="rId51"/>
    <p:sldId id="341" r:id="rId52"/>
    <p:sldId id="342" r:id="rId53"/>
    <p:sldId id="278" r:id="rId54"/>
    <p:sldId id="317" r:id="rId55"/>
    <p:sldId id="262" r:id="rId56"/>
    <p:sldId id="263" r:id="rId57"/>
    <p:sldId id="284" r:id="rId5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308"/>
            <p14:sldId id="268"/>
            <p14:sldId id="283"/>
            <p14:sldId id="258"/>
            <p14:sldId id="265"/>
            <p14:sldId id="269"/>
            <p14:sldId id="287"/>
            <p14:sldId id="292"/>
            <p14:sldId id="296"/>
            <p14:sldId id="297"/>
            <p14:sldId id="298"/>
            <p14:sldId id="2147483647"/>
            <p14:sldId id="259"/>
            <p14:sldId id="270"/>
            <p14:sldId id="288"/>
            <p14:sldId id="294"/>
            <p14:sldId id="271"/>
            <p14:sldId id="256"/>
            <p14:sldId id="266"/>
            <p14:sldId id="276"/>
            <p14:sldId id="267"/>
            <p14:sldId id="275"/>
            <p14:sldId id="314"/>
            <p14:sldId id="279"/>
            <p14:sldId id="260"/>
            <p14:sldId id="261"/>
            <p14:sldId id="272"/>
            <p14:sldId id="274"/>
            <p14:sldId id="281"/>
            <p14:sldId id="285"/>
            <p14:sldId id="299"/>
            <p14:sldId id="300"/>
            <p14:sldId id="301"/>
            <p14:sldId id="302"/>
            <p14:sldId id="303"/>
            <p14:sldId id="304"/>
            <p14:sldId id="295"/>
            <p14:sldId id="290"/>
            <p14:sldId id="277"/>
            <p14:sldId id="341"/>
            <p14:sldId id="342"/>
            <p14:sldId id="278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B963"/>
    <a:srgbClr val="156082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63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261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618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866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  <p:sldLayoutId id="2147483753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5A4aThGXboZ7RlTminYue4etFTXwyFRM?usp=drive_link" TargetMode="External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Défis climatiques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Outils de langue et préparation à la tâche.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C9B90E-EB79-DAA6-CE45-198166204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91" y="4296697"/>
            <a:ext cx="3303638" cy="19959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0558C7-AF94-55A9-1D28-28DB32F07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252" y="4296697"/>
            <a:ext cx="3117165" cy="199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lexique relatif aux phénomènes climatiques.</a:t>
            </a:r>
          </a:p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Reconnaitre une explication orale simple.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8" y="2726918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un phénomène climatique simple/Expliquer ses causes et ses conséquences 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un phénomène climatique en en précisant les causes et les conséquences.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13425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parties qui composent un texte explicatif.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Marquer des pauses logiques pour structurer son propos.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causes et les conséquences dans un texte explicatif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le lexique des phénomènes climatiques.</a:t>
            </a:r>
          </a:p>
          <a:p>
            <a:pPr defTabSz="685783"/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Identifier les parties qui composent un texte explicatif 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0" y="1731797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Identifier les causes et les conséquences dans un texte explicatif.</a:t>
            </a:r>
          </a:p>
          <a:p>
            <a:pPr defTabSz="685783"/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Marquer des pauses logiques pour structurer son propos.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Outils de langue : Construire des phrases cohérentes en utilisant correctement les structures de cause et de conséquence.</a:t>
            </a:r>
          </a:p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Préparation de la tâche : Comprendre la consigne et élaborer le plan de l’article de presse.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Rédiger un article de presse pour parler des défis climatiques.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26A5AA79-7FC5-1262-B5E7-D709024E03A8}"/>
              </a:ext>
            </a:extLst>
          </p:cNvPr>
          <p:cNvSpPr/>
          <p:nvPr/>
        </p:nvSpPr>
        <p:spPr>
          <a:xfrm>
            <a:off x="310645" y="3732918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</a:t>
            </a:r>
            <a:r>
              <a:rPr lang="fr-FR" sz="2400" b="1">
                <a:latin typeface="Calibri" panose="020F0502020204030204" pitchFamily="34" charset="0"/>
                <a:cs typeface="Calibri" panose="020F0502020204030204" pitchFamily="34" charset="0"/>
              </a:rPr>
              <a:t>l’unité 5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342900" indent="-342900" defTabSz="685783">
              <a:buFont typeface="Arial" panose="020B0604020202020204" pitchFamily="34" charset="0"/>
              <a:buChar char="•"/>
            </a:pPr>
            <a:r>
              <a:rPr lang="fr-FR" dirty="0"/>
              <a:t>Construire des phrases cohérentes en utilisant correctement les structures de cause et de conséquence.</a:t>
            </a:r>
          </a:p>
          <a:p>
            <a:pPr marL="285750" indent="-285750" defTabSz="685783">
              <a:buFont typeface="Arial" panose="020B0604020202020204" pitchFamily="34" charset="0"/>
              <a:buChar char="•"/>
            </a:pPr>
            <a:r>
              <a:rPr lang="fr-FR" dirty="0"/>
              <a:t>Comprendre la consigne et élaborer le plan de l’article de presse</a:t>
            </a:r>
            <a:r>
              <a:rPr lang="fr-FR" sz="2100" dirty="0"/>
              <a:t>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Expressions de cause, </a:t>
            </a:r>
          </a:p>
          <a:p>
            <a:r>
              <a:rPr lang="fr-FR" dirty="0"/>
              <a:t>Expressions de conséquence,  </a:t>
            </a:r>
          </a:p>
          <a:p>
            <a:r>
              <a:rPr lang="fr-FR" dirty="0"/>
              <a:t>Liens logiques.</a:t>
            </a:r>
          </a:p>
          <a:p>
            <a:r>
              <a:rPr lang="fr-FR" dirty="0"/>
              <a:t>Le plan d’un article de presse,</a:t>
            </a:r>
          </a:p>
          <a:p>
            <a:r>
              <a:rPr lang="fr-FR" dirty="0"/>
              <a:t>Titre/ phénomène/Causes/Conséquences/ solutions/Message de clôture.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correctement les expressions de cause et de conséquence.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Etapes à suivre pour rédiger un article de presse autour d’un problème écologique.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les expressions de  cause et de conséquence/ ne pas les utiliser à bon escient.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Comprendre mal la consigne/ rédiger d’une manière désorganisée.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600" dirty="0"/>
              <a:t>On comprend bien la leçon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apprend mieux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fait moins d’erreurs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peut répondre aux questions posées par le professeur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réussit à faire les exercices correctement </a:t>
            </a:r>
          </a:p>
          <a:p>
            <a:pPr>
              <a:lnSpc>
                <a:spcPct val="120000"/>
              </a:lnSpc>
            </a:pPr>
            <a:endParaRPr lang="fr-FR" sz="1200" dirty="0"/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6400" dirty="0"/>
              <a:t>Bien écouter le professeur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Bien regarder le tableau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Lever la main pour parler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Prendre des notes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Être calme et attentif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Parler avec un camarade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Jouer en classe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Couper la parole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Faire du bruit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3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Faire attention aux explications du professeur en classe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Outil de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Préparation à la tâche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répondre ensemble à l’activité 5 P.88.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Inviter 2 élèves à lire leurs propositions. Fournir un feedback immédiat.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6" name="Image 5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3CF50B6-86DC-464A-1C07-8E95F6121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29" y="2359789"/>
            <a:ext cx="10977242" cy="263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F528B-43AA-86EB-423F-03C2A26D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03966B-F559-13F7-18CF-FABDC3DE3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 les parties du texte remises en ordre 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04CBC8-BBFD-CECA-9531-4BB09F191DA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Inviter les élèves à recopier la réponse. Fournir un feedback immédiat.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C018F97F-657E-BF19-C3E9-C42D83487A2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6" name="Image 5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C050844-4EE8-08F2-C3C7-ABEDDD011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29" y="2359789"/>
            <a:ext cx="10977242" cy="26349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83EC50-FDD6-90FF-ADAD-4F7022B628A4}"/>
              </a:ext>
            </a:extLst>
          </p:cNvPr>
          <p:cNvSpPr txBox="1"/>
          <p:nvPr/>
        </p:nvSpPr>
        <p:spPr>
          <a:xfrm>
            <a:off x="1415845" y="4184077"/>
            <a:ext cx="58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5CB4FD-40D2-5DB0-3440-89F5816F7980}"/>
              </a:ext>
            </a:extLst>
          </p:cNvPr>
          <p:cNvSpPr txBox="1"/>
          <p:nvPr/>
        </p:nvSpPr>
        <p:spPr>
          <a:xfrm>
            <a:off x="1415845" y="3722412"/>
            <a:ext cx="58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32D145-5078-4422-7995-41A60B8E10AB}"/>
              </a:ext>
            </a:extLst>
          </p:cNvPr>
          <p:cNvSpPr txBox="1"/>
          <p:nvPr/>
        </p:nvSpPr>
        <p:spPr>
          <a:xfrm>
            <a:off x="1415845" y="3271933"/>
            <a:ext cx="58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4F81F6-9B77-EFB8-445E-D1CCCB739444}"/>
              </a:ext>
            </a:extLst>
          </p:cNvPr>
          <p:cNvSpPr txBox="1"/>
          <p:nvPr/>
        </p:nvSpPr>
        <p:spPr>
          <a:xfrm>
            <a:off x="1415845" y="2821583"/>
            <a:ext cx="589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87454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première partie de la séance d’aujourd’hui : outils de langue.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Outils de langue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961759" y="1965150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Les expressions qui expliquent  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9354"/>
            <a:ext cx="10529279" cy="267549"/>
          </a:xfrm>
        </p:spPr>
        <p:txBody>
          <a:bodyPr/>
          <a:lstStyle/>
          <a:p>
            <a:b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</a:b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Maintenant, nous allons apprendre à construire des phrases cohérentes en utilisant correctement les expressions de cause et de conséquence.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Construire des phrases cohérentes en utilisant correctement les structures de cause et de conséquence.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5EC64-90DB-EB09-E0CB-10C6683AB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DEC753-D260-E869-0B3C-2BC0C1E939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57749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9227F-74EE-2F51-8B22-1A33C3563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28AAA4A-11DB-C769-FE9B-C20F5213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Commençons d’abord par apprendre comment exprimer la cause.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2DE3AA0-036F-5B2B-A90D-9F08A27EE03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Lire ces phrases à haute voix.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51B0A4-CB23-79FA-D326-BD3EBED08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533" y="2904043"/>
            <a:ext cx="10137058" cy="1466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"/>
              </a:rPr>
              <a:t>Les plantes meurent </a:t>
            </a:r>
            <a:r>
              <a:rPr kumimoji="0" lang="fr-FR" altLang="fr-FR" sz="24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 "/>
              </a:rPr>
              <a:t>parce qu’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 "/>
              </a:rPr>
              <a:t> 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alibri "/>
              </a:rPr>
              <a:t>il ne pleut pas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alibri 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"/>
              </a:rPr>
              <a:t>Les rivières sont à sec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 "/>
              </a:rPr>
              <a:t> </a:t>
            </a:r>
            <a:r>
              <a:rPr kumimoji="0" lang="fr-FR" altLang="fr-FR" sz="24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 "/>
              </a:rPr>
              <a:t>à cause de 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alibri "/>
              </a:rPr>
              <a:t>la chaleur et du manque de pluie.</a:t>
            </a:r>
          </a:p>
        </p:txBody>
      </p:sp>
    </p:spTree>
    <p:extLst>
      <p:ext uri="{BB962C8B-B14F-4D97-AF65-F5344CB8AC3E}">
        <p14:creationId xmlns:p14="http://schemas.microsoft.com/office/powerpoint/2010/main" val="4009736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EB547-DFD6-D8A8-CEDF-7D5BC8FC6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58807B2-B81E-7857-D8A2-C9C5E4C0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identifier l’expression de cause utilisée et sa structure.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13A11A-8D88-3E0D-E4FD-974F7F72F81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la structure de l’expression  de cause.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7673FE-DDB4-2F17-3F21-1BEC5603A6D5}"/>
              </a:ext>
            </a:extLst>
          </p:cNvPr>
          <p:cNvSpPr txBox="1"/>
          <p:nvPr/>
        </p:nvSpPr>
        <p:spPr>
          <a:xfrm>
            <a:off x="506360" y="1200613"/>
            <a:ext cx="11228439" cy="5324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Structure: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identifier la cause:</a:t>
            </a:r>
          </a:p>
          <a:p>
            <a:pPr marL="457200" indent="-457200" algn="l"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Il faut poser la question suivante: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Pourquoi…. 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 quelle(s) raison(s)…..?</a:t>
            </a:r>
          </a:p>
          <a:p>
            <a:pPr lvl="2"/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Il faut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identifier le mot qui indique la cause (un connecteur logique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placé avant la cause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dans la phrase: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parce que, car, c’est pourquoi, à cause de…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Exemples:</a:t>
            </a:r>
          </a:p>
          <a:p>
            <a:pPr marL="342900" indent="-342900">
              <a:buFontTx/>
              <a:buChar char="-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Pourquoi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les plantes meurent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?                    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Parce qu’ ( car)  </a:t>
            </a:r>
            <a:r>
              <a:rPr lang="fr-FR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ne pleut pas.</a:t>
            </a:r>
          </a:p>
          <a:p>
            <a:pPr marL="342900" indent="-342900">
              <a:buFontTx/>
              <a:buChar char="-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Pour quelles raisons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les rivières sont à sec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?             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cause de </a:t>
            </a:r>
            <a:r>
              <a:rPr lang="fr-FR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chaleur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manque de pluie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6A12679-6716-0563-3B99-2B9316148B40}"/>
              </a:ext>
            </a:extLst>
          </p:cNvPr>
          <p:cNvCxnSpPr/>
          <p:nvPr/>
        </p:nvCxnSpPr>
        <p:spPr>
          <a:xfrm>
            <a:off x="4522838" y="4173794"/>
            <a:ext cx="530942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B557275-539E-5133-C8B7-7F10BDC36100}"/>
              </a:ext>
            </a:extLst>
          </p:cNvPr>
          <p:cNvCxnSpPr>
            <a:cxnSpLocks/>
          </p:cNvCxnSpPr>
          <p:nvPr/>
        </p:nvCxnSpPr>
        <p:spPr>
          <a:xfrm>
            <a:off x="5535561" y="4488425"/>
            <a:ext cx="560439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8F77A55D-5A22-132D-D8AE-36D37800C0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097300"/>
              </p:ext>
            </p:extLst>
          </p:nvPr>
        </p:nvGraphicFramePr>
        <p:xfrm>
          <a:off x="1751780" y="4932132"/>
          <a:ext cx="8128000" cy="1285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362725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92771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Liens logiques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accent6"/>
                          </a:solidFill>
                        </a:rPr>
                        <a:t>Cause exprimée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3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alibri "/>
                        </a:rPr>
                        <a:t>Parce que ( car),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alibri "/>
                        </a:rPr>
                        <a:t>A cause de,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alibri "/>
                        </a:rPr>
                        <a:t>Il ne pleut pas.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alibri "/>
                        </a:rPr>
                        <a:t>La chaleur,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alibri "/>
                        </a:rPr>
                        <a:t>Le manque de pluie.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806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337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A1629-0E35-8B44-F78F-846A2C007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FDBD567-9575-8499-E222-018801C7C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ensuite à apprendre comment exprimer la conséquence.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6E1563-0AD1-0733-3802-04DD7D6E7FD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Lire ces phrases à haute voix.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30521C-CF1E-F953-188D-7032F839FC85}"/>
              </a:ext>
            </a:extLst>
          </p:cNvPr>
          <p:cNvSpPr txBox="1"/>
          <p:nvPr/>
        </p:nvSpPr>
        <p:spPr>
          <a:xfrm>
            <a:off x="919316" y="3157454"/>
            <a:ext cx="10353368" cy="1143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 "/>
              </a:rPr>
              <a:t>Les sécheresses durent plus longtemps, </a:t>
            </a:r>
            <a:r>
              <a:rPr lang="fr-FR" sz="2400" b="1" dirty="0">
                <a:solidFill>
                  <a:srgbClr val="FF0000"/>
                </a:solidFill>
                <a:latin typeface="Calibri "/>
              </a:rPr>
              <a:t>donc</a:t>
            </a:r>
            <a:r>
              <a:rPr lang="fr-FR" sz="2400" dirty="0">
                <a:latin typeface="Calibri "/>
              </a:rPr>
              <a:t> </a:t>
            </a:r>
            <a:r>
              <a:rPr lang="fr-FR" sz="2400" b="1" dirty="0">
                <a:solidFill>
                  <a:schemeClr val="accent6"/>
                </a:solidFill>
                <a:latin typeface="Calibri "/>
              </a:rPr>
              <a:t>les animaux manquent d’eau.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 "/>
              </a:rPr>
              <a:t>Les glaciers fondent, </a:t>
            </a:r>
            <a:r>
              <a:rPr lang="fr-FR" sz="2400" b="1" dirty="0">
                <a:solidFill>
                  <a:srgbClr val="FF0000"/>
                </a:solidFill>
                <a:latin typeface="Calibri "/>
              </a:rPr>
              <a:t>par conséquent</a:t>
            </a:r>
            <a:r>
              <a:rPr lang="fr-FR" sz="2400" dirty="0">
                <a:solidFill>
                  <a:srgbClr val="FF0000"/>
                </a:solidFill>
                <a:latin typeface="Calibri "/>
              </a:rPr>
              <a:t> </a:t>
            </a:r>
            <a:r>
              <a:rPr lang="fr-FR" sz="2400" b="1" dirty="0">
                <a:solidFill>
                  <a:schemeClr val="accent6"/>
                </a:solidFill>
                <a:latin typeface="Calibri "/>
              </a:rPr>
              <a:t>le niveau de la mer monte.</a:t>
            </a:r>
          </a:p>
        </p:txBody>
      </p:sp>
    </p:spTree>
    <p:extLst>
      <p:ext uri="{BB962C8B-B14F-4D97-AF65-F5344CB8AC3E}">
        <p14:creationId xmlns:p14="http://schemas.microsoft.com/office/powerpoint/2010/main" val="782300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9E7F7-3B68-17FF-AA41-66B601E5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B8A47AD-96AA-D259-5CAB-5AB7AB21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 identifier l’expression de conséquence utilisée et sa structure.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2E3509-F7A0-A07E-7A15-13EAE3D2505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la structure de l’expression  de conséquence.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D53A20-9E57-85D3-747B-A818CACC5396}"/>
              </a:ext>
            </a:extLst>
          </p:cNvPr>
          <p:cNvSpPr txBox="1"/>
          <p:nvPr/>
        </p:nvSpPr>
        <p:spPr>
          <a:xfrm>
            <a:off x="421720" y="1200614"/>
            <a:ext cx="11552903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Structure: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identifier la conséquence:</a:t>
            </a:r>
          </a:p>
          <a:p>
            <a:pPr marL="457200" indent="-457200" algn="l"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Il faut poser la question suivante: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Quelle (s) est (sont) la (les) conséquence (s) de …. 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Quel(s) est (sont) le (les) résultat(s) que peut avoir …..?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Il faut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identifier le mot qui introduit (un connecteur logique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placé avant le résultat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) la conséquence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dans la phrase: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donc, c’est pour cela que, alors, par conséquen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t …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Exemples:</a:t>
            </a:r>
          </a:p>
          <a:p>
            <a:pPr marL="342900" indent="-342900">
              <a:buFontTx/>
              <a:buChar char="-"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Quelle est la conséquence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des sécheresses qui durent plus longtemps? </a:t>
            </a:r>
          </a:p>
          <a:p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Donc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</a:t>
            </a:r>
            <a:r>
              <a:rPr lang="fr-FR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animaux  manquent d’eau.</a:t>
            </a:r>
          </a:p>
          <a:p>
            <a:pPr marL="342900" indent="-342900">
              <a:buFontTx/>
              <a:buChar char="-"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 est le résultat que peut avoir 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le fondement des glaciers?              </a:t>
            </a:r>
          </a:p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Par conséquent                     </a:t>
            </a:r>
            <a:r>
              <a:rPr lang="fr-FR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niveau de mer monte.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E75BA98-DD62-DB5A-B2D0-CDF78849C610}"/>
              </a:ext>
            </a:extLst>
          </p:cNvPr>
          <p:cNvCxnSpPr/>
          <p:nvPr/>
        </p:nvCxnSpPr>
        <p:spPr>
          <a:xfrm>
            <a:off x="1257467" y="4179323"/>
            <a:ext cx="530942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9A2D031-53C2-D2E6-82B8-5982EC045738}"/>
              </a:ext>
            </a:extLst>
          </p:cNvPr>
          <p:cNvCxnSpPr/>
          <p:nvPr/>
        </p:nvCxnSpPr>
        <p:spPr>
          <a:xfrm>
            <a:off x="3211154" y="4179323"/>
            <a:ext cx="530942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E069096-419A-0B1B-9F01-7BF1FA5BF513}"/>
              </a:ext>
            </a:extLst>
          </p:cNvPr>
          <p:cNvCxnSpPr/>
          <p:nvPr/>
        </p:nvCxnSpPr>
        <p:spPr>
          <a:xfrm>
            <a:off x="1257467" y="4807976"/>
            <a:ext cx="530942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46A35BF-FC19-4423-E4C7-FF8230612D65}"/>
              </a:ext>
            </a:extLst>
          </p:cNvPr>
          <p:cNvCxnSpPr/>
          <p:nvPr/>
        </p:nvCxnSpPr>
        <p:spPr>
          <a:xfrm>
            <a:off x="3963322" y="4807976"/>
            <a:ext cx="530942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B3F00E1-B0D0-4FB0-B9C7-4FC0D301D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619686"/>
              </p:ext>
            </p:extLst>
          </p:nvPr>
        </p:nvGraphicFramePr>
        <p:xfrm>
          <a:off x="1450667" y="5100414"/>
          <a:ext cx="8128000" cy="101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489482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224896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 "/>
                        </a:rPr>
                        <a:t>Liens logiques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 "/>
                        </a:rPr>
                        <a:t>Conséquences exprimées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3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latin typeface="Calibri "/>
                        </a:rPr>
                        <a:t>Donc (alors),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latin typeface="Calibri "/>
                        </a:rPr>
                        <a:t>Par conséquent ( c’est pour cela que).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latin typeface="Calibri "/>
                        </a:rPr>
                        <a:t>Les animaux manquent d’eau.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="1" dirty="0">
                          <a:latin typeface="Calibri "/>
                        </a:rPr>
                        <a:t>Le niveau de mer monte.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820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029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DA0F7-CA71-CF37-2730-866F7E3A8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6F0638F-7AA8-362A-B3A5-103D70C096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AEB860D0-AC4A-3565-5F98-8DE06008A8E3}"/>
              </a:ext>
            </a:extLst>
          </p:cNvPr>
          <p:cNvSpPr txBox="1"/>
          <p:nvPr/>
        </p:nvSpPr>
        <p:spPr>
          <a:xfrm>
            <a:off x="602879" y="242860"/>
            <a:ext cx="11470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spcAft>
                <a:spcPts val="450"/>
              </a:spcAft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Maintenant, à vous: soulignez les expressions de cause et de conséquence dans les phrases suivantes. Travail collectif. </a:t>
            </a:r>
            <a:endParaRPr lang="fr-FR" altLang="fr-FR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DF86D0F-5AC3-FFF9-93E0-B10CDC839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805" y="1960343"/>
            <a:ext cx="10763247" cy="2965618"/>
          </a:xfrm>
          <a:prstGeom prst="rect">
            <a:avLst/>
          </a:prstGeom>
        </p:spPr>
      </p:pic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E09F8A8B-F97D-8D4C-B9D4-2C6910EA2EB4}"/>
              </a:ext>
            </a:extLst>
          </p:cNvPr>
          <p:cNvSpPr txBox="1">
            <a:spLocks/>
          </p:cNvSpPr>
          <p:nvPr/>
        </p:nvSpPr>
        <p:spPr>
          <a:xfrm>
            <a:off x="602831" y="743939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Cibler celles et ceux qui hésitent. Demander de justifier les réponses.</a:t>
            </a:r>
          </a:p>
        </p:txBody>
      </p:sp>
    </p:spTree>
    <p:extLst>
      <p:ext uri="{BB962C8B-B14F-4D97-AF65-F5344CB8AC3E}">
        <p14:creationId xmlns:p14="http://schemas.microsoft.com/office/powerpoint/2010/main" val="2947669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4A422-467A-D40E-D06B-F4A5FA21A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79CBE-8A1F-B373-464B-CD017C796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31" y="290584"/>
            <a:ext cx="11125403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souligné les expressions voulues.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74B97C47-DA1D-283E-CE5B-C05D9844AC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EFA29D7-9A4A-F605-8888-ED30A75D9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805" y="1960343"/>
            <a:ext cx="10763247" cy="2965618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C99380E-7618-BFDC-8C56-851D935B029F}"/>
              </a:ext>
            </a:extLst>
          </p:cNvPr>
          <p:cNvSpPr txBox="1">
            <a:spLocks/>
          </p:cNvSpPr>
          <p:nvPr/>
        </p:nvSpPr>
        <p:spPr>
          <a:xfrm>
            <a:off x="682531" y="668338"/>
            <a:ext cx="7634702" cy="21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les réponses dans les livrets.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5A32041-9466-B187-75B8-02F6CCB59427}"/>
              </a:ext>
            </a:extLst>
          </p:cNvPr>
          <p:cNvCxnSpPr/>
          <p:nvPr/>
        </p:nvCxnSpPr>
        <p:spPr>
          <a:xfrm>
            <a:off x="1445342" y="3283974"/>
            <a:ext cx="111104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4E07B42-84B6-67EF-4EB4-D26EAB37CAA4}"/>
              </a:ext>
            </a:extLst>
          </p:cNvPr>
          <p:cNvCxnSpPr>
            <a:cxnSpLocks/>
          </p:cNvCxnSpPr>
          <p:nvPr/>
        </p:nvCxnSpPr>
        <p:spPr>
          <a:xfrm>
            <a:off x="4421224" y="3800168"/>
            <a:ext cx="534234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2C8E182-9A5F-90F9-FDB7-0DB75282183C}"/>
              </a:ext>
            </a:extLst>
          </p:cNvPr>
          <p:cNvCxnSpPr/>
          <p:nvPr/>
        </p:nvCxnSpPr>
        <p:spPr>
          <a:xfrm>
            <a:off x="4242620" y="4262283"/>
            <a:ext cx="111104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85BAFB4-F0D0-3611-13AE-66D4B70AEC50}"/>
              </a:ext>
            </a:extLst>
          </p:cNvPr>
          <p:cNvCxnSpPr>
            <a:cxnSpLocks/>
          </p:cNvCxnSpPr>
          <p:nvPr/>
        </p:nvCxnSpPr>
        <p:spPr>
          <a:xfrm>
            <a:off x="1361768" y="4744064"/>
            <a:ext cx="119461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848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9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voici l’activité 2: complétez par l’expression de cause ou de conséquence convenable. Travaillez en binômes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Cibler celles et ceux qui hésitent. Demander de justifier les réponses.</a:t>
            </a:r>
          </a:p>
        </p:txBody>
      </p:sp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7BF2EDD-FD6F-B204-F12E-BE2EE74C8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32" y="2265277"/>
            <a:ext cx="11246827" cy="221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31A3-74C6-1507-8A30-04567AF87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221626-AA55-50D7-8794-EA085B6B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complétées par les expressions de cause ou de conséquence.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477FBA-B668-1E58-6B92-58E9E5580AD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13" name="Image 12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BD6DEE9-408A-8853-6EDB-8E1A5DF3E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30" y="2613589"/>
            <a:ext cx="11396492" cy="183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82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suivantes avec les expressions  de conséquence convenables.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</a:t>
            </a:r>
          </a:p>
        </p:txBody>
      </p:sp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B219033-32E6-F74B-58B5-1E863C562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85" y="2884122"/>
            <a:ext cx="11645688" cy="145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3585-5A29-310B-3BFA-0723C96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9B58D74-212D-952B-8386-E6076273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complétées convenablement.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FC64970-8E47-B717-58AE-6375925D8C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B7C058-F81B-2AFC-DC92-6E1549A85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96" y="2708742"/>
            <a:ext cx="10867896" cy="133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92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préparation de la tâche.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717524" y="1836866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Préparation à la tâche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F392AA-9C75-A434-8377-0B08018B9A1F}"/>
              </a:ext>
            </a:extLst>
          </p:cNvPr>
          <p:cNvSpPr txBox="1"/>
          <p:nvPr/>
        </p:nvSpPr>
        <p:spPr>
          <a:xfrm>
            <a:off x="4961759" y="2253387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Rédiger pour expliquer 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préparation à la tâche.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préparation à la tâche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Comprendre la consigne et élaborer le plan de l’article de presse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59287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F6311-8DCA-99A6-76A7-A22244403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B3EA78A-3E32-3858-2571-4132F9D98C4E}"/>
              </a:ext>
            </a:extLst>
          </p:cNvPr>
          <p:cNvSpPr txBox="1"/>
          <p:nvPr/>
        </p:nvSpPr>
        <p:spPr>
          <a:xfrm>
            <a:off x="933532" y="178963"/>
            <a:ext cx="10796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apprendre comment comprendre une consigne et élaborer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plan d’un article de presse sur un problème écologique.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736858-C8CE-132B-2B55-02594D6D0BE8}"/>
              </a:ext>
            </a:extLst>
          </p:cNvPr>
          <p:cNvSpPr txBox="1"/>
          <p:nvPr/>
        </p:nvSpPr>
        <p:spPr>
          <a:xfrm>
            <a:off x="522515" y="1997839"/>
            <a:ext cx="10991060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Pour comprendre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une consigne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 et élaborer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le plan d’un article de presse 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autour</a:t>
            </a:r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d’un défi climatique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, il faut:</a:t>
            </a:r>
          </a:p>
          <a:p>
            <a:pPr algn="l"/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Identifier les éléments de la situation d’énonciation de la consigne,</a:t>
            </a:r>
          </a:p>
          <a:p>
            <a:pPr marL="457200" indent="-457200" algn="l">
              <a:buFont typeface="+mj-lt"/>
              <a:buAutoNum type="arabicPeriod"/>
            </a:pP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Repérer les mots-clés  et les tâches demandées,</a:t>
            </a:r>
          </a:p>
          <a:p>
            <a:pPr marL="457200" indent="-457200" algn="l">
              <a:buFont typeface="+mj-lt"/>
              <a:buAutoNum type="arabicPeriod"/>
            </a:pP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Elaborer le plan de l’article de presse.</a:t>
            </a:r>
          </a:p>
          <a:p>
            <a:pPr marL="457200" indent="-457200" algn="l">
              <a:buFont typeface="+mj-lt"/>
              <a:buAutoNum type="arabicPeriod"/>
            </a:pP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Rédiger l’article.</a:t>
            </a:r>
          </a:p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12927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5A842-4563-5BDD-028C-78D967A31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6230538-E4B2-5FE3-AC6F-1E6FB10ACFE2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D’abord</a:t>
            </a:r>
            <a:r>
              <a:rPr 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, nous allons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commencer par lire attentivement la consigne suivante: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99C9335A-B4DB-A989-41A7-608F2D502D11}"/>
              </a:ext>
            </a:extLst>
          </p:cNvPr>
          <p:cNvSpPr txBox="1"/>
          <p:nvPr/>
        </p:nvSpPr>
        <p:spPr>
          <a:xfrm>
            <a:off x="933532" y="628033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Lire attentivement la consigne.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0C31D5-DF9E-04FB-6EE0-43E5CE5D53A3}"/>
              </a:ext>
            </a:extLst>
          </p:cNvPr>
          <p:cNvSpPr txBox="1"/>
          <p:nvPr/>
        </p:nvSpPr>
        <p:spPr>
          <a:xfrm>
            <a:off x="540774" y="1861798"/>
            <a:ext cx="11189109" cy="378885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fr-FR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b="1" dirty="0">
                <a:latin typeface="Calibri "/>
              </a:rPr>
            </a:br>
            <a:r>
              <a:rPr lang="fr-FR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b="1" dirty="0">
                <a:latin typeface="Calibri "/>
              </a:rPr>
            </a:br>
            <a:r>
              <a:rPr lang="fr-FR" b="1" dirty="0">
                <a:latin typeface="Calibri "/>
              </a:rPr>
              <a:t>Dans ton texte, tu dois :</a:t>
            </a:r>
          </a:p>
          <a:p>
            <a:pPr marL="1657350" lvl="3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b="1" dirty="0">
                <a:latin typeface="Calibri "/>
              </a:rPr>
              <a:t>Décrire la situation observée,</a:t>
            </a:r>
          </a:p>
          <a:p>
            <a:pPr marL="1657350" lvl="3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b="1" dirty="0">
                <a:latin typeface="Calibri "/>
              </a:rPr>
              <a:t>Expliquer ses causes possibles,</a:t>
            </a:r>
          </a:p>
          <a:p>
            <a:pPr marL="1657350" lvl="3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b="1" dirty="0">
                <a:latin typeface="Calibri "/>
              </a:rPr>
              <a:t>Montrer ses conséquences,</a:t>
            </a:r>
          </a:p>
          <a:p>
            <a:pPr marL="1657350" lvl="3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b="1" dirty="0">
                <a:latin typeface="Calibri "/>
              </a:rPr>
              <a:t>Proposer une ou deux solutions simples.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4237E5-C039-1CA9-755F-088BBD711BE9}"/>
              </a:ext>
            </a:extLst>
          </p:cNvPr>
          <p:cNvSpPr txBox="1"/>
          <p:nvPr/>
        </p:nvSpPr>
        <p:spPr>
          <a:xfrm>
            <a:off x="1848464" y="1243451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Consigne:</a:t>
            </a:r>
          </a:p>
        </p:txBody>
      </p:sp>
    </p:spTree>
    <p:extLst>
      <p:ext uri="{BB962C8B-B14F-4D97-AF65-F5344CB8AC3E}">
        <p14:creationId xmlns:p14="http://schemas.microsoft.com/office/powerpoint/2010/main" val="466515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F5EB-5785-5476-CBCC-44C0CE962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7D698AF1-0965-F1E2-A0DA-1105B73EE3B3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1</a:t>
            </a:r>
            <a:r>
              <a:rPr lang="fr-FR" b="1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étape: Identifier les éléments de la situation d’énonciation de cette consigne.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7002C1F5-5F2F-A695-7290-AD6CAB343AD3}"/>
              </a:ext>
            </a:extLst>
          </p:cNvPr>
          <p:cNvSpPr txBox="1"/>
          <p:nvPr/>
        </p:nvSpPr>
        <p:spPr>
          <a:xfrm>
            <a:off x="933532" y="775517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Lire attentivement la consigne.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269865-A783-2833-5210-7CBD616C1C83}"/>
              </a:ext>
            </a:extLst>
          </p:cNvPr>
          <p:cNvSpPr txBox="1"/>
          <p:nvPr/>
        </p:nvSpPr>
        <p:spPr>
          <a:xfrm>
            <a:off x="501445" y="1114071"/>
            <a:ext cx="11189109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3DFF8E7-44B6-DA2C-3ED4-EFC33C92C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446441"/>
              </p:ext>
            </p:extLst>
          </p:nvPr>
        </p:nvGraphicFramePr>
        <p:xfrm>
          <a:off x="1402735" y="3669537"/>
          <a:ext cx="9550400" cy="2242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2348">
                  <a:extLst>
                    <a:ext uri="{9D8B030D-6E8A-4147-A177-3AD203B41FA5}">
                      <a16:colId xmlns:a16="http://schemas.microsoft.com/office/drawing/2014/main" val="3647433391"/>
                    </a:ext>
                  </a:extLst>
                </a:gridCol>
                <a:gridCol w="7148052">
                  <a:extLst>
                    <a:ext uri="{9D8B030D-6E8A-4147-A177-3AD203B41FA5}">
                      <a16:colId xmlns:a16="http://schemas.microsoft.com/office/drawing/2014/main" val="776738996"/>
                    </a:ext>
                  </a:extLst>
                </a:gridCol>
              </a:tblGrid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Qui parle?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23441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 qui?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10778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De quoi?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19429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Dans quel but?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52346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Format?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39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6162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A5794-A8CA-4D4E-816E-9DF55A22D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BEA27A4-AA46-D6FD-CF5B-88F2120E2895}"/>
              </a:ext>
            </a:extLst>
          </p:cNvPr>
          <p:cNvSpPr txBox="1"/>
          <p:nvPr/>
        </p:nvSpPr>
        <p:spPr>
          <a:xfrm>
            <a:off x="894203" y="313392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alt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 les éléments de la situation d’énonciation de cette consigne: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EBEE9D-4F4A-1CFB-B10C-23B4883FF128}"/>
              </a:ext>
            </a:extLst>
          </p:cNvPr>
          <p:cNvSpPr txBox="1"/>
          <p:nvPr/>
        </p:nvSpPr>
        <p:spPr>
          <a:xfrm>
            <a:off x="501445" y="1114071"/>
            <a:ext cx="11189109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A45A9C6-3AD9-87D0-BE4D-8BCF244DA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972650"/>
              </p:ext>
            </p:extLst>
          </p:nvPr>
        </p:nvGraphicFramePr>
        <p:xfrm>
          <a:off x="1402735" y="3669537"/>
          <a:ext cx="9550400" cy="2242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2348">
                  <a:extLst>
                    <a:ext uri="{9D8B030D-6E8A-4147-A177-3AD203B41FA5}">
                      <a16:colId xmlns:a16="http://schemas.microsoft.com/office/drawing/2014/main" val="3647433391"/>
                    </a:ext>
                  </a:extLst>
                </a:gridCol>
                <a:gridCol w="7148052">
                  <a:extLst>
                    <a:ext uri="{9D8B030D-6E8A-4147-A177-3AD203B41FA5}">
                      <a16:colId xmlns:a16="http://schemas.microsoft.com/office/drawing/2014/main" val="776738996"/>
                    </a:ext>
                  </a:extLst>
                </a:gridCol>
              </a:tblGrid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Qui parle?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2"/>
                          </a:solidFill>
                          <a:latin typeface="Calibri "/>
                        </a:rPr>
                        <a:t>Un collégien ( un élève)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23441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A qui?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2"/>
                          </a:solidFill>
                          <a:latin typeface="Calibri "/>
                        </a:rPr>
                        <a:t>Aux lecteurs du magazine scolaire.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10778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De quoi?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2"/>
                          </a:solidFill>
                          <a:latin typeface="Calibri "/>
                        </a:rPr>
                        <a:t>Un problème écologique local.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19429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Dans quel but?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2"/>
                          </a:solidFill>
                          <a:latin typeface="Calibri "/>
                        </a:rPr>
                        <a:t>Sensibiliser les lecteurs / Trouver des solutions possibles.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52346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Format?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2"/>
                          </a:solidFill>
                          <a:latin typeface="Calibri "/>
                        </a:rPr>
                        <a:t>Un article de presse.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39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7209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B42C2-93AD-02DD-EBE9-CC2335E78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3F3A22B-635A-D183-43FE-0E668A03BF7F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ensuite</a:t>
            </a:r>
            <a:r>
              <a:rPr 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à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la 2</a:t>
            </a:r>
            <a:r>
              <a:rPr lang="fr-FR" b="1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 étape: Repérer les mots-clés et les tâches demandées dans cette consigne.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2C60AC94-8022-FA20-6723-BF352C83F659}"/>
              </a:ext>
            </a:extLst>
          </p:cNvPr>
          <p:cNvSpPr txBox="1"/>
          <p:nvPr/>
        </p:nvSpPr>
        <p:spPr>
          <a:xfrm>
            <a:off x="933532" y="704432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Lire attentivement la consigne.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B3E90A-2D55-7FD1-21BC-0A074BD90B3D}"/>
              </a:ext>
            </a:extLst>
          </p:cNvPr>
          <p:cNvSpPr txBox="1"/>
          <p:nvPr/>
        </p:nvSpPr>
        <p:spPr>
          <a:xfrm>
            <a:off x="388641" y="1278938"/>
            <a:ext cx="11414718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714500" lvl="3" indent="-34290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714500" lvl="3" indent="-34290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714500" lvl="3" indent="-34290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714500" lvl="3" indent="-34290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0FBE59-0331-CD04-6EE9-73AC0788A153}"/>
              </a:ext>
            </a:extLst>
          </p:cNvPr>
          <p:cNvSpPr txBox="1"/>
          <p:nvPr/>
        </p:nvSpPr>
        <p:spPr>
          <a:xfrm>
            <a:off x="569739" y="940384"/>
            <a:ext cx="38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Consigne: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0F4C464-9C66-061E-153C-4D95466ED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552792"/>
              </p:ext>
            </p:extLst>
          </p:nvPr>
        </p:nvGraphicFramePr>
        <p:xfrm>
          <a:off x="1779640" y="3679595"/>
          <a:ext cx="8154219" cy="2628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90219">
                  <a:extLst>
                    <a:ext uri="{9D8B030D-6E8A-4147-A177-3AD203B41FA5}">
                      <a16:colId xmlns:a16="http://schemas.microsoft.com/office/drawing/2014/main" val="415115004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79831286"/>
                    </a:ext>
                  </a:extLst>
                </a:gridCol>
              </a:tblGrid>
              <a:tr h="77397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 "/>
                        </a:rPr>
                        <a:t>Mots-clés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libri "/>
                        </a:rPr>
                        <a:t>Tâches demandées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62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69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91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8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83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506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7A5CE-21D3-16C6-498E-CC888FDEA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D5D65C6-5C8C-2700-DAE4-52778D68069B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alt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mots-clés et les tâches demandées dans cette consigne.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B45BA5-960D-EA3B-7E8A-C7C027D3ECFA}"/>
              </a:ext>
            </a:extLst>
          </p:cNvPr>
          <p:cNvSpPr txBox="1"/>
          <p:nvPr/>
        </p:nvSpPr>
        <p:spPr>
          <a:xfrm>
            <a:off x="388641" y="1278938"/>
            <a:ext cx="11414718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BF81DB-7FF0-76B7-0E89-3AF3AD4E6F1B}"/>
              </a:ext>
            </a:extLst>
          </p:cNvPr>
          <p:cNvSpPr txBox="1"/>
          <p:nvPr/>
        </p:nvSpPr>
        <p:spPr>
          <a:xfrm>
            <a:off x="569739" y="940384"/>
            <a:ext cx="38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Consigne: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F7E8B6B-05BD-1CE9-697C-F77EC3F09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514465"/>
              </p:ext>
            </p:extLst>
          </p:nvPr>
        </p:nvGraphicFramePr>
        <p:xfrm>
          <a:off x="648929" y="3606515"/>
          <a:ext cx="11154430" cy="27057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4151150048"/>
                    </a:ext>
                  </a:extLst>
                </a:gridCol>
                <a:gridCol w="5058430">
                  <a:extLst>
                    <a:ext uri="{9D8B030D-6E8A-4147-A177-3AD203B41FA5}">
                      <a16:colId xmlns:a16="http://schemas.microsoft.com/office/drawing/2014/main" val="4079831286"/>
                    </a:ext>
                  </a:extLst>
                </a:gridCol>
              </a:tblGrid>
              <a:tr h="64836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latin typeface="Calibri "/>
                        </a:rPr>
                        <a:t>Mots-clés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latin typeface="Calibri "/>
                        </a:rPr>
                        <a:t>Tâches demandées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3603"/>
                  </a:ext>
                </a:extLst>
              </a:tr>
              <a:tr h="379684"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Magazine scolaire,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Rédige un article,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628374"/>
                  </a:ext>
                </a:extLst>
              </a:tr>
              <a:tr h="379684"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La journée mondiale de l’environnement,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Tu présentes un problème écologique…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694853"/>
                  </a:ext>
                </a:extLst>
              </a:tr>
              <a:tr h="379684"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Un problème écologique,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Décrire la situation,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912521"/>
                  </a:ext>
                </a:extLst>
              </a:tr>
              <a:tr h="379684"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Le gaspillage de l’eau,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Expliquer les causes et montrer les conséquences,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89659"/>
                  </a:ext>
                </a:extLst>
              </a:tr>
              <a:tr h="538699"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Exemples: Robinets qui coulent, arrosage excessif, fuites…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solidFill>
                            <a:schemeClr val="tx2"/>
                          </a:solidFill>
                          <a:latin typeface="Calibri "/>
                        </a:rPr>
                        <a:t>Proposer des solutions.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83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31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4AD05-FEF8-342B-3C45-512131447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94EA2165-AA60-3847-9351-27D7CCFE847D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passer à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la 3</a:t>
            </a:r>
            <a:r>
              <a:rPr lang="fr-FR" b="1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 étape: Elaborer le plan d’un article de presse.  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DCF77D3E-A4AE-4CC8-7E69-725C076A0092}"/>
              </a:ext>
            </a:extLst>
          </p:cNvPr>
          <p:cNvSpPr txBox="1"/>
          <p:nvPr/>
        </p:nvSpPr>
        <p:spPr>
          <a:xfrm>
            <a:off x="933532" y="548295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Présenter les étapes du plan. Fournir un feed-back immédiat.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A4D640-D6D1-9024-0CB0-A97F10FB1F46}"/>
              </a:ext>
            </a:extLst>
          </p:cNvPr>
          <p:cNvSpPr txBox="1"/>
          <p:nvPr/>
        </p:nvSpPr>
        <p:spPr>
          <a:xfrm>
            <a:off x="697824" y="1256181"/>
            <a:ext cx="11238537" cy="51229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2000" dirty="0">
                <a:highlight>
                  <a:srgbClr val="ECB963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Pour élaborer le plan d’un article de presse sur un problème climatique, il faut  suivre les étapes suivantes :</a:t>
            </a:r>
          </a:p>
          <a:p>
            <a:pPr algn="l">
              <a:lnSpc>
                <a:spcPct val="150000"/>
              </a:lnSpc>
            </a:pPr>
            <a:endParaRPr lang="fr-FR" sz="2000" dirty="0">
              <a:highlight>
                <a:srgbClr val="ECB963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Donner un titre à ton article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(doit attirer l’attention du lecteur).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Présenter le problème climatique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(situer le lieu, décrire l’état observé et dire pourquoi le sujet est important.)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Expliquer les causes de ce problème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en utilisant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des liens logiques de cause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 car, parce que, à cause de…)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ses conséquences et son influence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sur la nature, les animaux…en utilisant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des liens logiques de conséquence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 donc, alors, par conséquent, c’est pour cela…)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Proposer des solutions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possibles à ce problème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Conclure par un message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3668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57979-AFC1-715D-4A6D-A1346BCA2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6F54AF2-BE65-2371-3A65-D0985D49A444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Commençons d’abord par : le titre et la présentation du problème climatique exprimé dans la consigne.  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7C6D5F97-C016-37E0-06F8-3F4DEB8D58B6}"/>
              </a:ext>
            </a:extLst>
          </p:cNvPr>
          <p:cNvSpPr txBox="1"/>
          <p:nvPr/>
        </p:nvSpPr>
        <p:spPr>
          <a:xfrm>
            <a:off x="933532" y="548295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Inviter les élèves à relire la consigne et recueillir leurs propositions.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EACFA6-F131-82EB-2922-280F46AE4CD8}"/>
              </a:ext>
            </a:extLst>
          </p:cNvPr>
          <p:cNvSpPr txBox="1"/>
          <p:nvPr/>
        </p:nvSpPr>
        <p:spPr>
          <a:xfrm>
            <a:off x="540774" y="1404950"/>
            <a:ext cx="11189109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F11622B-64C2-864B-4D7D-D4B3955CFF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549188"/>
              </p:ext>
            </p:extLst>
          </p:nvPr>
        </p:nvGraphicFramePr>
        <p:xfrm>
          <a:off x="1649914" y="4070555"/>
          <a:ext cx="8892172" cy="22391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8700">
                  <a:extLst>
                    <a:ext uri="{9D8B030D-6E8A-4147-A177-3AD203B41FA5}">
                      <a16:colId xmlns:a16="http://schemas.microsoft.com/office/drawing/2014/main" val="3121379185"/>
                    </a:ext>
                  </a:extLst>
                </a:gridCol>
                <a:gridCol w="5853472">
                  <a:extLst>
                    <a:ext uri="{9D8B030D-6E8A-4147-A177-3AD203B41FA5}">
                      <a16:colId xmlns:a16="http://schemas.microsoft.com/office/drawing/2014/main" val="2094260093"/>
                    </a:ext>
                  </a:extLst>
                </a:gridCol>
              </a:tblGrid>
              <a:tr h="1015047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 "/>
                        </a:rPr>
                        <a:t>Titre de l’article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Calibri "/>
                        </a:rPr>
                        <a:t>« ……………………………………………………………………….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12031"/>
                  </a:ext>
                </a:extLst>
              </a:tr>
              <a:tr h="1224103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 "/>
                        </a:rPr>
                        <a:t>Présentation du problème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 "/>
                        </a:rPr>
                        <a:t> climatique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2000" dirty="0">
                          <a:latin typeface="Calibri "/>
                        </a:rPr>
                        <a:t>-     </a:t>
                      </a:r>
                      <a:r>
                        <a:rPr lang="fr-FR" sz="2000" b="0" dirty="0">
                          <a:latin typeface="Calibri "/>
                        </a:rPr>
                        <a:t>Lieu: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fr-FR" sz="2000" b="0" dirty="0">
                          <a:latin typeface="Calibri "/>
                        </a:rPr>
                        <a:t>L’état observé: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fr-FR" sz="2000" b="0" dirty="0">
                          <a:latin typeface="Calibri "/>
                        </a:rPr>
                        <a:t>L’importance du problème: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61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0093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84332-8473-38C5-6542-3C6100D83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69D2B2E-A04F-2D85-939B-8AA72259B994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 un titre proposé pour cet article de presse et la présentation du problème exprimé dans cette consigne.  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F6AC5B4C-04F1-5329-372F-E5DD7671E4DD}"/>
              </a:ext>
            </a:extLst>
          </p:cNvPr>
          <p:cNvSpPr txBox="1"/>
          <p:nvPr/>
        </p:nvSpPr>
        <p:spPr>
          <a:xfrm>
            <a:off x="933532" y="548295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Fournir un feed-back immédiat.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328BC1-0195-CEF1-84AB-D085E1D273AC}"/>
              </a:ext>
            </a:extLst>
          </p:cNvPr>
          <p:cNvSpPr txBox="1"/>
          <p:nvPr/>
        </p:nvSpPr>
        <p:spPr>
          <a:xfrm>
            <a:off x="501445" y="1011960"/>
            <a:ext cx="11189109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4DCBD20-590B-568D-3135-8DFA6D281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915068"/>
              </p:ext>
            </p:extLst>
          </p:nvPr>
        </p:nvGraphicFramePr>
        <p:xfrm>
          <a:off x="570270" y="3537728"/>
          <a:ext cx="11051458" cy="27099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2361">
                  <a:extLst>
                    <a:ext uri="{9D8B030D-6E8A-4147-A177-3AD203B41FA5}">
                      <a16:colId xmlns:a16="http://schemas.microsoft.com/office/drawing/2014/main" val="3121379185"/>
                    </a:ext>
                  </a:extLst>
                </a:gridCol>
                <a:gridCol w="8259097">
                  <a:extLst>
                    <a:ext uri="{9D8B030D-6E8A-4147-A177-3AD203B41FA5}">
                      <a16:colId xmlns:a16="http://schemas.microsoft.com/office/drawing/2014/main" val="2094260093"/>
                    </a:ext>
                  </a:extLst>
                </a:gridCol>
              </a:tblGrid>
              <a:tr h="698238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Titre de l’article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«  L’eau se perd, protégeons-la!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1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Présentation du problème</a:t>
                      </a: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 climatique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fr-FR" sz="1800" b="1" dirty="0">
                          <a:latin typeface="Calibri "/>
                        </a:rPr>
                        <a:t>Lieu: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Un village, un quartier…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fr-FR" sz="1800" b="1" dirty="0">
                          <a:latin typeface="Calibri "/>
                        </a:rPr>
                        <a:t>L’état observé: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On observe que les gens gaspillent beaucoup d’eau.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fr-FR" sz="1800" b="1" dirty="0">
                          <a:latin typeface="Calibri "/>
                        </a:rPr>
                        <a:t>L’importance du problème: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C’est un problème important car l’eau est nécessaire à la vie.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61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1329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A7859-F5B0-4021-E160-EEAAD8CFE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500319A-21F3-CA3E-84B7-B5BC6250749F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présentation des causes et des conséquences de ce problème.  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501E4A32-D52A-F294-FA85-8F2BE468D028}"/>
              </a:ext>
            </a:extLst>
          </p:cNvPr>
          <p:cNvSpPr txBox="1"/>
          <p:nvPr/>
        </p:nvSpPr>
        <p:spPr>
          <a:xfrm>
            <a:off x="933532" y="548295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Inviter les élèves à relire la consigne et recueillir leurs propositions.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68D26F-4E8E-C44A-9C23-2B215C9AAE46}"/>
              </a:ext>
            </a:extLst>
          </p:cNvPr>
          <p:cNvSpPr txBox="1"/>
          <p:nvPr/>
        </p:nvSpPr>
        <p:spPr>
          <a:xfrm>
            <a:off x="422787" y="1056964"/>
            <a:ext cx="11454581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8B9FCB-C379-D3C7-1CF3-B80CAA4BB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102532"/>
              </p:ext>
            </p:extLst>
          </p:nvPr>
        </p:nvGraphicFramePr>
        <p:xfrm>
          <a:off x="1149842" y="3627737"/>
          <a:ext cx="9901616" cy="23648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3655">
                  <a:extLst>
                    <a:ext uri="{9D8B030D-6E8A-4147-A177-3AD203B41FA5}">
                      <a16:colId xmlns:a16="http://schemas.microsoft.com/office/drawing/2014/main" val="3121379185"/>
                    </a:ext>
                  </a:extLst>
                </a:gridCol>
                <a:gridCol w="6517961">
                  <a:extLst>
                    <a:ext uri="{9D8B030D-6E8A-4147-A177-3AD203B41FA5}">
                      <a16:colId xmlns:a16="http://schemas.microsoft.com/office/drawing/2014/main" val="2094260093"/>
                    </a:ext>
                  </a:extLst>
                </a:gridCol>
              </a:tblGrid>
              <a:tr h="1178731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Expliquer les causes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0" dirty="0">
                          <a:latin typeface="Calibri "/>
                        </a:rPr>
                        <a:t>Ce problème est dû à ……………………………… et à cause de ………………………..</a:t>
                      </a:r>
                    </a:p>
                    <a:p>
                      <a:endParaRPr lang="fr-FR" sz="2000" b="0" dirty="0">
                        <a:latin typeface="Calibri 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12031"/>
                  </a:ext>
                </a:extLst>
              </a:tr>
              <a:tr h="1186115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Décrire les conséquences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2000" b="0" dirty="0">
                          <a:latin typeface="Calibri "/>
                        </a:rPr>
                        <a:t>Cela provoque …………………………………. , il entraîne………………… …………………………………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61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5535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9F1B1-6A0B-285E-A8FE-16AC60EC1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97EDDADC-0D8A-60F5-6349-EBCC9E8E4B44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causes et les conséquences de ce problème.  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B7A07446-B02C-DEF7-8215-00EA4324154E}"/>
              </a:ext>
            </a:extLst>
          </p:cNvPr>
          <p:cNvSpPr txBox="1"/>
          <p:nvPr/>
        </p:nvSpPr>
        <p:spPr>
          <a:xfrm>
            <a:off x="933532" y="548295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Inviter les élèves à relire la consigne et recueillir leurs propositions.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964EB-4FD2-440D-4AEF-2B1D5A5323CA}"/>
              </a:ext>
            </a:extLst>
          </p:cNvPr>
          <p:cNvSpPr txBox="1"/>
          <p:nvPr/>
        </p:nvSpPr>
        <p:spPr>
          <a:xfrm>
            <a:off x="422787" y="1056964"/>
            <a:ext cx="11454581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5318537-159A-CBE9-A77F-4EB2031FB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406189"/>
              </p:ext>
            </p:extLst>
          </p:nvPr>
        </p:nvGraphicFramePr>
        <p:xfrm>
          <a:off x="422787" y="3505545"/>
          <a:ext cx="11307095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1858">
                  <a:extLst>
                    <a:ext uri="{9D8B030D-6E8A-4147-A177-3AD203B41FA5}">
                      <a16:colId xmlns:a16="http://schemas.microsoft.com/office/drawing/2014/main" val="3121379185"/>
                    </a:ext>
                  </a:extLst>
                </a:gridCol>
                <a:gridCol w="8485237">
                  <a:extLst>
                    <a:ext uri="{9D8B030D-6E8A-4147-A177-3AD203B41FA5}">
                      <a16:colId xmlns:a16="http://schemas.microsoft.com/office/drawing/2014/main" val="2094260093"/>
                    </a:ext>
                  </a:extLst>
                </a:gridCol>
              </a:tblGrid>
              <a:tr h="787163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Expliquer</a:t>
                      </a: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 les causes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b="0" dirty="0">
                        <a:latin typeface="Calibri "/>
                      </a:endParaRPr>
                    </a:p>
                    <a:p>
                      <a:r>
                        <a:rPr lang="fr-FR" sz="2400" b="0" dirty="0">
                          <a:latin typeface="Calibri "/>
                        </a:rPr>
                        <a:t>Ce problème est </a:t>
                      </a:r>
                      <a:r>
                        <a:rPr lang="fr-FR" sz="2400" b="1" dirty="0">
                          <a:latin typeface="Calibri "/>
                        </a:rPr>
                        <a:t>dû</a:t>
                      </a:r>
                      <a:r>
                        <a:rPr lang="fr-FR" sz="2400" b="0" dirty="0">
                          <a:latin typeface="Calibri "/>
                        </a:rPr>
                        <a:t> </a:t>
                      </a:r>
                      <a:r>
                        <a:rPr lang="fr-FR" sz="2400" b="1" dirty="0">
                          <a:latin typeface="Calibri "/>
                        </a:rPr>
                        <a:t>à</a:t>
                      </a:r>
                      <a:r>
                        <a:rPr lang="fr-FR" sz="2400" b="0" dirty="0">
                          <a:latin typeface="Calibri "/>
                        </a:rPr>
                        <a:t>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l’arrosage excessif </a:t>
                      </a:r>
                      <a:r>
                        <a:rPr lang="fr-FR" sz="2400" b="0" dirty="0">
                          <a:latin typeface="Calibri "/>
                        </a:rPr>
                        <a:t> et </a:t>
                      </a:r>
                      <a:r>
                        <a:rPr lang="fr-FR" sz="2400" b="1" dirty="0">
                          <a:latin typeface="Calibri "/>
                        </a:rPr>
                        <a:t>à cause des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fuites dans les robinets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  <a:latin typeface="Calibri "/>
                        </a:rPr>
                        <a:t>.</a:t>
                      </a:r>
                      <a:endParaRPr lang="fr-FR" sz="2400" b="0" dirty="0">
                        <a:latin typeface="Calibri "/>
                      </a:endParaRPr>
                    </a:p>
                    <a:p>
                      <a:endParaRPr lang="fr-FR" sz="2000" b="0" dirty="0">
                        <a:latin typeface="Calibri 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12031"/>
                  </a:ext>
                </a:extLst>
              </a:tr>
              <a:tr h="1012141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Décrire les conséquences</a:t>
                      </a:r>
                    </a:p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2400" b="0" dirty="0">
                          <a:latin typeface="Calibri "/>
                        </a:rPr>
                        <a:t>Cela provoque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la diminution des réserves d’eau</a:t>
                      </a:r>
                      <a:r>
                        <a:rPr lang="fr-FR" sz="2400" b="0" dirty="0">
                          <a:latin typeface="Calibri "/>
                        </a:rPr>
                        <a:t> , et entraîne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des difficultés pour les habitants et les animaux.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61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9115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76F76-979D-0EE6-BCC9-4BF46040E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413200E-A28F-AE28-0BFD-4F0AA1B050CB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Finissons par la proposition des solutions et un message de clôture.  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FB7649E6-EE07-7742-A436-0E77090E0D79}"/>
              </a:ext>
            </a:extLst>
          </p:cNvPr>
          <p:cNvSpPr txBox="1"/>
          <p:nvPr/>
        </p:nvSpPr>
        <p:spPr>
          <a:xfrm>
            <a:off x="933532" y="548295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Inviter les élèves à relire la consigne et recueillir leurs propositions.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4921C2-1B16-643C-9AFC-BAA97A4D0920}"/>
              </a:ext>
            </a:extLst>
          </p:cNvPr>
          <p:cNvSpPr txBox="1"/>
          <p:nvPr/>
        </p:nvSpPr>
        <p:spPr>
          <a:xfrm>
            <a:off x="422787" y="1056964"/>
            <a:ext cx="11454581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BF0D5B6-F2B7-B520-79C7-92AF3AE3C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820682"/>
              </p:ext>
            </p:extLst>
          </p:nvPr>
        </p:nvGraphicFramePr>
        <p:xfrm>
          <a:off x="1149842" y="3627736"/>
          <a:ext cx="9901616" cy="276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3655">
                  <a:extLst>
                    <a:ext uri="{9D8B030D-6E8A-4147-A177-3AD203B41FA5}">
                      <a16:colId xmlns:a16="http://schemas.microsoft.com/office/drawing/2014/main" val="3121379185"/>
                    </a:ext>
                  </a:extLst>
                </a:gridCol>
                <a:gridCol w="6517961">
                  <a:extLst>
                    <a:ext uri="{9D8B030D-6E8A-4147-A177-3AD203B41FA5}">
                      <a16:colId xmlns:a16="http://schemas.microsoft.com/office/drawing/2014/main" val="2094260093"/>
                    </a:ext>
                  </a:extLst>
                </a:gridCol>
              </a:tblGrid>
              <a:tr h="1377301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Proposer des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0" dirty="0">
                          <a:latin typeface="Calibri "/>
                        </a:rPr>
                        <a:t>Pour résoudre ce problème, il faut……………………………….. et ……………………………………………</a:t>
                      </a:r>
                    </a:p>
                    <a:p>
                      <a:r>
                        <a:rPr lang="fr-FR" sz="2000" b="0" dirty="0">
                          <a:latin typeface="Calibri "/>
                        </a:rPr>
                        <a:t>Les habitants doivent……………………………………………….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12031"/>
                  </a:ext>
                </a:extLst>
              </a:tr>
              <a:tr h="1385930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Conclure par un 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2000" b="0" dirty="0">
                          <a:latin typeface="Calibri "/>
                        </a:rPr>
                        <a:t>Protéger ………………… est essentiel pour……………………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2000" b="0" dirty="0">
                          <a:latin typeface="Calibri "/>
                        </a:rPr>
                        <a:t>Agissons tous ensemble! Chaque ……………………………………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61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7710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651FA-9A81-3F7D-A5AE-8CE543DCE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6EC11BD-6C65-432C-ABAF-92AB548F4327}"/>
              </a:ext>
            </a:extLst>
          </p:cNvPr>
          <p:cNvSpPr txBox="1"/>
          <p:nvPr/>
        </p:nvSpPr>
        <p:spPr>
          <a:xfrm>
            <a:off x="933532" y="178963"/>
            <a:ext cx="10796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Finissons par la proposition des solutions et un message de clôture.  </a:t>
            </a:r>
            <a:endParaRPr lang="fr-FR" alt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9D646939-C81B-62FF-C482-7B9B212818B7}"/>
              </a:ext>
            </a:extLst>
          </p:cNvPr>
          <p:cNvSpPr txBox="1"/>
          <p:nvPr/>
        </p:nvSpPr>
        <p:spPr>
          <a:xfrm>
            <a:off x="933532" y="548295"/>
            <a:ext cx="78843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42900">
              <a:spcAft>
                <a:spcPts val="450"/>
              </a:spcAft>
            </a:pPr>
            <a:r>
              <a:rPr lang="fr-FR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Inviter les élèves à relire la consigne et recueillir leurs propositions.  </a:t>
            </a:r>
            <a:endParaRPr lang="fr-FR" alt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23EDAB-272C-621E-E148-BBAABA09F869}"/>
              </a:ext>
            </a:extLst>
          </p:cNvPr>
          <p:cNvSpPr txBox="1"/>
          <p:nvPr/>
        </p:nvSpPr>
        <p:spPr>
          <a:xfrm>
            <a:off x="422787" y="1056964"/>
            <a:ext cx="11454581" cy="206210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Calibri "/>
              </a:rPr>
              <a:t>Tu participes, avec tes camarades, à la réalisation d’un magazine scolaire pour la Journée mondiale de l’environnement.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Rédige un article dans lequel tu présentes un problème écologique local : le gaspillage de l’eau (robinets qui coulent, arrosage excessif, fuites…).</a:t>
            </a:r>
            <a:br>
              <a:rPr lang="fr-FR" sz="1600" b="1" dirty="0">
                <a:latin typeface="Calibri "/>
              </a:rPr>
            </a:br>
            <a:r>
              <a:rPr lang="fr-FR" sz="1600" b="1" dirty="0">
                <a:latin typeface="Calibri "/>
              </a:rPr>
              <a:t>Dans ton texte, tu dois :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Décrire la situation observée,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Expliquer ses causes possibles,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Montrer ses conséquences,</a:t>
            </a:r>
          </a:p>
          <a:p>
            <a:pPr marL="1657350" lvl="3" indent="-285750">
              <a:buFont typeface="Wingdings" panose="05000000000000000000" pitchFamily="2" charset="2"/>
              <a:buChar char="q"/>
            </a:pPr>
            <a:r>
              <a:rPr lang="fr-FR" sz="1600" b="1" dirty="0">
                <a:latin typeface="Calibri "/>
              </a:rPr>
              <a:t>Proposer une ou deux solutions simples.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5A920DD-6A12-02C2-3783-6BF0EBF05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661544"/>
              </p:ext>
            </p:extLst>
          </p:nvPr>
        </p:nvGraphicFramePr>
        <p:xfrm>
          <a:off x="422787" y="3429001"/>
          <a:ext cx="11385755" cy="28703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33136">
                  <a:extLst>
                    <a:ext uri="{9D8B030D-6E8A-4147-A177-3AD203B41FA5}">
                      <a16:colId xmlns:a16="http://schemas.microsoft.com/office/drawing/2014/main" val="3121379185"/>
                    </a:ext>
                  </a:extLst>
                </a:gridCol>
                <a:gridCol w="8052619">
                  <a:extLst>
                    <a:ext uri="{9D8B030D-6E8A-4147-A177-3AD203B41FA5}">
                      <a16:colId xmlns:a16="http://schemas.microsoft.com/office/drawing/2014/main" val="2094260093"/>
                    </a:ext>
                  </a:extLst>
                </a:gridCol>
              </a:tblGrid>
              <a:tr h="1550321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Proposer des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0" dirty="0">
                          <a:latin typeface="Calibri "/>
                        </a:rPr>
                        <a:t>Pour résoudre ce problème, il faut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réparer les fuites</a:t>
                      </a:r>
                      <a:r>
                        <a:rPr lang="fr-FR" sz="2400" b="0" dirty="0">
                          <a:latin typeface="Calibri "/>
                        </a:rPr>
                        <a:t> et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fermer les robinets après chaque utilisation</a:t>
                      </a:r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 "/>
                        </a:rPr>
                        <a:t>.</a:t>
                      </a:r>
                      <a:endParaRPr lang="fr-FR" sz="2400" b="0" dirty="0">
                        <a:latin typeface="Calibri "/>
                      </a:endParaRPr>
                    </a:p>
                    <a:p>
                      <a:r>
                        <a:rPr lang="fr-FR" sz="2400" b="0" dirty="0">
                          <a:latin typeface="Calibri "/>
                        </a:rPr>
                        <a:t>Les habitants doivent aussi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économiser l’eau</a:t>
                      </a:r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 "/>
                        </a:rPr>
                        <a:t>.</a:t>
                      </a:r>
                      <a:endParaRPr lang="fr-FR" sz="2400" b="0" dirty="0">
                        <a:latin typeface="Calibri 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12031"/>
                  </a:ext>
                </a:extLst>
              </a:tr>
              <a:tr h="1320027"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Calibri "/>
                      </a:endParaRPr>
                    </a:p>
                    <a:p>
                      <a:pPr algn="ctr"/>
                      <a:r>
                        <a:rPr lang="fr-FR" sz="2000" b="1" dirty="0">
                          <a:latin typeface="Calibri "/>
                        </a:rPr>
                        <a:t>Conclure par un 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2400" b="0" dirty="0">
                          <a:latin typeface="Calibri "/>
                        </a:rPr>
                        <a:t>Protéger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l’eau </a:t>
                      </a:r>
                      <a:r>
                        <a:rPr lang="fr-FR" sz="2400" b="0" dirty="0">
                          <a:latin typeface="Calibri "/>
                        </a:rPr>
                        <a:t>est essentiel pour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l’avenir de la planète</a:t>
                      </a:r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 "/>
                        </a:rPr>
                        <a:t>.</a:t>
                      </a:r>
                      <a:endParaRPr lang="fr-FR" sz="2400" b="0" dirty="0">
                        <a:latin typeface="Calibri 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2400" b="0" dirty="0">
                          <a:latin typeface="Calibri "/>
                        </a:rPr>
                        <a:t>Agissons tous ensemble! Chaque </a:t>
                      </a:r>
                      <a:r>
                        <a:rPr lang="fr-FR" sz="2400" b="1" dirty="0">
                          <a:solidFill>
                            <a:schemeClr val="accent4"/>
                          </a:solidFill>
                          <a:latin typeface="Calibri "/>
                        </a:rPr>
                        <a:t>goutte d’eau compte</a:t>
                      </a:r>
                      <a:r>
                        <a:rPr lang="fr-FR" sz="2400" b="0" dirty="0">
                          <a:latin typeface="Calibri 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61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3652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11">
            <a:extLst>
              <a:ext uri="{FF2B5EF4-FFF2-40B4-BE49-F238E27FC236}">
                <a16:creationId xmlns:a16="http://schemas.microsoft.com/office/drawing/2014/main" id="{DE17DD74-F8B2-B470-9F36-69FED62F4674}"/>
              </a:ext>
            </a:extLst>
          </p:cNvPr>
          <p:cNvSpPr txBox="1"/>
          <p:nvPr/>
        </p:nvSpPr>
        <p:spPr>
          <a:xfrm>
            <a:off x="661755" y="105072"/>
            <a:ext cx="108684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spcAft>
                <a:spcPts val="450"/>
              </a:spcAft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à vous; pour préparer la tâche, relisez la consigne et complétez le tableau suivant. P.90. Travail en binômes.  </a:t>
            </a:r>
            <a:endParaRPr lang="fr-FR" alt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7168871-B672-0537-5FFB-7A8A4EEFA5C8}"/>
              </a:ext>
            </a:extLst>
          </p:cNvPr>
          <p:cNvSpPr txBox="1">
            <a:spLocks/>
          </p:cNvSpPr>
          <p:nvPr/>
        </p:nvSpPr>
        <p:spPr>
          <a:xfrm>
            <a:off x="731974" y="641737"/>
            <a:ext cx="7634702" cy="21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des élèves au hasard. Demander de justifier la réponse.</a:t>
            </a:r>
          </a:p>
        </p:txBody>
      </p: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E6150C4-75DB-626D-7DDE-535B3F4EE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76" y="1932285"/>
            <a:ext cx="10296211" cy="404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EEE33-3C51-69C1-5D56-928B812C5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11">
            <a:extLst>
              <a:ext uri="{FF2B5EF4-FFF2-40B4-BE49-F238E27FC236}">
                <a16:creationId xmlns:a16="http://schemas.microsoft.com/office/drawing/2014/main" id="{FFD1F987-0CC8-7BA0-B3B9-48E1AC29554C}"/>
              </a:ext>
            </a:extLst>
          </p:cNvPr>
          <p:cNvSpPr txBox="1"/>
          <p:nvPr/>
        </p:nvSpPr>
        <p:spPr>
          <a:xfrm>
            <a:off x="661755" y="151361"/>
            <a:ext cx="10868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spcAft>
                <a:spcPts val="450"/>
              </a:spcAft>
            </a:pPr>
            <a:r>
              <a:rPr lang="fr-FR" alt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aux questions posées dans ce tableau:</a:t>
            </a:r>
          </a:p>
        </p:txBody>
      </p: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46D30CF-47C3-4C52-EADA-79BB38A1A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55" y="1932284"/>
            <a:ext cx="11274606" cy="4045727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C2C95839-01E0-DE0A-DAD4-E4C033A481EF}"/>
              </a:ext>
            </a:extLst>
          </p:cNvPr>
          <p:cNvSpPr txBox="1">
            <a:spLocks/>
          </p:cNvSpPr>
          <p:nvPr/>
        </p:nvSpPr>
        <p:spPr>
          <a:xfrm>
            <a:off x="661755" y="520693"/>
            <a:ext cx="7634702" cy="21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les réponses dans les livrets.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4A809B-E28F-6268-4E30-D11A0B167B87}"/>
              </a:ext>
            </a:extLst>
          </p:cNvPr>
          <p:cNvSpPr txBox="1"/>
          <p:nvPr/>
        </p:nvSpPr>
        <p:spPr>
          <a:xfrm>
            <a:off x="3421627" y="2902870"/>
            <a:ext cx="91538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-Un collégien.</a:t>
            </a:r>
          </a:p>
          <a:p>
            <a:pPr algn="l"/>
            <a:endParaRPr lang="fr-FR" sz="24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-Aux lecteurs du magazine scolaire.</a:t>
            </a:r>
          </a:p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-Un problème écologique local 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Ex.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Décharge publique, pollution d’une rivière, disparition d ’un espace vert…</a:t>
            </a:r>
          </a:p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-Sensibiliser les lecteurs / Trouver des solutions au problème.</a:t>
            </a:r>
          </a:p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-Un article de presse.</a:t>
            </a:r>
          </a:p>
        </p:txBody>
      </p:sp>
    </p:spTree>
    <p:extLst>
      <p:ext uri="{BB962C8B-B14F-4D97-AF65-F5344CB8AC3E}">
        <p14:creationId xmlns:p14="http://schemas.microsoft.com/office/powerpoint/2010/main" val="37974484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57" y="294265"/>
            <a:ext cx="10986683" cy="346892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relisez la consigne P.90 et complétez le tableau suivant:</a:t>
            </a:r>
          </a:p>
        </p:txBody>
      </p:sp>
      <p:pic>
        <p:nvPicPr>
          <p:cNvPr id="26" name="Image 25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76D230A-10D1-9262-7917-F5B3CB3B6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23" y="1246800"/>
            <a:ext cx="11520712" cy="5372979"/>
          </a:xfrm>
          <a:prstGeom prst="rect">
            <a:avLst/>
          </a:prstGeom>
        </p:spPr>
      </p:pic>
      <p:sp>
        <p:nvSpPr>
          <p:cNvPr id="27" name="ZoneTexte 11">
            <a:extLst>
              <a:ext uri="{FF2B5EF4-FFF2-40B4-BE49-F238E27FC236}">
                <a16:creationId xmlns:a16="http://schemas.microsoft.com/office/drawing/2014/main" id="{44A740B3-BA4D-7CEA-51CF-DA5CC89EE55A}"/>
              </a:ext>
            </a:extLst>
          </p:cNvPr>
          <p:cNvSpPr txBox="1"/>
          <p:nvPr/>
        </p:nvSpPr>
        <p:spPr>
          <a:xfrm>
            <a:off x="720851" y="574646"/>
            <a:ext cx="10868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spcAft>
                <a:spcPts val="450"/>
              </a:spcAft>
            </a:pPr>
            <a:r>
              <a:rPr lang="fr-FR" alt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problème écologique choisi est:  « Décharge publique. »</a:t>
            </a:r>
          </a:p>
        </p:txBody>
      </p:sp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69DE7-1F2D-F1E8-0B1F-081981C1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C49E272-0FEF-18C5-F55D-84CF0A80B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986683" cy="346892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 exemple de problème écologique:</a:t>
            </a:r>
          </a:p>
        </p:txBody>
      </p:sp>
      <p:pic>
        <p:nvPicPr>
          <p:cNvPr id="12" name="Image 11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C7BE997A-5DB8-45B2-577E-04DD0D302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0" y="1130710"/>
            <a:ext cx="11818241" cy="5484365"/>
          </a:xfrm>
          <a:prstGeom prst="rect">
            <a:avLst/>
          </a:prstGeom>
        </p:spPr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3CF74F6-F8F9-8ADF-321A-80E375B64EBF}"/>
              </a:ext>
            </a:extLst>
          </p:cNvPr>
          <p:cNvSpPr txBox="1">
            <a:spLocks/>
          </p:cNvSpPr>
          <p:nvPr/>
        </p:nvSpPr>
        <p:spPr>
          <a:xfrm>
            <a:off x="861188" y="641157"/>
            <a:ext cx="7634702" cy="21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les réponses dans les livrets.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6497744-B4BC-58CF-EA1D-93092B118993}"/>
              </a:ext>
            </a:extLst>
          </p:cNvPr>
          <p:cNvSpPr txBox="1"/>
          <p:nvPr/>
        </p:nvSpPr>
        <p:spPr>
          <a:xfrm>
            <a:off x="3434348" y="17351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Calibri "/>
              </a:rPr>
              <a:t>« Les déchets : un problème près de chez nous! »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41A21E-E815-8FCD-AE64-19B7836AF37E}"/>
              </a:ext>
            </a:extLst>
          </p:cNvPr>
          <p:cNvSpPr txBox="1"/>
          <p:nvPr/>
        </p:nvSpPr>
        <p:spPr>
          <a:xfrm>
            <a:off x="1966451" y="2082331"/>
            <a:ext cx="10363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Dans notre </a:t>
            </a:r>
            <a:r>
              <a:rPr lang="fr-FR" sz="1600" b="1" dirty="0">
                <a:solidFill>
                  <a:schemeClr val="accent1"/>
                </a:solidFill>
              </a:rPr>
              <a:t>quartier</a:t>
            </a:r>
            <a:r>
              <a:rPr lang="fr-FR" sz="1600" dirty="0"/>
              <a:t>,</a:t>
            </a:r>
            <a:r>
              <a:rPr lang="fr-FR" sz="1600" b="1" dirty="0"/>
              <a:t> </a:t>
            </a:r>
            <a:r>
              <a:rPr lang="fr-FR" sz="1600" dirty="0"/>
              <a:t>on remarque qu’</a:t>
            </a:r>
            <a:r>
              <a:rPr lang="fr-FR" sz="1600" b="1" dirty="0">
                <a:solidFill>
                  <a:schemeClr val="accent1"/>
                </a:solidFill>
              </a:rPr>
              <a:t>il</a:t>
            </a:r>
            <a:r>
              <a:rPr lang="fr-FR" sz="1600" dirty="0">
                <a:solidFill>
                  <a:schemeClr val="accent1"/>
                </a:solidFill>
              </a:rPr>
              <a:t> </a:t>
            </a:r>
            <a:r>
              <a:rPr lang="fr-FR" sz="1600" b="1" dirty="0">
                <a:solidFill>
                  <a:schemeClr val="accent1"/>
                </a:solidFill>
              </a:rPr>
              <a:t>y a beaucoup de déchets dans la rue.</a:t>
            </a:r>
            <a:br>
              <a:rPr lang="fr-FR" sz="1600" b="1" dirty="0">
                <a:solidFill>
                  <a:schemeClr val="accent1"/>
                </a:solidFill>
              </a:rPr>
            </a:br>
            <a:r>
              <a:rPr lang="fr-FR" sz="1600" dirty="0"/>
              <a:t>C’est un problème important parce qu’il influence </a:t>
            </a:r>
            <a:r>
              <a:rPr lang="fr-FR" sz="1600" b="1" dirty="0">
                <a:solidFill>
                  <a:schemeClr val="accent1"/>
                </a:solidFill>
              </a:rPr>
              <a:t>la santé des habitants et la propreté de l’environnement.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5E8175-2E6A-9D02-FD2D-0A38BD0F2596}"/>
              </a:ext>
            </a:extLst>
          </p:cNvPr>
          <p:cNvSpPr txBox="1"/>
          <p:nvPr/>
        </p:nvSpPr>
        <p:spPr>
          <a:xfrm>
            <a:off x="1966451" y="2667106"/>
            <a:ext cx="97437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Calibri "/>
              </a:rPr>
              <a:t>L’état actuel est dangereux car </a:t>
            </a:r>
            <a:r>
              <a:rPr lang="fr-FR" sz="1600" b="1" dirty="0">
                <a:solidFill>
                  <a:schemeClr val="accent1"/>
                </a:solidFill>
                <a:latin typeface="Calibri "/>
              </a:rPr>
              <a:t>les déchets sont partout, dans les rues, le jardin et à côté de l’école.</a:t>
            </a:r>
            <a:br>
              <a:rPr lang="fr-FR" sz="1600" b="1" dirty="0">
                <a:solidFill>
                  <a:schemeClr val="accent1"/>
                </a:solidFill>
                <a:latin typeface="Calibri "/>
              </a:rPr>
            </a:br>
            <a:r>
              <a:rPr lang="fr-FR" sz="1600" dirty="0">
                <a:latin typeface="Calibri "/>
              </a:rPr>
              <a:t>La cause principale c’est </a:t>
            </a:r>
            <a:r>
              <a:rPr lang="fr-FR" sz="1600" b="1" dirty="0">
                <a:solidFill>
                  <a:schemeClr val="accent1"/>
                </a:solidFill>
                <a:latin typeface="Calibri "/>
              </a:rPr>
              <a:t>que les gens jettent leurs déchets n’importe où et que les poubelles sont insuffisantes.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DCD64B2-A4AB-913D-2BA0-3F9D0F6D8442}"/>
              </a:ext>
            </a:extLst>
          </p:cNvPr>
          <p:cNvSpPr txBox="1"/>
          <p:nvPr/>
        </p:nvSpPr>
        <p:spPr>
          <a:xfrm>
            <a:off x="1966451" y="3495169"/>
            <a:ext cx="10028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Calibri "/>
              </a:rPr>
              <a:t>Ce problème écologique pollue </a:t>
            </a:r>
            <a:r>
              <a:rPr lang="fr-FR" b="1" dirty="0">
                <a:solidFill>
                  <a:schemeClr val="accent1"/>
                </a:solidFill>
                <a:latin typeface="Calibri "/>
              </a:rPr>
              <a:t>l’air, le sol et l’eau</a:t>
            </a:r>
            <a:r>
              <a:rPr lang="fr-FR" dirty="0">
                <a:latin typeface="Calibri "/>
              </a:rPr>
              <a:t>. Cela entraîne </a:t>
            </a:r>
            <a:r>
              <a:rPr lang="fr-FR" b="1" dirty="0">
                <a:solidFill>
                  <a:schemeClr val="accent1"/>
                </a:solidFill>
                <a:latin typeface="Calibri "/>
              </a:rPr>
              <a:t>la mauvaise odeur et les insectes </a:t>
            </a:r>
            <a:r>
              <a:rPr lang="fr-FR" dirty="0">
                <a:latin typeface="Calibri "/>
              </a:rPr>
              <a:t>et provoque </a:t>
            </a:r>
            <a:r>
              <a:rPr lang="fr-FR" b="1" dirty="0">
                <a:solidFill>
                  <a:schemeClr val="accent1"/>
                </a:solidFill>
                <a:latin typeface="Calibri "/>
              </a:rPr>
              <a:t>des maladies pour les habitants.</a:t>
            </a:r>
            <a:br>
              <a:rPr lang="fr-FR" b="1" dirty="0">
                <a:solidFill>
                  <a:schemeClr val="accent1"/>
                </a:solidFill>
                <a:latin typeface="Calibri "/>
              </a:rPr>
            </a:br>
            <a:r>
              <a:rPr lang="fr-FR" dirty="0">
                <a:latin typeface="Calibri "/>
              </a:rPr>
              <a:t>Donc, </a:t>
            </a:r>
            <a:r>
              <a:rPr lang="fr-FR" b="1" dirty="0">
                <a:solidFill>
                  <a:schemeClr val="accent1"/>
                </a:solidFill>
                <a:latin typeface="Calibri "/>
              </a:rPr>
              <a:t>il est important de ne pas jeter les déchets, les mettre dans leur place et de protéger notre environnement.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D094E04-3CDC-3FC9-4884-0E9F7BC73D97}"/>
              </a:ext>
            </a:extLst>
          </p:cNvPr>
          <p:cNvSpPr txBox="1"/>
          <p:nvPr/>
        </p:nvSpPr>
        <p:spPr>
          <a:xfrm>
            <a:off x="2042652" y="4860749"/>
            <a:ext cx="96675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Il faut </a:t>
            </a:r>
            <a:r>
              <a:rPr lang="fr-FR" b="1" dirty="0">
                <a:solidFill>
                  <a:schemeClr val="accent1"/>
                </a:solidFill>
              </a:rPr>
              <a:t>trier les déchets et utiliser les poubelles correctement. </a:t>
            </a:r>
            <a:r>
              <a:rPr lang="fr-FR" dirty="0"/>
              <a:t>Les habitants peuvent </a:t>
            </a:r>
            <a:r>
              <a:rPr lang="fr-FR" b="1" dirty="0">
                <a:solidFill>
                  <a:schemeClr val="accent1"/>
                </a:solidFill>
              </a:rPr>
              <a:t>recycler et ne pas les jeter dans la rue</a:t>
            </a:r>
            <a:r>
              <a:rPr lang="fr-FR" dirty="0"/>
              <a:t>. Les responsables doivent aussi </a:t>
            </a:r>
            <a:r>
              <a:rPr lang="fr-FR" b="1" dirty="0">
                <a:solidFill>
                  <a:schemeClr val="accent1"/>
                </a:solidFill>
              </a:rPr>
              <a:t>organiser cette collecte, mettre assez de poubelles dans les quartiers et nettoyer les zones polluées</a:t>
            </a:r>
            <a:r>
              <a:rPr lang="fr-FR" dirty="0"/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9086372-DBF9-80D6-9EE9-38BD8EB85726}"/>
              </a:ext>
            </a:extLst>
          </p:cNvPr>
          <p:cNvSpPr txBox="1"/>
          <p:nvPr/>
        </p:nvSpPr>
        <p:spPr>
          <a:xfrm>
            <a:off x="2042651" y="5665045"/>
            <a:ext cx="9667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Protéger notre environnement est important pour </a:t>
            </a:r>
            <a:r>
              <a:rPr lang="fr-FR" b="1" dirty="0">
                <a:solidFill>
                  <a:schemeClr val="accent1"/>
                </a:solidFill>
              </a:rPr>
              <a:t>notre santé et celle des animaux</a:t>
            </a:r>
            <a:r>
              <a:rPr lang="fr-FR" dirty="0"/>
              <a:t>. Agissons tous ensemble ! Chaque geste compte pour </a:t>
            </a:r>
            <a:r>
              <a:rPr lang="fr-FR" b="1" dirty="0">
                <a:solidFill>
                  <a:schemeClr val="accent1"/>
                </a:solidFill>
              </a:rPr>
              <a:t>garder notre ville propre et préserver la planète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1859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les stratégies que nous avons appliquées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appliqué cette stratégie de lecture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883270" y="1682945"/>
            <a:ext cx="9839160" cy="18946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2AC86-DE48-FE63-A9FE-868B9E5938CC}"/>
              </a:ext>
            </a:extLst>
          </p:cNvPr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33FA17-911E-C19C-DC6C-5433FFF3F2F2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également appliqué cette stratégie de lecture fluence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stratégies que nous avons appliquées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452284" y="1033820"/>
            <a:ext cx="110039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dirty="0"/>
              <a:t>1. Aujourd’hui, nous avons appris à </a:t>
            </a:r>
            <a:r>
              <a:rPr lang="fr-FR" dirty="0">
                <a:solidFill>
                  <a:prstClr val="black"/>
                </a:solidFill>
                <a:ea typeface="Calibri" panose="020F0502020204030204" pitchFamily="34" charset="0"/>
              </a:rPr>
              <a:t>construire des phrases cohérentes en utilisant correctement les structures de cause et de conséquence</a:t>
            </a:r>
            <a:r>
              <a:rPr lang="fr-FR" dirty="0"/>
              <a:t> 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580103" y="1808072"/>
            <a:ext cx="10876116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B0F0"/>
                </a:solidFill>
                <a:latin typeface="Calibri "/>
              </a:rPr>
              <a:t>À cause de </a:t>
            </a:r>
            <a:r>
              <a:rPr lang="fr-FR" sz="2000" dirty="0">
                <a:latin typeface="Calibri "/>
              </a:rPr>
              <a:t>la chaleur forte, les arbres deviennent très secs.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 "/>
              </a:rPr>
              <a:t>Les animaux quittent la forêt </a:t>
            </a:r>
            <a:r>
              <a:rPr lang="fr-FR" sz="2000" b="1" dirty="0">
                <a:solidFill>
                  <a:srgbClr val="00B0F0"/>
                </a:solidFill>
                <a:latin typeface="Calibri "/>
              </a:rPr>
              <a:t>car</a:t>
            </a:r>
            <a:r>
              <a:rPr lang="fr-FR" sz="2000" dirty="0">
                <a:latin typeface="Calibri "/>
              </a:rPr>
              <a:t> leur habitat est détruit.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 "/>
              </a:rPr>
              <a:t>La fumée des incendies est très épaisse, </a:t>
            </a:r>
            <a:r>
              <a:rPr lang="fr-FR" sz="2000" b="1" dirty="0">
                <a:solidFill>
                  <a:srgbClr val="00B0F0"/>
                </a:solidFill>
                <a:latin typeface="Calibri "/>
              </a:rPr>
              <a:t>par conséquent </a:t>
            </a:r>
            <a:r>
              <a:rPr lang="fr-FR" sz="2000" dirty="0">
                <a:latin typeface="Calibri "/>
              </a:rPr>
              <a:t>on doit porter un masque.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 "/>
              </a:rPr>
              <a:t>Les arbres aident à retenir l’eau, </a:t>
            </a:r>
            <a:r>
              <a:rPr lang="fr-FR" sz="2000" b="1" dirty="0">
                <a:solidFill>
                  <a:srgbClr val="00B0F0"/>
                </a:solidFill>
                <a:latin typeface="Calibri "/>
              </a:rPr>
              <a:t>donc</a:t>
            </a:r>
            <a:r>
              <a:rPr lang="fr-FR" sz="2000" dirty="0">
                <a:latin typeface="Calibri "/>
              </a:rPr>
              <a:t> il est important de les protéger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A09BB5-5C87-5700-936A-3A9E930B0339}"/>
              </a:ext>
            </a:extLst>
          </p:cNvPr>
          <p:cNvSpPr txBox="1"/>
          <p:nvPr/>
        </p:nvSpPr>
        <p:spPr>
          <a:xfrm>
            <a:off x="452284" y="3393650"/>
            <a:ext cx="11003934" cy="779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également appris à </a:t>
            </a:r>
            <a:r>
              <a:rPr lang="fr-FR" dirty="0">
                <a:solidFill>
                  <a:prstClr val="black"/>
                </a:solidFill>
                <a:ea typeface="Calibri" panose="020F0502020204030204" pitchFamily="34" charset="0"/>
              </a:rPr>
              <a:t>comprendre une consigne et élaborer le plan d’un article de presse autour d’un problème écologique </a:t>
            </a:r>
            <a:r>
              <a:rPr lang="fr-FR" dirty="0"/>
              <a:t>: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9E6DA2B-701A-F8B9-4C02-CDBB2B420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804874"/>
              </p:ext>
            </p:extLst>
          </p:nvPr>
        </p:nvGraphicFramePr>
        <p:xfrm>
          <a:off x="514656" y="4287511"/>
          <a:ext cx="11003934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7471">
                  <a:extLst>
                    <a:ext uri="{9D8B030D-6E8A-4147-A177-3AD203B41FA5}">
                      <a16:colId xmlns:a16="http://schemas.microsoft.com/office/drawing/2014/main" val="1468255772"/>
                    </a:ext>
                  </a:extLst>
                </a:gridCol>
                <a:gridCol w="6166463">
                  <a:extLst>
                    <a:ext uri="{9D8B030D-6E8A-4147-A177-3AD203B41FA5}">
                      <a16:colId xmlns:a16="http://schemas.microsoft.com/office/drawing/2014/main" val="1336856651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Pour comprendre une consigne, il faut répondre aux questions suivantes:</a:t>
                      </a:r>
                    </a:p>
                    <a:p>
                      <a:pPr marL="742950" lvl="1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Qui parle?</a:t>
                      </a:r>
                    </a:p>
                    <a:p>
                      <a:pPr marL="742950" lvl="1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A qui ?</a:t>
                      </a:r>
                    </a:p>
                    <a:p>
                      <a:pPr marL="742950" lvl="1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De quoi?</a:t>
                      </a:r>
                    </a:p>
                    <a:p>
                      <a:pPr marL="742950" lvl="1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Dans quel but?</a:t>
                      </a:r>
                    </a:p>
                    <a:p>
                      <a:pPr marL="742950" lvl="1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Format?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0150" lvl="2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Pour rédiger un article de presse, il faut développer les points suivants:</a:t>
                      </a:r>
                    </a:p>
                    <a:p>
                      <a:pPr marL="1200150" lvl="2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Donner un titre attirant à l’article,</a:t>
                      </a:r>
                    </a:p>
                    <a:p>
                      <a:pPr marL="1200150" lvl="2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Présenter la situation observée,</a:t>
                      </a:r>
                    </a:p>
                    <a:p>
                      <a:pPr marL="1200150" lvl="2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Présenter les causes de ce problème,</a:t>
                      </a:r>
                    </a:p>
                    <a:p>
                      <a:pPr marL="1200150" lvl="2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Décrire les conséquences,</a:t>
                      </a:r>
                    </a:p>
                    <a:p>
                      <a:pPr marL="1200150" lvl="2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Proposer des solutions possibles,</a:t>
                      </a:r>
                    </a:p>
                    <a:p>
                      <a:pPr marL="1200150" lvl="2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fr-FR" b="1" dirty="0">
                          <a:solidFill>
                            <a:srgbClr val="00B0F0"/>
                          </a:solidFill>
                        </a:rPr>
                        <a:t>Clôturer par un message positif.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574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Faites à la maison l’activité 3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, livret de l’élève, p. </a:t>
            </a:r>
            <a:r>
              <a:rPr lang="fr-FR" sz="2000" b="1" dirty="0">
                <a:latin typeface="Calibri" panose="020F0502020204030204" pitchFamily="34" charset="0"/>
              </a:rPr>
              <a:t>89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8226</TotalTime>
  <Words>3636</Words>
  <Application>Microsoft Office PowerPoint</Application>
  <PresentationFormat>Grand écran</PresentationFormat>
  <Paragraphs>415</Paragraphs>
  <Slides>57</Slides>
  <Notes>3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6" baseType="lpstr">
      <vt:lpstr>Aptos</vt:lpstr>
      <vt:lpstr>Aptos Display</vt:lpstr>
      <vt:lpstr>Arial</vt:lpstr>
      <vt:lpstr>Calibri</vt:lpstr>
      <vt:lpstr>Calibri </vt:lpstr>
      <vt:lpstr>Dosis</vt:lpstr>
      <vt:lpstr>Georgia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allons répondre ensemble à l’activité 5 P.88.</vt:lpstr>
      <vt:lpstr>Voilà les parties du texte remises en ordre .</vt:lpstr>
      <vt:lpstr>Bonjour! Prêts pour démarrer notre séance ? Allons-y!</vt:lpstr>
      <vt:lpstr>Passons maintenant à la première partie de la séance d’aujourd’hui : outils de langue.</vt:lpstr>
      <vt:lpstr>  Maintenant, nous allons apprendre à construire des phrases cohérentes en utilisant correctement les expressions de cause et de conséquence. </vt:lpstr>
      <vt:lpstr>Présentation PowerPoint</vt:lpstr>
      <vt:lpstr>Commençons d’abord par apprendre comment exprimer la cause.</vt:lpstr>
      <vt:lpstr>Maintenant, nous allons identifier l’expression de cause utilisée et sa structure.</vt:lpstr>
      <vt:lpstr>Passons ensuite à apprendre comment exprimer la conséquence.</vt:lpstr>
      <vt:lpstr>Maintenant, nous allons  identifier l’expression de conséquence utilisée et sa structure.</vt:lpstr>
      <vt:lpstr>Présentation PowerPoint</vt:lpstr>
      <vt:lpstr>Présentation PowerPoint</vt:lpstr>
      <vt:lpstr>Voilà, nous avons souligné les expressions voulues.</vt:lpstr>
      <vt:lpstr>Présentation PowerPoint</vt:lpstr>
      <vt:lpstr>Maintenant, voici l’activité 2: complétez par l’expression de cause ou de conséquence convenable. Travaillez en binômes</vt:lpstr>
      <vt:lpstr>Voici les phrases complétées par les expressions de cause ou de conséquence.</vt:lpstr>
      <vt:lpstr>Présentation PowerPoint</vt:lpstr>
      <vt:lpstr>Complétez les phrases suivantes avec les expressions  de conséquence convenables. Travaillez seuls.</vt:lpstr>
      <vt:lpstr>Voici les phrases complétées convenablement.</vt:lpstr>
      <vt:lpstr>Maintenant, on passe à la deuxième partie de la séance consacrée à la préparation de la tâche.</vt:lpstr>
      <vt:lpstr>Voici l’objectif de la préparation à la tâche.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Maintenant, relisez la consigne P.90 et complétez le tableau suivant:</vt:lpstr>
      <vt:lpstr>Voici un exemple de problème écologique:</vt:lpstr>
      <vt:lpstr>Présentation PowerPoint</vt:lpstr>
      <vt:lpstr>Qui peut me rappeler les stratégies que nous avons appliquées aujourd’hui ? </vt:lpstr>
      <vt:lpstr>Voici les stratégies que nous avons appliquées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MOHAMMED ELQANDIL</cp:lastModifiedBy>
  <cp:revision>253</cp:revision>
  <dcterms:created xsi:type="dcterms:W3CDTF">2025-11-03T10:55:47Z</dcterms:created>
  <dcterms:modified xsi:type="dcterms:W3CDTF">2026-05-17T12:51:40Z</dcterms:modified>
</cp:coreProperties>
</file>