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64" r:id="rId2"/>
    <p:sldId id="282" r:id="rId3"/>
    <p:sldId id="291" r:id="rId4"/>
    <p:sldId id="293" r:id="rId5"/>
    <p:sldId id="306" r:id="rId6"/>
    <p:sldId id="257" r:id="rId7"/>
    <p:sldId id="305" r:id="rId8"/>
    <p:sldId id="286" r:id="rId9"/>
    <p:sldId id="310" r:id="rId10"/>
    <p:sldId id="273" r:id="rId11"/>
    <p:sldId id="313" r:id="rId12"/>
    <p:sldId id="308" r:id="rId13"/>
    <p:sldId id="268" r:id="rId14"/>
    <p:sldId id="258" r:id="rId15"/>
    <p:sldId id="265" r:id="rId16"/>
    <p:sldId id="269" r:id="rId17"/>
    <p:sldId id="2147483647" r:id="rId18"/>
    <p:sldId id="259" r:id="rId19"/>
    <p:sldId id="270" r:id="rId20"/>
    <p:sldId id="281" r:id="rId21"/>
    <p:sldId id="261" r:id="rId22"/>
    <p:sldId id="288" r:id="rId23"/>
    <p:sldId id="294" r:id="rId24"/>
    <p:sldId id="271" r:id="rId25"/>
    <p:sldId id="260" r:id="rId26"/>
    <p:sldId id="272" r:id="rId27"/>
    <p:sldId id="256" r:id="rId28"/>
    <p:sldId id="266" r:id="rId29"/>
    <p:sldId id="276" r:id="rId30"/>
    <p:sldId id="267" r:id="rId31"/>
    <p:sldId id="275" r:id="rId32"/>
    <p:sldId id="274" r:id="rId33"/>
    <p:sldId id="314" r:id="rId34"/>
    <p:sldId id="279" r:id="rId35"/>
    <p:sldId id="280" r:id="rId36"/>
    <p:sldId id="289" r:id="rId37"/>
    <p:sldId id="277" r:id="rId38"/>
    <p:sldId id="278" r:id="rId39"/>
    <p:sldId id="295" r:id="rId40"/>
    <p:sldId id="290" r:id="rId41"/>
    <p:sldId id="340" r:id="rId42"/>
    <p:sldId id="341" r:id="rId43"/>
    <p:sldId id="342" r:id="rId44"/>
    <p:sldId id="317" r:id="rId45"/>
    <p:sldId id="262" r:id="rId46"/>
    <p:sldId id="263" r:id="rId47"/>
    <p:sldId id="284"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4"/>
            <p14:sldId id="282"/>
            <p14:sldId id="291"/>
            <p14:sldId id="293"/>
            <p14:sldId id="306"/>
            <p14:sldId id="257"/>
            <p14:sldId id="305"/>
            <p14:sldId id="286"/>
            <p14:sldId id="310"/>
            <p14:sldId id="273"/>
            <p14:sldId id="313"/>
            <p14:sldId id="308"/>
            <p14:sldId id="268"/>
            <p14:sldId id="258"/>
            <p14:sldId id="265"/>
            <p14:sldId id="269"/>
            <p14:sldId id="2147483647"/>
            <p14:sldId id="259"/>
            <p14:sldId id="270"/>
            <p14:sldId id="281"/>
            <p14:sldId id="261"/>
            <p14:sldId id="288"/>
            <p14:sldId id="294"/>
            <p14:sldId id="271"/>
            <p14:sldId id="260"/>
            <p14:sldId id="272"/>
            <p14:sldId id="256"/>
            <p14:sldId id="266"/>
            <p14:sldId id="276"/>
            <p14:sldId id="267"/>
            <p14:sldId id="275"/>
            <p14:sldId id="274"/>
            <p14:sldId id="314"/>
            <p14:sldId id="279"/>
            <p14:sldId id="280"/>
            <p14:sldId id="289"/>
            <p14:sldId id="277"/>
            <p14:sldId id="278"/>
            <p14:sldId id="295"/>
            <p14:sldId id="290"/>
            <p14:sldId id="340"/>
            <p14:sldId id="341"/>
            <p14:sldId id="342"/>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ECB963"/>
    <a:srgbClr val="DCEAF7"/>
    <a:srgbClr val="DCE6F2"/>
    <a:srgbClr val="E3EEF2"/>
    <a:srgbClr val="C8F5E8"/>
    <a:srgbClr val="E0EFE9"/>
    <a:srgbClr val="BFE0D2"/>
    <a:srgbClr val="94CFB7"/>
    <a:srgbClr val="1D6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78" d="100"/>
          <a:sy n="78" d="100"/>
        </p:scale>
        <p:origin x="9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4.793"/>
    </inkml:context>
    <inkml:brush xml:id="br0">
      <inkml:brushProperty name="width" value="0.35" units="cm"/>
      <inkml:brushProperty name="height" value="0.35" units="cm"/>
      <inkml:brushProperty name="color" value="#FFFFFF"/>
    </inkml:brush>
  </inkml:definitions>
  <inkml:trace contextRef="#ctx0" brushRef="#br0">0 0 24575,'2631'0'-1365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7.623"/>
    </inkml:context>
    <inkml:brush xml:id="br0">
      <inkml:brushProperty name="width" value="0.35" units="cm"/>
      <inkml:brushProperty name="height" value="0.35" units="cm"/>
      <inkml:brushProperty name="color" value="#FFFFFF"/>
    </inkml:brush>
  </inkml:definitions>
  <inkml:trace contextRef="#ctx0" brushRef="#br0">1 70 24551,'2662'0'0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5.680"/>
    </inkml:context>
    <inkml:brush xml:id="br0">
      <inkml:brushProperty name="width" value="0.35" units="cm"/>
      <inkml:brushProperty name="height" value="0.35" units="cm"/>
      <inkml:brushProperty name="color" value="#FFFFFF"/>
    </inkml:brush>
  </inkml:definitions>
  <inkml:trace contextRef="#ctx0" brushRef="#br0">1 29 24534,'3114'-28'0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8.444"/>
    </inkml:context>
    <inkml:brush xml:id="br0">
      <inkml:brushProperty name="width" value="0.35" units="cm"/>
      <inkml:brushProperty name="height" value="0.35" units="cm"/>
      <inkml:brushProperty name="color" value="#FFFFFF"/>
    </inkml:brush>
  </inkml:definitions>
  <inkml:trace contextRef="#ctx0" brushRef="#br0">176 394 24575,'5'-17'0,"-4"15"0,0 1 0,0-1 0,0 1 0,-1-1 0,1 0 0,0 1 0,-1-1 0,0 0 0,1 1 0,-1-3 0,0-2 0,-1-1 0,1 1 0,-1 0 0,-1 0 0,1 0 0,-1 0 0,0 1 0,0-1 0,-1 0 0,-5-7 0,-2-2 0,-1 0 0,-15-15 0,16 19 0,1 0 0,0-1 0,0 1 0,-11-24 0,1-3 190,9 19-579,1-1 1,1 0-1,-8-27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0.813"/>
    </inkml:context>
    <inkml:brush xml:id="br0">
      <inkml:brushProperty name="width" value="0.35" units="cm"/>
      <inkml:brushProperty name="height" value="0.35" units="cm"/>
      <inkml:brushProperty name="color" value="#FFFFFF"/>
    </inkml:brush>
  </inkml:definitions>
  <inkml:trace contextRef="#ctx0" brushRef="#br0">0 0 24575,'0'5'0,"0"7"0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5.725"/>
    </inkml:context>
    <inkml:brush xml:id="br0">
      <inkml:brushProperty name="width" value="0.35" units="cm"/>
      <inkml:brushProperty name="height" value="0.35" units="cm"/>
      <inkml:brushProperty name="color" value="#FFFFFF"/>
    </inkml:brush>
  </inkml:definitions>
  <inkml:trace contextRef="#ctx0" brushRef="#br0">95 370 24575,'-6'-18'0,"-23"-17"0,23 29 0,1 0 0,-1 0 0,2 0 0,-1-1 0,1 1 0,0-1 0,0 0 0,-3-10 0,3 5 0,1 0 0,1 0 0,0-1 0,0 1 0,1-1 0,1 1 0,0-1 0,1 1 0,0-1 0,1 1 0,0 0 0,1 0 0,8-23 0,-9 32 0,0 0 0,0-1 0,0 1 0,0 0 0,0 0 0,1 0 0,0 1 0,-1-1 0,1 0 0,0 1 0,0 0 0,0 0 0,0 0 0,1 0 0,-1 0 0,1 1 0,-1-1 0,1 1 0,-1 0 0,1 0 0,7-1 0,7 0 0,-1 1 0,1 0 0,26 3 0,-19-1 0,45 0 0,44 3 0,-107-3 0,1 0 0,-1 1 0,0 0 0,0 0 0,-1 1 0,1 0 0,11 6 0,43 34 0,-9-7 0,-41-29 0,0 0 0,0-1 0,1-1 0,-1 0 0,1-1 0,0 0 0,0 0 0,22 2 0,-23-4 0,0-1 0,1 1 0,-1 1 0,0 0 0,0 1 0,0 0 0,16 9 0,-13-7 0,-1 0 0,1-1 0,0-1 0,0 0 0,1-1 0,-1-1 0,18 1 0,108-4 0,-64-2 0,404 3-1365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4.793"/>
    </inkml:context>
    <inkml:brush xml:id="br0">
      <inkml:brushProperty name="width" value="0.35" units="cm"/>
      <inkml:brushProperty name="height" value="0.35" units="cm"/>
      <inkml:brushProperty name="color" value="#FFFFFF"/>
    </inkml:brush>
  </inkml:definitions>
  <inkml:trace contextRef="#ctx0" brushRef="#br0">0 0 24575,'2631'0'-1365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7.623"/>
    </inkml:context>
    <inkml:brush xml:id="br0">
      <inkml:brushProperty name="width" value="0.35" units="cm"/>
      <inkml:brushProperty name="height" value="0.35" units="cm"/>
      <inkml:brushProperty name="color" value="#FFFFFF"/>
    </inkml:brush>
  </inkml:definitions>
  <inkml:trace contextRef="#ctx0" brushRef="#br0">1 70 24551,'2662'0'0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5.680"/>
    </inkml:context>
    <inkml:brush xml:id="br0">
      <inkml:brushProperty name="width" value="0.35" units="cm"/>
      <inkml:brushProperty name="height" value="0.35" units="cm"/>
      <inkml:brushProperty name="color" value="#FFFFFF"/>
    </inkml:brush>
  </inkml:definitions>
  <inkml:trace contextRef="#ctx0" brushRef="#br0">1 29 24534,'3114'-28'0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8.444"/>
    </inkml:context>
    <inkml:brush xml:id="br0">
      <inkml:brushProperty name="width" value="0.35" units="cm"/>
      <inkml:brushProperty name="height" value="0.35" units="cm"/>
      <inkml:brushProperty name="color" value="#FFFFFF"/>
    </inkml:brush>
  </inkml:definitions>
  <inkml:trace contextRef="#ctx0" brushRef="#br0">176 394 24575,'5'-17'0,"-4"15"0,0 1 0,0-1 0,0 1 0,-1-1 0,1 0 0,0 1 0,-1-1 0,0 0 0,1 1 0,-1-3 0,0-2 0,-1-1 0,1 1 0,-1 0 0,-1 0 0,1 0 0,-1 0 0,0 1 0,0-1 0,-1 0 0,-5-7 0,-2-2 0,-1 0 0,-15-15 0,16 19 0,1 0 0,0-1 0,0 1 0,-11-24 0,1-3 190,9 19-579,1-1 1,1 0-1,-8-27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0.813"/>
    </inkml:context>
    <inkml:brush xml:id="br0">
      <inkml:brushProperty name="width" value="0.35" units="cm"/>
      <inkml:brushProperty name="height" value="0.35" units="cm"/>
      <inkml:brushProperty name="color" value="#FFFFFF"/>
    </inkml:brush>
  </inkml:definitions>
  <inkml:trace contextRef="#ctx0" brushRef="#br0">0 0 24575,'0'5'0,"0"7"0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5.725"/>
    </inkml:context>
    <inkml:brush xml:id="br0">
      <inkml:brushProperty name="width" value="0.35" units="cm"/>
      <inkml:brushProperty name="height" value="0.35" units="cm"/>
      <inkml:brushProperty name="color" value="#FFFFFF"/>
    </inkml:brush>
  </inkml:definitions>
  <inkml:trace contextRef="#ctx0" brushRef="#br0">95 370 24575,'-6'-18'0,"-23"-17"0,23 29 0,1 0 0,-1 0 0,2 0 0,-1-1 0,1 1 0,0-1 0,0 0 0,-3-10 0,3 5 0,1 0 0,1 0 0,0-1 0,0 1 0,1-1 0,1 1 0,0-1 0,1 1 0,0-1 0,1 1 0,0 0 0,1 0 0,8-23 0,-9 32 0,0 0 0,0-1 0,0 1 0,0 0 0,0 0 0,1 0 0,0 1 0,-1-1 0,1 0 0,0 1 0,0 0 0,0 0 0,0 0 0,1 0 0,-1 0 0,1 1 0,-1-1 0,1 1 0,-1 0 0,1 0 0,7-1 0,7 0 0,-1 1 0,1 0 0,26 3 0,-19-1 0,45 0 0,44 3 0,-107-3 0,1 0 0,-1 1 0,0 0 0,0 0 0,-1 1 0,1 0 0,11 6 0,43 34 0,-9-7 0,-41-29 0,0 0 0,0-1 0,1-1 0,-1 0 0,1-1 0,0 0 0,0 0 0,22 2 0,-23-4 0,0-1 0,1 1 0,-1 1 0,0 0 0,0 1 0,0 0 0,16 9 0,-13-7 0,-1 0 0,1-1 0,0-1 0,0 0 0,1-1 0,-1-1 0,18 1 0,108-4 0,-64-2 0,404 3-1365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4.793"/>
    </inkml:context>
    <inkml:brush xml:id="br0">
      <inkml:brushProperty name="width" value="0.35" units="cm"/>
      <inkml:brushProperty name="height" value="0.35" units="cm"/>
      <inkml:brushProperty name="color" value="#FFFFFF"/>
    </inkml:brush>
  </inkml:definitions>
  <inkml:trace contextRef="#ctx0" brushRef="#br0">0 0 24575,'2631'0'-1365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7.623"/>
    </inkml:context>
    <inkml:brush xml:id="br0">
      <inkml:brushProperty name="width" value="0.35" units="cm"/>
      <inkml:brushProperty name="height" value="0.35" units="cm"/>
      <inkml:brushProperty name="color" value="#FFFFFF"/>
    </inkml:brush>
  </inkml:definitions>
  <inkml:trace contextRef="#ctx0" brushRef="#br0">1 70 24551,'2662'0'0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5.680"/>
    </inkml:context>
    <inkml:brush xml:id="br0">
      <inkml:brushProperty name="width" value="0.35" units="cm"/>
      <inkml:brushProperty name="height" value="0.35" units="cm"/>
      <inkml:brushProperty name="color" value="#FFFFFF"/>
    </inkml:brush>
  </inkml:definitions>
  <inkml:trace contextRef="#ctx0" brushRef="#br0">1 29 24534,'3114'-28'0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8.444"/>
    </inkml:context>
    <inkml:brush xml:id="br0">
      <inkml:brushProperty name="width" value="0.35" units="cm"/>
      <inkml:brushProperty name="height" value="0.35" units="cm"/>
      <inkml:brushProperty name="color" value="#FFFFFF"/>
    </inkml:brush>
  </inkml:definitions>
  <inkml:trace contextRef="#ctx0" brushRef="#br0">176 394 24575,'5'-17'0,"-4"15"0,0 1 0,0-1 0,0 1 0,-1-1 0,1 0 0,0 1 0,-1-1 0,0 0 0,1 1 0,-1-3 0,0-2 0,-1-1 0,1 1 0,-1 0 0,-1 0 0,1 0 0,-1 0 0,0 1 0,0-1 0,-1 0 0,-5-7 0,-2-2 0,-1 0 0,-15-15 0,16 19 0,1 0 0,0-1 0,0 1 0,-11-24 0,1-3 190,9 19-579,1-1 1,1 0-1,-8-27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0.813"/>
    </inkml:context>
    <inkml:brush xml:id="br0">
      <inkml:brushProperty name="width" value="0.35" units="cm"/>
      <inkml:brushProperty name="height" value="0.35" units="cm"/>
      <inkml:brushProperty name="color" value="#FFFFFF"/>
    </inkml:brush>
  </inkml:definitions>
  <inkml:trace contextRef="#ctx0" brushRef="#br0">0 0 24575,'0'5'0,"0"7"0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5.725"/>
    </inkml:context>
    <inkml:brush xml:id="br0">
      <inkml:brushProperty name="width" value="0.35" units="cm"/>
      <inkml:brushProperty name="height" value="0.35" units="cm"/>
      <inkml:brushProperty name="color" value="#FFFFFF"/>
    </inkml:brush>
  </inkml:definitions>
  <inkml:trace contextRef="#ctx0" brushRef="#br0">95 370 24575,'-6'-18'0,"-23"-17"0,23 29 0,1 0 0,-1 0 0,2 0 0,-1-1 0,1 1 0,0-1 0,0 0 0,-3-10 0,3 5 0,1 0 0,1 0 0,0-1 0,0 1 0,1-1 0,1 1 0,0-1 0,1 1 0,0-1 0,1 1 0,0 0 0,1 0 0,8-23 0,-9 32 0,0 0 0,0-1 0,0 1 0,0 0 0,0 0 0,1 0 0,0 1 0,-1-1 0,1 0 0,0 1 0,0 0 0,0 0 0,0 0 0,1 0 0,-1 0 0,1 1 0,-1-1 0,1 1 0,-1 0 0,1 0 0,7-1 0,7 0 0,-1 1 0,1 0 0,26 3 0,-19-1 0,45 0 0,44 3 0,-107-3 0,1 0 0,-1 1 0,0 0 0,0 0 0,-1 1 0,1 0 0,11 6 0,43 34 0,-9-7 0,-41-29 0,0 0 0,0-1 0,1-1 0,-1 0 0,1-1 0,0 0 0,0 0 0,22 2 0,-23-4 0,0-1 0,1 1 0,-1 1 0,0 0 0,0 1 0,0 0 0,16 9 0,-13-7 0,-1 0 0,1-1 0,0-1 0,0 0 0,1-1 0,-1-1 0,18 1 0,108-4 0,-64-2 0,404 3-1365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17/05/2026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a:t>
            </a:fld>
            <a:endParaRPr lang="fr-FR"/>
          </a:p>
        </p:txBody>
      </p:sp>
    </p:spTree>
    <p:extLst>
      <p:ext uri="{BB962C8B-B14F-4D97-AF65-F5344CB8AC3E}">
        <p14:creationId xmlns:p14="http://schemas.microsoft.com/office/powerpoint/2010/main" val="2009638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9</a:t>
            </a:fld>
            <a:endParaRPr lang="fr-FR"/>
          </a:p>
        </p:txBody>
      </p:sp>
    </p:spTree>
    <p:extLst>
      <p:ext uri="{BB962C8B-B14F-4D97-AF65-F5344CB8AC3E}">
        <p14:creationId xmlns:p14="http://schemas.microsoft.com/office/powerpoint/2010/main" val="13022616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17/05/2026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17/05/2026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17/05/2026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904442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2640866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17/05/2026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 id="2147483752" r:id="rId30"/>
    <p:sldLayoutId id="2147483753"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0.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hyperlink" Target="https://drive.google.com/drive/folders/15A4aThGXboZ7RlTminYue4etFTXwyFRM?usp=drive_link" TargetMode="External"/><Relationship Id="rId7" Type="http://schemas.openxmlformats.org/officeDocument/2006/relationships/image" Target="../media/image48.sv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1.gif"/></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1.gif"/></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6.xml"/><Relationship Id="rId7" Type="http://schemas.openxmlformats.org/officeDocument/2006/relationships/customXml" Target="../ink/ink3.xml"/><Relationship Id="rId12"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image" Target="NULL"/><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NULL"/></Relationships>
</file>

<file path=ppt/slides/_rels/slide37.xml.rels><?xml version="1.0" encoding="UTF-8" standalone="yes"?>
<Relationships xmlns="http://schemas.openxmlformats.org/package/2006/relationships"><Relationship Id="rId8" Type="http://schemas.openxmlformats.org/officeDocument/2006/relationships/customXml" Target="../ink/ink10.xml"/><Relationship Id="rId13"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7.png"/><Relationship Id="rId12" Type="http://schemas.openxmlformats.org/officeDocument/2006/relationships/customXml" Target="../ink/ink12.xml"/><Relationship Id="rId2" Type="http://schemas.openxmlformats.org/officeDocument/2006/relationships/customXml" Target="../ink/ink7.xml"/><Relationship Id="rId1" Type="http://schemas.openxmlformats.org/officeDocument/2006/relationships/slideLayout" Target="../slideLayouts/slideLayout4.xml"/><Relationship Id="rId6" Type="http://schemas.openxmlformats.org/officeDocument/2006/relationships/customXml" Target="../ink/ink9.xml"/><Relationship Id="rId11" Type="http://schemas.openxmlformats.org/officeDocument/2006/relationships/image" Target="../media/image69.png"/><Relationship Id="rId5" Type="http://schemas.openxmlformats.org/officeDocument/2006/relationships/image" Target="../media/image66.png"/><Relationship Id="rId10" Type="http://schemas.openxmlformats.org/officeDocument/2006/relationships/customXml" Target="../ink/ink11.xml"/><Relationship Id="rId4" Type="http://schemas.openxmlformats.org/officeDocument/2006/relationships/customXml" Target="../ink/ink8.xml"/><Relationship Id="rId9" Type="http://schemas.openxmlformats.org/officeDocument/2006/relationships/image" Target="../media/image68.png"/></Relationships>
</file>

<file path=ppt/slides/_rels/slide38.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7.png"/><Relationship Id="rId12" Type="http://schemas.openxmlformats.org/officeDocument/2006/relationships/customXml" Target="../ink/ink18.xml"/><Relationship Id="rId2" Type="http://schemas.openxmlformats.org/officeDocument/2006/relationships/customXml" Target="../ink/ink13.xml"/><Relationship Id="rId1" Type="http://schemas.openxmlformats.org/officeDocument/2006/relationships/slideLayout" Target="../slideLayouts/slideLayout4.xml"/><Relationship Id="rId6" Type="http://schemas.openxmlformats.org/officeDocument/2006/relationships/customXml" Target="../ink/ink15.xml"/><Relationship Id="rId11" Type="http://schemas.openxmlformats.org/officeDocument/2006/relationships/image" Target="../media/image69.png"/><Relationship Id="rId5" Type="http://schemas.openxmlformats.org/officeDocument/2006/relationships/image" Target="../media/image66.png"/><Relationship Id="rId10" Type="http://schemas.openxmlformats.org/officeDocument/2006/relationships/customXml" Target="../ink/ink17.xml"/><Relationship Id="rId4" Type="http://schemas.openxmlformats.org/officeDocument/2006/relationships/customXml" Target="../ink/ink14.xml"/><Relationship Id="rId9"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Défis climatiques</a:t>
            </a:r>
          </a:p>
        </p:txBody>
      </p:sp>
      <p:sp>
        <p:nvSpPr>
          <p:cNvPr id="3" name="Espace réservé du texte 2">
            <a:extLst>
              <a:ext uri="{FF2B5EF4-FFF2-40B4-BE49-F238E27FC236}">
                <a16:creationId xmlns:a16="http://schemas.microsoft.com/office/drawing/2014/main" id="{79D289A7-FBE5-38EF-AA69-F692A0D77C2F}"/>
              </a:ext>
            </a:extLst>
          </p:cNvPr>
          <p:cNvSpPr>
            <a:spLocks noGrp="1"/>
          </p:cNvSpPr>
          <p:nvPr>
            <p:ph type="body" sz="quarter" idx="12"/>
          </p:nvPr>
        </p:nvSpPr>
        <p:spPr>
          <a:xfrm>
            <a:off x="2120816" y="3740158"/>
            <a:ext cx="4791600" cy="392400"/>
          </a:xfrm>
        </p:spPr>
        <p:txBody>
          <a:bodyPr/>
          <a:lstStyle/>
          <a:p>
            <a:r>
              <a:rPr lang="fr-FR" dirty="0"/>
              <a:t>Compréhension détaillée et lecture fluence</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dirty="0"/>
              <a:t>2</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1</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p:txBody>
          <a:bodyPr/>
          <a:lstStyle/>
          <a:p>
            <a:r>
              <a:rPr lang="en-US" dirty="0"/>
              <a:t>6</a:t>
            </a:r>
            <a:endParaRPr lang="fr-FR" dirty="0"/>
          </a:p>
        </p:txBody>
      </p:sp>
      <p:pic>
        <p:nvPicPr>
          <p:cNvPr id="9" name="Image 8">
            <a:extLst>
              <a:ext uri="{FF2B5EF4-FFF2-40B4-BE49-F238E27FC236}">
                <a16:creationId xmlns:a16="http://schemas.microsoft.com/office/drawing/2014/main" id="{3DC9B90E-EB79-DAA6-CE45-19816620458F}"/>
              </a:ext>
            </a:extLst>
          </p:cNvPr>
          <p:cNvPicPr>
            <a:picLocks noChangeAspect="1"/>
          </p:cNvPicPr>
          <p:nvPr/>
        </p:nvPicPr>
        <p:blipFill>
          <a:blip r:embed="rId3"/>
          <a:stretch>
            <a:fillRect/>
          </a:stretch>
        </p:blipFill>
        <p:spPr>
          <a:xfrm>
            <a:off x="393291" y="4296697"/>
            <a:ext cx="3303638" cy="1995948"/>
          </a:xfrm>
          <a:prstGeom prst="rect">
            <a:avLst/>
          </a:prstGeom>
        </p:spPr>
      </p:pic>
      <p:pic>
        <p:nvPicPr>
          <p:cNvPr id="12" name="Image 11">
            <a:extLst>
              <a:ext uri="{FF2B5EF4-FFF2-40B4-BE49-F238E27FC236}">
                <a16:creationId xmlns:a16="http://schemas.microsoft.com/office/drawing/2014/main" id="{610558C7-AF94-55A9-1D28-28DB32F07B5D}"/>
              </a:ext>
            </a:extLst>
          </p:cNvPr>
          <p:cNvPicPr>
            <a:picLocks noChangeAspect="1"/>
          </p:cNvPicPr>
          <p:nvPr/>
        </p:nvPicPr>
        <p:blipFill>
          <a:blip r:embed="rId4"/>
          <a:stretch>
            <a:fillRect/>
          </a:stretch>
        </p:blipFill>
        <p:spPr>
          <a:xfrm>
            <a:off x="3795252" y="4296697"/>
            <a:ext cx="3117165" cy="1995948"/>
          </a:xfrm>
          <a:prstGeom prst="rect">
            <a:avLst/>
          </a:prstGeom>
        </p:spPr>
      </p:pic>
    </p:spTree>
    <p:extLst>
      <p:ext uri="{BB962C8B-B14F-4D97-AF65-F5344CB8AC3E}">
        <p14:creationId xmlns:p14="http://schemas.microsoft.com/office/powerpoint/2010/main" val="15217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schemeClr val="bg2">
                    <a:lumMod val="50000"/>
                  </a:schemeClr>
                </a:solidFill>
                <a:latin typeface="Calibri" panose="020F0502020204030204" pitchFamily="34" charset="0"/>
                <a:cs typeface="Calibri" panose="020F0502020204030204" pitchFamily="34" charset="0"/>
              </a:rPr>
              <a:t>Vocabulaire : </a:t>
            </a:r>
            <a:r>
              <a:rPr lang="fr-FR" dirty="0">
                <a:solidFill>
                  <a:schemeClr val="bg2">
                    <a:lumMod val="50000"/>
                  </a:schemeClr>
                </a:solidFill>
                <a:latin typeface="Calibri" panose="020F0502020204030204" pitchFamily="34" charset="0"/>
                <a:cs typeface="Calibri" panose="020F0502020204030204" pitchFamily="34" charset="0"/>
              </a:rPr>
              <a:t>S’approprier le lexique relatif aux phénomènes climatiques.</a:t>
            </a:r>
          </a:p>
          <a:p>
            <a:pPr defTabSz="685783"/>
            <a:r>
              <a:rPr lang="fr-FR" b="1" dirty="0">
                <a:solidFill>
                  <a:schemeClr val="bg2">
                    <a:lumMod val="50000"/>
                  </a:schemeClr>
                </a:solidFill>
                <a:latin typeface="Calibri" panose="020F0502020204030204" pitchFamily="34" charset="0"/>
                <a:cs typeface="Calibri" panose="020F0502020204030204" pitchFamily="34" charset="0"/>
              </a:rPr>
              <a:t>Compréhension de l’oral : </a:t>
            </a:r>
            <a:r>
              <a:rPr lang="fr-FR" dirty="0">
                <a:solidFill>
                  <a:schemeClr val="bg2">
                    <a:lumMod val="50000"/>
                  </a:schemeClr>
                </a:solidFill>
                <a:latin typeface="Calibri" panose="020F0502020204030204" pitchFamily="34" charset="0"/>
                <a:cs typeface="Calibri" panose="020F0502020204030204" pitchFamily="34" charset="0"/>
              </a:rPr>
              <a:t>Reconnaitre une explication orale simple.</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bg2">
                    <a:lumMod val="50000"/>
                  </a:schemeClr>
                </a:solidFill>
                <a:latin typeface="Calibri" panose="020F0502020204030204" pitchFamily="34" charset="0"/>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75708" y="2726918"/>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Actes de parole : </a:t>
            </a:r>
            <a:r>
              <a:rPr lang="fr-FR" sz="1600" dirty="0">
                <a:solidFill>
                  <a:schemeClr val="tx1">
                    <a:lumMod val="50000"/>
                    <a:lumOff val="50000"/>
                  </a:schemeClr>
                </a:solidFill>
                <a:latin typeface="Calibri" panose="020F0502020204030204" pitchFamily="34" charset="0"/>
                <a:cs typeface="Calibri" panose="020F0502020204030204" pitchFamily="34" charset="0"/>
              </a:rPr>
              <a:t>Décrire un phénomène climatique simple/Expliquer ses causes et ses conséquences .</a:t>
            </a:r>
          </a:p>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Production de l’oral : </a:t>
            </a:r>
            <a:r>
              <a:rPr lang="fr-FR" sz="1600" dirty="0">
                <a:solidFill>
                  <a:schemeClr val="tx1">
                    <a:lumMod val="50000"/>
                    <a:lumOff val="50000"/>
                  </a:schemeClr>
                </a:solidFill>
                <a:latin typeface="Calibri" panose="020F0502020204030204" pitchFamily="34" charset="0"/>
                <a:cs typeface="Calibri" panose="020F0502020204030204" pitchFamily="34" charset="0"/>
              </a:rPr>
              <a:t>Décrire un phénomène climatique en en précisant les causes et les conséquences.</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75708" y="3813425"/>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Compréhension globale </a:t>
            </a:r>
            <a:r>
              <a:rPr lang="fr-FR" sz="1600" dirty="0">
                <a:solidFill>
                  <a:schemeClr val="tx1">
                    <a:lumMod val="50000"/>
                    <a:lumOff val="50000"/>
                  </a:schemeClr>
                </a:solidFill>
                <a:latin typeface="Calibri" panose="020F0502020204030204" pitchFamily="34" charset="0"/>
                <a:cs typeface="Calibri" panose="020F0502020204030204" pitchFamily="34" charset="0"/>
              </a:rPr>
              <a:t>: Identifier les parties qui composent un texte explicatif.</a:t>
            </a:r>
          </a:p>
          <a:p>
            <a:pPr defTabSz="685783"/>
            <a:r>
              <a:rPr lang="fr-FR" sz="1600" b="1" dirty="0">
                <a:solidFill>
                  <a:schemeClr val="tx1">
                    <a:lumMod val="50000"/>
                    <a:lumOff val="50000"/>
                  </a:schemeClr>
                </a:solidFill>
                <a:latin typeface="Calibri" panose="020F0502020204030204" pitchFamily="34" charset="0"/>
                <a:cs typeface="Calibri" panose="020F0502020204030204" pitchFamily="34" charset="0"/>
              </a:rPr>
              <a:t>Lecture Fluence </a:t>
            </a:r>
            <a:r>
              <a:rPr lang="fr-FR" sz="1600" dirty="0">
                <a:solidFill>
                  <a:schemeClr val="tx1">
                    <a:lumMod val="50000"/>
                    <a:lumOff val="50000"/>
                  </a:schemeClr>
                </a:solidFill>
                <a:latin typeface="Calibri" panose="020F0502020204030204" pitchFamily="34" charset="0"/>
                <a:cs typeface="Calibri" panose="020F0502020204030204" pitchFamily="34" charset="0"/>
              </a:rPr>
              <a:t>: Marquer des pauses logiques pour structurer son propos.</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1" y="379038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2000" dirty="0">
                <a:solidFill>
                  <a:schemeClr val="bg1">
                    <a:lumMod val="50000"/>
                  </a:schemeClr>
                </a:solidFill>
                <a:latin typeface="Calibri" panose="020F0502020204030204" pitchFamily="34" charset="0"/>
                <a:cs typeface="Calibri" panose="020F0502020204030204" pitchFamily="34" charset="0"/>
              </a:rPr>
              <a:t>Compréhension détaillée : Identifier les causes et les conséquences dans un texte explicatif</a:t>
            </a:r>
            <a:r>
              <a:rPr lang="fr-FR" sz="2000" b="1" dirty="0">
                <a:solidFill>
                  <a:schemeClr val="bg1">
                    <a:lumMod val="50000"/>
                  </a:schemeClr>
                </a:solidFill>
                <a:latin typeface="Calibri" panose="020F0502020204030204" pitchFamily="34" charset="0"/>
                <a:cs typeface="Calibri" panose="020F0502020204030204" pitchFamily="34" charset="0"/>
              </a:rPr>
              <a: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400" dirty="0">
                <a:solidFill>
                  <a:schemeClr val="bg1">
                    <a:lumMod val="50000"/>
                  </a:schemeClr>
                </a:solidFill>
                <a:latin typeface="Calibri" panose="020F0502020204030204" pitchFamily="34" charset="0"/>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1</a:t>
            </a:r>
          </a:p>
        </p:txBody>
      </p:sp>
    </p:spTree>
    <p:extLst>
      <p:ext uri="{BB962C8B-B14F-4D97-AF65-F5344CB8AC3E}">
        <p14:creationId xmlns:p14="http://schemas.microsoft.com/office/powerpoint/2010/main" val="4090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68ABA7-7C31-3DB0-6FE9-577DA4FD3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DF88F-BF39-99E3-A663-4D7A7E5FFC6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6" name="Google Shape;286;p29">
            <a:extLst>
              <a:ext uri="{FF2B5EF4-FFF2-40B4-BE49-F238E27FC236}">
                <a16:creationId xmlns:a16="http://schemas.microsoft.com/office/drawing/2014/main" id="{83218125-9D59-3EE2-6CAF-70045D6F8749}"/>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dirty="0">
                <a:solidFill>
                  <a:schemeClr val="bg1">
                    <a:lumMod val="50000"/>
                  </a:schemeClr>
                </a:solidFill>
                <a:latin typeface="Calibri" panose="020F0502020204030204" pitchFamily="34" charset="0"/>
                <a:cs typeface="Calibri" panose="020F0502020204030204" pitchFamily="34" charset="0"/>
              </a:rPr>
              <a:t>Vocabulaire : S’approprier le lexique relatif aux phénomènes climatiques.</a:t>
            </a:r>
          </a:p>
          <a:p>
            <a:pPr defTabSz="685783"/>
            <a:r>
              <a:rPr lang="fr-FR" dirty="0">
                <a:solidFill>
                  <a:schemeClr val="bg1">
                    <a:lumMod val="50000"/>
                  </a:schemeClr>
                </a:solidFill>
                <a:latin typeface="Calibri" panose="020F0502020204030204" pitchFamily="34" charset="0"/>
                <a:cs typeface="Calibri" panose="020F0502020204030204" pitchFamily="34" charset="0"/>
              </a:rPr>
              <a:t>Compréhension globale : Identifier les parties qui composent un texte explicatif .</a:t>
            </a:r>
          </a:p>
        </p:txBody>
      </p:sp>
      <p:sp>
        <p:nvSpPr>
          <p:cNvPr id="7" name="Google Shape;287;p29">
            <a:extLst>
              <a:ext uri="{FF2B5EF4-FFF2-40B4-BE49-F238E27FC236}">
                <a16:creationId xmlns:a16="http://schemas.microsoft.com/office/drawing/2014/main" id="{3E25862D-A8FD-A837-1D07-4072439734E9}"/>
              </a:ext>
            </a:extLst>
          </p:cNvPr>
          <p:cNvSpPr/>
          <p:nvPr/>
        </p:nvSpPr>
        <p:spPr>
          <a:xfrm>
            <a:off x="567840" y="1731797"/>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solidFill>
                  <a:schemeClr val="bg1">
                    <a:lumMod val="50000"/>
                  </a:schemeClr>
                </a:solidFill>
                <a:latin typeface="Calibri" panose="020F0502020204030204" pitchFamily="34" charset="0"/>
                <a:cs typeface="Calibri" panose="020F0502020204030204" pitchFamily="34" charset="0"/>
              </a:rPr>
              <a:t>Séance 5</a:t>
            </a:r>
          </a:p>
        </p:txBody>
      </p:sp>
      <p:sp>
        <p:nvSpPr>
          <p:cNvPr id="8" name="Google Shape;286;p29">
            <a:extLst>
              <a:ext uri="{FF2B5EF4-FFF2-40B4-BE49-F238E27FC236}">
                <a16:creationId xmlns:a16="http://schemas.microsoft.com/office/drawing/2014/main" id="{CF134C50-C56A-843C-67DA-049C9BBB3569}"/>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latin typeface="Calibri" panose="020F0502020204030204" pitchFamily="34" charset="0"/>
                <a:cs typeface="Calibri" panose="020F0502020204030204" pitchFamily="34" charset="0"/>
              </a:rPr>
              <a:t>Compréhension détaillée : Identifier les causes et les conséquences dans un texte explicatif.</a:t>
            </a:r>
          </a:p>
          <a:p>
            <a:pPr defTabSz="685783"/>
            <a:r>
              <a:rPr lang="fr-FR" b="1" dirty="0">
                <a:latin typeface="Calibri" panose="020F0502020204030204" pitchFamily="34" charset="0"/>
                <a:cs typeface="Calibri" panose="020F0502020204030204" pitchFamily="34" charset="0"/>
              </a:rPr>
              <a:t>Lecture fluence : Marquer des pauses logiques pour structurer son propos.</a:t>
            </a:r>
          </a:p>
        </p:txBody>
      </p:sp>
      <p:sp>
        <p:nvSpPr>
          <p:cNvPr id="9" name="Google Shape;287;p29">
            <a:extLst>
              <a:ext uri="{FF2B5EF4-FFF2-40B4-BE49-F238E27FC236}">
                <a16:creationId xmlns:a16="http://schemas.microsoft.com/office/drawing/2014/main" id="{6F65994F-85B3-54C6-6CFB-2FDD46D99C43}"/>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latin typeface="Calibri" panose="020F0502020204030204" pitchFamily="34" charset="0"/>
                <a:cs typeface="Calibri" panose="020F0502020204030204" pitchFamily="34" charset="0"/>
              </a:rPr>
              <a:t>Séance 6</a:t>
            </a:r>
          </a:p>
        </p:txBody>
      </p:sp>
      <p:sp>
        <p:nvSpPr>
          <p:cNvPr id="10" name="Google Shape;286;p29">
            <a:extLst>
              <a:ext uri="{FF2B5EF4-FFF2-40B4-BE49-F238E27FC236}">
                <a16:creationId xmlns:a16="http://schemas.microsoft.com/office/drawing/2014/main" id="{B368B947-04FE-81CA-7E50-C567FF2E873F}"/>
              </a:ext>
            </a:extLst>
          </p:cNvPr>
          <p:cNvSpPr/>
          <p:nvPr/>
        </p:nvSpPr>
        <p:spPr>
          <a:xfrm>
            <a:off x="2675708" y="3847722"/>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Outils de langue </a:t>
            </a:r>
            <a:r>
              <a:rPr lang="fr-FR" dirty="0">
                <a:solidFill>
                  <a:prstClr val="white">
                    <a:lumMod val="50000"/>
                  </a:prstClr>
                </a:solidFill>
                <a:latin typeface="Calibri" panose="020F0502020204030204" pitchFamily="34" charset="0"/>
                <a:cs typeface="Calibri" panose="020F0502020204030204" pitchFamily="34" charset="0"/>
              </a:rPr>
              <a:t>: Construire des phrases cohérentes en utilisant correctement les structures de cause et cde conséquence .</a:t>
            </a:r>
          </a:p>
          <a:p>
            <a:pPr defTabSz="685783"/>
            <a:r>
              <a:rPr lang="fr-FR" b="1" dirty="0">
                <a:solidFill>
                  <a:prstClr val="white">
                    <a:lumMod val="50000"/>
                  </a:prstClr>
                </a:solidFill>
                <a:latin typeface="Calibri" panose="020F0502020204030204" pitchFamily="34" charset="0"/>
                <a:cs typeface="Calibri" panose="020F0502020204030204" pitchFamily="34" charset="0"/>
              </a:rPr>
              <a:t>Préparation de la tâche </a:t>
            </a:r>
            <a:r>
              <a:rPr lang="fr-FR" dirty="0">
                <a:solidFill>
                  <a:prstClr val="white">
                    <a:lumMod val="50000"/>
                  </a:prstClr>
                </a:solidFill>
                <a:latin typeface="Calibri" panose="020F0502020204030204" pitchFamily="34" charset="0"/>
                <a:cs typeface="Calibri" panose="020F0502020204030204" pitchFamily="34" charset="0"/>
              </a:rPr>
              <a:t>: Comprendre la consigne et élaborer le plan de l’article de presse.</a:t>
            </a:r>
          </a:p>
        </p:txBody>
      </p:sp>
      <p:sp>
        <p:nvSpPr>
          <p:cNvPr id="11" name="Google Shape;287;p29">
            <a:extLst>
              <a:ext uri="{FF2B5EF4-FFF2-40B4-BE49-F238E27FC236}">
                <a16:creationId xmlns:a16="http://schemas.microsoft.com/office/drawing/2014/main" id="{1E65A586-5B55-D720-A853-3A627BEAC603}"/>
              </a:ext>
            </a:extLst>
          </p:cNvPr>
          <p:cNvSpPr/>
          <p:nvPr/>
        </p:nvSpPr>
        <p:spPr>
          <a:xfrm>
            <a:off x="567841" y="379038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7</a:t>
            </a:r>
          </a:p>
        </p:txBody>
      </p:sp>
      <p:sp>
        <p:nvSpPr>
          <p:cNvPr id="12" name="Google Shape;286;p29">
            <a:extLst>
              <a:ext uri="{FF2B5EF4-FFF2-40B4-BE49-F238E27FC236}">
                <a16:creationId xmlns:a16="http://schemas.microsoft.com/office/drawing/2014/main" id="{DFBBED07-BA91-B904-A42F-2A3670250BC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r>
              <a:rPr lang="fr-FR" b="1" dirty="0">
                <a:solidFill>
                  <a:prstClr val="white">
                    <a:lumMod val="50000"/>
                  </a:prstClr>
                </a:solidFill>
                <a:latin typeface="Calibri" panose="020F0502020204030204" pitchFamily="34" charset="0"/>
                <a:cs typeface="Calibri" panose="020F0502020204030204" pitchFamily="34" charset="0"/>
              </a:rPr>
              <a:t>Tâche finale </a:t>
            </a:r>
            <a:r>
              <a:rPr lang="fr-FR" dirty="0">
                <a:solidFill>
                  <a:prstClr val="white">
                    <a:lumMod val="50000"/>
                  </a:prstClr>
                </a:solidFill>
                <a:latin typeface="Calibri" panose="020F0502020204030204" pitchFamily="34" charset="0"/>
                <a:cs typeface="Calibri" panose="020F0502020204030204" pitchFamily="34" charset="0"/>
              </a:rPr>
              <a:t>: Rédiger un article de presse pour parler des défis climatiques.</a:t>
            </a:r>
          </a:p>
        </p:txBody>
      </p:sp>
      <p:sp>
        <p:nvSpPr>
          <p:cNvPr id="13" name="Google Shape;287;p29">
            <a:extLst>
              <a:ext uri="{FF2B5EF4-FFF2-40B4-BE49-F238E27FC236}">
                <a16:creationId xmlns:a16="http://schemas.microsoft.com/office/drawing/2014/main" id="{76FCAF22-ECB0-51F8-8E9A-F11BBFD57684}"/>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8</a:t>
            </a:r>
          </a:p>
        </p:txBody>
      </p:sp>
      <p:sp>
        <p:nvSpPr>
          <p:cNvPr id="14" name="Rectangle 13">
            <a:extLst>
              <a:ext uri="{FF2B5EF4-FFF2-40B4-BE49-F238E27FC236}">
                <a16:creationId xmlns:a16="http://schemas.microsoft.com/office/drawing/2014/main" id="{58BE9E0B-78FD-14DA-7EB1-D2F6A7F9B7D2}"/>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2</a:t>
            </a:r>
          </a:p>
        </p:txBody>
      </p:sp>
      <p:sp>
        <p:nvSpPr>
          <p:cNvPr id="3" name="Rectangle: Rounded Corners 11">
            <a:extLst>
              <a:ext uri="{FF2B5EF4-FFF2-40B4-BE49-F238E27FC236}">
                <a16:creationId xmlns:a16="http://schemas.microsoft.com/office/drawing/2014/main" id="{26A5AA79-7FC5-1262-B5E7-D709024E03A8}"/>
              </a:ext>
            </a:extLst>
          </p:cNvPr>
          <p:cNvSpPr/>
          <p:nvPr/>
        </p:nvSpPr>
        <p:spPr>
          <a:xfrm>
            <a:off x="310645" y="2711412"/>
            <a:ext cx="11628766"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1494905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3EEEB5-5939-E2BC-4DE6-0D7BE9112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6807-FC19-5C0F-22A9-697D6A3D23F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6" name="Google Shape;286;p29">
            <a:extLst>
              <a:ext uri="{FF2B5EF4-FFF2-40B4-BE49-F238E27FC236}">
                <a16:creationId xmlns:a16="http://schemas.microsoft.com/office/drawing/2014/main" id="{567D5276-95DC-B7DC-43E8-74D60192BDFB}"/>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7" name="Google Shape;287;p29">
            <a:extLst>
              <a:ext uri="{FF2B5EF4-FFF2-40B4-BE49-F238E27FC236}">
                <a16:creationId xmlns:a16="http://schemas.microsoft.com/office/drawing/2014/main" id="{B5E300B1-7E21-816C-B834-7487B0589A2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9</a:t>
            </a:r>
          </a:p>
        </p:txBody>
      </p:sp>
      <p:sp>
        <p:nvSpPr>
          <p:cNvPr id="8" name="Google Shape;286;p29">
            <a:extLst>
              <a:ext uri="{FF2B5EF4-FFF2-40B4-BE49-F238E27FC236}">
                <a16:creationId xmlns:a16="http://schemas.microsoft.com/office/drawing/2014/main" id="{FE0FA166-5766-4336-FE9B-90372FF3F721}"/>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9" name="Google Shape;287;p29">
            <a:extLst>
              <a:ext uri="{FF2B5EF4-FFF2-40B4-BE49-F238E27FC236}">
                <a16:creationId xmlns:a16="http://schemas.microsoft.com/office/drawing/2014/main" id="{07A6A013-7D7F-CFE0-A7B4-1A1D7E09F946}"/>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10</a:t>
            </a:r>
          </a:p>
        </p:txBody>
      </p:sp>
      <p:sp>
        <p:nvSpPr>
          <p:cNvPr id="14" name="Rectangle 13">
            <a:extLst>
              <a:ext uri="{FF2B5EF4-FFF2-40B4-BE49-F238E27FC236}">
                <a16:creationId xmlns:a16="http://schemas.microsoft.com/office/drawing/2014/main" id="{58BAD539-19A3-FBEE-9C20-6069AF457F5D}"/>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567842" y="3814564"/>
            <a:ext cx="11170264"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Fin de </a:t>
            </a:r>
            <a:r>
              <a:rPr lang="fr-FR" sz="2400" b="1">
                <a:latin typeface="Calibri" panose="020F0502020204030204" pitchFamily="34" charset="0"/>
                <a:cs typeface="Calibri" panose="020F0502020204030204" pitchFamily="34" charset="0"/>
              </a:rPr>
              <a:t>l’unité 5</a:t>
            </a:r>
            <a:endParaRPr lang="fr-FR"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419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E9E1303-75FA-E1BB-782A-7979A997A59D}"/>
              </a:ext>
            </a:extLst>
          </p:cNvPr>
          <p:cNvSpPr>
            <a:spLocks noGrp="1"/>
          </p:cNvSpPr>
          <p:nvPr>
            <p:ph type="body" sz="quarter" idx="19"/>
          </p:nvPr>
        </p:nvSpPr>
        <p:spPr/>
        <p:txBody>
          <a:bodyPr>
            <a:normAutofit/>
          </a:bodyPr>
          <a:lstStyle/>
          <a:p>
            <a:pPr marL="285750" lvl="0" indent="-285750" algn="just">
              <a:buFont typeface="Arial" panose="020B0604020202020204" pitchFamily="34" charset="0"/>
              <a:buChar char="•"/>
            </a:pPr>
            <a:r>
              <a:rPr lang="fr-FR" b="1" dirty="0"/>
              <a:t>Identifier les causes et les conséquences dans un texte explicatif.</a:t>
            </a:r>
          </a:p>
          <a:p>
            <a:pPr marL="285750" lvl="0" indent="-285750" algn="just">
              <a:buFont typeface="Arial" panose="020B0604020202020204" pitchFamily="34" charset="0"/>
              <a:buChar char="•"/>
            </a:pPr>
            <a:r>
              <a:rPr lang="fr-FR" b="1" dirty="0"/>
              <a:t>Marquer des pauses logiques pour structurer son propos.</a:t>
            </a:r>
          </a:p>
        </p:txBody>
      </p:sp>
      <p:sp>
        <p:nvSpPr>
          <p:cNvPr id="11" name="Text Placeholder 10">
            <a:extLst>
              <a:ext uri="{FF2B5EF4-FFF2-40B4-BE49-F238E27FC236}">
                <a16:creationId xmlns:a16="http://schemas.microsoft.com/office/drawing/2014/main" id="{13D30661-92FC-A4F4-7B45-AF5FB31A6BFE}"/>
              </a:ext>
            </a:extLst>
          </p:cNvPr>
          <p:cNvSpPr>
            <a:spLocks noGrp="1"/>
          </p:cNvSpPr>
          <p:nvPr>
            <p:ph type="body" sz="quarter" idx="20"/>
          </p:nvPr>
        </p:nvSpPr>
        <p:spPr/>
        <p:txBody>
          <a:bodyPr>
            <a:noAutofit/>
          </a:bodyPr>
          <a:lstStyle/>
          <a:p>
            <a:r>
              <a:rPr lang="fr-FR" dirty="0"/>
              <a:t>Repérer le phénomène climatique, </a:t>
            </a:r>
          </a:p>
          <a:p>
            <a:r>
              <a:rPr lang="fr-FR" dirty="0"/>
              <a:t>Identifier ses causes, </a:t>
            </a:r>
          </a:p>
          <a:p>
            <a:r>
              <a:rPr lang="fr-FR" dirty="0"/>
              <a:t>Identifier ses conséquences, </a:t>
            </a:r>
          </a:p>
          <a:p>
            <a:r>
              <a:rPr lang="fr-FR" dirty="0"/>
              <a:t>Identifier les solutions proposées.</a:t>
            </a:r>
          </a:p>
          <a:p>
            <a:r>
              <a:rPr lang="fr-FR" dirty="0"/>
              <a:t>Marquer les pauses logiques,</a:t>
            </a:r>
          </a:p>
          <a:p>
            <a:r>
              <a:rPr lang="fr-FR" dirty="0"/>
              <a:t>Structurer son propos/ lecture fluide.</a:t>
            </a:r>
          </a:p>
        </p:txBody>
      </p:sp>
      <p:sp>
        <p:nvSpPr>
          <p:cNvPr id="12" name="Text Placeholder 11">
            <a:extLst>
              <a:ext uri="{FF2B5EF4-FFF2-40B4-BE49-F238E27FC236}">
                <a16:creationId xmlns:a16="http://schemas.microsoft.com/office/drawing/2014/main" id="{00735017-59C1-7D4C-2715-C166FA9BE463}"/>
              </a:ext>
            </a:extLst>
          </p:cNvPr>
          <p:cNvSpPr>
            <a:spLocks noGrp="1"/>
          </p:cNvSpPr>
          <p:nvPr>
            <p:ph type="body" sz="quarter" idx="21"/>
          </p:nvPr>
        </p:nvSpPr>
        <p:spPr/>
        <p:txBody>
          <a:bodyPr>
            <a:normAutofit/>
          </a:bodyPr>
          <a:lstStyle/>
          <a:p>
            <a:pPr lvl="0"/>
            <a:r>
              <a:rPr lang="fr-FR" b="1" dirty="0"/>
              <a:t>Les stratégies enseignées pendant le modelage et pratiques pendant la séance sont :</a:t>
            </a:r>
          </a:p>
          <a:p>
            <a:pPr marL="285750" lvl="0" indent="-285750">
              <a:buFont typeface="Arial" panose="020B0604020202020204" pitchFamily="34" charset="0"/>
              <a:buChar char="•"/>
            </a:pPr>
            <a:r>
              <a:rPr lang="fr-FR" dirty="0"/>
              <a:t>Démarche claire et explicite: repérage, causes, conséquences, solutions proposées.</a:t>
            </a:r>
          </a:p>
          <a:p>
            <a:pPr marL="285750" indent="-285750">
              <a:buFont typeface="Arial" panose="020B0604020202020204" pitchFamily="34" charset="0"/>
              <a:buChar char="•"/>
            </a:pPr>
            <a:r>
              <a:rPr lang="fr-FR" dirty="0"/>
              <a:t>Lecture répétée pour automatiser la reconnaissance des pauses logiques.</a:t>
            </a:r>
          </a:p>
          <a:p>
            <a:pPr lvl="0"/>
            <a:r>
              <a:rPr lang="fr-FR" b="1" dirty="0"/>
              <a:t>Les outils : </a:t>
            </a:r>
            <a:r>
              <a:rPr lang="fr-FR" dirty="0"/>
              <a:t>Questionnement guidé, feedback immédiat, justification systématique des réponses.</a:t>
            </a:r>
          </a:p>
        </p:txBody>
      </p:sp>
      <p:sp>
        <p:nvSpPr>
          <p:cNvPr id="13" name="Text Placeholder 12">
            <a:extLst>
              <a:ext uri="{FF2B5EF4-FFF2-40B4-BE49-F238E27FC236}">
                <a16:creationId xmlns:a16="http://schemas.microsoft.com/office/drawing/2014/main" id="{8B60F9AE-58B6-307B-B137-FB59B00029D1}"/>
              </a:ext>
            </a:extLst>
          </p:cNvPr>
          <p:cNvSpPr>
            <a:spLocks noGrp="1"/>
          </p:cNvSpPr>
          <p:nvPr>
            <p:ph type="body" sz="quarter" idx="22"/>
          </p:nvPr>
        </p:nvSpPr>
        <p:spPr/>
        <p:txBody>
          <a:bodyPr>
            <a:normAutofit fontScale="92500" lnSpcReduction="10000"/>
          </a:bodyPr>
          <a:lstStyle/>
          <a:p>
            <a:pPr lvl="0"/>
            <a:r>
              <a:rPr lang="fr-FR" b="1" dirty="0"/>
              <a:t>Pendant le feedback, attirer l’attention des élèves sur les erreurs fréquentes :</a:t>
            </a:r>
          </a:p>
          <a:p>
            <a:pPr marL="285750" lvl="0" indent="-285750">
              <a:buFont typeface="Arial" panose="020B0604020202020204" pitchFamily="34" charset="0"/>
              <a:buChar char="•"/>
            </a:pPr>
            <a:r>
              <a:rPr lang="fr-FR" dirty="0"/>
              <a:t>Ne pas savoir repérer le phénomène dont on parle/ confondre cause et conséquence.</a:t>
            </a:r>
          </a:p>
          <a:p>
            <a:pPr marL="285750" lvl="0" indent="-285750">
              <a:buFont typeface="Arial" panose="020B0604020202020204" pitchFamily="34" charset="0"/>
              <a:buChar char="•"/>
            </a:pPr>
            <a:r>
              <a:rPr lang="fr-FR" dirty="0"/>
              <a:t>Lire  sans s’arrêter, sans marquer des pauses logiques.</a:t>
            </a:r>
          </a:p>
        </p:txBody>
      </p:sp>
    </p:spTree>
    <p:extLst>
      <p:ext uri="{BB962C8B-B14F-4D97-AF65-F5344CB8AC3E}">
        <p14:creationId xmlns:p14="http://schemas.microsoft.com/office/powerpoint/2010/main" val="1544351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600" dirty="0"/>
              <a:t>On comprend bien la leçon</a:t>
            </a:r>
          </a:p>
          <a:p>
            <a:pPr>
              <a:lnSpc>
                <a:spcPct val="120000"/>
              </a:lnSpc>
            </a:pPr>
            <a:r>
              <a:rPr lang="fr-FR" sz="1600" dirty="0"/>
              <a:t>On apprend mieux</a:t>
            </a:r>
          </a:p>
          <a:p>
            <a:pPr>
              <a:lnSpc>
                <a:spcPct val="120000"/>
              </a:lnSpc>
            </a:pPr>
            <a:r>
              <a:rPr lang="fr-FR" sz="1600" dirty="0"/>
              <a:t>On fait moins d’erreurs</a:t>
            </a:r>
          </a:p>
          <a:p>
            <a:pPr>
              <a:lnSpc>
                <a:spcPct val="120000"/>
              </a:lnSpc>
            </a:pPr>
            <a:r>
              <a:rPr lang="fr-FR" sz="1600" dirty="0"/>
              <a:t>On peut répondre aux questions posées par le professeur</a:t>
            </a:r>
          </a:p>
          <a:p>
            <a:pPr>
              <a:lnSpc>
                <a:spcPct val="120000"/>
              </a:lnSpc>
            </a:pPr>
            <a:r>
              <a:rPr lang="fr-FR" sz="1600" dirty="0"/>
              <a:t>On réussit à faire les exercices correctement </a:t>
            </a:r>
          </a:p>
          <a:p>
            <a:pPr>
              <a:lnSpc>
                <a:spcPct val="120000"/>
              </a:lnSpc>
            </a:pPr>
            <a:endParaRPr lang="fr-FR" sz="1200" dirty="0"/>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6400" dirty="0"/>
              <a:t>Bien écouter le professeur</a:t>
            </a:r>
          </a:p>
          <a:p>
            <a:pPr>
              <a:lnSpc>
                <a:spcPct val="120000"/>
              </a:lnSpc>
            </a:pPr>
            <a:r>
              <a:rPr lang="fr-FR" sz="6400" dirty="0"/>
              <a:t>Bien regarder le tableau</a:t>
            </a:r>
          </a:p>
          <a:p>
            <a:pPr>
              <a:lnSpc>
                <a:spcPct val="120000"/>
              </a:lnSpc>
            </a:pPr>
            <a:r>
              <a:rPr lang="fr-FR" sz="6400" dirty="0"/>
              <a:t>Lever la main pour parler</a:t>
            </a:r>
          </a:p>
          <a:p>
            <a:pPr>
              <a:lnSpc>
                <a:spcPct val="120000"/>
              </a:lnSpc>
            </a:pPr>
            <a:r>
              <a:rPr lang="fr-FR" sz="6400" dirty="0"/>
              <a:t>Prendre des notes</a:t>
            </a:r>
          </a:p>
          <a:p>
            <a:pPr>
              <a:lnSpc>
                <a:spcPct val="120000"/>
              </a:lnSpc>
            </a:pPr>
            <a:r>
              <a:rPr lang="fr-FR" sz="6400" dirty="0"/>
              <a:t>Être calme et attentif</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32500" lnSpcReduction="20000"/>
          </a:bodyPr>
          <a:lstStyle/>
          <a:p>
            <a:pPr>
              <a:lnSpc>
                <a:spcPct val="120000"/>
              </a:lnSpc>
            </a:pPr>
            <a:r>
              <a:rPr lang="fr-FR" sz="4800" dirty="0"/>
              <a:t>Parler avec un camarade</a:t>
            </a:r>
          </a:p>
          <a:p>
            <a:pPr>
              <a:lnSpc>
                <a:spcPct val="120000"/>
              </a:lnSpc>
            </a:pPr>
            <a:r>
              <a:rPr lang="fr-FR" sz="4800" dirty="0"/>
              <a:t>Jouer en classe</a:t>
            </a:r>
          </a:p>
          <a:p>
            <a:pPr>
              <a:lnSpc>
                <a:spcPct val="120000"/>
              </a:lnSpc>
            </a:pPr>
            <a:r>
              <a:rPr lang="fr-FR" sz="4800" dirty="0"/>
              <a:t>Couper la parole</a:t>
            </a:r>
          </a:p>
          <a:p>
            <a:pPr>
              <a:lnSpc>
                <a:spcPct val="120000"/>
              </a:lnSpc>
            </a:pPr>
            <a:r>
              <a:rPr lang="fr-FR" sz="4800" dirty="0"/>
              <a:t>Faire du bruit</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3"/>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Faire attention aux explications du professeur en classe</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4"/>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20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a:xfrm>
            <a:off x="7879221" y="4443193"/>
            <a:ext cx="1147653" cy="460800"/>
          </a:xfrm>
        </p:spPr>
        <p:txBody>
          <a:bodyPr/>
          <a:lstStyle/>
          <a:p>
            <a:endParaRPr lang="fr-FR" dirty="0"/>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Compréhension détaillée</a:t>
            </a:r>
          </a:p>
        </p:txBody>
      </p:sp>
      <p:sp>
        <p:nvSpPr>
          <p:cNvPr id="4" name="Text Placeholder 5">
            <a:extLst>
              <a:ext uri="{FF2B5EF4-FFF2-40B4-BE49-F238E27FC236}">
                <a16:creationId xmlns:a16="http://schemas.microsoft.com/office/drawing/2014/main" id="{C880D186-0C0E-A9BD-B1ED-5656634698D3}"/>
              </a:ext>
            </a:extLst>
          </p:cNvPr>
          <p:cNvSpPr txBox="1">
            <a:spLocks/>
          </p:cNvSpPr>
          <p:nvPr/>
        </p:nvSpPr>
        <p:spPr>
          <a:xfrm>
            <a:off x="2955191" y="3612806"/>
            <a:ext cx="4796056"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fluence</a:t>
            </a:r>
          </a:p>
        </p:txBody>
      </p:sp>
      <p:sp>
        <p:nvSpPr>
          <p:cNvPr id="7" name="Text Placeholder 2">
            <a:extLst>
              <a:ext uri="{FF2B5EF4-FFF2-40B4-BE49-F238E27FC236}">
                <a16:creationId xmlns:a16="http://schemas.microsoft.com/office/drawing/2014/main" id="{A9833DF7-51A3-7DC9-B7DB-86C1803BD932}"/>
              </a:ext>
            </a:extLst>
          </p:cNvPr>
          <p:cNvSpPr txBox="1">
            <a:spLocks/>
          </p:cNvSpPr>
          <p:nvPr/>
        </p:nvSpPr>
        <p:spPr>
          <a:xfrm>
            <a:off x="7879221" y="3656349"/>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25 min</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BE2753-162C-A83B-1EEA-F3D4C5FC86E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314761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relire ensemble le texte p. 86</a:t>
            </a:r>
          </a:p>
        </p:txBody>
      </p:sp>
      <p:sp>
        <p:nvSpPr>
          <p:cNvPr id="4" name="Espace réservé du contenu 3">
            <a:extLst>
              <a:ext uri="{FF2B5EF4-FFF2-40B4-BE49-F238E27FC236}">
                <a16:creationId xmlns:a16="http://schemas.microsoft.com/office/drawing/2014/main" id="{C9ED7B69-F6CB-60BE-821F-AE2197D23FAD}"/>
              </a:ext>
            </a:extLst>
          </p:cNvPr>
          <p:cNvSpPr>
            <a:spLocks noGrp="1"/>
          </p:cNvSpPr>
          <p:nvPr>
            <p:ph sz="quarter" idx="4294967295"/>
          </p:nvPr>
        </p:nvSpPr>
        <p:spPr>
          <a:xfrm>
            <a:off x="857333" y="640628"/>
            <a:ext cx="10334395" cy="287950"/>
          </a:xfrm>
        </p:spPr>
        <p:txBody>
          <a:bodyPr>
            <a:normAutofit fontScale="92500" lnSpcReduction="10000"/>
          </a:bodyPr>
          <a:lstStyle/>
          <a:p>
            <a:pPr marL="0" indent="0">
              <a:buNone/>
            </a:pPr>
            <a:r>
              <a:rPr lang="fr-FR" sz="1600" i="1" dirty="0"/>
              <a:t>Inviter 2 élèves à lire à haute voix une partie du texte en marquant les pauses logiques. Fournir un feedback immédiat.</a:t>
            </a:r>
          </a:p>
          <a:p>
            <a:endParaRPr lang="fr-FR"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8" name="ZoneTexte 7">
            <a:extLst>
              <a:ext uri="{FF2B5EF4-FFF2-40B4-BE49-F238E27FC236}">
                <a16:creationId xmlns:a16="http://schemas.microsoft.com/office/drawing/2014/main" id="{98FD960A-5DBA-2AC4-B671-A4DD99A2CE1D}"/>
              </a:ext>
            </a:extLst>
          </p:cNvPr>
          <p:cNvSpPr txBox="1"/>
          <p:nvPr/>
        </p:nvSpPr>
        <p:spPr>
          <a:xfrm>
            <a:off x="473529" y="784603"/>
            <a:ext cx="7789711" cy="5647700"/>
          </a:xfrm>
          <a:prstGeom prst="rect">
            <a:avLst/>
          </a:prstGeom>
          <a:noFill/>
        </p:spPr>
        <p:txBody>
          <a:bodyPr wrap="square">
            <a:spAutoFit/>
          </a:bodyPr>
          <a:lstStyle/>
          <a:p>
            <a:pPr algn="l"/>
            <a:endParaRPr lang="fr-FR" sz="1400" b="0" i="0" u="none" strike="noStrike" baseline="0" dirty="0">
              <a:solidFill>
                <a:srgbClr val="000000"/>
              </a:solidFill>
              <a:latin typeface="Times" panose="02020603050405020304" pitchFamily="18" charset="0"/>
            </a:endParaRPr>
          </a:p>
          <a:p>
            <a:pPr algn="ctr"/>
            <a:r>
              <a:rPr lang="fr-FR" sz="1400" b="1" i="0" u="none" strike="noStrike" baseline="0" dirty="0">
                <a:latin typeface="Times" panose="02020603050405020304" pitchFamily="18" charset="0"/>
              </a:rPr>
              <a:t>La sécheresse, un fléau mondial ! </a:t>
            </a:r>
            <a:endParaRPr lang="fr-FR" sz="1400" b="0" i="0" u="none" strike="noStrike" baseline="0" dirty="0">
              <a:latin typeface="Times" panose="02020603050405020304" pitchFamily="18" charset="0"/>
            </a:endParaRPr>
          </a:p>
          <a:p>
            <a:pPr algn="just"/>
            <a:r>
              <a:rPr lang="fr-FR" sz="1400" b="1" i="0" u="none" strike="noStrike" baseline="0" dirty="0">
                <a:latin typeface="Calibri" panose="020F0502020204030204" pitchFamily="34" charset="0"/>
              </a:rPr>
              <a:t>La sécheresse : un défi pour notre planète </a:t>
            </a:r>
            <a:endParaRPr lang="fr-FR" sz="1400" b="0" i="0" u="none" strike="noStrike" baseline="0" dirty="0">
              <a:latin typeface="Calibri" panose="020F0502020204030204" pitchFamily="34" charset="0"/>
            </a:endParaRPr>
          </a:p>
          <a:p>
            <a:pPr algn="just"/>
            <a:r>
              <a:rPr lang="fr-FR" sz="1400" b="0" i="0" u="none" strike="noStrike" baseline="0" dirty="0">
                <a:latin typeface="Calibri" panose="020F0502020204030204" pitchFamily="34" charset="0"/>
              </a:rPr>
              <a:t>La sécheresse est un phénomène qui touche de nombreuses régions du monde en Afrique, au Moyen-Orient et dans certaines parties des États- Unis. Ce phénomène est causé par le manque de pluie, des températures élevées, et l’augmentation des besoins en eau. Les activités humaines comme couper les arbres, construire de grandes villes et pratiquer une agriculture intensive sont aussi des causes importantes de la sécheresse. </a:t>
            </a:r>
          </a:p>
          <a:p>
            <a:pPr algn="just"/>
            <a:r>
              <a:rPr lang="fr-FR" sz="1400" b="1" i="0" u="none" strike="noStrike" baseline="0" dirty="0">
                <a:latin typeface="Calibri" panose="020F0502020204030204" pitchFamily="34" charset="0"/>
              </a:rPr>
              <a:t>Pourquoi la sécheresse est-elle dangereuse ? </a:t>
            </a:r>
            <a:endParaRPr lang="fr-FR" sz="1400" b="0" i="0" u="none" strike="noStrike" baseline="0" dirty="0">
              <a:latin typeface="Calibri" panose="020F0502020204030204" pitchFamily="34" charset="0"/>
            </a:endParaRPr>
          </a:p>
          <a:p>
            <a:pPr algn="just"/>
            <a:r>
              <a:rPr lang="fr-FR" sz="1400" b="0" i="0" u="none" strike="noStrike" baseline="0" dirty="0">
                <a:latin typeface="Calibri" panose="020F0502020204030204" pitchFamily="34" charset="0"/>
              </a:rPr>
              <a:t>La sécheresse ne touche pas seulement les plantes, mais aussi les animaux et les humains. Quand il n’y a pas d’eau, les plantes sèchent et les récoltes baissent. Les réserves d’eau souterraine diminuent aussi, et les populations ont de plus en plus de difficultés à trouver de l’eau potable. La sécheresse augmente aussi le risque d’incendies de forêt, car la végétation plus facile à brûler. </a:t>
            </a:r>
          </a:p>
          <a:p>
            <a:pPr algn="just"/>
            <a:r>
              <a:rPr lang="fr-FR" sz="1400" b="1" i="0" u="none" strike="noStrike" baseline="0" dirty="0">
                <a:latin typeface="Calibri" panose="020F0502020204030204" pitchFamily="34" charset="0"/>
              </a:rPr>
              <a:t>Comment pouvons-nous agir ? </a:t>
            </a:r>
            <a:endParaRPr lang="fr-FR" sz="1400" b="0" i="0" u="none" strike="noStrike" baseline="0" dirty="0">
              <a:latin typeface="Calibri" panose="020F0502020204030204" pitchFamily="34" charset="0"/>
            </a:endParaRPr>
          </a:p>
          <a:p>
            <a:pPr algn="just"/>
            <a:r>
              <a:rPr lang="fr-FR" sz="1400" b="0" i="0" u="none" strike="noStrike" baseline="0" dirty="0">
                <a:latin typeface="Calibri" panose="020F0502020204030204" pitchFamily="34" charset="0"/>
              </a:rPr>
              <a:t>Pour lutter contre la sécheresse, il faut: </a:t>
            </a:r>
          </a:p>
          <a:p>
            <a:r>
              <a:rPr lang="fr-FR" sz="1400" b="0" i="0" u="none" strike="noStrike" baseline="0" dirty="0">
                <a:latin typeface="Calibri" panose="020F0502020204030204" pitchFamily="34" charset="0"/>
              </a:rPr>
              <a:t>Arrêter de couper les arbres et en planter de nouveaux. Les arbres aident la terre à garder l’eau et l’humidité. </a:t>
            </a:r>
          </a:p>
          <a:p>
            <a:r>
              <a:rPr lang="fr-FR" sz="1400" b="0" i="0" u="none" strike="noStrike" baseline="0" dirty="0">
                <a:latin typeface="Calibri" panose="020F0502020204030204" pitchFamily="34" charset="0"/>
              </a:rPr>
              <a:t>Limiter la construction dans certains endroits. On peut utiliser des matériaux qui laissent passer l’eau dans le sol, au lieu du béton. </a:t>
            </a:r>
          </a:p>
          <a:p>
            <a:r>
              <a:rPr lang="fr-FR" sz="1400" b="0" i="0" u="none" strike="noStrike" baseline="0" dirty="0">
                <a:latin typeface="Calibri" panose="020F0502020204030204" pitchFamily="34" charset="0"/>
              </a:rPr>
              <a:t>Utiliser des méthodes qui économisent l’eau, comme l’irrigation goutte-à-goutte. </a:t>
            </a:r>
          </a:p>
          <a:p>
            <a:endParaRPr lang="fr-FR" sz="1400" b="0" i="0" u="none" strike="noStrike" baseline="0" dirty="0">
              <a:latin typeface="Calibri" panose="020F0502020204030204" pitchFamily="34" charset="0"/>
            </a:endParaRPr>
          </a:p>
          <a:p>
            <a:pPr algn="just"/>
            <a:r>
              <a:rPr lang="fr-FR" sz="1400" b="1" i="0" u="none" strike="noStrike" baseline="0" dirty="0">
                <a:latin typeface="Calibri" panose="020F0502020204030204" pitchFamily="34" charset="0"/>
              </a:rPr>
              <a:t>Agissons ensemble contre la sécheresse ! </a:t>
            </a:r>
            <a:endParaRPr lang="fr-FR" sz="1400" b="0" i="0" u="none" strike="noStrike" baseline="0" dirty="0">
              <a:latin typeface="Calibri" panose="020F0502020204030204" pitchFamily="34" charset="0"/>
            </a:endParaRPr>
          </a:p>
          <a:p>
            <a:pPr algn="just"/>
            <a:r>
              <a:rPr lang="fr-FR" sz="1400" b="0" i="0" u="none" strike="noStrike" baseline="0" dirty="0">
                <a:latin typeface="Calibri" panose="020F0502020204030204" pitchFamily="34" charset="0"/>
              </a:rPr>
              <a:t>Il est très important d’agir maintenant contre la sécheresse. Si nous travaillons ensemble, nous pouvons protéger notre planète. Faisons-le pour notre environnement et pour les générations futures. </a:t>
            </a:r>
          </a:p>
          <a:p>
            <a:pPr algn="r"/>
            <a:r>
              <a:rPr lang="fr-FR" sz="1400" b="0" i="1" u="none" strike="noStrike" baseline="0" dirty="0">
                <a:latin typeface="Calibri" panose="020F0502020204030204" pitchFamily="34" charset="0"/>
              </a:rPr>
              <a:t>Eco-collège, magazine scolaire, n°3, janvier 2025 </a:t>
            </a:r>
            <a:endParaRPr lang="fr-FR" sz="1400" b="0" i="0" u="none" strike="noStrike" baseline="0" dirty="0">
              <a:latin typeface="Calibri" panose="020F0502020204030204" pitchFamily="34" charset="0"/>
            </a:endParaRPr>
          </a:p>
          <a:p>
            <a:r>
              <a:rPr lang="fr-FR" sz="1100" b="0" i="0" u="none" strike="noStrike" baseline="0" dirty="0">
                <a:latin typeface="Calibri" panose="020F0502020204030204" pitchFamily="34" charset="0"/>
              </a:rPr>
              <a:t> </a:t>
            </a:r>
          </a:p>
        </p:txBody>
      </p:sp>
      <p:pic>
        <p:nvPicPr>
          <p:cNvPr id="10" name="Image 9">
            <a:extLst>
              <a:ext uri="{FF2B5EF4-FFF2-40B4-BE49-F238E27FC236}">
                <a16:creationId xmlns:a16="http://schemas.microsoft.com/office/drawing/2014/main" id="{34C93ACB-DBF3-BB84-B097-9B7D44372702}"/>
              </a:ext>
            </a:extLst>
          </p:cNvPr>
          <p:cNvPicPr>
            <a:picLocks noChangeAspect="1"/>
          </p:cNvPicPr>
          <p:nvPr/>
        </p:nvPicPr>
        <p:blipFill>
          <a:blip r:embed="rId3"/>
          <a:stretch>
            <a:fillRect/>
          </a:stretch>
        </p:blipFill>
        <p:spPr>
          <a:xfrm>
            <a:off x="8527773" y="1520686"/>
            <a:ext cx="3065311" cy="4696686"/>
          </a:xfrm>
          <a:prstGeom prst="rect">
            <a:avLst/>
          </a:prstGeom>
        </p:spPr>
      </p:pic>
    </p:spTree>
    <p:extLst>
      <p:ext uri="{BB962C8B-B14F-4D97-AF65-F5344CB8AC3E}">
        <p14:creationId xmlns:p14="http://schemas.microsoft.com/office/powerpoint/2010/main" val="381279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a:xfrm>
            <a:off x="678426" y="295652"/>
            <a:ext cx="11316929" cy="262480"/>
          </a:xfrm>
        </p:spPr>
        <p:txBody>
          <a:bodyPr/>
          <a:lstStyle/>
          <a:p>
            <a:r>
              <a:rPr lang="fr-FR" sz="1800" dirty="0">
                <a:solidFill>
                  <a:srgbClr val="E7E6E6">
                    <a:lumMod val="50000"/>
                  </a:srgbClr>
                </a:solidFill>
                <a:latin typeface="Calibri" panose="020F0502020204030204"/>
              </a:rPr>
              <a:t> Maintenant, nous allons passer à la première partie de la séance d’aujourd’hui : la compréhension détaillée du texte.</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3786358"/>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dirty="0">
                <a:solidFill>
                  <a:srgbClr val="44546A"/>
                </a:solidFill>
                <a:latin typeface="Calibri"/>
              </a:rPr>
              <a:t>Compréhension détaillée</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     20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8038426" y="3933479"/>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4961759" y="1965150"/>
            <a:ext cx="6672943" cy="1754326"/>
          </a:xfrm>
          <a:prstGeom prst="rect">
            <a:avLst/>
          </a:prstGeom>
          <a:noFill/>
        </p:spPr>
        <p:txBody>
          <a:bodyPr wrap="square">
            <a:spAutoFit/>
          </a:bodyPr>
          <a:lstStyle/>
          <a:p>
            <a:endParaRPr lang="fr-FR" dirty="0"/>
          </a:p>
          <a:p>
            <a:endParaRPr lang="fr-FR" dirty="0"/>
          </a:p>
          <a:p>
            <a:pPr algn="ctr"/>
            <a:endParaRPr lang="fr-FR" sz="2400" b="1" i="1" kern="0" dirty="0">
              <a:solidFill>
                <a:srgbClr val="44546A"/>
              </a:solidFill>
              <a:latin typeface="Calibri"/>
              <a:ea typeface="Calibri"/>
              <a:cs typeface="Calibri"/>
            </a:endParaRPr>
          </a:p>
          <a:p>
            <a:pPr algn="ctr"/>
            <a:r>
              <a:rPr lang="fr-FR" sz="2400" b="1" i="1" kern="0" dirty="0">
                <a:solidFill>
                  <a:srgbClr val="44546A"/>
                </a:solidFill>
                <a:latin typeface="Calibri"/>
                <a:ea typeface="Calibri"/>
                <a:cs typeface="Calibri"/>
              </a:rPr>
              <a:t>L’eau, une ressource </a:t>
            </a:r>
          </a:p>
          <a:p>
            <a:pPr algn="ctr"/>
            <a:r>
              <a:rPr lang="fr-FR" sz="2400" b="1" i="1" kern="0" dirty="0">
                <a:solidFill>
                  <a:srgbClr val="44546A"/>
                </a:solidFill>
                <a:latin typeface="Calibri"/>
                <a:ea typeface="Calibri"/>
                <a:cs typeface="Calibri"/>
              </a:rPr>
              <a:t>de plus en plus rare ! </a:t>
            </a:r>
          </a:p>
        </p:txBody>
      </p:sp>
      <p:sp>
        <p:nvSpPr>
          <p:cNvPr id="4" name="Espace réservé du contenu 3">
            <a:extLst>
              <a:ext uri="{FF2B5EF4-FFF2-40B4-BE49-F238E27FC236}">
                <a16:creationId xmlns:a16="http://schemas.microsoft.com/office/drawing/2014/main" id="{6EC403BD-5C2E-FCF0-918F-7925326D2E8A}"/>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Rappeler aux élèves que le texte a déjà fait l’objet d’une lecture globale lors d’une séance précédente.</a:t>
            </a:r>
          </a:p>
        </p:txBody>
      </p:sp>
    </p:spTree>
    <p:extLst>
      <p:ext uri="{BB962C8B-B14F-4D97-AF65-F5344CB8AC3E}">
        <p14:creationId xmlns:p14="http://schemas.microsoft.com/office/powerpoint/2010/main" val="3155048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a:xfrm>
            <a:off x="648929" y="285136"/>
            <a:ext cx="11464413" cy="409922"/>
          </a:xfrm>
        </p:spPr>
        <p:txBody>
          <a:bodyPr/>
          <a:lstStyle/>
          <a:p>
            <a:r>
              <a:rPr lang="fr-FR" sz="1800" dirty="0">
                <a:solidFill>
                  <a:srgbClr val="E7E6E6">
                    <a:lumMod val="50000"/>
                  </a:srgbClr>
                </a:solidFill>
                <a:latin typeface="Calibri" panose="020F0502020204030204"/>
              </a:rPr>
              <a:t>Nous avons déjà travaillé cette stratégie quand nous avons étudié le texte : « </a:t>
            </a:r>
            <a:r>
              <a:rPr lang="fr-FR" sz="1800" i="1" dirty="0">
                <a:solidFill>
                  <a:srgbClr val="E7E6E6">
                    <a:lumMod val="50000"/>
                  </a:srgbClr>
                </a:solidFill>
                <a:latin typeface="Calibri" panose="020F0502020204030204"/>
              </a:rPr>
              <a:t>Les incendies de forêt: une menace pour la planète »</a:t>
            </a:r>
            <a:r>
              <a:rPr lang="fr-FR" sz="1800" dirty="0">
                <a:solidFill>
                  <a:srgbClr val="E7E6E6">
                    <a:lumMod val="50000"/>
                  </a:srgbClr>
                </a:solidFill>
                <a:latin typeface="Calibri" panose="020F0502020204030204"/>
              </a:rPr>
              <a:t>. Maintenant, nous allons appliquer cette même stratégie au texte : « </a:t>
            </a:r>
            <a:r>
              <a:rPr lang="fr-FR" sz="1800" i="1" dirty="0">
                <a:solidFill>
                  <a:srgbClr val="E7E6E6">
                    <a:lumMod val="50000"/>
                  </a:srgbClr>
                </a:solidFill>
                <a:latin typeface="Calibri" panose="020F0502020204030204"/>
              </a:rPr>
              <a:t>La sécheresse, un fléau mondial ».</a:t>
            </a:r>
            <a:endParaRPr lang="fr-FR" sz="1800" dirty="0">
              <a:solidFill>
                <a:srgbClr val="E7E6E6">
                  <a:lumMod val="50000"/>
                </a:srgbClr>
              </a:solidFill>
              <a:latin typeface="Calibri" panose="020F0502020204030204"/>
            </a:endParaRP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830997"/>
          </a:xfrm>
          <a:prstGeom prst="rect">
            <a:avLst/>
          </a:prstGeom>
          <a:noFill/>
        </p:spPr>
        <p:txBody>
          <a:bodyPr wrap="square">
            <a:spAutoFit/>
          </a:bodyPr>
          <a:lstStyle/>
          <a:p>
            <a:pPr algn="just"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Compréhension détaillée : </a:t>
            </a:r>
            <a:r>
              <a:rPr lang="fr-FR" sz="2400" b="1" dirty="0">
                <a:solidFill>
                  <a:prstClr val="black"/>
                </a:solidFill>
                <a:latin typeface="Calibri" panose="020F0502020204030204" pitchFamily="34" charset="0"/>
                <a:ea typeface="Calibri" panose="020F0502020204030204" pitchFamily="34" charset="0"/>
                <a:cs typeface="Calibri" panose="020F0502020204030204" pitchFamily="34" charset="0"/>
              </a:rPr>
              <a:t>Identifier les causes et les conséquences dans un texte explicatif</a:t>
            </a:r>
            <a:r>
              <a:rPr lang="fr-FR" sz="2400" b="1" dirty="0">
                <a:solidFill>
                  <a:prstClr val="black"/>
                </a:solidFill>
                <a:latin typeface="Calibri" panose="020F0502020204030204" pitchFamily="34" charset="0"/>
                <a:cs typeface="Calibri" panose="020F0502020204030204" pitchFamily="34" charset="0"/>
              </a:rPr>
              <a:t>. </a:t>
            </a: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Tree>
    <p:extLst>
      <p:ext uri="{BB962C8B-B14F-4D97-AF65-F5344CB8AC3E}">
        <p14:creationId xmlns:p14="http://schemas.microsoft.com/office/powerpoint/2010/main" val="3629399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227677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A0F7-CA71-CF37-2730-866F7E3A86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AD2255-50F1-28B1-E94F-F25729C81920}"/>
              </a:ext>
            </a:extLst>
          </p:cNvPr>
          <p:cNvSpPr>
            <a:spLocks noGrp="1"/>
          </p:cNvSpPr>
          <p:nvPr>
            <p:ph type="title"/>
          </p:nvPr>
        </p:nvSpPr>
        <p:spPr>
          <a:xfrm>
            <a:off x="682531" y="290584"/>
            <a:ext cx="11125403" cy="350045"/>
          </a:xfrm>
        </p:spPr>
        <p:txBody>
          <a:bodyPr/>
          <a:lstStyle/>
          <a:p>
            <a:r>
              <a:rPr lang="fr-FR" sz="1800" dirty="0">
                <a:solidFill>
                  <a:srgbClr val="E7E6E6">
                    <a:lumMod val="50000"/>
                  </a:srgbClr>
                </a:solidFill>
                <a:latin typeface="Calibri" panose="020F0502020204030204"/>
              </a:rPr>
              <a:t>Voici un texte explicatif sur un phénomène climatique: «  La sécheresse ». Rappelez-moi les parties qui composent ce type de texte. </a:t>
            </a:r>
          </a:p>
        </p:txBody>
      </p:sp>
      <p:sp>
        <p:nvSpPr>
          <p:cNvPr id="6" name="Content Placeholder 5">
            <a:extLst>
              <a:ext uri="{FF2B5EF4-FFF2-40B4-BE49-F238E27FC236}">
                <a16:creationId xmlns:a16="http://schemas.microsoft.com/office/drawing/2014/main" id="{E8125636-3F71-B8C7-458F-731B3FD56099}"/>
              </a:ext>
            </a:extLst>
          </p:cNvPr>
          <p:cNvSpPr>
            <a:spLocks noGrp="1"/>
          </p:cNvSpPr>
          <p:nvPr>
            <p:ph sz="quarter" idx="11"/>
          </p:nvPr>
        </p:nvSpPr>
        <p:spPr>
          <a:xfrm>
            <a:off x="721954" y="722677"/>
            <a:ext cx="10748091" cy="190896"/>
          </a:xfrm>
        </p:spPr>
        <p:txBody>
          <a:bodyPr/>
          <a:lstStyle/>
          <a:p>
            <a:r>
              <a:rPr lang="fr-FR" sz="1600" dirty="0">
                <a:solidFill>
                  <a:schemeClr val="bg1">
                    <a:lumMod val="65000"/>
                  </a:schemeClr>
                </a:solidFill>
                <a:ea typeface="Calibri" panose="020F0502020204030204" pitchFamily="34" charset="0"/>
              </a:rPr>
              <a:t>Rappeler les parties. Fournir un feedback immédiat.</a:t>
            </a:r>
          </a:p>
        </p:txBody>
      </p:sp>
      <p:pic>
        <p:nvPicPr>
          <p:cNvPr id="5" name="Google Shape;289;p51">
            <a:extLst>
              <a:ext uri="{FF2B5EF4-FFF2-40B4-BE49-F238E27FC236}">
                <a16:creationId xmlns:a16="http://schemas.microsoft.com/office/drawing/2014/main" id="{B6F0638F-7AA8-362A-B3A5-103D70C09667}"/>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8" name="Image 7" descr="Une image contenant texte, capture d’écran, lettre&#10;&#10;Le contenu généré par l’IA peut être incorrect.">
            <a:extLst>
              <a:ext uri="{FF2B5EF4-FFF2-40B4-BE49-F238E27FC236}">
                <a16:creationId xmlns:a16="http://schemas.microsoft.com/office/drawing/2014/main" id="{EE1E2298-214F-039B-5954-56838DB5FB4E}"/>
              </a:ext>
            </a:extLst>
          </p:cNvPr>
          <p:cNvPicPr>
            <a:picLocks noChangeAspect="1"/>
          </p:cNvPicPr>
          <p:nvPr/>
        </p:nvPicPr>
        <p:blipFill>
          <a:blip r:embed="rId3"/>
          <a:stretch>
            <a:fillRect/>
          </a:stretch>
        </p:blipFill>
        <p:spPr>
          <a:xfrm>
            <a:off x="7059004" y="1098763"/>
            <a:ext cx="4650396" cy="5254085"/>
          </a:xfrm>
          <a:prstGeom prst="rect">
            <a:avLst/>
          </a:prstGeom>
        </p:spPr>
      </p:pic>
      <p:sp>
        <p:nvSpPr>
          <p:cNvPr id="11" name="ZoneTexte 10">
            <a:extLst>
              <a:ext uri="{FF2B5EF4-FFF2-40B4-BE49-F238E27FC236}">
                <a16:creationId xmlns:a16="http://schemas.microsoft.com/office/drawing/2014/main" id="{B33C91E9-40CD-E6C9-E388-DDF58E4D1004}"/>
              </a:ext>
            </a:extLst>
          </p:cNvPr>
          <p:cNvSpPr txBox="1"/>
          <p:nvPr/>
        </p:nvSpPr>
        <p:spPr>
          <a:xfrm>
            <a:off x="367274" y="1649896"/>
            <a:ext cx="6492948" cy="4467057"/>
          </a:xfrm>
          <a:prstGeom prst="rect">
            <a:avLst/>
          </a:prstGeom>
          <a:noFill/>
          <a:ln>
            <a:solidFill>
              <a:schemeClr val="accent1"/>
            </a:solidFill>
          </a:ln>
        </p:spPr>
        <p:txBody>
          <a:bodyPr wrap="square">
            <a:spAutoFit/>
          </a:bodyPr>
          <a:lstStyle/>
          <a:p>
            <a:pPr algn="just">
              <a:lnSpc>
                <a:spcPct val="150000"/>
              </a:lnSpc>
            </a:pPr>
            <a:r>
              <a:rPr lang="fr-FR" sz="2400" b="1" dirty="0">
                <a:latin typeface="Calibri" panose="020F0502020204030204" pitchFamily="34" charset="0"/>
                <a:ea typeface="Calibri" panose="020F0502020204030204" pitchFamily="34" charset="0"/>
                <a:cs typeface="Calibri" panose="020F0502020204030204" pitchFamily="34" charset="0"/>
              </a:rPr>
              <a:t>Les parties qui composent un texte explicatif sont:</a:t>
            </a:r>
          </a:p>
          <a:p>
            <a:pPr algn="just">
              <a:lnSpc>
                <a:spcPct val="150000"/>
              </a:lnSpc>
            </a:pP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457200" indent="-457200" algn="just">
              <a:lnSpc>
                <a:spcPct val="15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a:t>
            </a:r>
          </a:p>
          <a:p>
            <a:pPr marL="457200" indent="-457200" algn="just">
              <a:lnSpc>
                <a:spcPct val="15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a:t>
            </a:r>
          </a:p>
          <a:p>
            <a:pPr marL="457200" indent="-457200" algn="just">
              <a:lnSpc>
                <a:spcPct val="15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a:t>
            </a:r>
          </a:p>
          <a:p>
            <a:pPr marL="457200" indent="-457200" algn="just">
              <a:lnSpc>
                <a:spcPct val="15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a:t>
            </a:r>
          </a:p>
          <a:p>
            <a:pPr marL="457200" indent="-457200" algn="just">
              <a:lnSpc>
                <a:spcPct val="150000"/>
              </a:lnSpc>
              <a:buFont typeface="+mj-lt"/>
              <a:buAutoNum type="arabicPeriod"/>
            </a:pPr>
            <a:endParaRPr lang="fr-F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7669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4A422-467A-D40E-D06B-F4A5FA21A3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179CBE-8A1F-B373-464B-CD017C79610E}"/>
              </a:ext>
            </a:extLst>
          </p:cNvPr>
          <p:cNvSpPr>
            <a:spLocks noGrp="1"/>
          </p:cNvSpPr>
          <p:nvPr>
            <p:ph type="title"/>
          </p:nvPr>
        </p:nvSpPr>
        <p:spPr>
          <a:xfrm>
            <a:off x="682531" y="290584"/>
            <a:ext cx="11125403" cy="350045"/>
          </a:xfrm>
        </p:spPr>
        <p:txBody>
          <a:bodyPr/>
          <a:lstStyle/>
          <a:p>
            <a:r>
              <a:rPr lang="fr-FR" sz="1800" dirty="0">
                <a:solidFill>
                  <a:srgbClr val="E7E6E6">
                    <a:lumMod val="50000"/>
                  </a:srgbClr>
                </a:solidFill>
                <a:latin typeface="Calibri" panose="020F0502020204030204"/>
              </a:rPr>
              <a:t>Voici les parties qui composent un texte explicatif autour d’un phénomène climatique.</a:t>
            </a:r>
          </a:p>
        </p:txBody>
      </p:sp>
      <p:pic>
        <p:nvPicPr>
          <p:cNvPr id="5" name="Google Shape;289;p51">
            <a:extLst>
              <a:ext uri="{FF2B5EF4-FFF2-40B4-BE49-F238E27FC236}">
                <a16:creationId xmlns:a16="http://schemas.microsoft.com/office/drawing/2014/main" id="{74B97C47-DA1D-283E-CE5B-C05D9844AC50}"/>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8" name="Image 7" descr="Une image contenant texte, capture d’écran, lettre&#10;&#10;Le contenu généré par l’IA peut être incorrect.">
            <a:extLst>
              <a:ext uri="{FF2B5EF4-FFF2-40B4-BE49-F238E27FC236}">
                <a16:creationId xmlns:a16="http://schemas.microsoft.com/office/drawing/2014/main" id="{5E85CD9E-82E3-2465-9179-36323D05770F}"/>
              </a:ext>
            </a:extLst>
          </p:cNvPr>
          <p:cNvPicPr>
            <a:picLocks noChangeAspect="1"/>
          </p:cNvPicPr>
          <p:nvPr/>
        </p:nvPicPr>
        <p:blipFill>
          <a:blip r:embed="rId3"/>
          <a:stretch>
            <a:fillRect/>
          </a:stretch>
        </p:blipFill>
        <p:spPr>
          <a:xfrm>
            <a:off x="7059004" y="1098763"/>
            <a:ext cx="4650396" cy="5254085"/>
          </a:xfrm>
          <a:prstGeom prst="rect">
            <a:avLst/>
          </a:prstGeom>
        </p:spPr>
      </p:pic>
      <p:sp>
        <p:nvSpPr>
          <p:cNvPr id="3" name="ZoneTexte 2">
            <a:extLst>
              <a:ext uri="{FF2B5EF4-FFF2-40B4-BE49-F238E27FC236}">
                <a16:creationId xmlns:a16="http://schemas.microsoft.com/office/drawing/2014/main" id="{0BCE97E6-7313-983D-82D3-16FC18C9D6A6}"/>
              </a:ext>
            </a:extLst>
          </p:cNvPr>
          <p:cNvSpPr txBox="1"/>
          <p:nvPr/>
        </p:nvSpPr>
        <p:spPr>
          <a:xfrm>
            <a:off x="367274" y="1649896"/>
            <a:ext cx="6492948" cy="4467057"/>
          </a:xfrm>
          <a:prstGeom prst="rect">
            <a:avLst/>
          </a:prstGeom>
          <a:noFill/>
          <a:ln>
            <a:solidFill>
              <a:schemeClr val="accent1"/>
            </a:solidFill>
          </a:ln>
        </p:spPr>
        <p:txBody>
          <a:bodyPr wrap="square">
            <a:spAutoFit/>
          </a:bodyPr>
          <a:lstStyle/>
          <a:p>
            <a:pPr algn="just">
              <a:lnSpc>
                <a:spcPct val="150000"/>
              </a:lnSpc>
            </a:pPr>
            <a:r>
              <a:rPr lang="fr-FR" sz="2400" b="1" dirty="0">
                <a:latin typeface="Calibri" panose="020F0502020204030204" pitchFamily="34" charset="0"/>
                <a:ea typeface="Calibri" panose="020F0502020204030204" pitchFamily="34" charset="0"/>
                <a:cs typeface="Calibri" panose="020F0502020204030204" pitchFamily="34" charset="0"/>
              </a:rPr>
              <a:t>Les parties qui composent un texte explicatif sont:</a:t>
            </a:r>
          </a:p>
          <a:p>
            <a:pPr algn="just">
              <a:lnSpc>
                <a:spcPct val="150000"/>
              </a:lnSpc>
            </a:pPr>
            <a:endParaRPr lang="fr-FR" sz="2400" dirty="0">
              <a:latin typeface="Calibri" panose="020F0502020204030204" pitchFamily="34" charset="0"/>
              <a:ea typeface="Calibri" panose="020F0502020204030204" pitchFamily="34" charset="0"/>
              <a:cs typeface="Calibri" panose="020F0502020204030204" pitchFamily="34" charset="0"/>
            </a:endParaRPr>
          </a:p>
          <a:p>
            <a:pPr marL="914400" lvl="1" indent="-457200">
              <a:lnSpc>
                <a:spcPct val="150000"/>
              </a:lnSpc>
              <a:buFont typeface="+mj-lt"/>
              <a:buAutoNum type="arabicPeriod"/>
            </a:pPr>
            <a:r>
              <a:rPr lang="fr-FR" sz="2400" b="1" dirty="0">
                <a:solidFill>
                  <a:schemeClr val="accent4"/>
                </a:solidFill>
                <a:latin typeface="Calibri" panose="020F0502020204030204" pitchFamily="34" charset="0"/>
                <a:ea typeface="Calibri" panose="020F0502020204030204" pitchFamily="34" charset="0"/>
                <a:cs typeface="Calibri" panose="020F0502020204030204" pitchFamily="34" charset="0"/>
              </a:rPr>
              <a:t>Présentation du phénomène ( climatique),</a:t>
            </a:r>
          </a:p>
          <a:p>
            <a:pPr marL="914400" lvl="1" indent="-457200">
              <a:lnSpc>
                <a:spcPct val="150000"/>
              </a:lnSpc>
              <a:buFont typeface="+mj-lt"/>
              <a:buAutoNum type="arabicPeriod"/>
            </a:pPr>
            <a:r>
              <a:rPr lang="fr-FR" sz="2400" b="1" dirty="0">
                <a:solidFill>
                  <a:schemeClr val="accent4"/>
                </a:solidFill>
                <a:latin typeface="Calibri" panose="020F0502020204030204" pitchFamily="34" charset="0"/>
                <a:ea typeface="Calibri" panose="020F0502020204030204" pitchFamily="34" charset="0"/>
                <a:cs typeface="Calibri" panose="020F0502020204030204" pitchFamily="34" charset="0"/>
              </a:rPr>
              <a:t>Les causes de ce phénomène,</a:t>
            </a:r>
          </a:p>
          <a:p>
            <a:pPr marL="914400" lvl="1" indent="-457200">
              <a:lnSpc>
                <a:spcPct val="150000"/>
              </a:lnSpc>
              <a:buFont typeface="+mj-lt"/>
              <a:buAutoNum type="arabicPeriod"/>
            </a:pPr>
            <a:r>
              <a:rPr lang="fr-FR" sz="2400" b="1" dirty="0">
                <a:solidFill>
                  <a:schemeClr val="accent4"/>
                </a:solidFill>
                <a:latin typeface="Calibri" panose="020F0502020204030204" pitchFamily="34" charset="0"/>
                <a:ea typeface="Calibri" panose="020F0502020204030204" pitchFamily="34" charset="0"/>
                <a:cs typeface="Calibri" panose="020F0502020204030204" pitchFamily="34" charset="0"/>
              </a:rPr>
              <a:t>Les conséquences de ce phénomène,</a:t>
            </a:r>
          </a:p>
          <a:p>
            <a:pPr marL="914400" lvl="1" indent="-457200">
              <a:lnSpc>
                <a:spcPct val="150000"/>
              </a:lnSpc>
              <a:buFont typeface="+mj-lt"/>
              <a:buAutoNum type="arabicPeriod"/>
            </a:pPr>
            <a:r>
              <a:rPr lang="fr-FR" sz="2400" b="1" dirty="0">
                <a:solidFill>
                  <a:schemeClr val="accent4"/>
                </a:solidFill>
                <a:latin typeface="Calibri" panose="020F0502020204030204" pitchFamily="34" charset="0"/>
                <a:ea typeface="Calibri" panose="020F0502020204030204" pitchFamily="34" charset="0"/>
                <a:cs typeface="Calibri" panose="020F0502020204030204" pitchFamily="34" charset="0"/>
              </a:rPr>
              <a:t>Les solutions proposées.</a:t>
            </a:r>
          </a:p>
          <a:p>
            <a:pPr marL="914400" lvl="1" indent="-457200">
              <a:lnSpc>
                <a:spcPct val="150000"/>
              </a:lnSpc>
              <a:buFont typeface="+mj-lt"/>
              <a:buAutoNum type="arabicPeriod"/>
            </a:pPr>
            <a:endParaRPr lang="fr-FR" sz="2400" b="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Content Placeholder 5">
            <a:extLst>
              <a:ext uri="{FF2B5EF4-FFF2-40B4-BE49-F238E27FC236}">
                <a16:creationId xmlns:a16="http://schemas.microsoft.com/office/drawing/2014/main" id="{547A1B93-8D9E-FFA2-BC21-8586C065FB99}"/>
              </a:ext>
            </a:extLst>
          </p:cNvPr>
          <p:cNvSpPr txBox="1">
            <a:spLocks/>
          </p:cNvSpPr>
          <p:nvPr/>
        </p:nvSpPr>
        <p:spPr>
          <a:xfrm>
            <a:off x="602831" y="743939"/>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spTree>
    <p:extLst>
      <p:ext uri="{BB962C8B-B14F-4D97-AF65-F5344CB8AC3E}">
        <p14:creationId xmlns:p14="http://schemas.microsoft.com/office/powerpoint/2010/main" val="496848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3014-BB72-1E96-3DCD-95669DE597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294982-B11D-8EC9-7D47-320CFBBCCB16}"/>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Maintenant, relisez le texte et répondez aux questions suivantes.</a:t>
            </a:r>
          </a:p>
        </p:txBody>
      </p:sp>
      <p:sp>
        <p:nvSpPr>
          <p:cNvPr id="6" name="Content Placeholder 5">
            <a:extLst>
              <a:ext uri="{FF2B5EF4-FFF2-40B4-BE49-F238E27FC236}">
                <a16:creationId xmlns:a16="http://schemas.microsoft.com/office/drawing/2014/main" id="{E4374370-4F9D-B900-0EE9-D86381E3AE39}"/>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pic>
        <p:nvPicPr>
          <p:cNvPr id="5" name="Google Shape;289;p51">
            <a:extLst>
              <a:ext uri="{FF2B5EF4-FFF2-40B4-BE49-F238E27FC236}">
                <a16:creationId xmlns:a16="http://schemas.microsoft.com/office/drawing/2014/main" id="{26B954B6-C7FF-A571-D125-60FFC0F8EDE1}"/>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4" name="Image 3" descr="Une image contenant texte, capture d’écran, Police, nombre&#10;&#10;Le contenu généré par l’IA peut être incorrect.">
            <a:extLst>
              <a:ext uri="{FF2B5EF4-FFF2-40B4-BE49-F238E27FC236}">
                <a16:creationId xmlns:a16="http://schemas.microsoft.com/office/drawing/2014/main" id="{AE466C1A-8BFB-9A7F-8CF9-2B3715ED2AA8}"/>
              </a:ext>
            </a:extLst>
          </p:cNvPr>
          <p:cNvPicPr>
            <a:picLocks noChangeAspect="1"/>
          </p:cNvPicPr>
          <p:nvPr/>
        </p:nvPicPr>
        <p:blipFill>
          <a:blip r:embed="rId3"/>
          <a:stretch>
            <a:fillRect/>
          </a:stretch>
        </p:blipFill>
        <p:spPr>
          <a:xfrm>
            <a:off x="429624" y="1736930"/>
            <a:ext cx="11279776" cy="3451296"/>
          </a:xfrm>
          <a:prstGeom prst="rect">
            <a:avLst/>
          </a:prstGeom>
        </p:spPr>
      </p:pic>
    </p:spTree>
    <p:extLst>
      <p:ext uri="{BB962C8B-B14F-4D97-AF65-F5344CB8AC3E}">
        <p14:creationId xmlns:p14="http://schemas.microsoft.com/office/powerpoint/2010/main" val="3392095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97E79-AF78-FC8D-2AA4-E9252F3142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7DCEAC-C0FD-0DFD-5E3F-E8B5FAA0B135}"/>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Identifier les causes et les conséquences d’un défi climatique facilitent sa compréhension.</a:t>
            </a:r>
          </a:p>
        </p:txBody>
      </p:sp>
      <p:sp>
        <p:nvSpPr>
          <p:cNvPr id="6" name="Content Placeholder 5">
            <a:extLst>
              <a:ext uri="{FF2B5EF4-FFF2-40B4-BE49-F238E27FC236}">
                <a16:creationId xmlns:a16="http://schemas.microsoft.com/office/drawing/2014/main" id="{A714705A-031E-D729-FAD4-966455285080}"/>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5" name="Google Shape;289;p51">
            <a:extLst>
              <a:ext uri="{FF2B5EF4-FFF2-40B4-BE49-F238E27FC236}">
                <a16:creationId xmlns:a16="http://schemas.microsoft.com/office/drawing/2014/main" id="{358318C5-716B-BB8D-6283-954D71FDB234}"/>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8" name="Image 7" descr="Une image contenant texte, capture d’écran, Police, nombre&#10;&#10;Le contenu généré par l’IA peut être incorrect.">
            <a:extLst>
              <a:ext uri="{FF2B5EF4-FFF2-40B4-BE49-F238E27FC236}">
                <a16:creationId xmlns:a16="http://schemas.microsoft.com/office/drawing/2014/main" id="{2FA6C006-10F2-C06E-85FC-730D5259F95D}"/>
              </a:ext>
            </a:extLst>
          </p:cNvPr>
          <p:cNvPicPr>
            <a:picLocks noChangeAspect="1"/>
          </p:cNvPicPr>
          <p:nvPr/>
        </p:nvPicPr>
        <p:blipFill>
          <a:blip r:embed="rId3"/>
          <a:stretch>
            <a:fillRect/>
          </a:stretch>
        </p:blipFill>
        <p:spPr>
          <a:xfrm>
            <a:off x="429624" y="1736930"/>
            <a:ext cx="11279776" cy="3451296"/>
          </a:xfrm>
          <a:prstGeom prst="rect">
            <a:avLst/>
          </a:prstGeom>
        </p:spPr>
      </p:pic>
      <p:sp>
        <p:nvSpPr>
          <p:cNvPr id="12" name="ZoneTexte 11">
            <a:extLst>
              <a:ext uri="{FF2B5EF4-FFF2-40B4-BE49-F238E27FC236}">
                <a16:creationId xmlns:a16="http://schemas.microsoft.com/office/drawing/2014/main" id="{3CE75020-0D12-4A9F-FAD6-B21E56431027}"/>
              </a:ext>
            </a:extLst>
          </p:cNvPr>
          <p:cNvSpPr txBox="1"/>
          <p:nvPr/>
        </p:nvSpPr>
        <p:spPr>
          <a:xfrm>
            <a:off x="951671" y="2569771"/>
            <a:ext cx="10448796" cy="707886"/>
          </a:xfrm>
          <a:prstGeom prst="rect">
            <a:avLst/>
          </a:prstGeom>
          <a:noFill/>
        </p:spPr>
        <p:txBody>
          <a:bodyPr wrap="square">
            <a:spAutoFit/>
          </a:bodyPr>
          <a:lstStyle/>
          <a:p>
            <a:r>
              <a:rPr lang="fr-FR" sz="2000" b="1" dirty="0">
                <a:solidFill>
                  <a:schemeClr val="accent4"/>
                </a:solidFill>
              </a:rPr>
              <a:t>On doit agir maintenant contre la sécheresse parce qu’elle est un problème grave et pour protéger notre planète et les générations futures.</a:t>
            </a:r>
          </a:p>
        </p:txBody>
      </p:sp>
      <p:sp>
        <p:nvSpPr>
          <p:cNvPr id="14" name="ZoneTexte 13">
            <a:extLst>
              <a:ext uri="{FF2B5EF4-FFF2-40B4-BE49-F238E27FC236}">
                <a16:creationId xmlns:a16="http://schemas.microsoft.com/office/drawing/2014/main" id="{A3BED32E-F2B5-FC69-6F84-AED42E56310B}"/>
              </a:ext>
            </a:extLst>
          </p:cNvPr>
          <p:cNvSpPr txBox="1"/>
          <p:nvPr/>
        </p:nvSpPr>
        <p:spPr>
          <a:xfrm>
            <a:off x="951671" y="3544348"/>
            <a:ext cx="9852164" cy="400110"/>
          </a:xfrm>
          <a:prstGeom prst="rect">
            <a:avLst/>
          </a:prstGeom>
          <a:noFill/>
        </p:spPr>
        <p:txBody>
          <a:bodyPr wrap="square">
            <a:spAutoFit/>
          </a:bodyPr>
          <a:lstStyle/>
          <a:p>
            <a:r>
              <a:rPr lang="fr-FR" sz="2000" b="1" dirty="0">
                <a:solidFill>
                  <a:schemeClr val="accent4"/>
                </a:solidFill>
              </a:rPr>
              <a:t>On doit planter des arbres car les arbres aident la terre à garder l’eau et l’humidité.</a:t>
            </a:r>
          </a:p>
        </p:txBody>
      </p:sp>
      <p:sp>
        <p:nvSpPr>
          <p:cNvPr id="16" name="ZoneTexte 15">
            <a:extLst>
              <a:ext uri="{FF2B5EF4-FFF2-40B4-BE49-F238E27FC236}">
                <a16:creationId xmlns:a16="http://schemas.microsoft.com/office/drawing/2014/main" id="{67122969-89A9-84D2-DC1F-3B8B33D156DA}"/>
              </a:ext>
            </a:extLst>
          </p:cNvPr>
          <p:cNvSpPr txBox="1"/>
          <p:nvPr/>
        </p:nvSpPr>
        <p:spPr>
          <a:xfrm>
            <a:off x="951670" y="4430842"/>
            <a:ext cx="10448795" cy="707886"/>
          </a:xfrm>
          <a:prstGeom prst="rect">
            <a:avLst/>
          </a:prstGeom>
          <a:noFill/>
        </p:spPr>
        <p:txBody>
          <a:bodyPr wrap="square">
            <a:spAutoFit/>
          </a:bodyPr>
          <a:lstStyle/>
          <a:p>
            <a:r>
              <a:rPr lang="fr-FR" sz="2000" b="1" dirty="0">
                <a:solidFill>
                  <a:schemeClr val="accent4"/>
                </a:solidFill>
              </a:rPr>
              <a:t>Les populations ont de plus en plus de difficultés à trouver de l’eau potable (manque d’eau pour boire).</a:t>
            </a:r>
          </a:p>
        </p:txBody>
      </p:sp>
    </p:spTree>
    <p:extLst>
      <p:ext uri="{BB962C8B-B14F-4D97-AF65-F5344CB8AC3E}">
        <p14:creationId xmlns:p14="http://schemas.microsoft.com/office/powerpoint/2010/main" val="3240922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3804-28CB-BBE4-BA81-E83023923A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EF8E94-D6BE-AD9B-C377-6CABDA149A72}"/>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658470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20E90-505E-0E3E-BAB1-43C8524FCA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0F91FA-07C3-176A-3826-24D6A8F2923B}"/>
              </a:ext>
            </a:extLst>
          </p:cNvPr>
          <p:cNvSpPr>
            <a:spLocks noGrp="1"/>
          </p:cNvSpPr>
          <p:nvPr>
            <p:ph type="title"/>
          </p:nvPr>
        </p:nvSpPr>
        <p:spPr>
          <a:xfrm>
            <a:off x="741919" y="290583"/>
            <a:ext cx="10529279" cy="267549"/>
          </a:xfrm>
        </p:spPr>
        <p:txBody>
          <a:bodyPr/>
          <a:lstStyle/>
          <a:p>
            <a:r>
              <a:rPr lang="fr-FR" dirty="0">
                <a:solidFill>
                  <a:srgbClr val="E7E6E6">
                    <a:lumMod val="50000"/>
                  </a:srgbClr>
                </a:solidFill>
                <a:latin typeface="Calibri" panose="020F0502020204030204"/>
              </a:rPr>
              <a:t>Maintenant, voici l’activité 2: Relevez dans le texte des indices et répondez à la question suivante. Travaillez en binômes</a:t>
            </a:r>
            <a:endParaRPr lang="fr-FR" dirty="0"/>
          </a:p>
        </p:txBody>
      </p:sp>
      <p:sp>
        <p:nvSpPr>
          <p:cNvPr id="3" name="Espace réservé du contenu 2">
            <a:extLst>
              <a:ext uri="{FF2B5EF4-FFF2-40B4-BE49-F238E27FC236}">
                <a16:creationId xmlns:a16="http://schemas.microsoft.com/office/drawing/2014/main" id="{298602F3-9027-D725-BD0C-3CF103F36E59}"/>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pic>
        <p:nvPicPr>
          <p:cNvPr id="5" name="Image 4" descr="Une image contenant texte, capture d’écran, Police, ligne&#10;&#10;Le contenu généré par l’IA peut être incorrect.">
            <a:extLst>
              <a:ext uri="{FF2B5EF4-FFF2-40B4-BE49-F238E27FC236}">
                <a16:creationId xmlns:a16="http://schemas.microsoft.com/office/drawing/2014/main" id="{39CD5F4E-0495-CB7C-CFE6-3708790F4D28}"/>
              </a:ext>
            </a:extLst>
          </p:cNvPr>
          <p:cNvPicPr>
            <a:picLocks noChangeAspect="1"/>
          </p:cNvPicPr>
          <p:nvPr/>
        </p:nvPicPr>
        <p:blipFill>
          <a:blip r:embed="rId2"/>
          <a:stretch>
            <a:fillRect/>
          </a:stretch>
        </p:blipFill>
        <p:spPr>
          <a:xfrm>
            <a:off x="609122" y="2249328"/>
            <a:ext cx="11007410" cy="2173585"/>
          </a:xfrm>
          <a:prstGeom prst="rect">
            <a:avLst/>
          </a:prstGeom>
        </p:spPr>
      </p:pic>
    </p:spTree>
    <p:extLst>
      <p:ext uri="{BB962C8B-B14F-4D97-AF65-F5344CB8AC3E}">
        <p14:creationId xmlns:p14="http://schemas.microsoft.com/office/powerpoint/2010/main" val="746627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31A3-74C6-1507-8A30-04567AF87C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221626-AA55-50D7-8794-EA085B6B6C9C}"/>
              </a:ext>
            </a:extLst>
          </p:cNvPr>
          <p:cNvSpPr>
            <a:spLocks noGrp="1"/>
          </p:cNvSpPr>
          <p:nvPr>
            <p:ph type="title"/>
          </p:nvPr>
        </p:nvSpPr>
        <p:spPr/>
        <p:txBody>
          <a:bodyPr/>
          <a:lstStyle/>
          <a:p>
            <a:r>
              <a:rPr lang="fr-FR" dirty="0">
                <a:solidFill>
                  <a:srgbClr val="E7E6E6">
                    <a:lumMod val="50000"/>
                  </a:srgbClr>
                </a:solidFill>
                <a:latin typeface="Calibri" panose="020F0502020204030204"/>
              </a:rPr>
              <a:t>Voici la réponse à la question posée.</a:t>
            </a:r>
            <a:endParaRPr lang="fr-FR" dirty="0"/>
          </a:p>
        </p:txBody>
      </p:sp>
      <p:sp>
        <p:nvSpPr>
          <p:cNvPr id="3" name="Espace réservé du contenu 2">
            <a:extLst>
              <a:ext uri="{FF2B5EF4-FFF2-40B4-BE49-F238E27FC236}">
                <a16:creationId xmlns:a16="http://schemas.microsoft.com/office/drawing/2014/main" id="{9E477FBA-B668-1E58-6B92-58E9E5580ADB}"/>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4" name="Image 3" descr="Une image contenant texte, capture d’écran, Police, ligne&#10;&#10;Le contenu généré par l’IA peut être incorrect.">
            <a:extLst>
              <a:ext uri="{FF2B5EF4-FFF2-40B4-BE49-F238E27FC236}">
                <a16:creationId xmlns:a16="http://schemas.microsoft.com/office/drawing/2014/main" id="{8C4F10E7-2280-B60F-2C7E-DDBCB975F7CC}"/>
              </a:ext>
            </a:extLst>
          </p:cNvPr>
          <p:cNvPicPr>
            <a:picLocks noChangeAspect="1"/>
          </p:cNvPicPr>
          <p:nvPr/>
        </p:nvPicPr>
        <p:blipFill>
          <a:blip r:embed="rId2"/>
          <a:stretch>
            <a:fillRect/>
          </a:stretch>
        </p:blipFill>
        <p:spPr>
          <a:xfrm>
            <a:off x="618267" y="2222433"/>
            <a:ext cx="11007410" cy="3336463"/>
          </a:xfrm>
          <a:prstGeom prst="rect">
            <a:avLst/>
          </a:prstGeom>
        </p:spPr>
      </p:pic>
      <p:sp>
        <p:nvSpPr>
          <p:cNvPr id="6" name="ZoneTexte 5">
            <a:extLst>
              <a:ext uri="{FF2B5EF4-FFF2-40B4-BE49-F238E27FC236}">
                <a16:creationId xmlns:a16="http://schemas.microsoft.com/office/drawing/2014/main" id="{FCA24DA6-CDD8-85F7-55E0-95DA652CD00F}"/>
              </a:ext>
            </a:extLst>
          </p:cNvPr>
          <p:cNvSpPr txBox="1"/>
          <p:nvPr/>
        </p:nvSpPr>
        <p:spPr>
          <a:xfrm>
            <a:off x="1729409" y="3544453"/>
            <a:ext cx="10237304" cy="1015663"/>
          </a:xfrm>
          <a:prstGeom prst="rect">
            <a:avLst/>
          </a:prstGeom>
          <a:noFill/>
        </p:spPr>
        <p:txBody>
          <a:bodyPr wrap="square">
            <a:spAutoFit/>
          </a:bodyPr>
          <a:lstStyle/>
          <a:p>
            <a:r>
              <a:rPr lang="fr-FR" sz="2000" b="1" i="1" dirty="0">
                <a:solidFill>
                  <a:schemeClr val="accent4"/>
                </a:solidFill>
              </a:rPr>
              <a:t>« La sécheresse ne touche pas seulement les plantes, mais aussi les animaux et les humains. » </a:t>
            </a:r>
            <a:r>
              <a:rPr lang="fr-FR" sz="2000" b="1" dirty="0"/>
              <a:t>et aussi </a:t>
            </a:r>
            <a:r>
              <a:rPr lang="fr-FR" sz="2000" b="1" dirty="0">
                <a:solidFill>
                  <a:schemeClr val="accent4"/>
                </a:solidFill>
              </a:rPr>
              <a:t>: </a:t>
            </a:r>
            <a:r>
              <a:rPr lang="fr-FR" sz="2000" b="1" i="1" dirty="0">
                <a:solidFill>
                  <a:schemeClr val="accent4"/>
                </a:solidFill>
              </a:rPr>
              <a:t>« Les populations ont de plus en plus de difficultés à trouver de l’eau potable. »</a:t>
            </a:r>
            <a:endParaRPr lang="fr-FR" sz="2000" b="1" dirty="0">
              <a:solidFill>
                <a:schemeClr val="accent4"/>
              </a:solidFill>
            </a:endParaRPr>
          </a:p>
        </p:txBody>
      </p:sp>
      <p:sp>
        <p:nvSpPr>
          <p:cNvPr id="8" name="ZoneTexte 7">
            <a:extLst>
              <a:ext uri="{FF2B5EF4-FFF2-40B4-BE49-F238E27FC236}">
                <a16:creationId xmlns:a16="http://schemas.microsoft.com/office/drawing/2014/main" id="{7445D575-DABB-6DE0-EC05-38BD2BA9C7F1}"/>
              </a:ext>
            </a:extLst>
          </p:cNvPr>
          <p:cNvSpPr txBox="1"/>
          <p:nvPr/>
        </p:nvSpPr>
        <p:spPr>
          <a:xfrm>
            <a:off x="2174185" y="4560116"/>
            <a:ext cx="9451492" cy="707886"/>
          </a:xfrm>
          <a:prstGeom prst="rect">
            <a:avLst/>
          </a:prstGeom>
          <a:noFill/>
        </p:spPr>
        <p:txBody>
          <a:bodyPr wrap="square">
            <a:spAutoFit/>
          </a:bodyPr>
          <a:lstStyle/>
          <a:p>
            <a:r>
              <a:rPr lang="fr-FR" sz="2000" b="1" dirty="0">
                <a:solidFill>
                  <a:schemeClr val="accent4"/>
                </a:solidFill>
              </a:rPr>
              <a:t>Non, le manque d’eau ne touche pas seulement les campagnes. Il touche aussi les animaux et les humains, donc toute la population.</a:t>
            </a:r>
          </a:p>
        </p:txBody>
      </p:sp>
    </p:spTree>
    <p:extLst>
      <p:ext uri="{BB962C8B-B14F-4D97-AF65-F5344CB8AC3E}">
        <p14:creationId xmlns:p14="http://schemas.microsoft.com/office/powerpoint/2010/main" val="4094582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DADE2-128C-B62E-C2FE-8E4603D369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3C88AD-6715-AB78-948C-74A8D44A9D17}"/>
              </a:ext>
            </a:extLst>
          </p:cNvPr>
          <p:cNvSpPr>
            <a:spLocks noGrp="1"/>
          </p:cNvSpPr>
          <p:nvPr>
            <p:ph type="title"/>
          </p:nvPr>
        </p:nvSpPr>
        <p:spPr>
          <a:xfrm>
            <a:off x="741919" y="290583"/>
            <a:ext cx="10529279" cy="267549"/>
          </a:xfrm>
        </p:spPr>
        <p:txBody>
          <a:bodyPr/>
          <a:lstStyle/>
          <a:p>
            <a:r>
              <a:rPr lang="fr-FR" dirty="0">
                <a:solidFill>
                  <a:srgbClr val="E7E6E6">
                    <a:lumMod val="50000"/>
                  </a:srgbClr>
                </a:solidFill>
                <a:latin typeface="Calibri" panose="020F0502020204030204"/>
              </a:rPr>
              <a:t>Maintenant, passons à l’activité 3: Relevez dans le texte des indices et répondez à la question suivante. Travaillez en binômes</a:t>
            </a:r>
            <a:endParaRPr lang="fr-FR" dirty="0"/>
          </a:p>
        </p:txBody>
      </p:sp>
      <p:sp>
        <p:nvSpPr>
          <p:cNvPr id="3" name="Espace réservé du contenu 2">
            <a:extLst>
              <a:ext uri="{FF2B5EF4-FFF2-40B4-BE49-F238E27FC236}">
                <a16:creationId xmlns:a16="http://schemas.microsoft.com/office/drawing/2014/main" id="{1B210AC9-5DE7-1C74-6FF4-94274C511608}"/>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pic>
        <p:nvPicPr>
          <p:cNvPr id="6" name="Image 5" descr="Une image contenant texte, capture d’écran, Police, nombre&#10;&#10;Le contenu généré par l’IA peut être incorrect.">
            <a:extLst>
              <a:ext uri="{FF2B5EF4-FFF2-40B4-BE49-F238E27FC236}">
                <a16:creationId xmlns:a16="http://schemas.microsoft.com/office/drawing/2014/main" id="{34654B94-4A32-35EA-1E3E-5B9FEDD913E1}"/>
              </a:ext>
            </a:extLst>
          </p:cNvPr>
          <p:cNvPicPr>
            <a:picLocks noChangeAspect="1"/>
          </p:cNvPicPr>
          <p:nvPr/>
        </p:nvPicPr>
        <p:blipFill>
          <a:blip r:embed="rId2"/>
          <a:stretch>
            <a:fillRect/>
          </a:stretch>
        </p:blipFill>
        <p:spPr>
          <a:xfrm>
            <a:off x="602830" y="1917506"/>
            <a:ext cx="11125343" cy="2957219"/>
          </a:xfrm>
          <a:prstGeom prst="rect">
            <a:avLst/>
          </a:prstGeom>
        </p:spPr>
      </p:pic>
    </p:spTree>
    <p:extLst>
      <p:ext uri="{BB962C8B-B14F-4D97-AF65-F5344CB8AC3E}">
        <p14:creationId xmlns:p14="http://schemas.microsoft.com/office/powerpoint/2010/main" val="2467611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C7E4F-8ADA-4BCA-97D7-00AC3C3153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6D177A-7506-1DAC-6A0B-51DEED2D9602}"/>
              </a:ext>
            </a:extLst>
          </p:cNvPr>
          <p:cNvSpPr>
            <a:spLocks noGrp="1"/>
          </p:cNvSpPr>
          <p:nvPr>
            <p:ph type="title"/>
          </p:nvPr>
        </p:nvSpPr>
        <p:spPr/>
        <p:txBody>
          <a:bodyPr/>
          <a:lstStyle/>
          <a:p>
            <a:r>
              <a:rPr lang="fr-FR" dirty="0">
                <a:solidFill>
                  <a:srgbClr val="E7E6E6">
                    <a:lumMod val="50000"/>
                  </a:srgbClr>
                </a:solidFill>
                <a:latin typeface="Calibri" panose="020F0502020204030204"/>
              </a:rPr>
              <a:t>Voici la réponse à la question posée.</a:t>
            </a:r>
            <a:endParaRPr lang="fr-FR" dirty="0"/>
          </a:p>
        </p:txBody>
      </p:sp>
      <p:sp>
        <p:nvSpPr>
          <p:cNvPr id="3" name="Espace réservé du contenu 2">
            <a:extLst>
              <a:ext uri="{FF2B5EF4-FFF2-40B4-BE49-F238E27FC236}">
                <a16:creationId xmlns:a16="http://schemas.microsoft.com/office/drawing/2014/main" id="{BCDBB673-7A3F-6708-4BF4-5150A7C7A4C0}"/>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5" name="Image 4" descr="Une image contenant texte, capture d’écran, Police, nombre&#10;&#10;Le contenu généré par l’IA peut être incorrect.">
            <a:extLst>
              <a:ext uri="{FF2B5EF4-FFF2-40B4-BE49-F238E27FC236}">
                <a16:creationId xmlns:a16="http://schemas.microsoft.com/office/drawing/2014/main" id="{94E376A3-B6BB-6A54-77E0-46E321746841}"/>
              </a:ext>
            </a:extLst>
          </p:cNvPr>
          <p:cNvPicPr>
            <a:picLocks noChangeAspect="1"/>
          </p:cNvPicPr>
          <p:nvPr/>
        </p:nvPicPr>
        <p:blipFill>
          <a:blip r:embed="rId2"/>
          <a:stretch>
            <a:fillRect/>
          </a:stretch>
        </p:blipFill>
        <p:spPr>
          <a:xfrm>
            <a:off x="652526" y="1950390"/>
            <a:ext cx="11125343" cy="2957219"/>
          </a:xfrm>
          <a:prstGeom prst="rect">
            <a:avLst/>
          </a:prstGeom>
        </p:spPr>
      </p:pic>
      <p:sp>
        <p:nvSpPr>
          <p:cNvPr id="9" name="ZoneTexte 8">
            <a:extLst>
              <a:ext uri="{FF2B5EF4-FFF2-40B4-BE49-F238E27FC236}">
                <a16:creationId xmlns:a16="http://schemas.microsoft.com/office/drawing/2014/main" id="{A7F03FAE-54F7-3CF3-45DE-B9E78BD7FA16}"/>
              </a:ext>
            </a:extLst>
          </p:cNvPr>
          <p:cNvSpPr txBox="1"/>
          <p:nvPr/>
        </p:nvSpPr>
        <p:spPr>
          <a:xfrm>
            <a:off x="2325757" y="3429000"/>
            <a:ext cx="2981738" cy="2246769"/>
          </a:xfrm>
          <a:prstGeom prst="rect">
            <a:avLst/>
          </a:prstGeom>
          <a:noFill/>
        </p:spPr>
        <p:txBody>
          <a:bodyPr wrap="square" rtlCol="0">
            <a:spAutoFit/>
          </a:bodyPr>
          <a:lstStyle/>
          <a:p>
            <a:pPr marL="342900" indent="-342900" algn="l">
              <a:buFont typeface="Arial" panose="020B0604020202020204" pitchFamily="34" charset="0"/>
              <a:buChar char="•"/>
            </a:pPr>
            <a:r>
              <a:rPr lang="fr-FR" sz="2000" b="1" dirty="0">
                <a:solidFill>
                  <a:schemeClr val="accent4"/>
                </a:solidFill>
                <a:latin typeface="Calibri" panose="020F0502020204030204" pitchFamily="34" charset="0"/>
                <a:cs typeface="Calibri" panose="020F0502020204030204" pitchFamily="34" charset="0"/>
              </a:rPr>
              <a:t>Température élevée,</a:t>
            </a:r>
          </a:p>
          <a:p>
            <a:pPr marL="342900" indent="-342900" algn="l">
              <a:buFont typeface="Arial" panose="020B0604020202020204" pitchFamily="34" charset="0"/>
              <a:buChar char="•"/>
            </a:pPr>
            <a:r>
              <a:rPr lang="fr-FR" sz="2000" b="1" dirty="0">
                <a:solidFill>
                  <a:schemeClr val="accent4"/>
                </a:solidFill>
                <a:latin typeface="Calibri" panose="020F0502020204030204" pitchFamily="34" charset="0"/>
                <a:cs typeface="Calibri" panose="020F0502020204030204" pitchFamily="34" charset="0"/>
              </a:rPr>
              <a:t>Augmentation des besoins en eau,</a:t>
            </a:r>
          </a:p>
          <a:p>
            <a:pPr marL="342900" indent="-342900" algn="l">
              <a:buFont typeface="Arial" panose="020B0604020202020204" pitchFamily="34" charset="0"/>
              <a:buChar char="•"/>
            </a:pPr>
            <a:r>
              <a:rPr lang="fr-FR" sz="2000" b="1" dirty="0">
                <a:solidFill>
                  <a:schemeClr val="accent4"/>
                </a:solidFill>
                <a:latin typeface="Calibri" panose="020F0502020204030204" pitchFamily="34" charset="0"/>
                <a:cs typeface="Calibri" panose="020F0502020204030204" pitchFamily="34" charset="0"/>
              </a:rPr>
              <a:t>Activités humaines( couper les arbres, grandes villes, agriculture forte)</a:t>
            </a:r>
          </a:p>
        </p:txBody>
      </p:sp>
      <p:sp>
        <p:nvSpPr>
          <p:cNvPr id="10" name="Rectangle 2">
            <a:extLst>
              <a:ext uri="{FF2B5EF4-FFF2-40B4-BE49-F238E27FC236}">
                <a16:creationId xmlns:a16="http://schemas.microsoft.com/office/drawing/2014/main" id="{CDA03F2D-9010-3099-C6D6-1ED8FE1AAC72}"/>
              </a:ext>
            </a:extLst>
          </p:cNvPr>
          <p:cNvSpPr>
            <a:spLocks noChangeArrowheads="1"/>
          </p:cNvSpPr>
          <p:nvPr/>
        </p:nvSpPr>
        <p:spPr bwMode="auto">
          <a:xfrm>
            <a:off x="5307495" y="3022615"/>
            <a:ext cx="2981739"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Les plantes sèchent.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Les récoltes baissent.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Diminution des réserves d’eau.</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Difficulté à trouver de l’eau potable.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Risque d’incendies de forêt.</a:t>
            </a:r>
          </a:p>
        </p:txBody>
      </p:sp>
      <p:sp>
        <p:nvSpPr>
          <p:cNvPr id="12" name="Rectangle 3">
            <a:extLst>
              <a:ext uri="{FF2B5EF4-FFF2-40B4-BE49-F238E27FC236}">
                <a16:creationId xmlns:a16="http://schemas.microsoft.com/office/drawing/2014/main" id="{AEC9EC00-4D4B-9D1C-0C26-1D29B26C0047}"/>
              </a:ext>
            </a:extLst>
          </p:cNvPr>
          <p:cNvSpPr>
            <a:spLocks noChangeArrowheads="1"/>
          </p:cNvSpPr>
          <p:nvPr/>
        </p:nvSpPr>
        <p:spPr bwMode="auto">
          <a:xfrm>
            <a:off x="8289233" y="3402642"/>
            <a:ext cx="371723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Limiter la construction dans certains endroits.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accent4"/>
                </a:solidFill>
                <a:effectLst/>
                <a:latin typeface="Calibri "/>
              </a:rPr>
              <a:t>Utiliser des méthodes qui économisent l’eau (irrigation goutte-à-goutte).</a:t>
            </a:r>
          </a:p>
        </p:txBody>
      </p:sp>
    </p:spTree>
    <p:extLst>
      <p:ext uri="{BB962C8B-B14F-4D97-AF65-F5344CB8AC3E}">
        <p14:creationId xmlns:p14="http://schemas.microsoft.com/office/powerpoint/2010/main" val="1429507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24995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6AD55-C38F-D6CE-923B-CF39077D4BB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A523701-740A-4900-7E73-742E344A56AB}"/>
              </a:ext>
            </a:extLst>
          </p:cNvPr>
          <p:cNvSpPr>
            <a:spLocks noGrp="1"/>
          </p:cNvSpPr>
          <p:nvPr>
            <p:ph type="title"/>
          </p:nvPr>
        </p:nvSpPr>
        <p:spPr/>
        <p:txBody>
          <a:bodyPr/>
          <a:lstStyle/>
          <a:p>
            <a:r>
              <a:rPr lang="fr-FR" dirty="0">
                <a:solidFill>
                  <a:srgbClr val="E7E6E6">
                    <a:lumMod val="50000"/>
                  </a:srgbClr>
                </a:solidFill>
                <a:latin typeface="Calibri" panose="020F0502020204030204"/>
              </a:rPr>
              <a:t>Identifiez les causes naturelles et humaines de la sécheresse. Travaillez seuls.</a:t>
            </a:r>
          </a:p>
        </p:txBody>
      </p:sp>
      <p:sp>
        <p:nvSpPr>
          <p:cNvPr id="10" name="Espace réservé du contenu 3">
            <a:extLst>
              <a:ext uri="{FF2B5EF4-FFF2-40B4-BE49-F238E27FC236}">
                <a16:creationId xmlns:a16="http://schemas.microsoft.com/office/drawing/2014/main" id="{7270F6F6-424C-E481-6DEA-B6B705531459}"/>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Circuler dans les rangs. Accompagner les élèves en difficulté. </a:t>
            </a:r>
          </a:p>
        </p:txBody>
      </p:sp>
      <p:pic>
        <p:nvPicPr>
          <p:cNvPr id="3" name="Image 2" descr="Une image contenant texte, capture d’écran, Police, nombre&#10;&#10;Le contenu généré par l’IA peut être incorrect.">
            <a:extLst>
              <a:ext uri="{FF2B5EF4-FFF2-40B4-BE49-F238E27FC236}">
                <a16:creationId xmlns:a16="http://schemas.microsoft.com/office/drawing/2014/main" id="{ED80BB09-6A26-54BF-7F8A-24C0CE380710}"/>
              </a:ext>
            </a:extLst>
          </p:cNvPr>
          <p:cNvPicPr>
            <a:picLocks noChangeAspect="1"/>
          </p:cNvPicPr>
          <p:nvPr/>
        </p:nvPicPr>
        <p:blipFill>
          <a:blip r:embed="rId2"/>
          <a:stretch>
            <a:fillRect/>
          </a:stretch>
        </p:blipFill>
        <p:spPr>
          <a:xfrm>
            <a:off x="871188" y="1732455"/>
            <a:ext cx="10797339" cy="3545223"/>
          </a:xfrm>
          <a:prstGeom prst="rect">
            <a:avLst/>
          </a:prstGeom>
        </p:spPr>
      </p:pic>
    </p:spTree>
    <p:extLst>
      <p:ext uri="{BB962C8B-B14F-4D97-AF65-F5344CB8AC3E}">
        <p14:creationId xmlns:p14="http://schemas.microsoft.com/office/powerpoint/2010/main" val="3372233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3585-5A29-310B-3BFA-0723C96FE7D6}"/>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9B58D74-212D-952B-8386-E6076273826C}"/>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causes naturelles et humaines liées à ce phénomène.</a:t>
            </a:r>
          </a:p>
        </p:txBody>
      </p:sp>
      <p:sp>
        <p:nvSpPr>
          <p:cNvPr id="10" name="Espace réservé du contenu 3">
            <a:extLst>
              <a:ext uri="{FF2B5EF4-FFF2-40B4-BE49-F238E27FC236}">
                <a16:creationId xmlns:a16="http://schemas.microsoft.com/office/drawing/2014/main" id="{EFC64970-8E47-B717-58AE-6375925D8CFB}"/>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2" name="Image 1" descr="Une image contenant texte, capture d’écran, Police, nombre&#10;&#10;Le contenu généré par l’IA peut être incorrect.">
            <a:extLst>
              <a:ext uri="{FF2B5EF4-FFF2-40B4-BE49-F238E27FC236}">
                <a16:creationId xmlns:a16="http://schemas.microsoft.com/office/drawing/2014/main" id="{F09421AA-7982-9CCB-639A-4AE4B14E77AE}"/>
              </a:ext>
            </a:extLst>
          </p:cNvPr>
          <p:cNvPicPr>
            <a:picLocks noChangeAspect="1"/>
          </p:cNvPicPr>
          <p:nvPr/>
        </p:nvPicPr>
        <p:blipFill>
          <a:blip r:embed="rId2"/>
          <a:stretch>
            <a:fillRect/>
          </a:stretch>
        </p:blipFill>
        <p:spPr>
          <a:xfrm>
            <a:off x="603128" y="2053382"/>
            <a:ext cx="10797339" cy="3545223"/>
          </a:xfrm>
          <a:prstGeom prst="rect">
            <a:avLst/>
          </a:prstGeom>
        </p:spPr>
      </p:pic>
      <p:sp>
        <p:nvSpPr>
          <p:cNvPr id="3" name="Rectangle 1">
            <a:extLst>
              <a:ext uri="{FF2B5EF4-FFF2-40B4-BE49-F238E27FC236}">
                <a16:creationId xmlns:a16="http://schemas.microsoft.com/office/drawing/2014/main" id="{CB424BF4-B9F1-C3E2-564D-3A37DE1EDADF}"/>
              </a:ext>
            </a:extLst>
          </p:cNvPr>
          <p:cNvSpPr>
            <a:spLocks noChangeArrowheads="1"/>
          </p:cNvSpPr>
          <p:nvPr/>
        </p:nvSpPr>
        <p:spPr bwMode="auto">
          <a:xfrm>
            <a:off x="1262269" y="3613666"/>
            <a:ext cx="39458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fr-FR" altLang="fr-FR" sz="2400" b="1" dirty="0">
                <a:solidFill>
                  <a:schemeClr val="accent4"/>
                </a:solidFill>
                <a:latin typeface="Calibri "/>
              </a:rPr>
              <a:t>L</a:t>
            </a:r>
            <a:r>
              <a:rPr kumimoji="0" lang="fr-FR" altLang="fr-FR" sz="2400" b="1" i="0" u="none" strike="noStrike" cap="none" normalizeH="0" baseline="0" dirty="0">
                <a:ln>
                  <a:noFill/>
                </a:ln>
                <a:solidFill>
                  <a:schemeClr val="accent4"/>
                </a:solidFill>
                <a:effectLst/>
                <a:latin typeface="Calibri "/>
              </a:rPr>
              <a:t>e manque de pluie.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400" b="1" i="0" u="none" strike="noStrike" cap="none" normalizeH="0" baseline="0" dirty="0">
                <a:ln>
                  <a:noFill/>
                </a:ln>
                <a:solidFill>
                  <a:schemeClr val="accent4"/>
                </a:solidFill>
                <a:effectLst/>
                <a:latin typeface="Calibri "/>
              </a:rPr>
              <a:t>Les Températures élevées.</a:t>
            </a:r>
          </a:p>
        </p:txBody>
      </p:sp>
      <p:sp>
        <p:nvSpPr>
          <p:cNvPr id="4" name="Rectangle 2">
            <a:extLst>
              <a:ext uri="{FF2B5EF4-FFF2-40B4-BE49-F238E27FC236}">
                <a16:creationId xmlns:a16="http://schemas.microsoft.com/office/drawing/2014/main" id="{3ECA71D6-C851-41BA-83F4-189545D8937F}"/>
              </a:ext>
            </a:extLst>
          </p:cNvPr>
          <p:cNvSpPr>
            <a:spLocks noChangeArrowheads="1"/>
          </p:cNvSpPr>
          <p:nvPr/>
        </p:nvSpPr>
        <p:spPr bwMode="auto">
          <a:xfrm>
            <a:off x="6096000" y="3509017"/>
            <a:ext cx="463223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400" b="1" i="0" u="none" strike="noStrike" cap="none" normalizeH="0" baseline="0" dirty="0">
                <a:ln>
                  <a:noFill/>
                </a:ln>
                <a:solidFill>
                  <a:schemeClr val="accent4"/>
                </a:solidFill>
                <a:effectLst/>
                <a:latin typeface="Calibri "/>
              </a:rPr>
              <a:t>Couper les arbres (déforestation).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400" b="1" i="0" u="none" strike="noStrike" cap="none" normalizeH="0" baseline="0" dirty="0">
                <a:ln>
                  <a:noFill/>
                </a:ln>
                <a:solidFill>
                  <a:schemeClr val="accent4"/>
                </a:solidFill>
                <a:effectLst/>
                <a:latin typeface="Calibri "/>
              </a:rPr>
              <a:t>Construire de grandes villes.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400" b="1" i="0" u="none" strike="noStrike" cap="none" normalizeH="0" baseline="0" dirty="0">
                <a:ln>
                  <a:noFill/>
                </a:ln>
                <a:solidFill>
                  <a:schemeClr val="accent4"/>
                </a:solidFill>
                <a:effectLst/>
                <a:latin typeface="Calibri "/>
              </a:rPr>
              <a:t>Pratiquer une agriculture </a:t>
            </a:r>
            <a:r>
              <a:rPr lang="fr-FR" altLang="fr-FR" sz="2400" b="1" dirty="0">
                <a:solidFill>
                  <a:schemeClr val="accent4"/>
                </a:solidFill>
                <a:latin typeface="Calibri "/>
              </a:rPr>
              <a:t>forte</a:t>
            </a:r>
            <a:r>
              <a:rPr kumimoji="0" lang="fr-FR" altLang="fr-FR" sz="2400" b="1" i="0" u="none" strike="noStrike" cap="none" normalizeH="0" baseline="0" dirty="0">
                <a:ln>
                  <a:noFill/>
                </a:ln>
                <a:solidFill>
                  <a:schemeClr val="accent4"/>
                </a:solidFill>
                <a:effectLst/>
                <a:latin typeface="Calibri "/>
              </a:rPr>
              <a:t>.</a:t>
            </a:r>
          </a:p>
        </p:txBody>
      </p:sp>
    </p:spTree>
    <p:extLst>
      <p:ext uri="{BB962C8B-B14F-4D97-AF65-F5344CB8AC3E}">
        <p14:creationId xmlns:p14="http://schemas.microsoft.com/office/powerpoint/2010/main" val="1728892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63E4C9-AB2E-D421-F1EE-20D8426BC2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B539A0-4978-3B0C-0C53-359EE97CCCC2}"/>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deuxième partie de la séance consacrée à la lecture fluence.</a:t>
            </a:r>
            <a:endParaRPr lang="fr-FR" dirty="0"/>
          </a:p>
        </p:txBody>
      </p:sp>
      <p:sp>
        <p:nvSpPr>
          <p:cNvPr id="3" name="TextBox 6">
            <a:extLst>
              <a:ext uri="{FF2B5EF4-FFF2-40B4-BE49-F238E27FC236}">
                <a16:creationId xmlns:a16="http://schemas.microsoft.com/office/drawing/2014/main" id="{70D9198B-1A7B-7F6F-2FCF-80C43A419ABE}"/>
              </a:ext>
            </a:extLst>
          </p:cNvPr>
          <p:cNvSpPr txBox="1"/>
          <p:nvPr/>
        </p:nvSpPr>
        <p:spPr>
          <a:xfrm>
            <a:off x="4717524" y="1836866"/>
            <a:ext cx="6564084" cy="3366114"/>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267" b="1" i="1" dirty="0">
                <a:solidFill>
                  <a:srgbClr val="44546A"/>
                </a:solidFill>
                <a:latin typeface="Calibri"/>
              </a:rPr>
              <a:t>Lecture fluence</a:t>
            </a: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267" b="1" kern="0" dirty="0">
                <a:solidFill>
                  <a:srgbClr val="44546A"/>
                </a:solidFill>
                <a:latin typeface="Calibri"/>
                <a:ea typeface="Calibri"/>
                <a:cs typeface="Calibri"/>
              </a:rPr>
              <a:t> 25 min</a:t>
            </a:r>
            <a:endParaRPr lang="en-US" sz="4267"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FFEDCE22-6A16-FE73-944D-1CAF4E60018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75A4D31C-41C9-2CCC-9B76-182BA12F1802}"/>
              </a:ext>
            </a:extLst>
          </p:cNvPr>
          <p:cNvSpPr/>
          <p:nvPr/>
        </p:nvSpPr>
        <p:spPr>
          <a:xfrm>
            <a:off x="7861879" y="408573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6" name="ZoneTexte 5">
            <a:extLst>
              <a:ext uri="{FF2B5EF4-FFF2-40B4-BE49-F238E27FC236}">
                <a16:creationId xmlns:a16="http://schemas.microsoft.com/office/drawing/2014/main" id="{0FF392AA-9C75-A434-8377-0B08018B9A1F}"/>
              </a:ext>
            </a:extLst>
          </p:cNvPr>
          <p:cNvSpPr txBox="1"/>
          <p:nvPr/>
        </p:nvSpPr>
        <p:spPr>
          <a:xfrm>
            <a:off x="4961759" y="2253387"/>
            <a:ext cx="6672943" cy="1754326"/>
          </a:xfrm>
          <a:prstGeom prst="rect">
            <a:avLst/>
          </a:prstGeom>
          <a:noFill/>
        </p:spPr>
        <p:txBody>
          <a:bodyPr wrap="square">
            <a:spAutoFit/>
          </a:bodyPr>
          <a:lstStyle/>
          <a:p>
            <a:endParaRPr lang="fr-FR" dirty="0"/>
          </a:p>
          <a:p>
            <a:endParaRPr lang="fr-FR" dirty="0"/>
          </a:p>
          <a:p>
            <a:pPr algn="ctr"/>
            <a:endParaRPr lang="fr-FR" sz="2400" b="1" i="1" kern="0" dirty="0">
              <a:solidFill>
                <a:srgbClr val="44546A"/>
              </a:solidFill>
              <a:latin typeface="Calibri"/>
              <a:ea typeface="Calibri"/>
              <a:cs typeface="Calibri"/>
            </a:endParaRPr>
          </a:p>
          <a:p>
            <a:pPr algn="ctr"/>
            <a:r>
              <a:rPr lang="fr-FR" sz="2400" b="1" i="1" kern="0" dirty="0">
                <a:solidFill>
                  <a:srgbClr val="44546A"/>
                </a:solidFill>
                <a:latin typeface="Calibri"/>
                <a:ea typeface="Calibri"/>
                <a:cs typeface="Calibri"/>
              </a:rPr>
              <a:t>L’eau, une ressource </a:t>
            </a:r>
          </a:p>
          <a:p>
            <a:pPr algn="ctr"/>
            <a:r>
              <a:rPr lang="fr-FR" sz="2400" b="1" i="1" kern="0" dirty="0">
                <a:solidFill>
                  <a:srgbClr val="44546A"/>
                </a:solidFill>
                <a:latin typeface="Calibri"/>
                <a:ea typeface="Calibri"/>
                <a:cs typeface="Calibri"/>
              </a:rPr>
              <a:t>de plus en plus rare ! </a:t>
            </a:r>
          </a:p>
        </p:txBody>
      </p:sp>
    </p:spTree>
    <p:extLst>
      <p:ext uri="{BB962C8B-B14F-4D97-AF65-F5344CB8AC3E}">
        <p14:creationId xmlns:p14="http://schemas.microsoft.com/office/powerpoint/2010/main" val="1717125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3D7822-974F-8E8C-9266-7819A9E545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CE6CD-0D60-75B5-445A-59A4BB9E3953}"/>
              </a:ext>
            </a:extLst>
          </p:cNvPr>
          <p:cNvSpPr>
            <a:spLocks noGrp="1"/>
          </p:cNvSpPr>
          <p:nvPr>
            <p:ph type="title"/>
          </p:nvPr>
        </p:nvSpPr>
        <p:spPr/>
        <p:txBody>
          <a:bodyPr/>
          <a:lstStyle/>
          <a:p>
            <a:r>
              <a:rPr lang="fr-FR" dirty="0">
                <a:solidFill>
                  <a:srgbClr val="E7E6E6">
                    <a:lumMod val="50000"/>
                  </a:srgbClr>
                </a:solidFill>
                <a:latin typeface="Calibri" panose="020F0502020204030204"/>
              </a:rPr>
              <a:t>Voici l’objectif de la lecture fluence.</a:t>
            </a:r>
            <a:endParaRPr lang="fr-FR" dirty="0"/>
          </a:p>
        </p:txBody>
      </p:sp>
      <p:pic>
        <p:nvPicPr>
          <p:cNvPr id="7" name="Image 6">
            <a:extLst>
              <a:ext uri="{FF2B5EF4-FFF2-40B4-BE49-F238E27FC236}">
                <a16:creationId xmlns:a16="http://schemas.microsoft.com/office/drawing/2014/main" id="{34E72F68-DA03-A67B-C739-B45A798E1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23" y="2501112"/>
            <a:ext cx="1006687" cy="1006687"/>
          </a:xfrm>
          <a:prstGeom prst="rect">
            <a:avLst/>
          </a:prstGeom>
        </p:spPr>
      </p:pic>
      <p:sp>
        <p:nvSpPr>
          <p:cNvPr id="8" name="ZoneTexte 7">
            <a:extLst>
              <a:ext uri="{FF2B5EF4-FFF2-40B4-BE49-F238E27FC236}">
                <a16:creationId xmlns:a16="http://schemas.microsoft.com/office/drawing/2014/main" id="{13E1DF52-75A7-CA38-26C6-A947A4BB011E}"/>
              </a:ext>
            </a:extLst>
          </p:cNvPr>
          <p:cNvSpPr txBox="1"/>
          <p:nvPr/>
        </p:nvSpPr>
        <p:spPr>
          <a:xfrm>
            <a:off x="1779640" y="2769455"/>
            <a:ext cx="10412360" cy="470000"/>
          </a:xfrm>
          <a:prstGeom prst="rect">
            <a:avLst/>
          </a:prstGeom>
          <a:noFill/>
        </p:spPr>
        <p:txBody>
          <a:bodyPr wrap="square" rtlCol="0">
            <a:spAutoFit/>
          </a:bodyPr>
          <a:lstStyle/>
          <a:p>
            <a:pPr marL="85725" lvl="1" algn="just">
              <a:lnSpc>
                <a:spcPct val="107000"/>
              </a:lnSpc>
              <a:spcAft>
                <a:spcPts val="600"/>
              </a:spcAft>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Lecture Fluence : </a:t>
            </a:r>
            <a:r>
              <a:rPr lang="fr-FR" sz="2400" b="1" dirty="0">
                <a:solidFill>
                  <a:prstClr val="black"/>
                </a:solidFill>
                <a:latin typeface="Calibri" panose="020F0502020204030204" pitchFamily="34" charset="0"/>
                <a:ea typeface="Calibri" panose="020F0502020204030204" pitchFamily="34" charset="0"/>
                <a:cs typeface="Calibri" panose="020F0502020204030204" pitchFamily="34" charset="0"/>
              </a:rPr>
              <a:t>Marquer des pauses logiques pour structurer son propos</a:t>
            </a:r>
            <a:r>
              <a:rPr lang="fr-FR" sz="2400" b="1" dirty="0">
                <a:solidFill>
                  <a:prstClr val="black"/>
                </a:solidFill>
                <a:latin typeface="Calibri" panose="020F0502020204030204" pitchFamily="34" charset="0"/>
                <a:cs typeface="Calibri" panose="020F0502020204030204" pitchFamily="34" charset="0"/>
              </a:rPr>
              <a:t>.</a:t>
            </a:r>
          </a:p>
        </p:txBody>
      </p:sp>
      <p:sp>
        <p:nvSpPr>
          <p:cNvPr id="4" name="Espace réservé du contenu 3">
            <a:extLst>
              <a:ext uri="{FF2B5EF4-FFF2-40B4-BE49-F238E27FC236}">
                <a16:creationId xmlns:a16="http://schemas.microsoft.com/office/drawing/2014/main" id="{0B8E59C3-E8D1-8AA0-947A-B7BB089A0046}"/>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a:t>Lire l’objectif de la séance avec une voix claire et audible.</a:t>
            </a:r>
            <a:endParaRPr lang="fr-FR" sz="1600" i="1" dirty="0"/>
          </a:p>
        </p:txBody>
      </p:sp>
    </p:spTree>
    <p:extLst>
      <p:ext uri="{BB962C8B-B14F-4D97-AF65-F5344CB8AC3E}">
        <p14:creationId xmlns:p14="http://schemas.microsoft.com/office/powerpoint/2010/main" val="3659287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69920-EC4F-5C81-1EE7-63B038BAFB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2968E9-0799-B6B7-3327-9695CC00B36A}"/>
              </a:ext>
            </a:extLst>
          </p:cNvPr>
          <p:cNvSpPr>
            <a:spLocks noGrp="1"/>
          </p:cNvSpPr>
          <p:nvPr>
            <p:ph type="title"/>
          </p:nvPr>
        </p:nvSpPr>
        <p:spPr/>
        <p:txBody>
          <a:bodyPr/>
          <a:lstStyle/>
          <a:p>
            <a:r>
              <a:rPr lang="fr-FR" dirty="0">
                <a:solidFill>
                  <a:srgbClr val="E7E6E6">
                    <a:lumMod val="50000"/>
                  </a:srgbClr>
                </a:solidFill>
                <a:latin typeface="Calibri" panose="020F0502020204030204"/>
              </a:rPr>
              <a:t>.</a:t>
            </a:r>
            <a:endParaRPr lang="fr-FR" dirty="0"/>
          </a:p>
        </p:txBody>
      </p:sp>
      <p:sp>
        <p:nvSpPr>
          <p:cNvPr id="3" name="Espace réservé du contenu 2">
            <a:extLst>
              <a:ext uri="{FF2B5EF4-FFF2-40B4-BE49-F238E27FC236}">
                <a16:creationId xmlns:a16="http://schemas.microsoft.com/office/drawing/2014/main" id="{FC096F02-99E9-CEF1-8B5D-7A0C5E501216}"/>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Désigner 4 élèves pour lire à haute voix. Fournir un feedback immédiat.</a:t>
            </a:r>
          </a:p>
        </p:txBody>
      </p:sp>
      <p:sp>
        <p:nvSpPr>
          <p:cNvPr id="4" name="Titre 2">
            <a:extLst>
              <a:ext uri="{FF2B5EF4-FFF2-40B4-BE49-F238E27FC236}">
                <a16:creationId xmlns:a16="http://schemas.microsoft.com/office/drawing/2014/main" id="{441D6B5F-7286-12C9-5EAF-0758F105CF68}"/>
              </a:ext>
            </a:extLst>
          </p:cNvPr>
          <p:cNvSpPr txBox="1">
            <a:spLocks/>
          </p:cNvSpPr>
          <p:nvPr/>
        </p:nvSpPr>
        <p:spPr>
          <a:xfrm>
            <a:off x="933758" y="290583"/>
            <a:ext cx="10529279"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algn="just" defTabSz="342900">
              <a:spcAft>
                <a:spcPts val="450"/>
              </a:spcAft>
            </a:pPr>
            <a:r>
              <a:rPr lang="fr-FR" dirty="0">
                <a:solidFill>
                  <a:srgbClr val="E7E6E6">
                    <a:lumMod val="50000"/>
                  </a:srgbClr>
                </a:solidFill>
                <a:latin typeface="Calibri" panose="020F0502020204030204"/>
              </a:rPr>
              <a:t>Je vais lire ces mots-outils à haute voix. Ecoutez attentivement.</a:t>
            </a:r>
            <a:endParaRPr lang="fr-FR" altLang="fr-FR" dirty="0">
              <a:solidFill>
                <a:srgbClr val="E7E6E6">
                  <a:lumMod val="50000"/>
                </a:srgbClr>
              </a:solidFill>
              <a:latin typeface="Calibri" panose="020F0502020204030204"/>
            </a:endParaRPr>
          </a:p>
        </p:txBody>
      </p:sp>
      <p:pic>
        <p:nvPicPr>
          <p:cNvPr id="7" name="Image 6" descr="Une image contenant texte, capture d’écran, Police, ligne&#10;&#10;Le contenu généré par l’IA peut être incorrect.">
            <a:extLst>
              <a:ext uri="{FF2B5EF4-FFF2-40B4-BE49-F238E27FC236}">
                <a16:creationId xmlns:a16="http://schemas.microsoft.com/office/drawing/2014/main" id="{F2A728B5-D3D0-9EB2-802C-1894E6FCBB48}"/>
              </a:ext>
            </a:extLst>
          </p:cNvPr>
          <p:cNvPicPr>
            <a:picLocks noChangeAspect="1"/>
          </p:cNvPicPr>
          <p:nvPr/>
        </p:nvPicPr>
        <p:blipFill>
          <a:blip r:embed="rId2"/>
          <a:stretch>
            <a:fillRect/>
          </a:stretch>
        </p:blipFill>
        <p:spPr>
          <a:xfrm>
            <a:off x="522403" y="2309588"/>
            <a:ext cx="11147194" cy="2172151"/>
          </a:xfrm>
          <a:prstGeom prst="rect">
            <a:avLst/>
          </a:prstGeom>
        </p:spPr>
      </p:pic>
    </p:spTree>
    <p:extLst>
      <p:ext uri="{BB962C8B-B14F-4D97-AF65-F5344CB8AC3E}">
        <p14:creationId xmlns:p14="http://schemas.microsoft.com/office/powerpoint/2010/main" val="3959350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3B601E-04B1-2D73-0AD8-5B5586A60E6D}"/>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804549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6311-8DCA-99A6-76A7-A22244403A9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C986563-3D28-A616-83DB-16A257C7E4B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Voici trois phrases prises dans le texte. Je vais les lire à haute voix. Ecoutez bien !</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A9A960F7-E869-47A8-A2FC-F683DA04FDEE}"/>
              </a:ext>
            </a:extLst>
          </p:cNvPr>
          <p:cNvSpPr>
            <a:spLocks noGrp="1"/>
          </p:cNvSpPr>
          <p:nvPr>
            <p:ph sz="quarter" idx="11"/>
          </p:nvPr>
        </p:nvSpPr>
        <p:spPr/>
        <p:txBody>
          <a:bodyPr/>
          <a:lstStyle/>
          <a:p>
            <a:r>
              <a:rPr lang="fr-FR" sz="1600" dirty="0">
                <a:solidFill>
                  <a:schemeClr val="tx1">
                    <a:lumMod val="50000"/>
                    <a:lumOff val="50000"/>
                  </a:schemeClr>
                </a:solidFill>
              </a:rPr>
              <a:t>Donner un modèle de lecture. Rappeler la démarche : ne pas lire sans marquer des pauses.</a:t>
            </a:r>
          </a:p>
        </p:txBody>
      </p:sp>
      <p:sp>
        <p:nvSpPr>
          <p:cNvPr id="5" name="ZoneTexte 4">
            <a:extLst>
              <a:ext uri="{FF2B5EF4-FFF2-40B4-BE49-F238E27FC236}">
                <a16:creationId xmlns:a16="http://schemas.microsoft.com/office/drawing/2014/main" id="{EB411149-52C9-C8BB-B0EF-7E9944305724}"/>
              </a:ext>
            </a:extLst>
          </p:cNvPr>
          <p:cNvSpPr txBox="1"/>
          <p:nvPr/>
        </p:nvSpPr>
        <p:spPr>
          <a:xfrm>
            <a:off x="933533" y="1617218"/>
            <a:ext cx="9990106" cy="830997"/>
          </a:xfrm>
          <a:prstGeom prst="rect">
            <a:avLst/>
          </a:prstGeom>
          <a:noFill/>
        </p:spPr>
        <p:txBody>
          <a:bodyPr wrap="square">
            <a:spAutoFit/>
          </a:bodyPr>
          <a:lstStyle/>
          <a:p>
            <a:pPr marL="342900" indent="-342900" algn="just">
              <a:buFont typeface="Wingdings" panose="05000000000000000000" pitchFamily="2" charset="2"/>
              <a:buChar char="§"/>
            </a:pPr>
            <a:r>
              <a:rPr lang="fr-FR" sz="2400" b="0" i="0" u="none" strike="noStrike" baseline="0" dirty="0">
                <a:latin typeface="Calibri" panose="020F0502020204030204" pitchFamily="34" charset="0"/>
              </a:rPr>
              <a:t>Ce phénomène est causé par le manque de pluie, des températures élevées, et l’augmentation des besoins en eau. </a:t>
            </a:r>
            <a:endParaRPr lang="fr-FR" sz="2400" dirty="0"/>
          </a:p>
        </p:txBody>
      </p:sp>
      <p:sp>
        <p:nvSpPr>
          <p:cNvPr id="7" name="ZoneTexte 6">
            <a:extLst>
              <a:ext uri="{FF2B5EF4-FFF2-40B4-BE49-F238E27FC236}">
                <a16:creationId xmlns:a16="http://schemas.microsoft.com/office/drawing/2014/main" id="{5573AEA9-A2D3-7344-EF1F-B7CEE0DCEA74}"/>
              </a:ext>
            </a:extLst>
          </p:cNvPr>
          <p:cNvSpPr txBox="1"/>
          <p:nvPr/>
        </p:nvSpPr>
        <p:spPr>
          <a:xfrm>
            <a:off x="933532" y="3042895"/>
            <a:ext cx="10176919" cy="830997"/>
          </a:xfrm>
          <a:prstGeom prst="rect">
            <a:avLst/>
          </a:prstGeom>
          <a:noFill/>
        </p:spPr>
        <p:txBody>
          <a:bodyPr wrap="square">
            <a:spAutoFit/>
          </a:bodyPr>
          <a:lstStyle/>
          <a:p>
            <a:pPr marL="285750" indent="-285750" algn="just">
              <a:buFont typeface="Wingdings" panose="05000000000000000000" pitchFamily="2" charset="2"/>
              <a:buChar char="§"/>
            </a:pPr>
            <a:r>
              <a:rPr lang="fr-FR" sz="2400" b="0" i="0" u="none" strike="noStrike" baseline="0" dirty="0">
                <a:latin typeface="Calibri" panose="020F0502020204030204" pitchFamily="34" charset="0"/>
              </a:rPr>
              <a:t>La sécheresse augmente aussi le risque d’incendies de forêt, car la végétation plus facile à brûler. </a:t>
            </a:r>
            <a:endParaRPr lang="fr-FR" sz="2400" dirty="0"/>
          </a:p>
        </p:txBody>
      </p:sp>
      <p:sp>
        <p:nvSpPr>
          <p:cNvPr id="9" name="ZoneTexte 8">
            <a:extLst>
              <a:ext uri="{FF2B5EF4-FFF2-40B4-BE49-F238E27FC236}">
                <a16:creationId xmlns:a16="http://schemas.microsoft.com/office/drawing/2014/main" id="{9DAFC5DA-7E01-4E2C-6DA0-AB3FC0DD65A5}"/>
              </a:ext>
            </a:extLst>
          </p:cNvPr>
          <p:cNvSpPr txBox="1"/>
          <p:nvPr/>
        </p:nvSpPr>
        <p:spPr>
          <a:xfrm>
            <a:off x="933532" y="4468572"/>
            <a:ext cx="10403062" cy="830997"/>
          </a:xfrm>
          <a:prstGeom prst="rect">
            <a:avLst/>
          </a:prstGeom>
          <a:noFill/>
        </p:spPr>
        <p:txBody>
          <a:bodyPr wrap="square">
            <a:spAutoFit/>
          </a:bodyPr>
          <a:lstStyle/>
          <a:p>
            <a:pPr marL="285750" indent="-285750">
              <a:buFont typeface="Wingdings" panose="05000000000000000000" pitchFamily="2" charset="2"/>
              <a:buChar char="§"/>
            </a:pPr>
            <a:r>
              <a:rPr lang="fr-FR" sz="2400" dirty="0">
                <a:latin typeface="Calibri" panose="020F0502020204030204" pitchFamily="34" charset="0"/>
              </a:rPr>
              <a:t>Il faut a</a:t>
            </a:r>
            <a:r>
              <a:rPr lang="fr-FR" sz="2400" b="0" i="0" u="none" strike="noStrike" baseline="0" dirty="0">
                <a:latin typeface="Calibri" panose="020F0502020204030204" pitchFamily="34" charset="0"/>
              </a:rPr>
              <a:t>rrêter de couper les arbres et en planter de nouveaux. Les arbres aident la terre à garder l’eau et l’humidité. </a:t>
            </a:r>
          </a:p>
        </p:txBody>
      </p:sp>
    </p:spTree>
    <p:extLst>
      <p:ext uri="{BB962C8B-B14F-4D97-AF65-F5344CB8AC3E}">
        <p14:creationId xmlns:p14="http://schemas.microsoft.com/office/powerpoint/2010/main" val="781292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B5ED-1718-9CA6-203A-795849D370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B5A1CD-5363-9A53-876C-DDC79A029929}"/>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55178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1141-AD2E-9AE4-3B33-EF8BF7A7FA3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Encre 14">
                <a:extLst>
                  <a:ext uri="{FF2B5EF4-FFF2-40B4-BE49-F238E27FC236}">
                    <a16:creationId xmlns:a16="http://schemas.microsoft.com/office/drawing/2014/main" id="{D24F3D27-2AF2-CF76-6610-ED69B6A3C31B}"/>
                  </a:ext>
                </a:extLst>
              </p14:cNvPr>
              <p14:cNvContentPartPr/>
              <p14:nvPr/>
            </p14:nvContentPartPr>
            <p14:xfrm>
              <a:off x="1741886" y="4158240"/>
              <a:ext cx="947520" cy="360"/>
            </p14:xfrm>
          </p:contentPart>
        </mc:Choice>
        <mc:Fallback xmlns="">
          <p:pic>
            <p:nvPicPr>
              <p:cNvPr id="15" name="Encre 14">
                <a:extLst>
                  <a:ext uri="{FF2B5EF4-FFF2-40B4-BE49-F238E27FC236}">
                    <a16:creationId xmlns:a16="http://schemas.microsoft.com/office/drawing/2014/main" id="{D24F3D27-2AF2-CF76-6610-ED69B6A3C31B}"/>
                  </a:ext>
                </a:extLst>
              </p:cNvPr>
              <p:cNvPicPr/>
              <p:nvPr/>
            </p:nvPicPr>
            <p:blipFill>
              <a:blip r:embed="rId4"/>
              <a:stretch>
                <a:fillRect/>
              </a:stretch>
            </p:blipFill>
            <p:spPr>
              <a:xfrm>
                <a:off x="1678886" y="4095240"/>
                <a:ext cx="1073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 name="Encre 16">
                <a:extLst>
                  <a:ext uri="{FF2B5EF4-FFF2-40B4-BE49-F238E27FC236}">
                    <a16:creationId xmlns:a16="http://schemas.microsoft.com/office/drawing/2014/main" id="{3292E1A6-4CC5-EED5-C2FB-267E8889F787}"/>
                  </a:ext>
                </a:extLst>
              </p14:cNvPr>
              <p14:cNvContentPartPr/>
              <p14:nvPr/>
            </p14:nvContentPartPr>
            <p14:xfrm>
              <a:off x="1751966" y="4277760"/>
              <a:ext cx="959040" cy="720"/>
            </p14:xfrm>
          </p:contentPart>
        </mc:Choice>
        <mc:Fallback xmlns="">
          <p:pic>
            <p:nvPicPr>
              <p:cNvPr id="17" name="Encre 16">
                <a:extLst>
                  <a:ext uri="{FF2B5EF4-FFF2-40B4-BE49-F238E27FC236}">
                    <a16:creationId xmlns:a16="http://schemas.microsoft.com/office/drawing/2014/main" id="{3292E1A6-4CC5-EED5-C2FB-267E8889F787}"/>
                  </a:ext>
                </a:extLst>
              </p:cNvPr>
              <p:cNvPicPr/>
              <p:nvPr/>
            </p:nvPicPr>
            <p:blipFill>
              <a:blip r:embed="rId6"/>
              <a:stretch>
                <a:fillRect/>
              </a:stretch>
            </p:blipFill>
            <p:spPr>
              <a:xfrm>
                <a:off x="1688942" y="4151760"/>
                <a:ext cx="1084727"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Encre 18">
                <a:extLst>
                  <a:ext uri="{FF2B5EF4-FFF2-40B4-BE49-F238E27FC236}">
                    <a16:creationId xmlns:a16="http://schemas.microsoft.com/office/drawing/2014/main" id="{E27B84D2-4931-877A-0E02-2439A43A2C5D}"/>
                  </a:ext>
                </a:extLst>
              </p14:cNvPr>
              <p14:cNvContentPartPr/>
              <p14:nvPr/>
            </p14:nvContentPartPr>
            <p14:xfrm>
              <a:off x="1610846" y="4321680"/>
              <a:ext cx="1121760" cy="10800"/>
            </p14:xfrm>
          </p:contentPart>
        </mc:Choice>
        <mc:Fallback xmlns="">
          <p:pic>
            <p:nvPicPr>
              <p:cNvPr id="19" name="Encre 18">
                <a:extLst>
                  <a:ext uri="{FF2B5EF4-FFF2-40B4-BE49-F238E27FC236}">
                    <a16:creationId xmlns:a16="http://schemas.microsoft.com/office/drawing/2014/main" id="{E27B84D2-4931-877A-0E02-2439A43A2C5D}"/>
                  </a:ext>
                </a:extLst>
              </p:cNvPr>
              <p:cNvPicPr/>
              <p:nvPr/>
            </p:nvPicPr>
            <p:blipFill>
              <a:blip r:embed="rId8"/>
              <a:stretch>
                <a:fillRect/>
              </a:stretch>
            </p:blipFill>
            <p:spPr>
              <a:xfrm>
                <a:off x="1547826" y="4256508"/>
                <a:ext cx="1247440" cy="140772"/>
              </a:xfrm>
              <a:prstGeom prst="rect">
                <a:avLst/>
              </a:prstGeom>
            </p:spPr>
          </p:pic>
        </mc:Fallback>
      </mc:AlternateContent>
      <p:grpSp>
        <p:nvGrpSpPr>
          <p:cNvPr id="23" name="Groupe 22">
            <a:extLst>
              <a:ext uri="{FF2B5EF4-FFF2-40B4-BE49-F238E27FC236}">
                <a16:creationId xmlns:a16="http://schemas.microsoft.com/office/drawing/2014/main" id="{EBB43B95-F456-F71D-D25E-804033C5FBDD}"/>
              </a:ext>
            </a:extLst>
          </p:cNvPr>
          <p:cNvGrpSpPr/>
          <p:nvPr/>
        </p:nvGrpSpPr>
        <p:grpSpPr>
          <a:xfrm>
            <a:off x="1620566" y="4123320"/>
            <a:ext cx="1116720" cy="198720"/>
            <a:chOff x="1620566" y="4123320"/>
            <a:chExt cx="1116720" cy="198720"/>
          </a:xfrm>
        </p:grpSpPr>
        <mc:AlternateContent xmlns:mc="http://schemas.openxmlformats.org/markup-compatibility/2006" xmlns:p14="http://schemas.microsoft.com/office/powerpoint/2010/main">
          <mc:Choice Requires="p14">
            <p:contentPart p14:bwMode="auto" r:id="rId9">
              <p14:nvContentPartPr>
                <p14:cNvPr id="20" name="Encre 19">
                  <a:extLst>
                    <a:ext uri="{FF2B5EF4-FFF2-40B4-BE49-F238E27FC236}">
                      <a16:creationId xmlns:a16="http://schemas.microsoft.com/office/drawing/2014/main" id="{15C43095-409F-99FD-770E-CE8F29CAE845}"/>
                    </a:ext>
                  </a:extLst>
                </p14:cNvPr>
                <p14:cNvContentPartPr/>
                <p14:nvPr/>
              </p14:nvContentPartPr>
              <p14:xfrm>
                <a:off x="2669246" y="4180200"/>
                <a:ext cx="68040" cy="141840"/>
              </p14:xfrm>
            </p:contentPart>
          </mc:Choice>
          <mc:Fallback xmlns="">
            <p:pic>
              <p:nvPicPr>
                <p:cNvPr id="20" name="Encre 19">
                  <a:extLst>
                    <a:ext uri="{FF2B5EF4-FFF2-40B4-BE49-F238E27FC236}">
                      <a16:creationId xmlns:a16="http://schemas.microsoft.com/office/drawing/2014/main" id="{15C43095-409F-99FD-770E-CE8F29CAE845}"/>
                    </a:ext>
                  </a:extLst>
                </p:cNvPr>
                <p:cNvPicPr/>
                <p:nvPr/>
              </p:nvPicPr>
              <p:blipFill>
                <a:blip r:embed="rId10"/>
                <a:stretch>
                  <a:fillRect/>
                </a:stretch>
              </p:blipFill>
              <p:spPr>
                <a:xfrm>
                  <a:off x="2606246" y="4117359"/>
                  <a:ext cx="193680" cy="26716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6AD856B2-489B-378F-6569-9F04267ECEF9}"/>
                    </a:ext>
                  </a:extLst>
                </p14:cNvPr>
                <p14:cNvContentPartPr/>
                <p14:nvPr/>
              </p14:nvContentPartPr>
              <p14:xfrm>
                <a:off x="1676366" y="4202160"/>
                <a:ext cx="360" cy="6480"/>
              </p14:xfrm>
            </p:contentPart>
          </mc:Choice>
          <mc:Fallback xmlns="">
            <p:pic>
              <p:nvPicPr>
                <p:cNvPr id="21" name="Encre 20">
                  <a:extLst>
                    <a:ext uri="{FF2B5EF4-FFF2-40B4-BE49-F238E27FC236}">
                      <a16:creationId xmlns:a16="http://schemas.microsoft.com/office/drawing/2014/main" id="{6AD856B2-489B-378F-6569-9F04267ECEF9}"/>
                    </a:ext>
                  </a:extLst>
                </p:cNvPr>
                <p:cNvPicPr/>
                <p:nvPr/>
              </p:nvPicPr>
              <p:blipFill>
                <a:blip r:embed="rId12"/>
                <a:stretch>
                  <a:fillRect/>
                </a:stretch>
              </p:blipFill>
              <p:spPr>
                <a:xfrm>
                  <a:off x="1613366" y="4139160"/>
                  <a:ext cx="1260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Encre 21">
                  <a:extLst>
                    <a:ext uri="{FF2B5EF4-FFF2-40B4-BE49-F238E27FC236}">
                      <a16:creationId xmlns:a16="http://schemas.microsoft.com/office/drawing/2014/main" id="{F8CA445B-2B3A-F716-D4FE-B0A74F2BD90D}"/>
                    </a:ext>
                  </a:extLst>
                </p14:cNvPr>
                <p14:cNvContentPartPr/>
                <p14:nvPr/>
              </p14:nvContentPartPr>
              <p14:xfrm>
                <a:off x="1620566" y="4123320"/>
                <a:ext cx="588600" cy="133560"/>
              </p14:xfrm>
            </p:contentPart>
          </mc:Choice>
          <mc:Fallback xmlns="">
            <p:pic>
              <p:nvPicPr>
                <p:cNvPr id="22" name="Encre 21">
                  <a:extLst>
                    <a:ext uri="{FF2B5EF4-FFF2-40B4-BE49-F238E27FC236}">
                      <a16:creationId xmlns:a16="http://schemas.microsoft.com/office/drawing/2014/main" id="{F8CA445B-2B3A-F716-D4FE-B0A74F2BD90D}"/>
                    </a:ext>
                  </a:extLst>
                </p:cNvPr>
                <p:cNvPicPr/>
                <p:nvPr/>
              </p:nvPicPr>
              <p:blipFill>
                <a:blip r:embed="rId14"/>
                <a:stretch>
                  <a:fillRect/>
                </a:stretch>
              </p:blipFill>
              <p:spPr>
                <a:xfrm>
                  <a:off x="1557566" y="4060320"/>
                  <a:ext cx="714240" cy="259200"/>
                </a:xfrm>
                <a:prstGeom prst="rect">
                  <a:avLst/>
                </a:prstGeom>
              </p:spPr>
            </p:pic>
          </mc:Fallback>
        </mc:AlternateContent>
      </p:grpSp>
      <p:sp>
        <p:nvSpPr>
          <p:cNvPr id="9" name="Titre 8">
            <a:extLst>
              <a:ext uri="{FF2B5EF4-FFF2-40B4-BE49-F238E27FC236}">
                <a16:creationId xmlns:a16="http://schemas.microsoft.com/office/drawing/2014/main" id="{4EB7673E-30F4-F84A-F37F-5337CB04E2CC}"/>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A vous de jouer maintenant. Lisez à haute voix ces phrases.</a:t>
            </a:r>
          </a:p>
        </p:txBody>
      </p:sp>
      <p:sp>
        <p:nvSpPr>
          <p:cNvPr id="10" name="Espace réservé du contenu 3">
            <a:extLst>
              <a:ext uri="{FF2B5EF4-FFF2-40B4-BE49-F238E27FC236}">
                <a16:creationId xmlns:a16="http://schemas.microsoft.com/office/drawing/2014/main" id="{7D7EEEAB-3F67-9B9A-435B-04B132A81F4D}"/>
              </a:ext>
            </a:extLst>
          </p:cNvPr>
          <p:cNvSpPr txBox="1">
            <a:spLocks/>
          </p:cNvSpPr>
          <p:nvPr/>
        </p:nvSpPr>
        <p:spPr>
          <a:xfrm>
            <a:off x="871188" y="640628"/>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1">
                    <a:lumMod val="65000"/>
                  </a:schemeClr>
                </a:solidFill>
                <a:ea typeface="Calibri" panose="020F0502020204030204" pitchFamily="34" charset="0"/>
              </a:rPr>
              <a:t>  Corriger systématiquement les erreurs. Accompagner les élèves en difficulté. </a:t>
            </a:r>
          </a:p>
        </p:txBody>
      </p:sp>
      <p:sp>
        <p:nvSpPr>
          <p:cNvPr id="2" name="ZoneTexte 1">
            <a:extLst>
              <a:ext uri="{FF2B5EF4-FFF2-40B4-BE49-F238E27FC236}">
                <a16:creationId xmlns:a16="http://schemas.microsoft.com/office/drawing/2014/main" id="{B6869B10-9368-C2CF-B735-596E3C4D785C}"/>
              </a:ext>
            </a:extLst>
          </p:cNvPr>
          <p:cNvSpPr txBox="1"/>
          <p:nvPr/>
        </p:nvSpPr>
        <p:spPr>
          <a:xfrm>
            <a:off x="933533" y="1617218"/>
            <a:ext cx="9990106" cy="830997"/>
          </a:xfrm>
          <a:prstGeom prst="rect">
            <a:avLst/>
          </a:prstGeom>
          <a:noFill/>
        </p:spPr>
        <p:txBody>
          <a:bodyPr wrap="square">
            <a:spAutoFit/>
          </a:bodyPr>
          <a:lstStyle/>
          <a:p>
            <a:pPr marL="342900" indent="-342900" algn="just">
              <a:buFont typeface="Wingdings" panose="05000000000000000000" pitchFamily="2" charset="2"/>
              <a:buChar char="§"/>
            </a:pPr>
            <a:r>
              <a:rPr lang="fr-FR" sz="2400" b="0" i="0" u="none" strike="noStrike" baseline="0" dirty="0">
                <a:latin typeface="Calibri" panose="020F0502020204030204" pitchFamily="34" charset="0"/>
              </a:rPr>
              <a:t>Ce phénomène est causé par le manque de pluie, des températures élevées, et l’augmentation des besoins en eau. </a:t>
            </a:r>
            <a:endParaRPr lang="fr-FR" sz="2400" dirty="0"/>
          </a:p>
        </p:txBody>
      </p:sp>
      <p:sp>
        <p:nvSpPr>
          <p:cNvPr id="3" name="ZoneTexte 2">
            <a:extLst>
              <a:ext uri="{FF2B5EF4-FFF2-40B4-BE49-F238E27FC236}">
                <a16:creationId xmlns:a16="http://schemas.microsoft.com/office/drawing/2014/main" id="{12108BDA-1407-D8C3-C0F3-12391B230B35}"/>
              </a:ext>
            </a:extLst>
          </p:cNvPr>
          <p:cNvSpPr txBox="1"/>
          <p:nvPr/>
        </p:nvSpPr>
        <p:spPr>
          <a:xfrm>
            <a:off x="933532" y="3042895"/>
            <a:ext cx="10176919" cy="830997"/>
          </a:xfrm>
          <a:prstGeom prst="rect">
            <a:avLst/>
          </a:prstGeom>
          <a:noFill/>
        </p:spPr>
        <p:txBody>
          <a:bodyPr wrap="square">
            <a:spAutoFit/>
          </a:bodyPr>
          <a:lstStyle/>
          <a:p>
            <a:pPr marL="285750" indent="-285750" algn="just">
              <a:buFont typeface="Wingdings" panose="05000000000000000000" pitchFamily="2" charset="2"/>
              <a:buChar char="§"/>
            </a:pPr>
            <a:r>
              <a:rPr lang="fr-FR" sz="2400" b="0" i="0" u="none" strike="noStrike" baseline="0" dirty="0">
                <a:latin typeface="Calibri" panose="020F0502020204030204" pitchFamily="34" charset="0"/>
              </a:rPr>
              <a:t>La sécheresse augmente aussi le risque d’incendies de forêt, car la végétation plus facile à brûler. </a:t>
            </a:r>
            <a:endParaRPr lang="fr-FR" sz="2400" dirty="0"/>
          </a:p>
        </p:txBody>
      </p:sp>
      <p:sp>
        <p:nvSpPr>
          <p:cNvPr id="6" name="ZoneTexte 5">
            <a:extLst>
              <a:ext uri="{FF2B5EF4-FFF2-40B4-BE49-F238E27FC236}">
                <a16:creationId xmlns:a16="http://schemas.microsoft.com/office/drawing/2014/main" id="{49F8575D-9863-3D04-ABEE-BA23AEEEAC56}"/>
              </a:ext>
            </a:extLst>
          </p:cNvPr>
          <p:cNvSpPr txBox="1"/>
          <p:nvPr/>
        </p:nvSpPr>
        <p:spPr>
          <a:xfrm>
            <a:off x="933532" y="4468572"/>
            <a:ext cx="10403062" cy="830997"/>
          </a:xfrm>
          <a:prstGeom prst="rect">
            <a:avLst/>
          </a:prstGeom>
          <a:noFill/>
        </p:spPr>
        <p:txBody>
          <a:bodyPr wrap="square">
            <a:spAutoFit/>
          </a:bodyPr>
          <a:lstStyle/>
          <a:p>
            <a:pPr marL="285750" indent="-285750">
              <a:buFont typeface="Wingdings" panose="05000000000000000000" pitchFamily="2" charset="2"/>
              <a:buChar char="§"/>
            </a:pPr>
            <a:r>
              <a:rPr lang="fr-FR" sz="2400" dirty="0">
                <a:latin typeface="Calibri" panose="020F0502020204030204" pitchFamily="34" charset="0"/>
              </a:rPr>
              <a:t>Il faut a</a:t>
            </a:r>
            <a:r>
              <a:rPr lang="fr-FR" sz="2400" b="0" i="0" u="none" strike="noStrike" baseline="0" dirty="0">
                <a:latin typeface="Calibri" panose="020F0502020204030204" pitchFamily="34" charset="0"/>
              </a:rPr>
              <a:t>rrêter de couper les arbres et en planter de nouveaux. Les arbres aident la terre à garder l’eau et l’humidité. </a:t>
            </a:r>
          </a:p>
        </p:txBody>
      </p:sp>
    </p:spTree>
    <p:extLst>
      <p:ext uri="{BB962C8B-B14F-4D97-AF65-F5344CB8AC3E}">
        <p14:creationId xmlns:p14="http://schemas.microsoft.com/office/powerpoint/2010/main" val="130214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1B2DB-31E2-7D64-6702-19C8DAB4060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Encre 14">
                <a:extLst>
                  <a:ext uri="{FF2B5EF4-FFF2-40B4-BE49-F238E27FC236}">
                    <a16:creationId xmlns:a16="http://schemas.microsoft.com/office/drawing/2014/main" id="{3AE2BDD4-79FC-3504-4060-7D0BBC2FA248}"/>
                  </a:ext>
                </a:extLst>
              </p14:cNvPr>
              <p14:cNvContentPartPr/>
              <p14:nvPr/>
            </p14:nvContentPartPr>
            <p14:xfrm>
              <a:off x="1741886" y="4158240"/>
              <a:ext cx="947520" cy="360"/>
            </p14:xfrm>
          </p:contentPart>
        </mc:Choice>
        <mc:Fallback xmlns="">
          <p:pic>
            <p:nvPicPr>
              <p:cNvPr id="15" name="Encre 14">
                <a:extLst>
                  <a:ext uri="{FF2B5EF4-FFF2-40B4-BE49-F238E27FC236}">
                    <a16:creationId xmlns:a16="http://schemas.microsoft.com/office/drawing/2014/main" id="{3AE2BDD4-79FC-3504-4060-7D0BBC2FA248}"/>
                  </a:ext>
                </a:extLst>
              </p:cNvPr>
              <p:cNvPicPr/>
              <p:nvPr/>
            </p:nvPicPr>
            <p:blipFill>
              <a:blip r:embed="rId3"/>
              <a:stretch>
                <a:fillRect/>
              </a:stretch>
            </p:blipFill>
            <p:spPr>
              <a:xfrm>
                <a:off x="1678886" y="4095240"/>
                <a:ext cx="1073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Encre 16">
                <a:extLst>
                  <a:ext uri="{FF2B5EF4-FFF2-40B4-BE49-F238E27FC236}">
                    <a16:creationId xmlns:a16="http://schemas.microsoft.com/office/drawing/2014/main" id="{D15BF1C5-B31D-E9F0-F398-A310BB82126E}"/>
                  </a:ext>
                </a:extLst>
              </p14:cNvPr>
              <p14:cNvContentPartPr/>
              <p14:nvPr/>
            </p14:nvContentPartPr>
            <p14:xfrm>
              <a:off x="1751966" y="4277760"/>
              <a:ext cx="959040" cy="720"/>
            </p14:xfrm>
          </p:contentPart>
        </mc:Choice>
        <mc:Fallback xmlns="">
          <p:pic>
            <p:nvPicPr>
              <p:cNvPr id="17" name="Encre 16">
                <a:extLst>
                  <a:ext uri="{FF2B5EF4-FFF2-40B4-BE49-F238E27FC236}">
                    <a16:creationId xmlns:a16="http://schemas.microsoft.com/office/drawing/2014/main" id="{D15BF1C5-B31D-E9F0-F398-A310BB82126E}"/>
                  </a:ext>
                </a:extLst>
              </p:cNvPr>
              <p:cNvPicPr/>
              <p:nvPr/>
            </p:nvPicPr>
            <p:blipFill>
              <a:blip r:embed="rId5"/>
              <a:stretch>
                <a:fillRect/>
              </a:stretch>
            </p:blipFill>
            <p:spPr>
              <a:xfrm>
                <a:off x="1688942" y="4151760"/>
                <a:ext cx="1084727"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Encre 18">
                <a:extLst>
                  <a:ext uri="{FF2B5EF4-FFF2-40B4-BE49-F238E27FC236}">
                    <a16:creationId xmlns:a16="http://schemas.microsoft.com/office/drawing/2014/main" id="{798C876E-00C1-430F-9497-7AE3898707E7}"/>
                  </a:ext>
                </a:extLst>
              </p14:cNvPr>
              <p14:cNvContentPartPr/>
              <p14:nvPr/>
            </p14:nvContentPartPr>
            <p14:xfrm>
              <a:off x="1610846" y="4321680"/>
              <a:ext cx="1121760" cy="10800"/>
            </p14:xfrm>
          </p:contentPart>
        </mc:Choice>
        <mc:Fallback xmlns="">
          <p:pic>
            <p:nvPicPr>
              <p:cNvPr id="19" name="Encre 18">
                <a:extLst>
                  <a:ext uri="{FF2B5EF4-FFF2-40B4-BE49-F238E27FC236}">
                    <a16:creationId xmlns:a16="http://schemas.microsoft.com/office/drawing/2014/main" id="{798C876E-00C1-430F-9497-7AE3898707E7}"/>
                  </a:ext>
                </a:extLst>
              </p:cNvPr>
              <p:cNvPicPr/>
              <p:nvPr/>
            </p:nvPicPr>
            <p:blipFill>
              <a:blip r:embed="rId7"/>
              <a:stretch>
                <a:fillRect/>
              </a:stretch>
            </p:blipFill>
            <p:spPr>
              <a:xfrm>
                <a:off x="1547826" y="4256508"/>
                <a:ext cx="1247440" cy="140772"/>
              </a:xfrm>
              <a:prstGeom prst="rect">
                <a:avLst/>
              </a:prstGeom>
            </p:spPr>
          </p:pic>
        </mc:Fallback>
      </mc:AlternateContent>
      <p:grpSp>
        <p:nvGrpSpPr>
          <p:cNvPr id="23" name="Groupe 22">
            <a:extLst>
              <a:ext uri="{FF2B5EF4-FFF2-40B4-BE49-F238E27FC236}">
                <a16:creationId xmlns:a16="http://schemas.microsoft.com/office/drawing/2014/main" id="{9DE92309-0710-517B-C0CB-3628E5FD4050}"/>
              </a:ext>
            </a:extLst>
          </p:cNvPr>
          <p:cNvGrpSpPr/>
          <p:nvPr/>
        </p:nvGrpSpPr>
        <p:grpSpPr>
          <a:xfrm>
            <a:off x="1620566" y="4123320"/>
            <a:ext cx="1116720" cy="198720"/>
            <a:chOff x="1620566" y="4123320"/>
            <a:chExt cx="1116720" cy="198720"/>
          </a:xfrm>
        </p:grpSpPr>
        <mc:AlternateContent xmlns:mc="http://schemas.openxmlformats.org/markup-compatibility/2006" xmlns:p14="http://schemas.microsoft.com/office/powerpoint/2010/main">
          <mc:Choice Requires="p14">
            <p:contentPart p14:bwMode="auto" r:id="rId8">
              <p14:nvContentPartPr>
                <p14:cNvPr id="20" name="Encre 19">
                  <a:extLst>
                    <a:ext uri="{FF2B5EF4-FFF2-40B4-BE49-F238E27FC236}">
                      <a16:creationId xmlns:a16="http://schemas.microsoft.com/office/drawing/2014/main" id="{DAD56E82-6728-318F-64D0-3B133C7645CB}"/>
                    </a:ext>
                  </a:extLst>
                </p14:cNvPr>
                <p14:cNvContentPartPr/>
                <p14:nvPr/>
              </p14:nvContentPartPr>
              <p14:xfrm>
                <a:off x="2669246" y="4180200"/>
                <a:ext cx="68040" cy="141840"/>
              </p14:xfrm>
            </p:contentPart>
          </mc:Choice>
          <mc:Fallback xmlns="">
            <p:pic>
              <p:nvPicPr>
                <p:cNvPr id="20" name="Encre 19">
                  <a:extLst>
                    <a:ext uri="{FF2B5EF4-FFF2-40B4-BE49-F238E27FC236}">
                      <a16:creationId xmlns:a16="http://schemas.microsoft.com/office/drawing/2014/main" id="{DAD56E82-6728-318F-64D0-3B133C7645CB}"/>
                    </a:ext>
                  </a:extLst>
                </p:cNvPr>
                <p:cNvPicPr/>
                <p:nvPr/>
              </p:nvPicPr>
              <p:blipFill>
                <a:blip r:embed="rId9"/>
                <a:stretch>
                  <a:fillRect/>
                </a:stretch>
              </p:blipFill>
              <p:spPr>
                <a:xfrm>
                  <a:off x="2606246" y="4117359"/>
                  <a:ext cx="193680" cy="26716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Encre 20">
                  <a:extLst>
                    <a:ext uri="{FF2B5EF4-FFF2-40B4-BE49-F238E27FC236}">
                      <a16:creationId xmlns:a16="http://schemas.microsoft.com/office/drawing/2014/main" id="{ABD7953D-3946-A390-A3CC-F6D3FE500FF3}"/>
                    </a:ext>
                  </a:extLst>
                </p14:cNvPr>
                <p14:cNvContentPartPr/>
                <p14:nvPr/>
              </p14:nvContentPartPr>
              <p14:xfrm>
                <a:off x="1676366" y="4202160"/>
                <a:ext cx="360" cy="6480"/>
              </p14:xfrm>
            </p:contentPart>
          </mc:Choice>
          <mc:Fallback xmlns="">
            <p:pic>
              <p:nvPicPr>
                <p:cNvPr id="21" name="Encre 20">
                  <a:extLst>
                    <a:ext uri="{FF2B5EF4-FFF2-40B4-BE49-F238E27FC236}">
                      <a16:creationId xmlns:a16="http://schemas.microsoft.com/office/drawing/2014/main" id="{ABD7953D-3946-A390-A3CC-F6D3FE500FF3}"/>
                    </a:ext>
                  </a:extLst>
                </p:cNvPr>
                <p:cNvPicPr/>
                <p:nvPr/>
              </p:nvPicPr>
              <p:blipFill>
                <a:blip r:embed="rId11"/>
                <a:stretch>
                  <a:fillRect/>
                </a:stretch>
              </p:blipFill>
              <p:spPr>
                <a:xfrm>
                  <a:off x="1613366" y="4139160"/>
                  <a:ext cx="1260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Encre 21">
                  <a:extLst>
                    <a:ext uri="{FF2B5EF4-FFF2-40B4-BE49-F238E27FC236}">
                      <a16:creationId xmlns:a16="http://schemas.microsoft.com/office/drawing/2014/main" id="{38A8F308-B342-525B-6E0A-45FC340A9444}"/>
                    </a:ext>
                  </a:extLst>
                </p14:cNvPr>
                <p14:cNvContentPartPr/>
                <p14:nvPr/>
              </p14:nvContentPartPr>
              <p14:xfrm>
                <a:off x="1620566" y="4123320"/>
                <a:ext cx="588600" cy="133560"/>
              </p14:xfrm>
            </p:contentPart>
          </mc:Choice>
          <mc:Fallback xmlns="">
            <p:pic>
              <p:nvPicPr>
                <p:cNvPr id="22" name="Encre 21">
                  <a:extLst>
                    <a:ext uri="{FF2B5EF4-FFF2-40B4-BE49-F238E27FC236}">
                      <a16:creationId xmlns:a16="http://schemas.microsoft.com/office/drawing/2014/main" id="{38A8F308-B342-525B-6E0A-45FC340A9444}"/>
                    </a:ext>
                  </a:extLst>
                </p:cNvPr>
                <p:cNvPicPr/>
                <p:nvPr/>
              </p:nvPicPr>
              <p:blipFill>
                <a:blip r:embed="rId13"/>
                <a:stretch>
                  <a:fillRect/>
                </a:stretch>
              </p:blipFill>
              <p:spPr>
                <a:xfrm>
                  <a:off x="1557566" y="4060320"/>
                  <a:ext cx="714240" cy="259200"/>
                </a:xfrm>
                <a:prstGeom prst="rect">
                  <a:avLst/>
                </a:prstGeom>
              </p:spPr>
            </p:pic>
          </mc:Fallback>
        </mc:AlternateContent>
      </p:grpSp>
      <p:sp>
        <p:nvSpPr>
          <p:cNvPr id="9" name="Titre 8">
            <a:extLst>
              <a:ext uri="{FF2B5EF4-FFF2-40B4-BE49-F238E27FC236}">
                <a16:creationId xmlns:a16="http://schemas.microsoft.com/office/drawing/2014/main" id="{BF405C2E-85D9-1A26-1B24-841E4D021405}"/>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Maintenant, relisez ces phrases et mettez-y des pauses logiques.</a:t>
            </a:r>
          </a:p>
        </p:txBody>
      </p:sp>
      <p:sp>
        <p:nvSpPr>
          <p:cNvPr id="10" name="Espace réservé du contenu 3">
            <a:extLst>
              <a:ext uri="{FF2B5EF4-FFF2-40B4-BE49-F238E27FC236}">
                <a16:creationId xmlns:a16="http://schemas.microsoft.com/office/drawing/2014/main" id="{5678258F-0638-2105-9D7A-4DB14759A4D0}"/>
              </a:ext>
            </a:extLst>
          </p:cNvPr>
          <p:cNvSpPr txBox="1">
            <a:spLocks/>
          </p:cNvSpPr>
          <p:nvPr/>
        </p:nvSpPr>
        <p:spPr>
          <a:xfrm>
            <a:off x="871188" y="640628"/>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1">
                    <a:lumMod val="65000"/>
                  </a:schemeClr>
                </a:solidFill>
                <a:ea typeface="Calibri" panose="020F0502020204030204" pitchFamily="34" charset="0"/>
              </a:rPr>
              <a:t> Accompagner les élèves en difficulté. Fournir un feedback immédiat. </a:t>
            </a:r>
          </a:p>
        </p:txBody>
      </p:sp>
      <p:sp>
        <p:nvSpPr>
          <p:cNvPr id="2" name="ZoneTexte 1">
            <a:extLst>
              <a:ext uri="{FF2B5EF4-FFF2-40B4-BE49-F238E27FC236}">
                <a16:creationId xmlns:a16="http://schemas.microsoft.com/office/drawing/2014/main" id="{14650E28-0154-464E-3670-0A2AE345D358}"/>
              </a:ext>
            </a:extLst>
          </p:cNvPr>
          <p:cNvSpPr txBox="1"/>
          <p:nvPr/>
        </p:nvSpPr>
        <p:spPr>
          <a:xfrm>
            <a:off x="933533" y="1617218"/>
            <a:ext cx="9990106" cy="830997"/>
          </a:xfrm>
          <a:prstGeom prst="rect">
            <a:avLst/>
          </a:prstGeom>
          <a:noFill/>
        </p:spPr>
        <p:txBody>
          <a:bodyPr wrap="square">
            <a:spAutoFit/>
          </a:bodyPr>
          <a:lstStyle/>
          <a:p>
            <a:pPr marL="342900" indent="-342900" algn="just">
              <a:buFont typeface="Wingdings" panose="05000000000000000000" pitchFamily="2" charset="2"/>
              <a:buChar char="§"/>
            </a:pPr>
            <a:r>
              <a:rPr lang="fr-FR" sz="2400" b="0" i="0" u="none" strike="noStrike" baseline="0" dirty="0">
                <a:latin typeface="Calibri" panose="020F0502020204030204" pitchFamily="34" charset="0"/>
              </a:rPr>
              <a:t>Ce phénomène est causé par le manque de pluie, des températures élevées, et l’augmentation des besoins en eau. </a:t>
            </a:r>
            <a:endParaRPr lang="fr-FR" sz="2400" dirty="0"/>
          </a:p>
        </p:txBody>
      </p:sp>
      <p:sp>
        <p:nvSpPr>
          <p:cNvPr id="3" name="ZoneTexte 2">
            <a:extLst>
              <a:ext uri="{FF2B5EF4-FFF2-40B4-BE49-F238E27FC236}">
                <a16:creationId xmlns:a16="http://schemas.microsoft.com/office/drawing/2014/main" id="{62792DB2-8F58-C552-9C75-650AE33CAAF2}"/>
              </a:ext>
            </a:extLst>
          </p:cNvPr>
          <p:cNvSpPr txBox="1"/>
          <p:nvPr/>
        </p:nvSpPr>
        <p:spPr>
          <a:xfrm>
            <a:off x="933532" y="3042895"/>
            <a:ext cx="10176919" cy="830997"/>
          </a:xfrm>
          <a:prstGeom prst="rect">
            <a:avLst/>
          </a:prstGeom>
          <a:noFill/>
        </p:spPr>
        <p:txBody>
          <a:bodyPr wrap="square">
            <a:spAutoFit/>
          </a:bodyPr>
          <a:lstStyle/>
          <a:p>
            <a:pPr marL="285750" indent="-285750" algn="just">
              <a:buFont typeface="Wingdings" panose="05000000000000000000" pitchFamily="2" charset="2"/>
              <a:buChar char="§"/>
            </a:pPr>
            <a:r>
              <a:rPr lang="fr-FR" sz="2400" b="0" i="0" u="none" strike="noStrike" baseline="0" dirty="0">
                <a:latin typeface="Calibri" panose="020F0502020204030204" pitchFamily="34" charset="0"/>
              </a:rPr>
              <a:t>La sécheresse augmente aussi le risque d’incendies de forêt, car la végétation plus facile à brûler. </a:t>
            </a:r>
            <a:endParaRPr lang="fr-FR" sz="2400" dirty="0"/>
          </a:p>
        </p:txBody>
      </p:sp>
      <p:sp>
        <p:nvSpPr>
          <p:cNvPr id="6" name="ZoneTexte 5">
            <a:extLst>
              <a:ext uri="{FF2B5EF4-FFF2-40B4-BE49-F238E27FC236}">
                <a16:creationId xmlns:a16="http://schemas.microsoft.com/office/drawing/2014/main" id="{2EDE32A8-418D-46CC-C3D7-6D9EA4C81066}"/>
              </a:ext>
            </a:extLst>
          </p:cNvPr>
          <p:cNvSpPr txBox="1"/>
          <p:nvPr/>
        </p:nvSpPr>
        <p:spPr>
          <a:xfrm>
            <a:off x="933532" y="4468572"/>
            <a:ext cx="10403062" cy="830997"/>
          </a:xfrm>
          <a:prstGeom prst="rect">
            <a:avLst/>
          </a:prstGeom>
          <a:noFill/>
        </p:spPr>
        <p:txBody>
          <a:bodyPr wrap="square">
            <a:spAutoFit/>
          </a:bodyPr>
          <a:lstStyle/>
          <a:p>
            <a:pPr marL="285750" indent="-285750">
              <a:buFont typeface="Wingdings" panose="05000000000000000000" pitchFamily="2" charset="2"/>
              <a:buChar char="§"/>
            </a:pPr>
            <a:r>
              <a:rPr lang="fr-FR" sz="2400" dirty="0">
                <a:latin typeface="Calibri" panose="020F0502020204030204" pitchFamily="34" charset="0"/>
              </a:rPr>
              <a:t>Il faut a</a:t>
            </a:r>
            <a:r>
              <a:rPr lang="fr-FR" sz="2400" b="0" i="0" u="none" strike="noStrike" baseline="0" dirty="0">
                <a:latin typeface="Calibri" panose="020F0502020204030204" pitchFamily="34" charset="0"/>
              </a:rPr>
              <a:t>rrêter de couper les arbres et en planter de nouveaux. Les arbres aident la terre à garder l’eau et l’humidité. </a:t>
            </a:r>
          </a:p>
        </p:txBody>
      </p:sp>
    </p:spTree>
    <p:extLst>
      <p:ext uri="{BB962C8B-B14F-4D97-AF65-F5344CB8AC3E}">
        <p14:creationId xmlns:p14="http://schemas.microsoft.com/office/powerpoint/2010/main" val="2159490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10037-DD40-B4E4-AFC6-B89DD58DB9C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Encre 14">
                <a:extLst>
                  <a:ext uri="{FF2B5EF4-FFF2-40B4-BE49-F238E27FC236}">
                    <a16:creationId xmlns:a16="http://schemas.microsoft.com/office/drawing/2014/main" id="{82B9F099-9DBE-7958-3008-22B17A580A11}"/>
                  </a:ext>
                </a:extLst>
              </p14:cNvPr>
              <p14:cNvContentPartPr/>
              <p14:nvPr/>
            </p14:nvContentPartPr>
            <p14:xfrm>
              <a:off x="1741886" y="4158240"/>
              <a:ext cx="947520" cy="360"/>
            </p14:xfrm>
          </p:contentPart>
        </mc:Choice>
        <mc:Fallback xmlns="">
          <p:pic>
            <p:nvPicPr>
              <p:cNvPr id="15" name="Encre 14">
                <a:extLst>
                  <a:ext uri="{FF2B5EF4-FFF2-40B4-BE49-F238E27FC236}">
                    <a16:creationId xmlns:a16="http://schemas.microsoft.com/office/drawing/2014/main" id="{82B9F099-9DBE-7958-3008-22B17A580A11}"/>
                  </a:ext>
                </a:extLst>
              </p:cNvPr>
              <p:cNvPicPr/>
              <p:nvPr/>
            </p:nvPicPr>
            <p:blipFill>
              <a:blip r:embed="rId3"/>
              <a:stretch>
                <a:fillRect/>
              </a:stretch>
            </p:blipFill>
            <p:spPr>
              <a:xfrm>
                <a:off x="1678886" y="4095240"/>
                <a:ext cx="1073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Encre 16">
                <a:extLst>
                  <a:ext uri="{FF2B5EF4-FFF2-40B4-BE49-F238E27FC236}">
                    <a16:creationId xmlns:a16="http://schemas.microsoft.com/office/drawing/2014/main" id="{F17E34D8-C9AB-3A25-0342-2F2105A7C15B}"/>
                  </a:ext>
                </a:extLst>
              </p14:cNvPr>
              <p14:cNvContentPartPr/>
              <p14:nvPr/>
            </p14:nvContentPartPr>
            <p14:xfrm>
              <a:off x="1751966" y="4277760"/>
              <a:ext cx="959040" cy="720"/>
            </p14:xfrm>
          </p:contentPart>
        </mc:Choice>
        <mc:Fallback xmlns="">
          <p:pic>
            <p:nvPicPr>
              <p:cNvPr id="17" name="Encre 16">
                <a:extLst>
                  <a:ext uri="{FF2B5EF4-FFF2-40B4-BE49-F238E27FC236}">
                    <a16:creationId xmlns:a16="http://schemas.microsoft.com/office/drawing/2014/main" id="{F17E34D8-C9AB-3A25-0342-2F2105A7C15B}"/>
                  </a:ext>
                </a:extLst>
              </p:cNvPr>
              <p:cNvPicPr/>
              <p:nvPr/>
            </p:nvPicPr>
            <p:blipFill>
              <a:blip r:embed="rId5"/>
              <a:stretch>
                <a:fillRect/>
              </a:stretch>
            </p:blipFill>
            <p:spPr>
              <a:xfrm>
                <a:off x="1688942" y="4151760"/>
                <a:ext cx="1084727"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Encre 18">
                <a:extLst>
                  <a:ext uri="{FF2B5EF4-FFF2-40B4-BE49-F238E27FC236}">
                    <a16:creationId xmlns:a16="http://schemas.microsoft.com/office/drawing/2014/main" id="{B872A8C5-D26C-CE2D-D2E7-9F780CDE88D9}"/>
                  </a:ext>
                </a:extLst>
              </p14:cNvPr>
              <p14:cNvContentPartPr/>
              <p14:nvPr/>
            </p14:nvContentPartPr>
            <p14:xfrm>
              <a:off x="1610846" y="4321680"/>
              <a:ext cx="1121760" cy="10800"/>
            </p14:xfrm>
          </p:contentPart>
        </mc:Choice>
        <mc:Fallback xmlns="">
          <p:pic>
            <p:nvPicPr>
              <p:cNvPr id="19" name="Encre 18">
                <a:extLst>
                  <a:ext uri="{FF2B5EF4-FFF2-40B4-BE49-F238E27FC236}">
                    <a16:creationId xmlns:a16="http://schemas.microsoft.com/office/drawing/2014/main" id="{B872A8C5-D26C-CE2D-D2E7-9F780CDE88D9}"/>
                  </a:ext>
                </a:extLst>
              </p:cNvPr>
              <p:cNvPicPr/>
              <p:nvPr/>
            </p:nvPicPr>
            <p:blipFill>
              <a:blip r:embed="rId7"/>
              <a:stretch>
                <a:fillRect/>
              </a:stretch>
            </p:blipFill>
            <p:spPr>
              <a:xfrm>
                <a:off x="1547826" y="4256508"/>
                <a:ext cx="1247440" cy="140772"/>
              </a:xfrm>
              <a:prstGeom prst="rect">
                <a:avLst/>
              </a:prstGeom>
            </p:spPr>
          </p:pic>
        </mc:Fallback>
      </mc:AlternateContent>
      <p:grpSp>
        <p:nvGrpSpPr>
          <p:cNvPr id="23" name="Groupe 22">
            <a:extLst>
              <a:ext uri="{FF2B5EF4-FFF2-40B4-BE49-F238E27FC236}">
                <a16:creationId xmlns:a16="http://schemas.microsoft.com/office/drawing/2014/main" id="{26EA3A20-FA12-6D8F-BC06-D80146873FC5}"/>
              </a:ext>
            </a:extLst>
          </p:cNvPr>
          <p:cNvGrpSpPr/>
          <p:nvPr/>
        </p:nvGrpSpPr>
        <p:grpSpPr>
          <a:xfrm>
            <a:off x="1620566" y="4123320"/>
            <a:ext cx="1116720" cy="198720"/>
            <a:chOff x="1620566" y="4123320"/>
            <a:chExt cx="1116720" cy="198720"/>
          </a:xfrm>
        </p:grpSpPr>
        <mc:AlternateContent xmlns:mc="http://schemas.openxmlformats.org/markup-compatibility/2006" xmlns:p14="http://schemas.microsoft.com/office/powerpoint/2010/main">
          <mc:Choice Requires="p14">
            <p:contentPart p14:bwMode="auto" r:id="rId8">
              <p14:nvContentPartPr>
                <p14:cNvPr id="20" name="Encre 19">
                  <a:extLst>
                    <a:ext uri="{FF2B5EF4-FFF2-40B4-BE49-F238E27FC236}">
                      <a16:creationId xmlns:a16="http://schemas.microsoft.com/office/drawing/2014/main" id="{A344CFCB-79EA-F16E-668E-79183EA67826}"/>
                    </a:ext>
                  </a:extLst>
                </p14:cNvPr>
                <p14:cNvContentPartPr/>
                <p14:nvPr/>
              </p14:nvContentPartPr>
              <p14:xfrm>
                <a:off x="2669246" y="4180200"/>
                <a:ext cx="68040" cy="141840"/>
              </p14:xfrm>
            </p:contentPart>
          </mc:Choice>
          <mc:Fallback xmlns="">
            <p:pic>
              <p:nvPicPr>
                <p:cNvPr id="20" name="Encre 19">
                  <a:extLst>
                    <a:ext uri="{FF2B5EF4-FFF2-40B4-BE49-F238E27FC236}">
                      <a16:creationId xmlns:a16="http://schemas.microsoft.com/office/drawing/2014/main" id="{A344CFCB-79EA-F16E-668E-79183EA67826}"/>
                    </a:ext>
                  </a:extLst>
                </p:cNvPr>
                <p:cNvPicPr/>
                <p:nvPr/>
              </p:nvPicPr>
              <p:blipFill>
                <a:blip r:embed="rId9"/>
                <a:stretch>
                  <a:fillRect/>
                </a:stretch>
              </p:blipFill>
              <p:spPr>
                <a:xfrm>
                  <a:off x="2606246" y="4117359"/>
                  <a:ext cx="193680" cy="26716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Encre 20">
                  <a:extLst>
                    <a:ext uri="{FF2B5EF4-FFF2-40B4-BE49-F238E27FC236}">
                      <a16:creationId xmlns:a16="http://schemas.microsoft.com/office/drawing/2014/main" id="{552A388C-DAD5-F43C-623C-7F47AF68C0AC}"/>
                    </a:ext>
                  </a:extLst>
                </p14:cNvPr>
                <p14:cNvContentPartPr/>
                <p14:nvPr/>
              </p14:nvContentPartPr>
              <p14:xfrm>
                <a:off x="1676366" y="4202160"/>
                <a:ext cx="360" cy="6480"/>
              </p14:xfrm>
            </p:contentPart>
          </mc:Choice>
          <mc:Fallback xmlns="">
            <p:pic>
              <p:nvPicPr>
                <p:cNvPr id="21" name="Encre 20">
                  <a:extLst>
                    <a:ext uri="{FF2B5EF4-FFF2-40B4-BE49-F238E27FC236}">
                      <a16:creationId xmlns:a16="http://schemas.microsoft.com/office/drawing/2014/main" id="{552A388C-DAD5-F43C-623C-7F47AF68C0AC}"/>
                    </a:ext>
                  </a:extLst>
                </p:cNvPr>
                <p:cNvPicPr/>
                <p:nvPr/>
              </p:nvPicPr>
              <p:blipFill>
                <a:blip r:embed="rId11"/>
                <a:stretch>
                  <a:fillRect/>
                </a:stretch>
              </p:blipFill>
              <p:spPr>
                <a:xfrm>
                  <a:off x="1613366" y="4139160"/>
                  <a:ext cx="1260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Encre 21">
                  <a:extLst>
                    <a:ext uri="{FF2B5EF4-FFF2-40B4-BE49-F238E27FC236}">
                      <a16:creationId xmlns:a16="http://schemas.microsoft.com/office/drawing/2014/main" id="{050C5089-6BA3-5E59-8936-9A329A434DEE}"/>
                    </a:ext>
                  </a:extLst>
                </p14:cNvPr>
                <p14:cNvContentPartPr/>
                <p14:nvPr/>
              </p14:nvContentPartPr>
              <p14:xfrm>
                <a:off x="1620566" y="4123320"/>
                <a:ext cx="588600" cy="133560"/>
              </p14:xfrm>
            </p:contentPart>
          </mc:Choice>
          <mc:Fallback xmlns="">
            <p:pic>
              <p:nvPicPr>
                <p:cNvPr id="22" name="Encre 21">
                  <a:extLst>
                    <a:ext uri="{FF2B5EF4-FFF2-40B4-BE49-F238E27FC236}">
                      <a16:creationId xmlns:a16="http://schemas.microsoft.com/office/drawing/2014/main" id="{050C5089-6BA3-5E59-8936-9A329A434DEE}"/>
                    </a:ext>
                  </a:extLst>
                </p:cNvPr>
                <p:cNvPicPr/>
                <p:nvPr/>
              </p:nvPicPr>
              <p:blipFill>
                <a:blip r:embed="rId13"/>
                <a:stretch>
                  <a:fillRect/>
                </a:stretch>
              </p:blipFill>
              <p:spPr>
                <a:xfrm>
                  <a:off x="1557566" y="4060320"/>
                  <a:ext cx="714240" cy="259200"/>
                </a:xfrm>
                <a:prstGeom prst="rect">
                  <a:avLst/>
                </a:prstGeom>
              </p:spPr>
            </p:pic>
          </mc:Fallback>
        </mc:AlternateContent>
      </p:grpSp>
      <p:sp>
        <p:nvSpPr>
          <p:cNvPr id="9" name="Titre 8">
            <a:extLst>
              <a:ext uri="{FF2B5EF4-FFF2-40B4-BE49-F238E27FC236}">
                <a16:creationId xmlns:a16="http://schemas.microsoft.com/office/drawing/2014/main" id="{71947F00-CF66-C2C4-996B-5F391C2D136E}"/>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Voici les pauses logiques qu’on peut mettre dans ces phrases.</a:t>
            </a:r>
          </a:p>
        </p:txBody>
      </p:sp>
      <p:sp>
        <p:nvSpPr>
          <p:cNvPr id="10" name="Espace réservé du contenu 3">
            <a:extLst>
              <a:ext uri="{FF2B5EF4-FFF2-40B4-BE49-F238E27FC236}">
                <a16:creationId xmlns:a16="http://schemas.microsoft.com/office/drawing/2014/main" id="{AA796EDC-C020-A963-FE7C-F5284AA498A8}"/>
              </a:ext>
            </a:extLst>
          </p:cNvPr>
          <p:cNvSpPr txBox="1">
            <a:spLocks/>
          </p:cNvSpPr>
          <p:nvPr/>
        </p:nvSpPr>
        <p:spPr>
          <a:xfrm>
            <a:off x="871188" y="640628"/>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1">
                    <a:lumMod val="65000"/>
                  </a:schemeClr>
                </a:solidFill>
                <a:ea typeface="Calibri" panose="020F0502020204030204" pitchFamily="34" charset="0"/>
              </a:rPr>
              <a:t> Corriger systématiquement. Accompagner les élèves en difficulté. Fournir un feedback immédiat. </a:t>
            </a:r>
          </a:p>
        </p:txBody>
      </p:sp>
      <p:sp>
        <p:nvSpPr>
          <p:cNvPr id="4" name="Rectangle 1">
            <a:extLst>
              <a:ext uri="{FF2B5EF4-FFF2-40B4-BE49-F238E27FC236}">
                <a16:creationId xmlns:a16="http://schemas.microsoft.com/office/drawing/2014/main" id="{5D276B52-CDAA-08C3-2A19-0A31946CA250}"/>
              </a:ext>
            </a:extLst>
          </p:cNvPr>
          <p:cNvSpPr>
            <a:spLocks noChangeArrowheads="1"/>
          </p:cNvSpPr>
          <p:nvPr/>
        </p:nvSpPr>
        <p:spPr bwMode="auto">
          <a:xfrm>
            <a:off x="442949" y="1816837"/>
            <a:ext cx="1138575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Ce phénomène est causé par </a:t>
            </a:r>
            <a:r>
              <a:rPr kumimoji="0" lang="fr-FR" altLang="fr-FR" sz="2400" b="1" i="0" u="none" strike="noStrike" cap="none" normalizeH="0" baseline="0" dirty="0">
                <a:ln>
                  <a:noFill/>
                </a:ln>
                <a:solidFill>
                  <a:schemeClr val="tx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le manque de pluie</a:t>
            </a:r>
            <a:r>
              <a:rPr kumimoji="0" lang="fr-FR" altLang="fr-FR" sz="2400" b="1" i="0" u="none" strike="noStrike" cap="none" normalizeH="0" baseline="0" dirty="0">
                <a:ln>
                  <a:noFill/>
                </a:ln>
                <a:solidFill>
                  <a:schemeClr val="tx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 // </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des températures élevées </a:t>
            </a:r>
            <a:r>
              <a:rPr kumimoji="0" lang="fr-FR" altLang="fr-FR" sz="2400" b="1" i="0" u="none" strike="noStrike" cap="none" normalizeH="0" baseline="0" dirty="0">
                <a:ln>
                  <a:noFill/>
                </a:ln>
                <a:solidFill>
                  <a:schemeClr val="tx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et l’augmentation des besoins en eau.</a:t>
            </a:r>
          </a:p>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F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La sécheresse augmente </a:t>
            </a:r>
            <a:r>
              <a:rPr kumimoji="0" lang="fr-FR" altLang="fr-FR" sz="2400" b="1" i="0" u="none" strike="noStrike" cap="none" normalizeH="0" baseline="0" dirty="0">
                <a:ln>
                  <a:noFill/>
                </a:ln>
                <a:solidFill>
                  <a:schemeClr val="tx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le risque d’incendies de forêt </a:t>
            </a:r>
            <a:r>
              <a:rPr kumimoji="0" lang="fr-FR" altLang="fr-FR" sz="2400" b="1" i="0" u="none" strike="noStrike" cap="none" normalizeH="0" baseline="0" dirty="0">
                <a:ln>
                  <a:noFill/>
                </a:ln>
                <a:solidFill>
                  <a:schemeClr val="tx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car la végétation est facile à brûler.</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lang="fr-FR" altLang="fr-FR" sz="24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fr-FR" altLang="fr-FR" sz="2400" dirty="0">
                <a:latin typeface="Calibri" panose="020F0502020204030204" pitchFamily="34" charset="0"/>
                <a:ea typeface="Calibri" panose="020F0502020204030204" pitchFamily="34" charset="0"/>
                <a:cs typeface="Calibri" panose="020F0502020204030204" pitchFamily="34" charset="0"/>
              </a:rPr>
              <a:t>Il faut arrêter de couper les arbres </a:t>
            </a:r>
            <a:r>
              <a:rPr lang="fr-FR" altLang="fr-FR" sz="2400" b="1" dirty="0">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fr-FR" altLang="fr-FR" sz="2400" dirty="0">
                <a:latin typeface="Calibri" panose="020F0502020204030204" pitchFamily="34" charset="0"/>
                <a:ea typeface="Calibri" panose="020F0502020204030204" pitchFamily="34" charset="0"/>
                <a:cs typeface="Calibri" panose="020F0502020204030204" pitchFamily="34" charset="0"/>
              </a:rPr>
              <a:t> et en planter de nouveaux </a:t>
            </a:r>
            <a:r>
              <a:rPr lang="fr-FR" altLang="fr-FR" sz="2400" b="1" dirty="0">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fr-FR" altLang="fr-FR" sz="2400" dirty="0">
                <a:latin typeface="Calibri" panose="020F0502020204030204" pitchFamily="34" charset="0"/>
                <a:ea typeface="Calibri" panose="020F0502020204030204" pitchFamily="34" charset="0"/>
                <a:cs typeface="Calibri" panose="020F0502020204030204" pitchFamily="34" charset="0"/>
              </a:rPr>
              <a:t> Les arbres aident la terre </a:t>
            </a:r>
            <a:r>
              <a:rPr lang="fr-FR" altLang="fr-FR" sz="2400" b="1" dirty="0">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fr-FR" altLang="fr-FR" sz="2400" dirty="0">
                <a:latin typeface="Calibri" panose="020F0502020204030204" pitchFamily="34" charset="0"/>
                <a:ea typeface="Calibri" panose="020F0502020204030204" pitchFamily="34" charset="0"/>
                <a:cs typeface="Calibri" panose="020F0502020204030204" pitchFamily="34" charset="0"/>
              </a:rPr>
              <a:t> à garder l’eau </a:t>
            </a:r>
            <a:r>
              <a:rPr lang="fr-FR" altLang="fr-FR" sz="2400" b="1" dirty="0">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fr-FR" altLang="fr-FR" sz="2400" dirty="0">
                <a:latin typeface="Calibri" panose="020F0502020204030204" pitchFamily="34" charset="0"/>
                <a:ea typeface="Calibri" panose="020F0502020204030204" pitchFamily="34" charset="0"/>
                <a:cs typeface="Calibri" panose="020F0502020204030204" pitchFamily="34" charset="0"/>
              </a:rPr>
              <a:t> et l’humidité.</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kumimoji="0" lang="fr-FR" altLang="fr-FR"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9795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5826-1F76-3AF9-816F-33D4ED9662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BFC1F-0F0D-3B85-3F79-C740FDAA390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7104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2658F-D377-514F-2208-5F028A195B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BE2A13-B9F5-CAA8-7727-F56AFF1E3C32}"/>
              </a:ext>
            </a:extLst>
          </p:cNvPr>
          <p:cNvSpPr>
            <a:spLocks noGrp="1"/>
          </p:cNvSpPr>
          <p:nvPr>
            <p:ph type="title"/>
          </p:nvPr>
        </p:nvSpPr>
        <p:spPr/>
        <p:txBody>
          <a:bodyPr/>
          <a:lstStyle/>
          <a:p>
            <a:r>
              <a:rPr lang="fr-FR" dirty="0">
                <a:solidFill>
                  <a:srgbClr val="E7E6E6">
                    <a:lumMod val="50000"/>
                  </a:srgbClr>
                </a:solidFill>
                <a:latin typeface="Calibri" panose="020F0502020204030204"/>
              </a:rPr>
              <a:t>Lisez à haute voix les phrases suivantes en marquant des pauses logiques pour structurer son propos. Travaillez en binômes.</a:t>
            </a:r>
            <a:endParaRPr lang="fr-FR" dirty="0"/>
          </a:p>
        </p:txBody>
      </p:sp>
      <p:pic>
        <p:nvPicPr>
          <p:cNvPr id="5" name="Image 4" descr="Une image contenant texte, capture d’écran, Police&#10;&#10;Le contenu généré par l’IA peut être incorrect.">
            <a:extLst>
              <a:ext uri="{FF2B5EF4-FFF2-40B4-BE49-F238E27FC236}">
                <a16:creationId xmlns:a16="http://schemas.microsoft.com/office/drawing/2014/main" id="{458E5531-B178-5A76-6E5A-C8C2CD588A7E}"/>
              </a:ext>
            </a:extLst>
          </p:cNvPr>
          <p:cNvPicPr>
            <a:picLocks noChangeAspect="1"/>
          </p:cNvPicPr>
          <p:nvPr/>
        </p:nvPicPr>
        <p:blipFill>
          <a:blip r:embed="rId2"/>
          <a:stretch>
            <a:fillRect/>
          </a:stretch>
        </p:blipFill>
        <p:spPr>
          <a:xfrm>
            <a:off x="857333" y="1858691"/>
            <a:ext cx="10524593" cy="3342574"/>
          </a:xfrm>
          <a:prstGeom prst="rect">
            <a:avLst/>
          </a:prstGeom>
        </p:spPr>
      </p:pic>
      <p:sp>
        <p:nvSpPr>
          <p:cNvPr id="8" name="Espace réservé du contenu 3">
            <a:extLst>
              <a:ext uri="{FF2B5EF4-FFF2-40B4-BE49-F238E27FC236}">
                <a16:creationId xmlns:a16="http://schemas.microsoft.com/office/drawing/2014/main" id="{EABC895E-4879-F9D0-18B5-76BDB9425366}"/>
              </a:ext>
            </a:extLst>
          </p:cNvPr>
          <p:cNvSpPr>
            <a:spLocks noGrp="1"/>
          </p:cNvSpPr>
          <p:nvPr>
            <p:ph sz="quarter" idx="11"/>
          </p:nvPr>
        </p:nvSpPr>
        <p:spPr>
          <a:xfrm>
            <a:off x="933533" y="640628"/>
            <a:ext cx="10529279" cy="267549"/>
          </a:xfrm>
        </p:spPr>
        <p:txBody>
          <a:bodyPr/>
          <a:lstStyle/>
          <a:p>
            <a:r>
              <a:rPr lang="fr-FR" sz="1600" dirty="0">
                <a:solidFill>
                  <a:schemeClr val="tx1">
                    <a:lumMod val="50000"/>
                    <a:lumOff val="50000"/>
                  </a:schemeClr>
                </a:solidFill>
              </a:rPr>
              <a:t>Donner un modèle de lecture. Rappeler la démarche : ne pas lire sans marquer des pauses.</a:t>
            </a:r>
          </a:p>
        </p:txBody>
      </p:sp>
    </p:spTree>
    <p:extLst>
      <p:ext uri="{BB962C8B-B14F-4D97-AF65-F5344CB8AC3E}">
        <p14:creationId xmlns:p14="http://schemas.microsoft.com/office/powerpoint/2010/main" val="4010174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AFCA-9A74-B4B2-5747-CDFA6CFE86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A4E7A5-8232-A1D4-9908-D976DF9F365F}"/>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phrases découpées en pauses logiques.</a:t>
            </a:r>
            <a:endParaRPr lang="fr-FR" dirty="0"/>
          </a:p>
        </p:txBody>
      </p:sp>
      <p:sp>
        <p:nvSpPr>
          <p:cNvPr id="3" name="Espace réservé du contenu 2">
            <a:extLst>
              <a:ext uri="{FF2B5EF4-FFF2-40B4-BE49-F238E27FC236}">
                <a16:creationId xmlns:a16="http://schemas.microsoft.com/office/drawing/2014/main" id="{58D564BB-DC56-9418-FD33-003CEBD65AF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quelques binômes pour faire des lectures à haute voix. Demander de justifier les réponses.</a:t>
            </a:r>
            <a:endParaRPr lang="fr-FR" sz="1600" dirty="0"/>
          </a:p>
        </p:txBody>
      </p:sp>
      <p:pic>
        <p:nvPicPr>
          <p:cNvPr id="4" name="Image 3" descr="Une image contenant texte, capture d’écran, Police&#10;&#10;Le contenu généré par l’IA peut être incorrect.">
            <a:extLst>
              <a:ext uri="{FF2B5EF4-FFF2-40B4-BE49-F238E27FC236}">
                <a16:creationId xmlns:a16="http://schemas.microsoft.com/office/drawing/2014/main" id="{2CF593A3-6CA5-49B2-67E9-653D89BE1CA4}"/>
              </a:ext>
            </a:extLst>
          </p:cNvPr>
          <p:cNvPicPr>
            <a:picLocks noChangeAspect="1"/>
          </p:cNvPicPr>
          <p:nvPr/>
        </p:nvPicPr>
        <p:blipFill>
          <a:blip r:embed="rId2"/>
          <a:stretch>
            <a:fillRect/>
          </a:stretch>
        </p:blipFill>
        <p:spPr>
          <a:xfrm>
            <a:off x="862019" y="1848859"/>
            <a:ext cx="10524593" cy="3342574"/>
          </a:xfrm>
          <a:prstGeom prst="rect">
            <a:avLst/>
          </a:prstGeom>
        </p:spPr>
      </p:pic>
      <p:cxnSp>
        <p:nvCxnSpPr>
          <p:cNvPr id="6" name="Connecteur droit 5">
            <a:extLst>
              <a:ext uri="{FF2B5EF4-FFF2-40B4-BE49-F238E27FC236}">
                <a16:creationId xmlns:a16="http://schemas.microsoft.com/office/drawing/2014/main" id="{0FB6B95C-443D-733D-18AF-E11BDA357404}"/>
              </a:ext>
            </a:extLst>
          </p:cNvPr>
          <p:cNvCxnSpPr>
            <a:cxnSpLocks/>
          </p:cNvCxnSpPr>
          <p:nvPr/>
        </p:nvCxnSpPr>
        <p:spPr>
          <a:xfrm flipH="1">
            <a:off x="6656439" y="3618271"/>
            <a:ext cx="108155" cy="393290"/>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7" name="Connecteur droit 6">
            <a:extLst>
              <a:ext uri="{FF2B5EF4-FFF2-40B4-BE49-F238E27FC236}">
                <a16:creationId xmlns:a16="http://schemas.microsoft.com/office/drawing/2014/main" id="{FD50C865-494B-3727-4462-978AA6BE593C}"/>
              </a:ext>
            </a:extLst>
          </p:cNvPr>
          <p:cNvCxnSpPr>
            <a:cxnSpLocks/>
          </p:cNvCxnSpPr>
          <p:nvPr/>
        </p:nvCxnSpPr>
        <p:spPr>
          <a:xfrm flipH="1">
            <a:off x="6717891" y="3618271"/>
            <a:ext cx="108154" cy="393290"/>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20" name="Connecteur droit 19">
            <a:extLst>
              <a:ext uri="{FF2B5EF4-FFF2-40B4-BE49-F238E27FC236}">
                <a16:creationId xmlns:a16="http://schemas.microsoft.com/office/drawing/2014/main" id="{7A2161A0-A379-F314-C6BF-2784A9B5D0F1}"/>
              </a:ext>
            </a:extLst>
          </p:cNvPr>
          <p:cNvCxnSpPr>
            <a:cxnSpLocks/>
          </p:cNvCxnSpPr>
          <p:nvPr/>
        </p:nvCxnSpPr>
        <p:spPr>
          <a:xfrm flipH="1">
            <a:off x="6243484" y="4011561"/>
            <a:ext cx="122904" cy="442452"/>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24" name="Connecteur droit 23">
            <a:extLst>
              <a:ext uri="{FF2B5EF4-FFF2-40B4-BE49-F238E27FC236}">
                <a16:creationId xmlns:a16="http://schemas.microsoft.com/office/drawing/2014/main" id="{38F6127E-C90E-959D-F886-380C04246288}"/>
              </a:ext>
            </a:extLst>
          </p:cNvPr>
          <p:cNvCxnSpPr>
            <a:cxnSpLocks/>
          </p:cNvCxnSpPr>
          <p:nvPr/>
        </p:nvCxnSpPr>
        <p:spPr>
          <a:xfrm flipH="1">
            <a:off x="6182032" y="4011561"/>
            <a:ext cx="122904" cy="442452"/>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25" name="Connecteur droit 24">
            <a:extLst>
              <a:ext uri="{FF2B5EF4-FFF2-40B4-BE49-F238E27FC236}">
                <a16:creationId xmlns:a16="http://schemas.microsoft.com/office/drawing/2014/main" id="{C5DBA6AD-FC6E-1FAD-B52D-FC646AFC9F0F}"/>
              </a:ext>
            </a:extLst>
          </p:cNvPr>
          <p:cNvCxnSpPr>
            <a:cxnSpLocks/>
          </p:cNvCxnSpPr>
          <p:nvPr/>
        </p:nvCxnSpPr>
        <p:spPr>
          <a:xfrm flipH="1">
            <a:off x="2315497" y="4424516"/>
            <a:ext cx="122904" cy="442452"/>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26" name="Connecteur droit 25">
            <a:extLst>
              <a:ext uri="{FF2B5EF4-FFF2-40B4-BE49-F238E27FC236}">
                <a16:creationId xmlns:a16="http://schemas.microsoft.com/office/drawing/2014/main" id="{5E3F9432-E89E-A015-1762-7171D02476E6}"/>
              </a:ext>
            </a:extLst>
          </p:cNvPr>
          <p:cNvCxnSpPr>
            <a:cxnSpLocks/>
          </p:cNvCxnSpPr>
          <p:nvPr/>
        </p:nvCxnSpPr>
        <p:spPr>
          <a:xfrm flipH="1">
            <a:off x="2376949" y="4454013"/>
            <a:ext cx="122904" cy="442452"/>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27" name="Connecteur droit 26">
            <a:extLst>
              <a:ext uri="{FF2B5EF4-FFF2-40B4-BE49-F238E27FC236}">
                <a16:creationId xmlns:a16="http://schemas.microsoft.com/office/drawing/2014/main" id="{11B90EC6-0EAC-A40C-C509-3C1FA5C57A58}"/>
              </a:ext>
            </a:extLst>
          </p:cNvPr>
          <p:cNvCxnSpPr>
            <a:cxnSpLocks/>
          </p:cNvCxnSpPr>
          <p:nvPr/>
        </p:nvCxnSpPr>
        <p:spPr>
          <a:xfrm flipH="1">
            <a:off x="9234948" y="3569109"/>
            <a:ext cx="122904" cy="442452"/>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cxnSp>
        <p:nvCxnSpPr>
          <p:cNvPr id="28" name="Connecteur droit 27">
            <a:extLst>
              <a:ext uri="{FF2B5EF4-FFF2-40B4-BE49-F238E27FC236}">
                <a16:creationId xmlns:a16="http://schemas.microsoft.com/office/drawing/2014/main" id="{ABB3C8B9-EEE3-2567-A96E-5F6B0B7737B2}"/>
              </a:ext>
            </a:extLst>
          </p:cNvPr>
          <p:cNvCxnSpPr>
            <a:cxnSpLocks/>
          </p:cNvCxnSpPr>
          <p:nvPr/>
        </p:nvCxnSpPr>
        <p:spPr>
          <a:xfrm flipH="1">
            <a:off x="9173497" y="3569109"/>
            <a:ext cx="122904" cy="442452"/>
          </a:xfrm>
          <a:prstGeom prst="line">
            <a:avLst/>
          </a:prstGeom>
          <a:ln w="38100">
            <a:solidFill>
              <a:srgbClr val="FFFF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36495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6C4DA-F75B-A427-CEA9-1FB45928B2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702A09-7751-E9C9-6A23-EBDD7A1D8960}"/>
              </a:ext>
            </a:extLst>
          </p:cNvPr>
          <p:cNvSpPr>
            <a:spLocks noGrp="1"/>
          </p:cNvSpPr>
          <p:nvPr>
            <p:ph type="body" sz="quarter" idx="10"/>
          </p:nvPr>
        </p:nvSpPr>
        <p:spPr/>
        <p:txBody>
          <a:bodyPr>
            <a:normAutofit fontScale="85000" lnSpcReduction="10000"/>
          </a:bodyPr>
          <a:lstStyle/>
          <a:p>
            <a:r>
              <a:rPr lang="fr-FR" dirty="0"/>
              <a:t>10 min</a:t>
            </a:r>
          </a:p>
        </p:txBody>
      </p:sp>
    </p:spTree>
    <p:extLst>
      <p:ext uri="{BB962C8B-B14F-4D97-AF65-F5344CB8AC3E}">
        <p14:creationId xmlns:p14="http://schemas.microsoft.com/office/powerpoint/2010/main" val="2513957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8210-31D7-8A45-18CD-944F1459551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2D8524F-E247-7273-9F40-6E8AAB785ED7}"/>
              </a:ext>
            </a:extLst>
          </p:cNvPr>
          <p:cNvSpPr>
            <a:spLocks noGrp="1"/>
          </p:cNvSpPr>
          <p:nvPr>
            <p:ph type="title"/>
          </p:nvPr>
        </p:nvSpPr>
        <p:spPr>
          <a:xfrm>
            <a:off x="861188" y="290583"/>
            <a:ext cx="10986683" cy="346892"/>
          </a:xfrm>
        </p:spPr>
        <p:txBody>
          <a:bodyPr/>
          <a:lstStyle/>
          <a:p>
            <a:r>
              <a:rPr lang="fr-FR" dirty="0">
                <a:solidFill>
                  <a:srgbClr val="E7E6E6">
                    <a:lumMod val="50000"/>
                  </a:srgbClr>
                </a:solidFill>
                <a:latin typeface="Calibri" panose="020F0502020204030204"/>
              </a:rPr>
              <a:t>Lisez à haute voix ce paragraphe. N’oubliez pas, lisez en marquant les pauses logiques pour structurer votre propos. Travaillez seuls.</a:t>
            </a:r>
          </a:p>
        </p:txBody>
      </p:sp>
      <p:sp>
        <p:nvSpPr>
          <p:cNvPr id="10" name="Espace réservé du contenu 3">
            <a:extLst>
              <a:ext uri="{FF2B5EF4-FFF2-40B4-BE49-F238E27FC236}">
                <a16:creationId xmlns:a16="http://schemas.microsoft.com/office/drawing/2014/main" id="{84B2CF35-B832-FDD1-1E2F-6D469DAB6B68}"/>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Circuler dans les rangs. Accompagner les élèves en difficulté. Corrigez systématiquement les erreurs de lecture.</a:t>
            </a:r>
          </a:p>
        </p:txBody>
      </p:sp>
      <p:sp>
        <p:nvSpPr>
          <p:cNvPr id="3" name="ZoneTexte 2">
            <a:extLst>
              <a:ext uri="{FF2B5EF4-FFF2-40B4-BE49-F238E27FC236}">
                <a16:creationId xmlns:a16="http://schemas.microsoft.com/office/drawing/2014/main" id="{D1D167E8-3CCF-24DD-D622-CA4A9A1E69B0}"/>
              </a:ext>
            </a:extLst>
          </p:cNvPr>
          <p:cNvSpPr txBox="1"/>
          <p:nvPr/>
        </p:nvSpPr>
        <p:spPr>
          <a:xfrm>
            <a:off x="861188" y="1153912"/>
            <a:ext cx="10878528" cy="2862322"/>
          </a:xfrm>
          <a:prstGeom prst="rect">
            <a:avLst/>
          </a:prstGeom>
          <a:solidFill>
            <a:schemeClr val="bg2"/>
          </a:solidFill>
          <a:ln>
            <a:solidFill>
              <a:schemeClr val="accent1"/>
            </a:solidFill>
          </a:ln>
        </p:spPr>
        <p:txBody>
          <a:bodyPr wrap="square">
            <a:spAutoFit/>
          </a:bodyPr>
          <a:lstStyle/>
          <a:p>
            <a:pPr algn="just"/>
            <a:r>
              <a:rPr lang="fr-FR" sz="1800" b="1" i="0" u="none" strike="noStrike" baseline="0" dirty="0">
                <a:latin typeface="Calibri" panose="020F0502020204030204" pitchFamily="34" charset="0"/>
              </a:rPr>
              <a:t>Comment pouvons-nous agir ? </a:t>
            </a:r>
            <a:endParaRPr lang="fr-FR" sz="1800" b="0" i="0" u="none" strike="noStrike" baseline="0" dirty="0">
              <a:latin typeface="Calibri" panose="020F0502020204030204" pitchFamily="34" charset="0"/>
            </a:endParaRPr>
          </a:p>
          <a:p>
            <a:pPr algn="just"/>
            <a:r>
              <a:rPr lang="fr-FR" sz="1800" b="0" i="0" u="none" strike="noStrike" baseline="0" dirty="0">
                <a:latin typeface="Calibri" panose="020F0502020204030204" pitchFamily="34" charset="0"/>
              </a:rPr>
              <a:t>Pour lutter contre la sécheresse, il faut: </a:t>
            </a:r>
          </a:p>
          <a:p>
            <a:r>
              <a:rPr lang="fr-FR" sz="1800" b="0" i="0" u="none" strike="noStrike" baseline="0" dirty="0">
                <a:latin typeface="Calibri" panose="020F0502020204030204" pitchFamily="34" charset="0"/>
              </a:rPr>
              <a:t>Arrêter de couper les arbres et en planter de nouveaux. Les arbres aident la terre à garder l’eau et l’humidité. </a:t>
            </a:r>
          </a:p>
          <a:p>
            <a:r>
              <a:rPr lang="fr-FR" sz="1800" b="0" i="0" u="none" strike="noStrike" baseline="0" dirty="0">
                <a:latin typeface="Calibri" panose="020F0502020204030204" pitchFamily="34" charset="0"/>
              </a:rPr>
              <a:t>Limiter la construction dans certains endroits. On peut utiliser des matériaux qui laissent passer l’eau dans le sol, au lieu du béton. </a:t>
            </a:r>
          </a:p>
          <a:p>
            <a:r>
              <a:rPr lang="fr-FR" sz="1800" b="0" i="0" u="none" strike="noStrike" baseline="0" dirty="0">
                <a:latin typeface="Calibri" panose="020F0502020204030204" pitchFamily="34" charset="0"/>
              </a:rPr>
              <a:t>Utiliser des méthodes qui économisent l’eau, comme l’irrigation goutte-à-goutte. </a:t>
            </a:r>
          </a:p>
          <a:p>
            <a:endParaRPr lang="fr-FR" sz="1800" b="0" i="0" u="none" strike="noStrike" baseline="0" dirty="0">
              <a:latin typeface="Calibri" panose="020F0502020204030204" pitchFamily="34" charset="0"/>
            </a:endParaRPr>
          </a:p>
          <a:p>
            <a:pPr algn="just"/>
            <a:r>
              <a:rPr lang="fr-FR" sz="1800" b="1" i="0" u="none" strike="noStrike" baseline="0" dirty="0">
                <a:latin typeface="Calibri" panose="020F0502020204030204" pitchFamily="34" charset="0"/>
              </a:rPr>
              <a:t>Agissons ensemble contre la sécheresse ! </a:t>
            </a:r>
            <a:endParaRPr lang="fr-FR" sz="1800" b="0" i="0" u="none" strike="noStrike" baseline="0" dirty="0">
              <a:latin typeface="Calibri" panose="020F0502020204030204" pitchFamily="34" charset="0"/>
            </a:endParaRPr>
          </a:p>
          <a:p>
            <a:pPr algn="just"/>
            <a:r>
              <a:rPr lang="fr-FR" sz="1800" b="0" i="0" u="none" strike="noStrike" baseline="0" dirty="0">
                <a:latin typeface="Calibri" panose="020F0502020204030204" pitchFamily="34" charset="0"/>
              </a:rPr>
              <a:t>Il est très important d’agir maintenant contre la sécheresse. Si nous travaillons ensemble, nous pouvons protéger notre planète. Faisons-le pour notre environnement et pour les générations futures. </a:t>
            </a:r>
            <a:endParaRPr lang="fr-FR" dirty="0"/>
          </a:p>
        </p:txBody>
      </p:sp>
      <p:pic>
        <p:nvPicPr>
          <p:cNvPr id="6" name="Image 5" descr="Une image contenant texte, Police, capture d’écran, nombre&#10;&#10;Le contenu généré par l’IA peut être incorrect.">
            <a:extLst>
              <a:ext uri="{FF2B5EF4-FFF2-40B4-BE49-F238E27FC236}">
                <a16:creationId xmlns:a16="http://schemas.microsoft.com/office/drawing/2014/main" id="{546AEA4D-CE7D-277C-1D65-49F43BC6214C}"/>
              </a:ext>
            </a:extLst>
          </p:cNvPr>
          <p:cNvPicPr>
            <a:picLocks noChangeAspect="1"/>
          </p:cNvPicPr>
          <p:nvPr/>
        </p:nvPicPr>
        <p:blipFill>
          <a:blip r:embed="rId2"/>
          <a:stretch>
            <a:fillRect/>
          </a:stretch>
        </p:blipFill>
        <p:spPr>
          <a:xfrm>
            <a:off x="1449713" y="4532671"/>
            <a:ext cx="8942983" cy="1458791"/>
          </a:xfrm>
          <a:prstGeom prst="rect">
            <a:avLst/>
          </a:prstGeom>
        </p:spPr>
      </p:pic>
    </p:spTree>
    <p:extLst>
      <p:ext uri="{BB962C8B-B14F-4D97-AF65-F5344CB8AC3E}">
        <p14:creationId xmlns:p14="http://schemas.microsoft.com/office/powerpoint/2010/main" val="2749898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rappeler les stratégies que nous avons appliquées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7" name="ZoneTexte 6">
            <a:extLst>
              <a:ext uri="{FF2B5EF4-FFF2-40B4-BE49-F238E27FC236}">
                <a16:creationId xmlns:a16="http://schemas.microsoft.com/office/drawing/2014/main" id="{1C61653B-4F16-6F3C-81EA-8B3D70DACAE4}"/>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appliqué cette stratégie de lecture :</a:t>
            </a:r>
          </a:p>
        </p:txBody>
      </p:sp>
      <p:sp>
        <p:nvSpPr>
          <p:cNvPr id="9" name="Rectangle 8">
            <a:extLst>
              <a:ext uri="{FF2B5EF4-FFF2-40B4-BE49-F238E27FC236}">
                <a16:creationId xmlns:a16="http://schemas.microsoft.com/office/drawing/2014/main" id="{5231242C-DE2D-AF44-104E-CEDA63BD5ABC}"/>
              </a:ext>
            </a:extLst>
          </p:cNvPr>
          <p:cNvSpPr/>
          <p:nvPr/>
        </p:nvSpPr>
        <p:spPr>
          <a:xfrm>
            <a:off x="883270" y="1682945"/>
            <a:ext cx="9839160" cy="1894621"/>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endParaRPr lang="fr-FR" sz="2000" i="1" dirty="0"/>
          </a:p>
          <a:p>
            <a:pPr>
              <a:lnSpc>
                <a:spcPct val="150000"/>
              </a:lnSpc>
            </a:pPr>
            <a:endParaRPr lang="fr-FR" sz="2000" i="1" dirty="0"/>
          </a:p>
          <a:p>
            <a:pPr>
              <a:lnSpc>
                <a:spcPct val="150000"/>
              </a:lnSpc>
            </a:pPr>
            <a:endParaRPr lang="fr-FR" sz="2000" i="1" dirty="0"/>
          </a:p>
          <a:p>
            <a:pPr>
              <a:lnSpc>
                <a:spcPct val="150000"/>
              </a:lnSpc>
            </a:pPr>
            <a:endParaRPr lang="fr-FR" sz="2000" i="1" dirty="0"/>
          </a:p>
        </p:txBody>
      </p:sp>
      <p:sp>
        <p:nvSpPr>
          <p:cNvPr id="10" name="Rectangle 9">
            <a:extLst>
              <a:ext uri="{FF2B5EF4-FFF2-40B4-BE49-F238E27FC236}">
                <a16:creationId xmlns:a16="http://schemas.microsoft.com/office/drawing/2014/main" id="{5DD2AC86-DE48-FE63-A9FE-868B9E5938CC}"/>
              </a:ext>
            </a:extLst>
          </p:cNvPr>
          <p:cNvSpPr/>
          <p:nvPr/>
        </p:nvSpPr>
        <p:spPr>
          <a:xfrm>
            <a:off x="909092" y="4019285"/>
            <a:ext cx="9813337" cy="1631216"/>
          </a:xfrm>
          <a:prstGeom prst="rect">
            <a:avLst/>
          </a:prstGeom>
          <a:solidFill>
            <a:schemeClr val="accent2">
              <a:lumMod val="20000"/>
              <a:lumOff val="80000"/>
            </a:schemeClr>
          </a:solidFill>
          <a:ln>
            <a:solidFill>
              <a:schemeClr val="tx1"/>
            </a:solidFill>
          </a:ln>
        </p:spPr>
        <p:txBody>
          <a:bodyPr wrap="square">
            <a:spAutoFit/>
          </a:bodyPr>
          <a:lstStyle/>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DB33FA17-911E-C19C-DC6C-5433FFF3F2F2}"/>
              </a:ext>
            </a:extLst>
          </p:cNvPr>
          <p:cNvSpPr txBox="1"/>
          <p:nvPr/>
        </p:nvSpPr>
        <p:spPr>
          <a:xfrm>
            <a:off x="558800" y="3590450"/>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Nous avons également appliqué cette stratégie de lecture fluence :</a:t>
            </a:r>
          </a:p>
        </p:txBody>
      </p:sp>
    </p:spTree>
    <p:extLst>
      <p:ext uri="{BB962C8B-B14F-4D97-AF65-F5344CB8AC3E}">
        <p14:creationId xmlns:p14="http://schemas.microsoft.com/office/powerpoint/2010/main" val="892218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les stratégies que nous avons appliquées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appliqué cette stratégie de lecture :</a:t>
            </a:r>
          </a:p>
        </p:txBody>
      </p:sp>
      <p:sp>
        <p:nvSpPr>
          <p:cNvPr id="10" name="Rectangle 9">
            <a:extLst>
              <a:ext uri="{FF2B5EF4-FFF2-40B4-BE49-F238E27FC236}">
                <a16:creationId xmlns:a16="http://schemas.microsoft.com/office/drawing/2014/main" id="{E5105594-BC98-A15E-2344-AEF921FA33AE}"/>
              </a:ext>
            </a:extLst>
          </p:cNvPr>
          <p:cNvSpPr/>
          <p:nvPr/>
        </p:nvSpPr>
        <p:spPr>
          <a:xfrm>
            <a:off x="353961" y="1682945"/>
            <a:ext cx="11385755" cy="2352952"/>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r>
              <a:rPr lang="fr-FR" sz="2000" b="1" dirty="0">
                <a:solidFill>
                  <a:prstClr val="black"/>
                </a:solidFill>
                <a:latin typeface="Calibri" panose="020F0502020204030204" pitchFamily="34" charset="0"/>
                <a:ea typeface="Calibri" panose="020F0502020204030204" pitchFamily="34" charset="0"/>
                <a:cs typeface="Calibri" panose="020F0502020204030204" pitchFamily="34" charset="0"/>
              </a:rPr>
              <a:t>Identifier les causes et les conséquences dans un texte explicatif</a:t>
            </a:r>
            <a:r>
              <a:rPr lang="fr-FR" sz="2000" b="1" dirty="0">
                <a:latin typeface="Calibri" panose="020F0502020204030204" pitchFamily="34" charset="0"/>
                <a:ea typeface="Calibri" panose="020F0502020204030204" pitchFamily="34" charset="0"/>
                <a:cs typeface="Calibri" panose="020F0502020204030204" pitchFamily="34" charset="0"/>
              </a:rPr>
              <a:t>:</a:t>
            </a:r>
          </a:p>
          <a:p>
            <a:pPr>
              <a:lnSpc>
                <a:spcPct val="150000"/>
              </a:lnSpc>
            </a:pPr>
            <a:endParaRPr lang="fr-FR" sz="2000" b="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fr-FR" sz="2000" b="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fr-FR" sz="2000" b="1"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fr-FR" sz="20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E6BDF42-E88F-F48D-CA39-3F90FB08A5D1}"/>
              </a:ext>
            </a:extLst>
          </p:cNvPr>
          <p:cNvSpPr/>
          <p:nvPr/>
        </p:nvSpPr>
        <p:spPr>
          <a:xfrm>
            <a:off x="353961" y="4942295"/>
            <a:ext cx="11385755" cy="1384995"/>
          </a:xfrm>
          <a:prstGeom prst="rect">
            <a:avLst/>
          </a:prstGeom>
          <a:solidFill>
            <a:schemeClr val="accent2">
              <a:lumMod val="20000"/>
              <a:lumOff val="80000"/>
            </a:schemeClr>
          </a:solidFill>
          <a:ln>
            <a:solidFill>
              <a:schemeClr val="tx1"/>
            </a:solidFill>
          </a:ln>
        </p:spPr>
        <p:txBody>
          <a:bodyPr wrap="square">
            <a:spAutoFit/>
          </a:bodyPr>
          <a:lstStyle/>
          <a:p>
            <a:r>
              <a:rPr lang="fr-FR" sz="2000" b="1" dirty="0">
                <a:latin typeface="Calibri" panose="020F0502020204030204" pitchFamily="34" charset="0"/>
                <a:ea typeface="Calibri" panose="020F0502020204030204" pitchFamily="34" charset="0"/>
                <a:cs typeface="Calibri" panose="020F0502020204030204" pitchFamily="34" charset="0"/>
              </a:rPr>
              <a:t>Lire en marquant des pauses logiques pour structurer son propos :</a:t>
            </a:r>
            <a:endParaRPr lang="fr-FR" sz="2000" dirty="0">
              <a:latin typeface="Calibri" panose="020F0502020204030204" pitchFamily="34" charset="0"/>
              <a:ea typeface="Calibri" panose="020F0502020204030204" pitchFamily="34" charset="0"/>
              <a:cs typeface="Calibri" panose="020F0502020204030204" pitchFamily="34" charset="0"/>
            </a:endParaRPr>
          </a:p>
          <a:p>
            <a:r>
              <a:rPr lang="fr-FR" dirty="0"/>
              <a:t>« La sécheresse est un phénomène </a:t>
            </a:r>
            <a:r>
              <a:rPr lang="fr-FR" sz="3200" dirty="0">
                <a:highlight>
                  <a:srgbClr val="FFFF00"/>
                </a:highlight>
              </a:rPr>
              <a:t>//</a:t>
            </a:r>
            <a:r>
              <a:rPr lang="fr-FR" sz="3200" dirty="0"/>
              <a:t> </a:t>
            </a:r>
            <a:r>
              <a:rPr lang="fr-FR" dirty="0"/>
              <a:t>qui touche de nombreuses régions du monde </a:t>
            </a:r>
            <a:r>
              <a:rPr lang="fr-FR" sz="3200" dirty="0">
                <a:highlight>
                  <a:srgbClr val="FFFF00"/>
                </a:highlight>
              </a:rPr>
              <a:t>//</a:t>
            </a:r>
            <a:r>
              <a:rPr lang="fr-FR" sz="3200" dirty="0"/>
              <a:t> </a:t>
            </a:r>
            <a:r>
              <a:rPr lang="fr-FR" dirty="0"/>
              <a:t>en Afrique </a:t>
            </a:r>
            <a:r>
              <a:rPr lang="fr-FR" sz="3200" dirty="0">
                <a:highlight>
                  <a:srgbClr val="FFFF00"/>
                </a:highlight>
              </a:rPr>
              <a:t>//</a:t>
            </a:r>
            <a:r>
              <a:rPr lang="fr-FR" sz="3200" dirty="0"/>
              <a:t> </a:t>
            </a:r>
            <a:r>
              <a:rPr lang="fr-FR" dirty="0"/>
              <a:t>au Moyen-Orient </a:t>
            </a:r>
            <a:r>
              <a:rPr lang="fr-FR" sz="3200" dirty="0">
                <a:highlight>
                  <a:srgbClr val="FFFF00"/>
                </a:highlight>
              </a:rPr>
              <a:t>//</a:t>
            </a:r>
            <a:r>
              <a:rPr lang="fr-FR" sz="3200" dirty="0"/>
              <a:t> </a:t>
            </a:r>
            <a:r>
              <a:rPr lang="fr-FR" dirty="0"/>
              <a:t>et dans certaines parties des États-Unis. »</a:t>
            </a:r>
          </a:p>
        </p:txBody>
      </p:sp>
      <p:sp>
        <p:nvSpPr>
          <p:cNvPr id="7" name="ZoneTexte 6">
            <a:extLst>
              <a:ext uri="{FF2B5EF4-FFF2-40B4-BE49-F238E27FC236}">
                <a16:creationId xmlns:a16="http://schemas.microsoft.com/office/drawing/2014/main" id="{1EA09BB5-5C87-5700-936A-3A9E930B0339}"/>
              </a:ext>
            </a:extLst>
          </p:cNvPr>
          <p:cNvSpPr txBox="1"/>
          <p:nvPr/>
        </p:nvSpPr>
        <p:spPr>
          <a:xfrm>
            <a:off x="558800" y="4250479"/>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2. Nous avons également appliqué cette stratégie de lecture fluence :</a:t>
            </a:r>
          </a:p>
        </p:txBody>
      </p:sp>
      <p:graphicFrame>
        <p:nvGraphicFramePr>
          <p:cNvPr id="3" name="Tableau 2">
            <a:extLst>
              <a:ext uri="{FF2B5EF4-FFF2-40B4-BE49-F238E27FC236}">
                <a16:creationId xmlns:a16="http://schemas.microsoft.com/office/drawing/2014/main" id="{BF8DB938-FAAE-D336-8D26-C12EBBB0F685}"/>
              </a:ext>
            </a:extLst>
          </p:cNvPr>
          <p:cNvGraphicFramePr>
            <a:graphicFrameLocks noGrp="1"/>
          </p:cNvGraphicFramePr>
          <p:nvPr>
            <p:extLst>
              <p:ext uri="{D42A27DB-BD31-4B8C-83A1-F6EECF244321}">
                <p14:modId xmlns:p14="http://schemas.microsoft.com/office/powerpoint/2010/main" val="224524833"/>
              </p:ext>
            </p:extLst>
          </p:nvPr>
        </p:nvGraphicFramePr>
        <p:xfrm>
          <a:off x="558799" y="2307159"/>
          <a:ext cx="11003936" cy="1559560"/>
        </p:xfrm>
        <a:graphic>
          <a:graphicData uri="http://schemas.openxmlformats.org/drawingml/2006/table">
            <a:tbl>
              <a:tblPr firstRow="1" bandRow="1">
                <a:tableStyleId>{5940675A-B579-460E-94D1-54222C63F5DA}</a:tableStyleId>
              </a:tblPr>
              <a:tblGrid>
                <a:gridCol w="2750984">
                  <a:extLst>
                    <a:ext uri="{9D8B030D-6E8A-4147-A177-3AD203B41FA5}">
                      <a16:colId xmlns:a16="http://schemas.microsoft.com/office/drawing/2014/main" val="1873453734"/>
                    </a:ext>
                  </a:extLst>
                </a:gridCol>
                <a:gridCol w="2750984">
                  <a:extLst>
                    <a:ext uri="{9D8B030D-6E8A-4147-A177-3AD203B41FA5}">
                      <a16:colId xmlns:a16="http://schemas.microsoft.com/office/drawing/2014/main" val="897189812"/>
                    </a:ext>
                  </a:extLst>
                </a:gridCol>
                <a:gridCol w="2750984">
                  <a:extLst>
                    <a:ext uri="{9D8B030D-6E8A-4147-A177-3AD203B41FA5}">
                      <a16:colId xmlns:a16="http://schemas.microsoft.com/office/drawing/2014/main" val="2654426804"/>
                    </a:ext>
                  </a:extLst>
                </a:gridCol>
                <a:gridCol w="2750984">
                  <a:extLst>
                    <a:ext uri="{9D8B030D-6E8A-4147-A177-3AD203B41FA5}">
                      <a16:colId xmlns:a16="http://schemas.microsoft.com/office/drawing/2014/main" val="1050242065"/>
                    </a:ext>
                  </a:extLst>
                </a:gridCol>
              </a:tblGrid>
              <a:tr h="370840">
                <a:tc>
                  <a:txBody>
                    <a:bodyPr/>
                    <a:lstStyle/>
                    <a:p>
                      <a:pPr algn="ctr"/>
                      <a:r>
                        <a:rPr lang="fr-FR" b="1" dirty="0">
                          <a:latin typeface="Calibri" panose="020F0502020204030204" pitchFamily="34" charset="0"/>
                          <a:ea typeface="Calibri" panose="020F0502020204030204" pitchFamily="34" charset="0"/>
                          <a:cs typeface="Calibri" panose="020F0502020204030204" pitchFamily="34" charset="0"/>
                        </a:rPr>
                        <a:t>Phénomène </a:t>
                      </a:r>
                    </a:p>
                  </a:txBody>
                  <a:tcPr/>
                </a:tc>
                <a:tc>
                  <a:txBody>
                    <a:bodyPr/>
                    <a:lstStyle/>
                    <a:p>
                      <a:pPr algn="ctr"/>
                      <a:r>
                        <a:rPr lang="fr-FR" b="1" dirty="0">
                          <a:latin typeface="Calibri" panose="020F0502020204030204" pitchFamily="34" charset="0"/>
                          <a:ea typeface="Calibri" panose="020F0502020204030204" pitchFamily="34" charset="0"/>
                          <a:cs typeface="Calibri" panose="020F0502020204030204" pitchFamily="34" charset="0"/>
                        </a:rPr>
                        <a:t>Ses causes</a:t>
                      </a:r>
                    </a:p>
                  </a:txBody>
                  <a:tcPr/>
                </a:tc>
                <a:tc>
                  <a:txBody>
                    <a:bodyPr/>
                    <a:lstStyle/>
                    <a:p>
                      <a:pPr algn="ctr"/>
                      <a:r>
                        <a:rPr lang="fr-FR" b="1" dirty="0">
                          <a:latin typeface="Calibri" panose="020F0502020204030204" pitchFamily="34" charset="0"/>
                          <a:ea typeface="Calibri" panose="020F0502020204030204" pitchFamily="34" charset="0"/>
                          <a:cs typeface="Calibri" panose="020F0502020204030204" pitchFamily="34" charset="0"/>
                        </a:rPr>
                        <a:t>Ses conséquences</a:t>
                      </a:r>
                    </a:p>
                  </a:txBody>
                  <a:tcPr/>
                </a:tc>
                <a:tc>
                  <a:txBody>
                    <a:bodyPr/>
                    <a:lstStyle/>
                    <a:p>
                      <a:pPr algn="ctr"/>
                      <a:r>
                        <a:rPr lang="fr-FR" b="1" dirty="0">
                          <a:latin typeface="Calibri" panose="020F0502020204030204" pitchFamily="34" charset="0"/>
                          <a:ea typeface="Calibri" panose="020F0502020204030204" pitchFamily="34" charset="0"/>
                          <a:cs typeface="Calibri" panose="020F0502020204030204" pitchFamily="34" charset="0"/>
                        </a:rPr>
                        <a:t>Ses solutions</a:t>
                      </a:r>
                    </a:p>
                  </a:txBody>
                  <a:tcPr/>
                </a:tc>
                <a:extLst>
                  <a:ext uri="{0D108BD9-81ED-4DB2-BD59-A6C34878D82A}">
                    <a16:rowId xmlns:a16="http://schemas.microsoft.com/office/drawing/2014/main" val="1454217145"/>
                  </a:ext>
                </a:extLst>
              </a:tr>
              <a:tr h="370840">
                <a:tc>
                  <a:txBody>
                    <a:bodyPr/>
                    <a:lstStyle/>
                    <a:p>
                      <a:pPr algn="ctr"/>
                      <a:endParaRPr lang="fr-FR" b="1" dirty="0">
                        <a:latin typeface="Calibri" panose="020F0502020204030204" pitchFamily="34" charset="0"/>
                        <a:ea typeface="Calibri" panose="020F0502020204030204" pitchFamily="34" charset="0"/>
                        <a:cs typeface="Calibri" panose="020F0502020204030204" pitchFamily="34" charset="0"/>
                      </a:endParaRPr>
                    </a:p>
                    <a:p>
                      <a:pPr algn="ctr"/>
                      <a:r>
                        <a:rPr lang="fr-FR" b="1" dirty="0">
                          <a:latin typeface="Calibri" panose="020F0502020204030204" pitchFamily="34" charset="0"/>
                          <a:ea typeface="Calibri" panose="020F0502020204030204" pitchFamily="34" charset="0"/>
                          <a:cs typeface="Calibri" panose="020F0502020204030204" pitchFamily="34" charset="0"/>
                        </a:rPr>
                        <a:t> </a:t>
                      </a: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la sécheresse</a:t>
                      </a:r>
                    </a:p>
                  </a:txBody>
                  <a:tcPr/>
                </a:tc>
                <a:tc>
                  <a:txBody>
                    <a:bodyPr/>
                    <a:lstStyle/>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Manque de pluie, </a:t>
                      </a:r>
                    </a:p>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Température élevée,</a:t>
                      </a:r>
                    </a:p>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Augmentation des besoins en eau..</a:t>
                      </a:r>
                    </a:p>
                  </a:txBody>
                  <a:tcPr/>
                </a:tc>
                <a:tc>
                  <a:txBody>
                    <a:bodyPr/>
                    <a:lstStyle/>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Les plantes sèchent,</a:t>
                      </a:r>
                    </a:p>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Les récoltes baissent,</a:t>
                      </a:r>
                    </a:p>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Les incendies…</a:t>
                      </a:r>
                    </a:p>
                  </a:txBody>
                  <a:tcPr/>
                </a:tc>
                <a:tc>
                  <a:txBody>
                    <a:bodyPr/>
                    <a:lstStyle/>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Arrêter la déforestation,</a:t>
                      </a:r>
                    </a:p>
                    <a:p>
                      <a:pPr marL="285750" indent="-285750">
                        <a:buFont typeface="Arial" panose="020B0604020202020204" pitchFamily="34" charset="0"/>
                        <a:buChar char="•"/>
                      </a:pP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Économiser l’eau…</a:t>
                      </a:r>
                    </a:p>
                  </a:txBody>
                  <a:tcPr/>
                </a:tc>
                <a:extLst>
                  <a:ext uri="{0D108BD9-81ED-4DB2-BD59-A6C34878D82A}">
                    <a16:rowId xmlns:a16="http://schemas.microsoft.com/office/drawing/2014/main" val="772172140"/>
                  </a:ext>
                </a:extLst>
              </a:tr>
            </a:tbl>
          </a:graphicData>
        </a:graphic>
      </p:graphicFrame>
    </p:spTree>
    <p:extLst>
      <p:ext uri="{BB962C8B-B14F-4D97-AF65-F5344CB8AC3E}">
        <p14:creationId xmlns:p14="http://schemas.microsoft.com/office/powerpoint/2010/main" val="1790836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752599" y="3682794"/>
            <a:ext cx="9024257" cy="506292"/>
          </a:xfrm>
          <a:prstGeom prst="rect">
            <a:avLst/>
          </a:prstGeom>
          <a:noFill/>
        </p:spPr>
        <p:txBody>
          <a:bodyPr wrap="square">
            <a:spAutoFit/>
          </a:bodyPr>
          <a:lstStyle/>
          <a:p>
            <a:pPr>
              <a:lnSpc>
                <a:spcPct val="150000"/>
              </a:lnSpc>
            </a:pPr>
            <a:r>
              <a:rPr lang="fr-FR" sz="2000" b="1" dirty="0">
                <a:latin typeface="Calibri" panose="020F0502020204030204" pitchFamily="34" charset="0"/>
              </a:rPr>
              <a:t>Faites à la maison l’activité 5</a:t>
            </a:r>
            <a:r>
              <a:rPr lang="fr-FR" sz="2000" b="1" i="0" u="none" strike="noStrike" baseline="0" dirty="0">
                <a:latin typeface="Calibri" panose="020F0502020204030204" pitchFamily="34" charset="0"/>
              </a:rPr>
              <a:t>, livret de l’élève, p. </a:t>
            </a:r>
            <a:r>
              <a:rPr lang="fr-FR" sz="2000" b="1">
                <a:latin typeface="Calibri" panose="020F0502020204030204" pitchFamily="34" charset="0"/>
              </a:rPr>
              <a:t>88</a:t>
            </a:r>
            <a:r>
              <a:rPr lang="fr-FR" sz="2000" b="1" i="0" u="none" strike="noStrike" baseline="0">
                <a:latin typeface="Calibri" panose="020F0502020204030204" pitchFamily="34" charset="0"/>
              </a:rPr>
              <a:t>. </a:t>
            </a:r>
            <a:endParaRPr lang="fr-FR" sz="2000" b="1" i="0" u="none" strike="noStrike" baseline="0" dirty="0">
              <a:latin typeface="Calibri" panose="020F0502020204030204" pitchFamily="34" charset="0"/>
            </a:endParaRP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7570</TotalTime>
  <Words>2438</Words>
  <Application>Microsoft Office PowerPoint</Application>
  <PresentationFormat>Grand écran</PresentationFormat>
  <Paragraphs>267</Paragraphs>
  <Slides>47</Slides>
  <Notes>2</Notes>
  <HiddenSlides>11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47</vt:i4>
      </vt:variant>
    </vt:vector>
  </HeadingPairs>
  <TitlesOfParts>
    <vt:vector size="57" baseType="lpstr">
      <vt:lpstr>Aptos</vt:lpstr>
      <vt:lpstr>Aptos Display</vt:lpstr>
      <vt:lpstr>Arial</vt:lpstr>
      <vt:lpstr>Calibri</vt:lpstr>
      <vt:lpstr>Calibri </vt:lpstr>
      <vt:lpstr>Dosis</vt:lpstr>
      <vt:lpstr>Georgia</vt:lpstr>
      <vt:lpstr>Times</vt:lpstr>
      <vt:lpstr>Wingdings</vt:lpstr>
      <vt:lpstr>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Présentation PowerPoint</vt:lpstr>
      <vt:lpstr>Présentation PowerPoint</vt:lpstr>
      <vt:lpstr>Présentation PowerPoint</vt:lpstr>
      <vt:lpstr>Présentation PowerPoint</vt:lpstr>
      <vt:lpstr>Présentation PowerPoint</vt:lpstr>
      <vt:lpstr>Nous allons relire ensemble le texte p. 86</vt:lpstr>
      <vt:lpstr>Bonjour! Prêts pour démarrer notre séance ? Allons-y!</vt:lpstr>
      <vt:lpstr> Maintenant, nous allons passer à la première partie de la séance d’aujourd’hui : la compréhension détaillée du texte.</vt:lpstr>
      <vt:lpstr>Nous avons déjà travaillé cette stratégie quand nous avons étudié le texte : « Les incendies de forêt: une menace pour la planète ». Maintenant, nous allons appliquer cette même stratégie au texte : « La sécheresse, un fléau mondial ».</vt:lpstr>
      <vt:lpstr>Présentation PowerPoint</vt:lpstr>
      <vt:lpstr>Voici un texte explicatif sur un phénomène climatique: «  La sécheresse ». Rappelez-moi les parties qui composent ce type de texte. </vt:lpstr>
      <vt:lpstr>Voici les parties qui composent un texte explicatif autour d’un phénomène climatique.</vt:lpstr>
      <vt:lpstr>Maintenant, relisez le texte et répondez aux questions suivantes.</vt:lpstr>
      <vt:lpstr>Identifier les causes et les conséquences d’un défi climatique facilitent sa compréhension.</vt:lpstr>
      <vt:lpstr>Présentation PowerPoint</vt:lpstr>
      <vt:lpstr>Maintenant, voici l’activité 2: Relevez dans le texte des indices et répondez à la question suivante. Travaillez en binômes</vt:lpstr>
      <vt:lpstr>Voici la réponse à la question posée.</vt:lpstr>
      <vt:lpstr>Maintenant, passons à l’activité 3: Relevez dans le texte des indices et répondez à la question suivante. Travaillez en binômes</vt:lpstr>
      <vt:lpstr>Voici la réponse à la question posée.</vt:lpstr>
      <vt:lpstr>Présentation PowerPoint</vt:lpstr>
      <vt:lpstr>Identifiez les causes naturelles et humaines de la sécheresse. Travaillez seuls.</vt:lpstr>
      <vt:lpstr>Voici les causes naturelles et humaines liées à ce phénomène.</vt:lpstr>
      <vt:lpstr>Maintenant, on passe à la deuxième partie de la séance consacrée à la lecture fluence.</vt:lpstr>
      <vt:lpstr>Voici l’objectif de la lecture fluence.</vt:lpstr>
      <vt:lpstr>.</vt:lpstr>
      <vt:lpstr>Présentation PowerPoint</vt:lpstr>
      <vt:lpstr>Voici trois phrases prises dans le texte. Je vais les lire à haute voix. Ecoutez bien !</vt:lpstr>
      <vt:lpstr>Présentation PowerPoint</vt:lpstr>
      <vt:lpstr>A vous de jouer maintenant. Lisez à haute voix ces phrases.</vt:lpstr>
      <vt:lpstr>Maintenant, relisez ces phrases et mettez-y des pauses logiques.</vt:lpstr>
      <vt:lpstr>Voici les pauses logiques qu’on peut mettre dans ces phrases.</vt:lpstr>
      <vt:lpstr>Présentation PowerPoint</vt:lpstr>
      <vt:lpstr>Lisez à haute voix les phrases suivantes en marquant des pauses logiques pour structurer son propos. Travaillez en binômes.</vt:lpstr>
      <vt:lpstr>Voici les phrases découpées en pauses logiques.</vt:lpstr>
      <vt:lpstr>Présentation PowerPoint</vt:lpstr>
      <vt:lpstr>Lisez à haute voix ce paragraphe. N’oubliez pas, lisez en marquant les pauses logiques pour structurer votre propos. Travaillez seuls.</vt:lpstr>
      <vt:lpstr>Présentation PowerPoint</vt:lpstr>
      <vt:lpstr>Qui peut me rappeler les stratégies que nous avons appliquées aujourd’hui ? </vt:lpstr>
      <vt:lpstr>Voici les stratégies que nous avons appliquées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MOHAMMED ELQANDIL</cp:lastModifiedBy>
  <cp:revision>167</cp:revision>
  <dcterms:created xsi:type="dcterms:W3CDTF">2025-11-03T10:55:47Z</dcterms:created>
  <dcterms:modified xsi:type="dcterms:W3CDTF">2026-05-17T11:00:36Z</dcterms:modified>
</cp:coreProperties>
</file>