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64" r:id="rId2"/>
    <p:sldId id="282" r:id="rId3"/>
    <p:sldId id="291" r:id="rId4"/>
    <p:sldId id="293" r:id="rId5"/>
    <p:sldId id="306" r:id="rId6"/>
    <p:sldId id="257" r:id="rId7"/>
    <p:sldId id="305" r:id="rId8"/>
    <p:sldId id="279" r:id="rId9"/>
    <p:sldId id="310" r:id="rId10"/>
    <p:sldId id="273" r:id="rId11"/>
    <p:sldId id="313" r:id="rId12"/>
    <p:sldId id="267" r:id="rId13"/>
    <p:sldId id="2147483645" r:id="rId14"/>
    <p:sldId id="258" r:id="rId15"/>
    <p:sldId id="265" r:id="rId16"/>
    <p:sldId id="269" r:id="rId17"/>
    <p:sldId id="320" r:id="rId18"/>
    <p:sldId id="324" r:id="rId19"/>
    <p:sldId id="325" r:id="rId20"/>
    <p:sldId id="326" r:id="rId21"/>
    <p:sldId id="321" r:id="rId22"/>
    <p:sldId id="322" r:id="rId23"/>
    <p:sldId id="323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2147483647" r:id="rId37"/>
    <p:sldId id="339" r:id="rId38"/>
    <p:sldId id="259" r:id="rId39"/>
    <p:sldId id="316" r:id="rId40"/>
    <p:sldId id="289" r:id="rId41"/>
    <p:sldId id="271" r:id="rId42"/>
    <p:sldId id="275" r:id="rId43"/>
    <p:sldId id="260" r:id="rId44"/>
    <p:sldId id="256" r:id="rId45"/>
    <p:sldId id="261" r:id="rId46"/>
    <p:sldId id="278" r:id="rId47"/>
    <p:sldId id="280" r:id="rId48"/>
    <p:sldId id="281" r:id="rId49"/>
    <p:sldId id="283" r:id="rId50"/>
    <p:sldId id="268" r:id="rId51"/>
    <p:sldId id="270" r:id="rId52"/>
    <p:sldId id="284" r:id="rId53"/>
    <p:sldId id="272" r:id="rId54"/>
    <p:sldId id="274" r:id="rId55"/>
    <p:sldId id="341" r:id="rId56"/>
    <p:sldId id="342" r:id="rId57"/>
    <p:sldId id="276" r:id="rId58"/>
    <p:sldId id="317" r:id="rId59"/>
    <p:sldId id="262" r:id="rId60"/>
    <p:sldId id="263" r:id="rId61"/>
    <p:sldId id="277" r:id="rId6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79"/>
            <p14:sldId id="310"/>
            <p14:sldId id="273"/>
            <p14:sldId id="313"/>
            <p14:sldId id="267"/>
            <p14:sldId id="2147483645"/>
            <p14:sldId id="258"/>
            <p14:sldId id="265"/>
            <p14:sldId id="269"/>
            <p14:sldId id="320"/>
            <p14:sldId id="324"/>
            <p14:sldId id="325"/>
            <p14:sldId id="326"/>
            <p14:sldId id="321"/>
            <p14:sldId id="322"/>
            <p14:sldId id="323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56"/>
            <p14:sldId id="261"/>
            <p14:sldId id="278"/>
            <p14:sldId id="280"/>
            <p14:sldId id="281"/>
            <p14:sldId id="283"/>
            <p14:sldId id="268"/>
            <p14:sldId id="270"/>
            <p14:sldId id="284"/>
            <p14:sldId id="272"/>
            <p14:sldId id="274"/>
            <p14:sldId id="341"/>
            <p14:sldId id="342"/>
            <p14:sldId id="276"/>
            <p14:sldId id="317"/>
            <p14:sldId id="262"/>
            <p14:sldId id="263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963"/>
    <a:srgbClr val="156082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6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891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  <p:sldLayoutId id="2147483750" r:id="rId31"/>
    <p:sldLayoutId id="2147483751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Défis climatiques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globale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3BB4D89-2F13-C819-B0E5-97AEC5C21F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 climatiques.</a:t>
            </a:r>
          </a:p>
          <a:p>
            <a:pPr defTabSz="685783"/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Reconnaitre une explication orale simple.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8" y="2726918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simple/Expliquer ses causes et ses conséquences 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Décrire un phénomène climatique en en précisant les causes et les conséquences.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13425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parties qui composent un texte explicatif.</a:t>
            </a:r>
          </a:p>
          <a:p>
            <a:pPr defTabSz="685783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Marquer des pauses logiques pour structurer son propos.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Identifier les causes et les conséquences dans un texte explicatif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le lexique relatif aux phénomènes climatiques.</a:t>
            </a:r>
          </a:p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Compréhension globale : Identifier les parties qui composent un texte explicatif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causes et les conséquences dans un texte explicatif.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Marquer des pauses logiques pour structurer son propos.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Construire des phrases cohérentes en utilisant correctement les structures de cause et de conséquence 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l’article de presse.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Rédiger un article de presse pour parler des défis climatiques.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481680B8-8496-5374-A8CA-9E16940F7E34}"/>
              </a:ext>
            </a:extLst>
          </p:cNvPr>
          <p:cNvSpPr/>
          <p:nvPr/>
        </p:nvSpPr>
        <p:spPr>
          <a:xfrm>
            <a:off x="453893" y="1662124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5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relatif aux phénomènes  climatiques.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des phénomènes climatiques 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les parties qui composent un texte explicatif.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endParaRPr lang="fr-FR" dirty="0"/>
          </a:p>
          <a:p>
            <a:r>
              <a:rPr lang="fr-FR" dirty="0"/>
              <a:t>Sécheresse, Augmentation des besoins en eau, activité humaine, les réserves d’eau potable, manque de pluie, économiser l’eau ...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Identifier les parties qui composent un texte explicatif: phénomène climatique, causes, conséquences, solutions possibles.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Varier les expressions pour parler des phénomènes climatiques.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: repérer le phénomène, ses causes, ses conséquences, les solutions possibles.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texte, images, exercices d’association, répétitions orales,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les causes et les conséquences.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les conséquences et les solutions.</a:t>
            </a:r>
          </a:p>
        </p:txBody>
      </p:sp>
    </p:spTree>
    <p:extLst>
      <p:ext uri="{BB962C8B-B14F-4D97-AF65-F5344CB8AC3E}">
        <p14:creationId xmlns:p14="http://schemas.microsoft.com/office/powerpoint/2010/main" val="3313366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600" dirty="0"/>
              <a:t>On comprend bien la leçon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apprend mieux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fait moins d’erreurs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peut répondre aux questions posées par le professeur</a:t>
            </a:r>
          </a:p>
          <a:p>
            <a:pPr>
              <a:lnSpc>
                <a:spcPct val="120000"/>
              </a:lnSpc>
            </a:pPr>
            <a:r>
              <a:rPr lang="fr-FR" sz="1600" dirty="0"/>
              <a:t>On réussit à faire les exercices correctement </a:t>
            </a:r>
          </a:p>
          <a:p>
            <a:pPr>
              <a:lnSpc>
                <a:spcPct val="120000"/>
              </a:lnSpc>
            </a:pPr>
            <a:endParaRPr lang="fr-FR" sz="1200" dirty="0"/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6400" dirty="0"/>
              <a:t>Bien écouter le professeur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Bien regarder le tableau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Lever la main pour parler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Prendre des notes</a:t>
            </a:r>
          </a:p>
          <a:p>
            <a:pPr>
              <a:lnSpc>
                <a:spcPct val="120000"/>
              </a:lnSpc>
            </a:pPr>
            <a:r>
              <a:rPr lang="fr-FR" sz="6400" dirty="0"/>
              <a:t>Être calme et attentif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Parler avec un camarade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Jouer en classe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Couper la parole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Faire du bruit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3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Faire attention aux explications du professeur en classe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globale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E043-C9AD-216F-E9FB-0C2361B2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2CD5AC2-A29E-4D18-2378-7CDC8EEF4B5E}"/>
              </a:ext>
            </a:extLst>
          </p:cNvPr>
          <p:cNvSpPr txBox="1">
            <a:spLocks/>
          </p:cNvSpPr>
          <p:nvPr/>
        </p:nvSpPr>
        <p:spPr>
          <a:xfrm>
            <a:off x="861188" y="206477"/>
            <a:ext cx="10908025" cy="3516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Maintenant, nous allons commencer par corriger le travail effectué hors-classe : remettre en ordre les parties du texte P 82.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51A1C4-3841-4170-0F0E-1010954262C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Contrôler le travail de quelques élèves. Pour chaque phrase, désigner un élève au hasard.</a:t>
            </a:r>
          </a:p>
        </p:txBody>
      </p:sp>
      <p:pic>
        <p:nvPicPr>
          <p:cNvPr id="4" name="Image 3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3D3A5B3-3BF7-A495-2389-5361D8C21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52" y="1435511"/>
            <a:ext cx="9871587" cy="400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8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B883B81-1284-B6B9-4BD4-2B0B79AD7AA8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les parties du texte remises en ordre.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CE0DE1F-3793-BF47-A096-518648D0BC1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Donner des exemples supplémentaires si nécessaire.</a:t>
            </a:r>
          </a:p>
        </p:txBody>
      </p:sp>
      <p:pic>
        <p:nvPicPr>
          <p:cNvPr id="2" name="Image 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2A8F2B-23BE-0580-15DB-5980BD039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52" y="1435511"/>
            <a:ext cx="9871587" cy="40017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937512E-3347-6708-186A-8C7AFE99505B}"/>
              </a:ext>
            </a:extLst>
          </p:cNvPr>
          <p:cNvSpPr txBox="1"/>
          <p:nvPr/>
        </p:nvSpPr>
        <p:spPr>
          <a:xfrm>
            <a:off x="1597688" y="4602145"/>
            <a:ext cx="36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612921-B993-979D-51E7-8C45405A703E}"/>
              </a:ext>
            </a:extLst>
          </p:cNvPr>
          <p:cNvSpPr txBox="1"/>
          <p:nvPr/>
        </p:nvSpPr>
        <p:spPr>
          <a:xfrm>
            <a:off x="1597688" y="3928905"/>
            <a:ext cx="28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86EC4C-8B06-246D-4033-74BB05D30D0C}"/>
              </a:ext>
            </a:extLst>
          </p:cNvPr>
          <p:cNvSpPr txBox="1"/>
          <p:nvPr/>
        </p:nvSpPr>
        <p:spPr>
          <a:xfrm>
            <a:off x="1597688" y="3275763"/>
            <a:ext cx="281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9DB7D8-165B-347E-43DA-78985A6CC96A}"/>
              </a:ext>
            </a:extLst>
          </p:cNvPr>
          <p:cNvSpPr txBox="1"/>
          <p:nvPr/>
        </p:nvSpPr>
        <p:spPr>
          <a:xfrm>
            <a:off x="1597688" y="2552281"/>
            <a:ext cx="36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3177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070526" y="258901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La terre a soif!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5" y="2855464"/>
            <a:ext cx="9494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lexique relatif aux phénomènes climatiques.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Le sol est sec; pourquoi  à votre avis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Pourquoi la rivière est vide d’eau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soleil fort,  arbres sans feuilles, rivière sans eau, 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611D90-744E-83CD-D2DF-8E881194B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95756"/>
            <a:ext cx="5106825" cy="320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Cette image montre l’absence de pluie:  c’est la sécheresse. C’est pourquoi le sol est sec et la rivière est vide d’eau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mot:  « 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 sécheresse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CED851-9063-DE85-5123-2D752E394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95756"/>
            <a:ext cx="5106825" cy="3200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3F55E9-9D95-CAB1-4BD7-23DE8CB22666}"/>
              </a:ext>
            </a:extLst>
          </p:cNvPr>
          <p:cNvSpPr txBox="1"/>
          <p:nvPr/>
        </p:nvSpPr>
        <p:spPr>
          <a:xfrm>
            <a:off x="7707086" y="3067538"/>
            <a:ext cx="278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sécheresse</a:t>
            </a:r>
          </a:p>
        </p:txBody>
      </p:sp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le mot « la sécheresse 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501445" y="5042706"/>
            <a:ext cx="112079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Il n’a pas plu depuis trois mois. C’est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la sécheresse</a:t>
            </a:r>
            <a:r>
              <a:rPr lang="fr-FR" sz="2400" dirty="0">
                <a:latin typeface="Calibri" panose="020F0502020204030204" pitchFamily="34" charset="0"/>
              </a:rPr>
              <a:t>: il n’y a plus d’eau dans la rivière.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468824-01A0-09B9-CA73-D9F4D3F48744}"/>
              </a:ext>
            </a:extLst>
          </p:cNvPr>
          <p:cNvSpPr txBox="1"/>
          <p:nvPr/>
        </p:nvSpPr>
        <p:spPr>
          <a:xfrm>
            <a:off x="7707086" y="3067538"/>
            <a:ext cx="278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sécheresse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DEEE31-4337-7FB5-78B7-1AD15D731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85924"/>
            <a:ext cx="5106825" cy="320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bien l’image.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Où se trouve cet homme?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fait-il?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hache, troncs d’arbres, ,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FEE610-7D35-7249-17E3-69294669F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3" y="1655660"/>
            <a:ext cx="4715337" cy="32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Cet homme se trouve en forêt. Il est en train de couper des arbres. C’est une activité humaine qui nuit (fait mal) à la nature.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 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activité humaine »</a:t>
            </a: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</a:rPr>
              <a:t>.</a:t>
            </a:r>
          </a:p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B09DEC-BF4D-43FD-932F-AC09362B7489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activité humaine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8921A0-77D6-D18D-4551-1043EDE31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3" y="1655660"/>
            <a:ext cx="4715337" cy="32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activité humaine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activité humaine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Couper beaucoup d’arbres est une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activité humaine </a:t>
            </a:r>
            <a:r>
              <a:rPr lang="fr-FR" sz="2400" dirty="0">
                <a:latin typeface="Calibri" panose="020F0502020204030204" pitchFamily="34" charset="0"/>
              </a:rPr>
              <a:t>qui nuit à la nature.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BB2647-0D93-F856-5378-F4DF371B4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3" y="1655660"/>
            <a:ext cx="4715337" cy="32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Quel temps fait-il à votre avis? Que fait la jeune fille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Le jeune homme?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soleil fort, fille en sueur, jardinier qui arrose les plantes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638A31-3AF5-4860-8C83-709FFE06B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78856"/>
            <a:ext cx="5191673" cy="33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331627"/>
            <a:ext cx="10658203" cy="173526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l’été. Il y a trop de chaleur. Les plantes et les personnes consomment beaucoup d’eau. Il y a donc une augmentation des besoins en eau.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 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une augmentation des besoins en eau »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1FC6006-A254-C000-F444-B293B4F03722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augmentation des besoins en 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0D4D7C-631C-FA23-D7B8-2F1087BA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78856"/>
            <a:ext cx="5191673" cy="33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une augmentation des besoins en eau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658761" y="5078599"/>
            <a:ext cx="1083514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Avec l’été et la chaleur, il y a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une augmentation des besoins en eau </a:t>
            </a:r>
            <a:r>
              <a:rPr lang="fr-FR" sz="2400" dirty="0">
                <a:latin typeface="Calibri" panose="020F0502020204030204" pitchFamily="34" charset="0"/>
              </a:rPr>
              <a:t>pour les cultures et les personnes.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augmentation des besoins en 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423397-B63D-7DC6-508C-75E40565D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78856"/>
            <a:ext cx="5191673" cy="33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 Que se passe-t-il pendant une longue sécheresse, à votre avis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Que devient l’eau qu’on garde pour boire?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jeune homme en sueur, soleil fort, enseignes d’eau,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63D150-7841-F43D-14D0-1973FBBAA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1" y="1570383"/>
            <a:ext cx="5098774" cy="336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2" y="318293"/>
            <a:ext cx="10914268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Pendant une longue sécheresse, la quantité d’eau qu’on garde dans un barrage ou dans un réservoir pour boire - les réserves d’eau potable- diminue et peut même disparaitre.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904151" y="697749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 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les réserves d’eau potable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0150C8-446C-B8D1-6AD3-2276F38B1CEE}"/>
              </a:ext>
            </a:extLst>
          </p:cNvPr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les réserves d’eau potable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AD8D0A-7A96-7385-5E0B-B224E8259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1" y="1570383"/>
            <a:ext cx="5098774" cy="336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les réserves d’eau potable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530942" y="5109376"/>
            <a:ext cx="1102196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Pendant une longue sécheresse,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les réserves d’eau potable </a:t>
            </a:r>
            <a:r>
              <a:rPr lang="fr-FR" sz="2400" dirty="0">
                <a:latin typeface="Calibri" panose="020F0502020204030204" pitchFamily="34" charset="0"/>
              </a:rPr>
              <a:t>diminuent beaucoup </a:t>
            </a: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et peuvent même disparaitre.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9" y="3067538"/>
            <a:ext cx="2730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les réserves d’eau potable</a:t>
            </a:r>
          </a:p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7D2FF2-E4F2-B598-0CFD-78F317B35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1" y="1570383"/>
            <a:ext cx="5098774" cy="336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259471"/>
            <a:ext cx="10727777" cy="326371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Que faut-il faire pendant la sécheresse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Comment doit-on consommer l’eau?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les actions des personnages, soleil fort, thermomètre de température …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C5041A-AB4E-DCCF-1075-B1353D5E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1" y="1573161"/>
            <a:ext cx="5225246" cy="33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Pendant la période de sécheresse, il ne faut pas gaspiller l’eau, au contraire il faut l’économiser.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« 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économiser l’eau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2CDD0C-5C2F-E068-96F1-8643F5605B65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économiser l’eau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0F100-B822-32B2-5D34-D9F44DADB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1" y="1573161"/>
            <a:ext cx="5225246" cy="33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 « économiser l’eau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717836" y="5241278"/>
            <a:ext cx="9220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Pendant la sécheresse, il est très important d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’économiser l’eau</a:t>
            </a:r>
            <a:r>
              <a:rPr lang="fr-FR" sz="2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0B3403-616F-FCF2-068F-28DA3993DA0B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économiser l’eau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9C9565-1B63-56F9-24D0-861BB6367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1" y="1573161"/>
            <a:ext cx="5225246" cy="33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Pourquoi les plantes sont rares, la quantité d’eau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est petite et le sol est sec?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nuage de pluie, soleil fort, eau, signes 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C26003-1FD1-BA22-4024-ECBB2861A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3" y="1669774"/>
            <a:ext cx="5259457" cy="29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plantes sont rares, la quantité d’eau est petite et le sol est sec car il y a la sécheresse: c’est le manque de pluie.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« manque de pluie »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C6CE6E-D4FC-0D58-FF8D-DC025A176985}"/>
              </a:ext>
            </a:extLst>
          </p:cNvPr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manque de pluie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241E67-D9B6-9552-1DD2-28A3AA92F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3" y="1669774"/>
            <a:ext cx="5259457" cy="29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manque de pluie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0" y="4846061"/>
            <a:ext cx="101062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La sécheresse est souvent causée par une longue période de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</a:rPr>
              <a:t>manque de pluie</a:t>
            </a:r>
            <a:r>
              <a:rPr lang="fr-FR" sz="2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manque de pluie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677A23-B2F0-A5E8-E57C-26499B6AF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3" y="1669774"/>
            <a:ext cx="5259457" cy="29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Site web, Page web&#10;&#10;Le contenu généré par l’IA peut être incorrect.">
            <a:extLst>
              <a:ext uri="{FF2B5EF4-FFF2-40B4-BE49-F238E27FC236}">
                <a16:creationId xmlns:a16="http://schemas.microsoft.com/office/drawing/2014/main" id="{56564B88-384E-7E74-2860-1D7BA5C37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91" y="1142012"/>
            <a:ext cx="8965096" cy="50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Site web, Page web&#10;&#10;Le contenu généré par l’IA peut être incorrect.">
            <a:extLst>
              <a:ext uri="{FF2B5EF4-FFF2-40B4-BE49-F238E27FC236}">
                <a16:creationId xmlns:a16="http://schemas.microsoft.com/office/drawing/2014/main" id="{5F57EB98-FA38-31BC-52A6-2AF4599D1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91" y="1132067"/>
            <a:ext cx="8965096" cy="507536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174614C-6917-0B8B-62FA-AEDE20DB0E74}"/>
              </a:ext>
            </a:extLst>
          </p:cNvPr>
          <p:cNvSpPr txBox="1"/>
          <p:nvPr/>
        </p:nvSpPr>
        <p:spPr>
          <a:xfrm>
            <a:off x="3806688" y="1920293"/>
            <a:ext cx="2289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économiser l’eau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8432D2-2F82-D74C-E2BD-18BA86E43947}"/>
              </a:ext>
            </a:extLst>
          </p:cNvPr>
          <p:cNvSpPr txBox="1"/>
          <p:nvPr/>
        </p:nvSpPr>
        <p:spPr>
          <a:xfrm>
            <a:off x="5665303" y="2961861"/>
            <a:ext cx="2206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augmentation des besoins en 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28CD9D-942E-9040-8EC4-A03926A98983}"/>
              </a:ext>
            </a:extLst>
          </p:cNvPr>
          <p:cNvSpPr txBox="1"/>
          <p:nvPr/>
        </p:nvSpPr>
        <p:spPr>
          <a:xfrm>
            <a:off x="4442791" y="4214191"/>
            <a:ext cx="1441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sécheresse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1407E9-C7C2-425E-294A-B8162F7E1DED}"/>
              </a:ext>
            </a:extLst>
          </p:cNvPr>
          <p:cNvSpPr txBox="1"/>
          <p:nvPr/>
        </p:nvSpPr>
        <p:spPr>
          <a:xfrm>
            <a:off x="3680791" y="5158745"/>
            <a:ext cx="198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manques de pluie</a:t>
            </a: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compléter ces phrases en utilisant le vocabulaire suivant.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pic>
        <p:nvPicPr>
          <p:cNvPr id="20" name="Image 19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B567B5F-02B3-BB01-2200-4BE5E8CD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682" y="1595534"/>
            <a:ext cx="9153330" cy="383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complété correctement les phrases 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pic>
        <p:nvPicPr>
          <p:cNvPr id="3" name="Image 2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9102C0-386F-CB75-D66E-316724849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682" y="1595534"/>
            <a:ext cx="9153330" cy="38348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48DB08-1485-FCA3-5E19-E13D2F7259F8}"/>
              </a:ext>
            </a:extLst>
          </p:cNvPr>
          <p:cNvSpPr txBox="1"/>
          <p:nvPr/>
        </p:nvSpPr>
        <p:spPr>
          <a:xfrm>
            <a:off x="3172408" y="2509934"/>
            <a:ext cx="2052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réserves d’eau potable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2C6F00-9B1C-C44A-5C3A-9D441F4B31EE}"/>
              </a:ext>
            </a:extLst>
          </p:cNvPr>
          <p:cNvSpPr txBox="1"/>
          <p:nvPr/>
        </p:nvSpPr>
        <p:spPr>
          <a:xfrm>
            <a:off x="5439747" y="3314698"/>
            <a:ext cx="1782147" cy="39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sécheresse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7225C0-CE0A-7DDD-AF8D-1A408162F4CB}"/>
              </a:ext>
            </a:extLst>
          </p:cNvPr>
          <p:cNvSpPr txBox="1"/>
          <p:nvPr/>
        </p:nvSpPr>
        <p:spPr>
          <a:xfrm>
            <a:off x="1595535" y="3970174"/>
            <a:ext cx="1819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manque de pluie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391DA9-7B92-2B77-CC72-5440DCD6F2D8}"/>
              </a:ext>
            </a:extLst>
          </p:cNvPr>
          <p:cNvSpPr txBox="1"/>
          <p:nvPr/>
        </p:nvSpPr>
        <p:spPr>
          <a:xfrm>
            <a:off x="2146041" y="4623832"/>
            <a:ext cx="2052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Activités humaines</a:t>
            </a:r>
          </a:p>
        </p:txBody>
      </p:sp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va  passer à la deuxième partie de la séance consacrée à la compréhension globale.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L’eau est une ressource, </a:t>
            </a:r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de plus en plus rare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globale.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les parties qui composent un texte explicatif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les parties qui composent un texte explicatif.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757B5-17A0-83D4-9A6B-BFF7BC155E4D}"/>
              </a:ext>
            </a:extLst>
          </p:cNvPr>
          <p:cNvSpPr txBox="1"/>
          <p:nvPr/>
        </p:nvSpPr>
        <p:spPr>
          <a:xfrm>
            <a:off x="566056" y="1664582"/>
            <a:ext cx="10406744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parties qui composent un texte explicatif sont: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54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5ECC-33DF-C306-DBE2-56DA24FF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20CCA-A190-06A3-CA4C-42330A2A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parties qui composent un texte explicatif: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164797-3336-28EF-792D-E9CA3CDB891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EF1A7B3-8EDE-1DE0-9D2E-D0A503159E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FEF7D5-FFF5-3230-F6E7-AE310A38E0D3}"/>
              </a:ext>
            </a:extLst>
          </p:cNvPr>
          <p:cNvSpPr txBox="1"/>
          <p:nvPr/>
        </p:nvSpPr>
        <p:spPr>
          <a:xfrm>
            <a:off x="566055" y="1664582"/>
            <a:ext cx="1150686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</a:t>
            </a:r>
            <a:r>
              <a:rPr lang="fr-FR" sz="2400" b="1" dirty="0"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parties qui composent un texte explicatif sont: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Présentation du phénomène (climatique),</a:t>
            </a:r>
          </a:p>
          <a:p>
            <a:pPr lvl="1">
              <a:lnSpc>
                <a:spcPct val="150000"/>
              </a:lnSpc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causes de ce phénomène,</a:t>
            </a:r>
          </a:p>
          <a:p>
            <a:pPr lvl="1">
              <a:lnSpc>
                <a:spcPct val="150000"/>
              </a:lnSpc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conséquences de ce phénomène,</a:t>
            </a:r>
          </a:p>
          <a:p>
            <a:pPr lvl="1">
              <a:lnSpc>
                <a:spcPct val="150000"/>
              </a:lnSpc>
            </a:pP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fr-FR" sz="2400" b="1" dirty="0">
                <a:highlight>
                  <a:srgbClr val="ECB96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solutions proposées.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106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lisez  silencieusement le texte P.86.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AAE3517B-DDF9-E183-3D93-9EE5E1041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162790"/>
            <a:ext cx="10416412" cy="5228178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D42C7D2-BE7F-7C6B-2CE8-AA282F80BF33}"/>
              </a:ext>
            </a:extLst>
          </p:cNvPr>
          <p:cNvSpPr txBox="1">
            <a:spLocks/>
          </p:cNvSpPr>
          <p:nvPr/>
        </p:nvSpPr>
        <p:spPr>
          <a:xfrm>
            <a:off x="871188" y="563975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Vous avez 4 mn.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329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0B3E9-527D-C213-3A10-4BDADD3C0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CA22D250-2FAF-EA83-4038-182610B2BC1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A526D8D-B882-E0A7-86B8-B5E8171D9DB5}"/>
              </a:ext>
            </a:extLst>
          </p:cNvPr>
          <p:cNvSpPr txBox="1">
            <a:spLocks/>
          </p:cNvSpPr>
          <p:nvPr/>
        </p:nvSpPr>
        <p:spPr>
          <a:xfrm>
            <a:off x="871188" y="563975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Invité les élèves à être attentif au titre, à l’image....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2FFD840-5A36-ACBD-CC59-0C01104DA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Relisez  silencieusement le texte P.86 et répondez à la question suivante: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7C008E-912D-DFCE-4D5C-A95DB1B31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2" y="2686997"/>
            <a:ext cx="10847411" cy="123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70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71F7-03CC-E136-EB8B-743DC9D3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3D59CAD-4366-DA39-C083-0E9E01EAC3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C9FF836A-59D1-D93D-1920-485957F22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la réponse à cette question: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00E10E-79A6-3DBB-F924-8FA6F8BBA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2" y="2686997"/>
            <a:ext cx="10847411" cy="1236074"/>
          </a:xfrm>
          <a:prstGeom prst="rect">
            <a:avLst/>
          </a:prstGeom>
        </p:spPr>
      </p:pic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7A8525F2-82D4-C1B3-0716-4252693E446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Souligner l’importance du paratexte pour baliser la compréhension du texte (titre, image…).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988894-0A6B-3E29-D79E-EBBE12F63E6D}"/>
              </a:ext>
            </a:extLst>
          </p:cNvPr>
          <p:cNvSpPr txBox="1"/>
          <p:nvPr/>
        </p:nvSpPr>
        <p:spPr>
          <a:xfrm>
            <a:off x="6508955" y="3156155"/>
            <a:ext cx="446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sécheresse</a:t>
            </a: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65508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290213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complétez le tableau suivant à partir du texte P.86.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E83D334-5E58-09CC-3B5C-42DFB787D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16" y="2139561"/>
            <a:ext cx="11241886" cy="216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7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038B-B47B-9A37-4BAE-78A9C678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9F5BB-0063-A36E-3DF6-76528C91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complétez le tableau suivant à partir du texte P.86.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FB2573-72DE-72F0-CAF0-EC09E256269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8FED0D8-7928-627E-1346-5294CC8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16" y="2139561"/>
            <a:ext cx="11241886" cy="21669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63A442-62CC-1534-D4BE-0B9FA3C8152B}"/>
              </a:ext>
            </a:extLst>
          </p:cNvPr>
          <p:cNvSpPr txBox="1"/>
          <p:nvPr/>
        </p:nvSpPr>
        <p:spPr>
          <a:xfrm>
            <a:off x="1071716" y="3013501"/>
            <a:ext cx="2673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rédacteur du magazine scolaire.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A59ABA-044C-B8D5-8B60-5775897E5198}"/>
              </a:ext>
            </a:extLst>
          </p:cNvPr>
          <p:cNvSpPr txBox="1"/>
          <p:nvPr/>
        </p:nvSpPr>
        <p:spPr>
          <a:xfrm>
            <a:off x="3745048" y="3021397"/>
            <a:ext cx="190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Aux élèves du collège.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098872-8C18-B98D-23C2-584F08B9166D}"/>
              </a:ext>
            </a:extLst>
          </p:cNvPr>
          <p:cNvSpPr txBox="1"/>
          <p:nvPr/>
        </p:nvSpPr>
        <p:spPr>
          <a:xfrm>
            <a:off x="6331974" y="3021397"/>
            <a:ext cx="2524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fléau mondial:</a:t>
            </a:r>
          </a:p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sécheresse.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C73AECF-09E3-DDBE-7433-8A3A63F7A92F}"/>
              </a:ext>
            </a:extLst>
          </p:cNvPr>
          <p:cNvSpPr txBox="1"/>
          <p:nvPr/>
        </p:nvSpPr>
        <p:spPr>
          <a:xfrm>
            <a:off x="8856780" y="3013501"/>
            <a:ext cx="2450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Expliquer le phénomène de la sécheresse.</a:t>
            </a:r>
          </a:p>
        </p:txBody>
      </p:sp>
    </p:spTree>
    <p:extLst>
      <p:ext uri="{BB962C8B-B14F-4D97-AF65-F5344CB8AC3E}">
        <p14:creationId xmlns:p14="http://schemas.microsoft.com/office/powerpoint/2010/main" val="10174902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6AAA8-C63A-8656-D4DA-D1ABD3B33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C2894-1FA3-1E50-28E3-599EB818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Continuez à travaillez en binômes et répondez à la  question suivante: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8E7469-81FB-7F1A-3B40-904A0A0E559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D75184E-EA38-F125-462E-5E9DA054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33" y="2192595"/>
            <a:ext cx="11308180" cy="248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209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F5AD0-8359-840B-58D9-B8A044C65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153F5-8A46-3143-75A2-28478C85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la réponse à cette question: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3358EC-8A81-DF38-43A5-7896C8DF8F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F4103139-2D7F-D94D-FC45-2ED0501BA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33" y="2192595"/>
            <a:ext cx="11308180" cy="248756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5FBD0A-E37B-A0BD-B6FF-4E48CFC720B4}"/>
              </a:ext>
            </a:extLst>
          </p:cNvPr>
          <p:cNvSpPr txBox="1"/>
          <p:nvPr/>
        </p:nvSpPr>
        <p:spPr>
          <a:xfrm>
            <a:off x="1445342" y="3136490"/>
            <a:ext cx="465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La sécheresse: un défi pour notre planète.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AC8453-B99F-6BC3-6804-1F4AC4DA85DD}"/>
              </a:ext>
            </a:extLst>
          </p:cNvPr>
          <p:cNvSpPr txBox="1"/>
          <p:nvPr/>
        </p:nvSpPr>
        <p:spPr>
          <a:xfrm>
            <a:off x="1445342" y="3856874"/>
            <a:ext cx="465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 Comment pouvons-nous agir?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97F24E-347D-D805-1EDE-8897F788E85E}"/>
              </a:ext>
            </a:extLst>
          </p:cNvPr>
          <p:cNvSpPr txBox="1"/>
          <p:nvPr/>
        </p:nvSpPr>
        <p:spPr>
          <a:xfrm>
            <a:off x="6735954" y="3136490"/>
            <a:ext cx="465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Pourquoi la sécheresse est-elle dangereuse? 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C343E4-6208-95B0-99D5-37F852BC22E0}"/>
              </a:ext>
            </a:extLst>
          </p:cNvPr>
          <p:cNvSpPr txBox="1"/>
          <p:nvPr/>
        </p:nvSpPr>
        <p:spPr>
          <a:xfrm>
            <a:off x="6843252" y="3856874"/>
            <a:ext cx="4650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 Agissons ensemble contre la sécheresse! »</a:t>
            </a:r>
          </a:p>
        </p:txBody>
      </p:sp>
    </p:spTree>
    <p:extLst>
      <p:ext uri="{BB962C8B-B14F-4D97-AF65-F5344CB8AC3E}">
        <p14:creationId xmlns:p14="http://schemas.microsoft.com/office/powerpoint/2010/main" val="22582940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Relisez le texte et répondez aux questions 2 et 3 de l’activité 3 P. 87.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Accordez aux élèves une seule minute pour parcourir le texte et se faire une idée.</a:t>
            </a:r>
          </a:p>
        </p:txBody>
      </p:sp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2FBE099-9DFE-0658-2892-298A37452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11" y="2369009"/>
            <a:ext cx="10813977" cy="259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6ADB-914C-9B58-967A-EE58C4A2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E986C4-8069-37BF-47F3-EDD29167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selon le texte.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627495B-BE2A-6D0C-DAE3-A6D3FD7AA0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rangs, apporter de l’aide aux élèves en difficulté.</a:t>
            </a:r>
          </a:p>
        </p:txBody>
      </p:sp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65D994-AF07-2C0F-A427-257ADA7C2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11" y="2369009"/>
            <a:ext cx="10813977" cy="259628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443EC6E-FDF0-224F-1403-59BD15AFE360}"/>
              </a:ext>
            </a:extLst>
          </p:cNvPr>
          <p:cNvSpPr txBox="1"/>
          <p:nvPr/>
        </p:nvSpPr>
        <p:spPr>
          <a:xfrm>
            <a:off x="1130710" y="2920181"/>
            <a:ext cx="10569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C’est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deuxième partie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du texte qui explique les dangers de la sécheresse: 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Pourquoi la sécheresse est-elle dangereuse? »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2C7DC9-C1A0-CCE9-2A4F-5B77F1C5A1EC}"/>
              </a:ext>
            </a:extLst>
          </p:cNvPr>
          <p:cNvSpPr txBox="1"/>
          <p:nvPr/>
        </p:nvSpPr>
        <p:spPr>
          <a:xfrm>
            <a:off x="1307690" y="4109884"/>
            <a:ext cx="8563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C’est</a:t>
            </a:r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dernière partie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du texte qui propose un appel à l’action:</a:t>
            </a:r>
          </a:p>
          <a:p>
            <a:r>
              <a:rPr lang="fr-FR" sz="24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 Agissons ensemble contre la sécheresse! »</a:t>
            </a:r>
          </a:p>
        </p:txBody>
      </p:sp>
    </p:spTree>
    <p:extLst>
      <p:ext uri="{BB962C8B-B14F-4D97-AF65-F5344CB8AC3E}">
        <p14:creationId xmlns:p14="http://schemas.microsoft.com/office/powerpoint/2010/main" val="35263500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AD2AB5-65BF-3F12-336D-23F9162EE8EE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ECE639-D7E2-8ABE-5411-ABB3596BCB9E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B1CC9-6056-7333-CB1A-B57095DBF2FB}"/>
              </a:ext>
            </a:extLst>
          </p:cNvPr>
          <p:cNvSpPr/>
          <p:nvPr/>
        </p:nvSpPr>
        <p:spPr>
          <a:xfrm>
            <a:off x="893488" y="4435385"/>
            <a:ext cx="983916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35E54-E812-CEA5-4B5D-28A9998F119B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93489" y="4435385"/>
            <a:ext cx="983916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Identifier les parties qui composent un texte explicatif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Présentation du phénomène climatique,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 causes,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 conséquences,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 possibles à ce phénomène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1A836B-4286-FBB5-2608-4CB5696D555E}"/>
              </a:ext>
            </a:extLst>
          </p:cNvPr>
          <p:cNvSpPr/>
          <p:nvPr/>
        </p:nvSpPr>
        <p:spPr>
          <a:xfrm>
            <a:off x="883270" y="1682945"/>
            <a:ext cx="983916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des défis climatiques: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Il n’a pas plu depuis trois mois. C’est </a:t>
            </a:r>
            <a:r>
              <a:rPr lang="fr-FR" b="1" dirty="0">
                <a:solidFill>
                  <a:srgbClr val="00B0F0"/>
                </a:solidFill>
              </a:rPr>
              <a:t>la sécheresse </a:t>
            </a:r>
            <a:r>
              <a:rPr lang="fr-FR" dirty="0"/>
              <a:t>: il n’y a plus d’eau dans la rivière.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Pendant la sécheresse, il est très important </a:t>
            </a:r>
            <a:r>
              <a:rPr lang="fr-FR" b="1" dirty="0">
                <a:solidFill>
                  <a:srgbClr val="00B0F0"/>
                </a:solidFill>
              </a:rPr>
              <a:t>d’économiser l’eau</a:t>
            </a:r>
            <a:r>
              <a:rPr lang="fr-FR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Avec l’été et la chaleur, il y a </a:t>
            </a:r>
            <a:r>
              <a:rPr lang="fr-FR" b="1" dirty="0">
                <a:solidFill>
                  <a:srgbClr val="00B0F0"/>
                </a:solidFill>
              </a:rPr>
              <a:t>une augmentation des besoins en eau </a:t>
            </a:r>
            <a:r>
              <a:rPr lang="fr-FR" dirty="0"/>
              <a:t>pour les cultures et les personnes.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Pendant une longue sécheresse, </a:t>
            </a:r>
            <a:r>
              <a:rPr lang="fr-FR" b="1" dirty="0">
                <a:solidFill>
                  <a:srgbClr val="00B0F0"/>
                </a:solidFill>
              </a:rPr>
              <a:t>les réserves d’eau potable </a:t>
            </a:r>
            <a:r>
              <a:rPr lang="fr-FR" dirty="0"/>
              <a:t>diminuent beaucoup et peuvent même disparaître…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77412-A4BC-AF6B-B620-1C8318A6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85DA5-FC4B-BC66-F899-56411EBE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87BCAA-7DA8-AF9F-79B5-A514E805837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5CB2CBAD-B1BC-B477-299D-3A5018A3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062300-4362-31EE-9FE2-6B3E98B8D085}"/>
              </a:ext>
            </a:extLst>
          </p:cNvPr>
          <p:cNvSpPr txBox="1"/>
          <p:nvPr/>
        </p:nvSpPr>
        <p:spPr>
          <a:xfrm>
            <a:off x="2188029" y="3944404"/>
            <a:ext cx="8817427" cy="3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Relisez le texte P. 86 du livret. </a:t>
            </a:r>
          </a:p>
        </p:txBody>
      </p:sp>
    </p:spTree>
    <p:extLst>
      <p:ext uri="{BB962C8B-B14F-4D97-AF65-F5344CB8AC3E}">
        <p14:creationId xmlns:p14="http://schemas.microsoft.com/office/powerpoint/2010/main" val="15758398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5137</TotalTime>
  <Words>2383</Words>
  <Application>Microsoft Office PowerPoint</Application>
  <PresentationFormat>Grand écran</PresentationFormat>
  <Paragraphs>273</Paragraphs>
  <Slides>61</Slides>
  <Notes>1</Notes>
  <HiddenSlides>11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Regardez bien l’image. Le sol est sec; pourquoi  à votre avis ? Pourquoi la rivière est vide d’eau ?</vt:lpstr>
      <vt:lpstr>Cette image montre l’absence de pluie:  c’est la sécheresse. C’est pourquoi le sol est sec et la rivière est vide d’eau </vt:lpstr>
      <vt:lpstr>Voici une phrase avec le mot « la sécheresse  ». Je vais la lire à haute voix. Ecoutez bien! </vt:lpstr>
      <vt:lpstr>Observez bien l’image. Où se trouve cet homme? Que fait-il? </vt:lpstr>
      <vt:lpstr>Cet homme se trouve en forêt. Il est en train de couper des arbres. C’est une activité humaine qui nuit (fait mal) à la nature.</vt:lpstr>
      <vt:lpstr>Voici une phrase avec l’expression « activité humaine ». Je vais la lire à haute voix. Ecoutez bien!  </vt:lpstr>
      <vt:lpstr>Examinez cette image. Quel temps fait-il à votre avis? Que fait la jeune fille ? Le jeune homme? </vt:lpstr>
      <vt:lpstr>C’est l’été. Il y a trop de chaleur. Les plantes et les personnes consomment beaucoup d’eau. Il y a donc une augmentation des besoins en eau.  </vt:lpstr>
      <vt:lpstr>Voici une phrase avec l’expression « une augmentation des besoins en eau ». Je vais la lire à haute voix. Ecoutez bien! </vt:lpstr>
      <vt:lpstr>Observez l’image.  Que se passe-t-il pendant une longue sécheresse, à votre avis? Que devient l’eau qu’on garde pour boire?</vt:lpstr>
      <vt:lpstr>Pendant une longue sécheresse, la quantité d’eau qu’on garde dans un barrage ou dans un réservoir pour boire - les réserves d’eau potable- diminue et peut même disparaitre.</vt:lpstr>
      <vt:lpstr>Voici une phrase avec l’expression « les réserves d’eau potable ». Je vais la lire à haute voix. Ecoutez bien! </vt:lpstr>
      <vt:lpstr>Regardez attentivement l’image. Que faut-il faire pendant la sécheresse ? Comment doit-on consommer l’eau?</vt:lpstr>
      <vt:lpstr>Pendant la période de sécheresse, il ne faut pas gaspiller l’eau, au contraire il faut l’économiser.</vt:lpstr>
      <vt:lpstr>Voici une phrase avec l’expression  « économiser l’eau ». Je vais la lire à haute voix. Ecoutez bien! </vt:lpstr>
      <vt:lpstr>Observez cette image. Pourquoi les plantes sont rares, la quantité d’eau est petite et le sol est sec?</vt:lpstr>
      <vt:lpstr>Les plantes sont rares, la quantité d’eau est petite et le sol est sec car il y a la sécheresse: c’est le manque de pluie.</vt:lpstr>
      <vt:lpstr>Voici une phrase avec l’expression « manque de pluie ». Je vais la lire à haute voix. Ecoutez bien! </vt:lpstr>
      <vt:lpstr>Présentation PowerPoint</vt:lpstr>
      <vt:lpstr>Maintenant, nous allons exploiter les expressions étudiées pour répondre à cet exercice.</vt:lpstr>
      <vt:lpstr>Voilà. Nous avons exploité les expressions étudiées pour compléter les phrases.</vt:lpstr>
      <vt:lpstr>Présentation PowerPoint</vt:lpstr>
      <vt:lpstr>Maintenant, vous allez compléter ces phrases en utilisant le vocabulaire suivant. Travaillez en binôme.</vt:lpstr>
      <vt:lpstr>Voilà. Nous avons complété correctement les phrases .</vt:lpstr>
      <vt:lpstr>Maintenant, on va  passer à la deuxième partie de la séance consacrée à la compréhension globale.</vt:lpstr>
      <vt:lpstr>Voici l’objectif de la compréhension globale.</vt:lpstr>
      <vt:lpstr>Présentation PowerPoint</vt:lpstr>
      <vt:lpstr>Avant de commencer, qui peut me rappeler les parties qui composent un texte explicatif.</vt:lpstr>
      <vt:lpstr>Voici les parties qui composent un texte explicatif:</vt:lpstr>
      <vt:lpstr>Maintenant, lisez  silencieusement le texte P.86.</vt:lpstr>
      <vt:lpstr> Relisez  silencieusement le texte P.86 et répondez à la question suivante:</vt:lpstr>
      <vt:lpstr>Voilà la réponse à cette question:</vt:lpstr>
      <vt:lpstr>Présentation PowerPoint</vt:lpstr>
      <vt:lpstr>Maintenant, travaillez en binômes et complétez le tableau suivant à partir du texte P.86.</vt:lpstr>
      <vt:lpstr>Maintenant, travaillez en binômes et complétez le tableau suivant à partir du texte P.86.</vt:lpstr>
      <vt:lpstr>Continuez à travaillez en binômes et répondez à la  question suivante:</vt:lpstr>
      <vt:lpstr>Voilà la réponse à cette question:</vt:lpstr>
      <vt:lpstr>Présentation PowerPoint</vt:lpstr>
      <vt:lpstr>Relisez le texte et répondez aux questions 2 et 3 de l’activité 3 P. 87. Travaillez seuls.</vt:lpstr>
      <vt:lpstr>Voici les réponses selon le texte.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MOHAMMED ELQANDIL</cp:lastModifiedBy>
  <cp:revision>132</cp:revision>
  <dcterms:created xsi:type="dcterms:W3CDTF">2025-11-03T10:55:47Z</dcterms:created>
  <dcterms:modified xsi:type="dcterms:W3CDTF">2026-05-17T10:22:54Z</dcterms:modified>
</cp:coreProperties>
</file>