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6858000" cx="12192000"/>
  <p:notesSz cx="6858000" cy="9144000"/>
  <p:embeddedFontLst>
    <p:embeddedFont>
      <p:font typeface="Dosis"/>
      <p:regular r:id="rId53"/>
      <p:bold r:id="rId54"/>
    </p:embeddedFont>
    <p:embeddedFont>
      <p:font typeface="Play"/>
      <p:regular r:id="rId55"/>
      <p:bold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7" roundtripDataSignature="AMtx7mi1cUeZ+zvaebHcrPEDhG/UeJHV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BCAA8B2-6459-479D-A217-0D58DF2B041C}">
  <a:tblStyle styleId="{8BCAA8B2-6459-479D-A217-0D58DF2B041C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Dosis-regular.fntdata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Play-regular.fntdata"/><Relationship Id="rId10" Type="http://schemas.openxmlformats.org/officeDocument/2006/relationships/slide" Target="slides/slide5.xml"/><Relationship Id="rId54" Type="http://schemas.openxmlformats.org/officeDocument/2006/relationships/font" Target="fonts/Dosis-bold.fntdata"/><Relationship Id="rId13" Type="http://schemas.openxmlformats.org/officeDocument/2006/relationships/slide" Target="slides/slide8.xml"/><Relationship Id="rId57" Type="http://customschemas.google.com/relationships/presentationmetadata" Target="metadata"/><Relationship Id="rId12" Type="http://schemas.openxmlformats.org/officeDocument/2006/relationships/slide" Target="slides/slide7.xml"/><Relationship Id="rId56" Type="http://schemas.openxmlformats.org/officeDocument/2006/relationships/font" Target="fonts/Play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6" name="Google Shape;626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6" name="Google Shape;666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6.png"/><Relationship Id="rId4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5" Type="http://schemas.openxmlformats.org/officeDocument/2006/relationships/image" Target="../media/image18.pn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16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3.gif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3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3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2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9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2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gif"/><Relationship Id="rId3" Type="http://schemas.openxmlformats.org/officeDocument/2006/relationships/image" Target="../media/image1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4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9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9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9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9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49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49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9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9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9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9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9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9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9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9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9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9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0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0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50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0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0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0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5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50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5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50"/>
          <p:cNvPicPr preferRelativeResize="0"/>
          <p:nvPr/>
        </p:nvPicPr>
        <p:blipFill rotWithShape="1">
          <a:blip r:embed="rId4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50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51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51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5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5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51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51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51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5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51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5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51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51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51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51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51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51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51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5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51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51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51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51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51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5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2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2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52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52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5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5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3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4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5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4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54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54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54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4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54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4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54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98" name="Google Shape;98;p5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5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55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55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6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6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05" name="Google Shape;105;p56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56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7" name="Google Shape;107;p56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8" name="Google Shape;108;p56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6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6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11" name="Google Shape;111;p56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6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6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p56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15" name="Google Shape;115;p56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6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56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56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9" name="Google Shape;119;p56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56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56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56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23" name="Google Shape;123;p56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56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56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56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56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56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7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31" name="Google Shape;131;p57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p5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7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35" name="Google Shape;13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5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40" name="Google Shape;140;p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1" name="Google Shape;141;p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" name="Google Shape;142;p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3" name="Google Shape;143;p5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5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45" name="Google Shape;145;p58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6" name="Google Shape;146;p58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8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8" name="Google Shape;148;p5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58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5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52" name="Google Shape;152;p5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5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5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9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157" name="Google Shape;157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158" name="Google Shape;158;p59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9" name="Google Shape;159;p59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0" name="Google Shape;160;p5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eme diapos">
  <p:cSld name="2eme diapos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60"/>
          <p:cNvGrpSpPr/>
          <p:nvPr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163" name="Google Shape;163;p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4" name="Google Shape;164;p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5" name="Google Shape;165;p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66" name="Google Shape;166;p60"/>
          <p:cNvGrpSpPr/>
          <p:nvPr/>
        </p:nvGrpSpPr>
        <p:grpSpPr>
          <a:xfrm>
            <a:off x="11779125" y="129894"/>
            <a:ext cx="232364" cy="375276"/>
            <a:chOff x="3292012" y="1302714"/>
            <a:chExt cx="867138" cy="473061"/>
          </a:xfrm>
        </p:grpSpPr>
        <p:sp>
          <p:nvSpPr>
            <p:cNvPr id="167" name="Google Shape;167;p6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60"/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69" name="Google Shape;169;p6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5" y="168984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61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72" name="Google Shape;172;p6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6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6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1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76" name="Google Shape;17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61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78" name="Google Shape;178;p61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6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6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6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3" name="Google Shape;183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4" name="Google Shape;184;p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5" name="Google Shape;185;p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6" name="Google Shape;186;p62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87" name="Google Shape;187;p6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88" name="Google Shape;188;p6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" name="Google Shape;190;p6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2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62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6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95" name="Google Shape;195;p6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6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97" name="Google Shape;197;p6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6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6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02" name="Google Shape;202;p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3" name="Google Shape;203;p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4" name="Google Shape;204;p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05" name="Google Shape;205;p6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64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07" name="Google Shape;207;p6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64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6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12" name="Google Shape;212;p6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6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14" name="Google Shape;214;p6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6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6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19" name="Google Shape;219;p6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0" name="Google Shape;220;p6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1" name="Google Shape;221;p6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22" name="Google Shape;222;p6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66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225" name="Google Shape;225;p6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66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7" name="Google Shape;227;p66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0" name="Google Shape;230;p6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32" name="Google Shape;232;p67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67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6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7" name="Google Shape;237;p6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8" name="Google Shape;238;p6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9" name="Google Shape;239;p6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40" name="Google Shape;240;p6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68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6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68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68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6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48" name="Google Shape;248;p6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6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6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6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52" name="Google Shape;25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69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7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6" name="Google Shape;256;p7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7" name="Google Shape;257;p7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8" name="Google Shape;258;p7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9" name="Google Shape;259;p7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0" name="Google Shape;260;p7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61" name="Google Shape;261;p7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7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70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1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66" name="Google Shape;266;p7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71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68" name="Google Shape;268;p71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69" name="Google Shape;26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0" name="Google Shape;270;p71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71" name="Google Shape;271;p71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72" name="Google Shape;272;p71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descr="Handshake with solid fill" id="273" name="Google Shape;273;p71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274" name="Google Shape;274;p71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71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6" name="Google Shape;276;p71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7" name="Google Shape;277;p71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Warning with solid fill" id="278" name="Google Shape;278;p71"/>
          <p:cNvSpPr/>
          <p:nvPr/>
        </p:nvSpPr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7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5" name="Google Shape;285;p7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7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7" name="Google Shape;287;p7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7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73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290" name="Google Shape;290;p7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291" name="Google Shape;291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p7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4" name="Google Shape;294;p7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7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7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7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74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99" name="Google Shape;299;p7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00" name="Google Shape;300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7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3" name="Google Shape;303;p7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7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5" name="Google Shape;305;p7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7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75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308" name="Google Shape;308;p7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09" name="Google Shape;309;p75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310" name="Google Shape;310;p7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7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7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4" name="Google Shape;314;p7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7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6" name="Google Shape;316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76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18" name="Google Shape;318;p7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7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21" name="Google Shape;321;p7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7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77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24" name="Google Shape;324;p7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25" name="Google Shape;325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7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28" name="Google Shape;328;p7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7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0" name="Google Shape;330;p7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1" name="Google Shape;331;p78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7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8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1" name="Google Shape;341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Relationship Id="rId4" Type="http://schemas.openxmlformats.org/officeDocument/2006/relationships/image" Target="../media/image3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Relationship Id="rId4" Type="http://schemas.openxmlformats.org/officeDocument/2006/relationships/image" Target="../media/image27.jpg"/><Relationship Id="rId9" Type="http://schemas.openxmlformats.org/officeDocument/2006/relationships/image" Target="../media/image4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1.png"/><Relationship Id="rId8" Type="http://schemas.openxmlformats.org/officeDocument/2006/relationships/image" Target="../media/image3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0.png"/><Relationship Id="rId4" Type="http://schemas.openxmlformats.org/officeDocument/2006/relationships/image" Target="../media/image5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jpg"/><Relationship Id="rId4" Type="http://schemas.openxmlformats.org/officeDocument/2006/relationships/image" Target="../media/image5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jpg"/><Relationship Id="rId4" Type="http://schemas.openxmlformats.org/officeDocument/2006/relationships/image" Target="../media/image5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43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9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Relationship Id="rId4" Type="http://schemas.openxmlformats.org/officeDocument/2006/relationships/image" Target="../media/image51.png"/><Relationship Id="rId5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Relationship Id="rId4" Type="http://schemas.openxmlformats.org/officeDocument/2006/relationships/image" Target="../media/image51.png"/><Relationship Id="rId5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Relationship Id="rId4" Type="http://schemas.openxmlformats.org/officeDocument/2006/relationships/image" Target="../media/image5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Relationship Id="rId4" Type="http://schemas.openxmlformats.org/officeDocument/2006/relationships/image" Target="../media/image5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png"/><Relationship Id="rId4" Type="http://schemas.openxmlformats.org/officeDocument/2006/relationships/image" Target="../media/image5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Relationship Id="rId4" Type="http://schemas.openxmlformats.org/officeDocument/2006/relationships/image" Target="../media/image5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Défis climatiques</a:t>
            </a:r>
            <a:endParaRPr/>
          </a:p>
        </p:txBody>
      </p:sp>
      <p:sp>
        <p:nvSpPr>
          <p:cNvPr id="349" name="Google Shape;349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Lecture détaillée</a:t>
            </a:r>
            <a:endParaRPr/>
          </a:p>
        </p:txBody>
      </p:sp>
      <p:sp>
        <p:nvSpPr>
          <p:cNvPr id="350" name="Google Shape;350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351" name="Google Shape;351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1</a:t>
            </a:r>
            <a:endParaRPr/>
          </a:p>
        </p:txBody>
      </p:sp>
      <p:sp>
        <p:nvSpPr>
          <p:cNvPr id="352" name="Google Shape;352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5</a:t>
            </a:r>
            <a:endParaRPr/>
          </a:p>
        </p:txBody>
      </p:sp>
      <p:sp>
        <p:nvSpPr>
          <p:cNvPr id="353" name="Google Shape;353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4</a:t>
            </a:r>
            <a:endParaRPr/>
          </a:p>
        </p:txBody>
      </p:sp>
      <p:pic>
        <p:nvPicPr>
          <p:cNvPr id="354" name="Google Shape;35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291" y="4296697"/>
            <a:ext cx="3303638" cy="199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5252" y="4296697"/>
            <a:ext cx="3117165" cy="1995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370" name="Google Shape;37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372" name="Google Shape;372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373" name="Google Shape;373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374" name="Google Shape;37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375" name="Google Shape;375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376" name="Google Shape;376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377" name="Google Shape;377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78" name="Google Shape;378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384" name="Google Shape;384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  <p:sp>
        <p:nvSpPr>
          <p:cNvPr id="385" name="Google Shape;385;p5"/>
          <p:cNvSpPr/>
          <p:nvPr/>
        </p:nvSpPr>
        <p:spPr>
          <a:xfrm>
            <a:off x="310645" y="4717513"/>
            <a:ext cx="11628766" cy="913457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391" name="Google Shape;391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397" name="Google Shape;397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398" name="Google Shape;398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Identifier les causes et les conséquences dans un texte explicatif</a:t>
            </a:r>
            <a:r>
              <a:rPr b="1" lang="fr-FR"/>
              <a:t>.</a:t>
            </a:r>
            <a:endParaRPr/>
          </a:p>
        </p:txBody>
      </p:sp>
      <p:sp>
        <p:nvSpPr>
          <p:cNvPr id="405" name="Google Shape;405;p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Repérer le phénomène climatique,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Identifier ses causes,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Identifier ses conséquences,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Identifier les solutions proposées …</a:t>
            </a:r>
            <a:endParaRPr/>
          </a:p>
        </p:txBody>
      </p:sp>
      <p:sp>
        <p:nvSpPr>
          <p:cNvPr id="406" name="Google Shape;406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Démarche claire et explicite : repérage, causes, conséquences, solutions proposées.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Tableaux structurants : phénomène climatique, , causes, conséquences, solutions possibles.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Questionnement guidé, feedback immédiat, justification systématique des réponses.</a:t>
            </a:r>
            <a:endParaRPr/>
          </a:p>
        </p:txBody>
      </p:sp>
      <p:sp>
        <p:nvSpPr>
          <p:cNvPr id="407" name="Google Shape;407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Ne pas savoir repérer le phénomène climatique dont on parle.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Confondre les causes, les conséquences et les solutions proposées.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comprend bien la leçon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apprend mieux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fait moins d’erreurs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peut répondre aux questions posées par le professeur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fr-FR" sz="1600"/>
              <a:t>On réussit à faire les exercices correctement </a:t>
            </a:r>
            <a:endParaRPr/>
          </a:p>
          <a:p>
            <a:pPr indent="-1524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200"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414" name="Google Shape;414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Bien écouter le professeur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Bien regarder le tableau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Lever la main pour parler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Prendre des notes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6400"/>
              <a:t>Être calme et attentif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15" name="Google Shape;415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Parler avec un camarade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Jouer en classe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Couper la parole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Faire du bruit</a:t>
            </a:r>
            <a:endParaRPr/>
          </a:p>
          <a:p>
            <a:pPr indent="-191453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16" name="Google Shape;416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417" name="Google Shape;417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Faire attention aux explications du professeur en classe</a:t>
            </a:r>
            <a:endParaRPr/>
          </a:p>
        </p:txBody>
      </p:sp>
      <p:sp>
        <p:nvSpPr>
          <p:cNvPr id="418" name="Google Shape;418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419" name="Google Shape;41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0" name="Google Shape;420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421" name="Google Shape;421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descr="Handshake with solid fill" id="422" name="Google Shape;422;p9"/>
          <p:cNvSpPr/>
          <p:nvPr/>
        </p:nvSpPr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sp>
      <p:sp>
        <p:nvSpPr>
          <p:cNvPr descr="No sign with solid fill" id="423" name="Google Shape;423;p9"/>
          <p:cNvSpPr/>
          <p:nvPr/>
        </p:nvSpPr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sp>
      <p:sp>
        <p:nvSpPr>
          <p:cNvPr descr="Bullseye with solid fill" id="424" name="Google Shape;424;p9"/>
          <p:cNvSpPr/>
          <p:nvPr/>
        </p:nvSpPr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430" name="Google Shape;430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45 min</a:t>
            </a:r>
            <a:endParaRPr/>
          </a:p>
        </p:txBody>
      </p:sp>
      <p:sp>
        <p:nvSpPr>
          <p:cNvPr id="431" name="Google Shape;431;p10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432" name="Google Shape;432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Compréhension détaillée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443" name="Google Shape;443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10 min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4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deux situations en classe. Quel est le comportement le plus approprié ? Pourquoi ? </a:t>
            </a:r>
            <a:endParaRPr/>
          </a:p>
        </p:txBody>
      </p:sp>
      <p:sp>
        <p:nvSpPr>
          <p:cNvPr id="454" name="Google Shape;454;p14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Choisir 3 élèves au hasard et leur demander de justifier leurs réponses.</a:t>
            </a:r>
            <a:endParaRPr/>
          </a:p>
        </p:txBody>
      </p:sp>
      <p:pic>
        <p:nvPicPr>
          <p:cNvPr id="455" name="Google Shape;45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672" y="1418359"/>
            <a:ext cx="4894119" cy="4021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1255" y="1418360"/>
            <a:ext cx="4592782" cy="4021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5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une explication de cette situation de classe. </a:t>
            </a:r>
            <a:endParaRPr/>
          </a:p>
        </p:txBody>
      </p:sp>
      <p:sp>
        <p:nvSpPr>
          <p:cNvPr id="462" name="Google Shape;462;p15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Rappeler que cette situation est courante dans les salles de classe.</a:t>
            </a:r>
            <a:endParaRPr/>
          </a:p>
        </p:txBody>
      </p:sp>
      <p:pic>
        <p:nvPicPr>
          <p:cNvPr descr="Cross &amp; Check Mark Icons, Flat Square Buttons Set. Vector EPS 10 Stock ..." id="463" name="Google Shape;463;p15"/>
          <p:cNvPicPr preferRelativeResize="0"/>
          <p:nvPr/>
        </p:nvPicPr>
        <p:blipFill rotWithShape="1">
          <a:blip r:embed="rId3">
            <a:alphaModFix/>
          </a:blip>
          <a:srcRect b="9231" l="4629" r="53313" t="8117"/>
          <a:stretch/>
        </p:blipFill>
        <p:spPr>
          <a:xfrm>
            <a:off x="7386627" y="1322510"/>
            <a:ext cx="989256" cy="96505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15"/>
          <p:cNvSpPr txBox="1"/>
          <p:nvPr/>
        </p:nvSpPr>
        <p:spPr>
          <a:xfrm>
            <a:off x="5050970" y="2287564"/>
            <a:ext cx="5660571" cy="3359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deux élèves se disputent en classe et dérangent le cours.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ne respectent pas leur professeur.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dérangent leurs camarades de classe.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Ceci est un comportement inapproprié. Il n’est pas un comportement convenable.</a:t>
            </a:r>
            <a:endParaRPr/>
          </a:p>
        </p:txBody>
      </p:sp>
      <p:pic>
        <p:nvPicPr>
          <p:cNvPr id="465" name="Google Shape;46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683" y="1418359"/>
            <a:ext cx="4551218" cy="4021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6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 comportement approprié. </a:t>
            </a:r>
            <a:endParaRPr/>
          </a:p>
        </p:txBody>
      </p:sp>
      <p:sp>
        <p:nvSpPr>
          <p:cNvPr id="471" name="Google Shape;471;p16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Encourager les élèves à adopter des comportements positifs.</a:t>
            </a:r>
            <a:endParaRPr/>
          </a:p>
        </p:txBody>
      </p:sp>
      <p:sp>
        <p:nvSpPr>
          <p:cNvPr id="472" name="Google Shape;472;p16"/>
          <p:cNvSpPr txBox="1"/>
          <p:nvPr/>
        </p:nvSpPr>
        <p:spPr>
          <a:xfrm>
            <a:off x="5050970" y="2287564"/>
            <a:ext cx="5660571" cy="446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Cet élève, au contraire, est très attentif au déroulement du cours.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suit attentivement les explications du professeur.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 attention est une marque de respect pour son professeur.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Ceci est un comportement approprié et positif.</a:t>
            </a:r>
            <a:endParaRPr/>
          </a:p>
        </p:txBody>
      </p:sp>
      <p:pic>
        <p:nvPicPr>
          <p:cNvPr descr="Cross &amp; Check Mark Icons, Flat Square Buttons Set. Vector EPS 10 Stock ..." id="473" name="Google Shape;473;p16"/>
          <p:cNvPicPr preferRelativeResize="0"/>
          <p:nvPr/>
        </p:nvPicPr>
        <p:blipFill rotWithShape="1">
          <a:blip r:embed="rId3">
            <a:alphaModFix/>
          </a:blip>
          <a:srcRect b="8786" l="52629" r="4858" t="9008"/>
          <a:stretch/>
        </p:blipFill>
        <p:spPr>
          <a:xfrm>
            <a:off x="7386627" y="1306286"/>
            <a:ext cx="989256" cy="981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8187" y="1756063"/>
            <a:ext cx="4592782" cy="4461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7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passons à la citation du jour: Proposez une explication  avec des mots simples.</a:t>
            </a:r>
            <a:endParaRPr/>
          </a:p>
        </p:txBody>
      </p:sp>
      <p:sp>
        <p:nvSpPr>
          <p:cNvPr id="480" name="Google Shape;480;p17"/>
          <p:cNvSpPr txBox="1"/>
          <p:nvPr/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Encourager la prise de parole. Cibler les élèves qui hésitent..</a:t>
            </a:r>
            <a:endParaRPr/>
          </a:p>
        </p:txBody>
      </p:sp>
      <p:sp>
        <p:nvSpPr>
          <p:cNvPr id="481" name="Google Shape;481;p17"/>
          <p:cNvSpPr txBox="1"/>
          <p:nvPr/>
        </p:nvSpPr>
        <p:spPr>
          <a:xfrm>
            <a:off x="5551372" y="1232156"/>
            <a:ext cx="583524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Nature n’a pas besoin de l’homme, mais l’homme a besoin de la Nature!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2" name="Google Shape;48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442" y="1474839"/>
            <a:ext cx="4165004" cy="4367247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17"/>
          <p:cNvSpPr txBox="1"/>
          <p:nvPr/>
        </p:nvSpPr>
        <p:spPr>
          <a:xfrm>
            <a:off x="5551372" y="2387132"/>
            <a:ext cx="5660571" cy="3359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……………………………………………………………………………………………………………………………...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……………………………………………………………………………………………………………………………...</a:t>
            </a:r>
            <a:endParaRPr/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……………………………………………………………………………………………………………………………...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8"/>
          <p:cNvSpPr txBox="1"/>
          <p:nvPr/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quelques propositions pour expliquer la citation du jour..</a:t>
            </a:r>
            <a:endParaRPr/>
          </a:p>
        </p:txBody>
      </p:sp>
      <p:sp>
        <p:nvSpPr>
          <p:cNvPr id="489" name="Google Shape;489;p18"/>
          <p:cNvSpPr txBox="1"/>
          <p:nvPr/>
        </p:nvSpPr>
        <p:spPr>
          <a:xfrm>
            <a:off x="831360" y="61516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Encourager la prise de parole. Cibler les élèves qui hésitent..</a:t>
            </a:r>
            <a:endParaRPr/>
          </a:p>
        </p:txBody>
      </p:sp>
      <p:pic>
        <p:nvPicPr>
          <p:cNvPr id="490" name="Google Shape;4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442" y="1474839"/>
            <a:ext cx="4165004" cy="4367247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8"/>
          <p:cNvSpPr txBox="1"/>
          <p:nvPr/>
        </p:nvSpPr>
        <p:spPr>
          <a:xfrm>
            <a:off x="5927269" y="1211375"/>
            <a:ext cx="560664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Nature n’a pas besoin de l’homme, mais l’homme a besoin de la Nature!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8"/>
          <p:cNvSpPr txBox="1"/>
          <p:nvPr/>
        </p:nvSpPr>
        <p:spPr>
          <a:xfrm>
            <a:off x="5666417" y="2510273"/>
            <a:ext cx="6241565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nature peut vivre sans l’homme.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L’homme a besoin de la nature pour vivre :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l’air pour respirer,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l’eau pour boire,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nourriture pour manger.</a:t>
            </a:r>
            <a:endParaRPr/>
          </a:p>
          <a:p>
            <a:pPr indent="-158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Donc, nous devons respecter et protéger la nature.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Passons maintenant à la séance d’aujourd’hui : la compréhension détaillée du texte.</a:t>
            </a:r>
            <a:endParaRPr/>
          </a:p>
        </p:txBody>
      </p:sp>
      <p:sp>
        <p:nvSpPr>
          <p:cNvPr id="498" name="Google Shape;498;p19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Compréhension détaillée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45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9" name="Google Shape;49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19"/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9"/>
          <p:cNvSpPr txBox="1"/>
          <p:nvPr/>
        </p:nvSpPr>
        <p:spPr>
          <a:xfrm>
            <a:off x="5821640" y="2386610"/>
            <a:ext cx="4593772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Quand le feu détruit la vie!</a:t>
            </a:r>
            <a:endParaRPr/>
          </a:p>
        </p:txBody>
      </p:sp>
      <p:sp>
        <p:nvSpPr>
          <p:cNvPr id="502" name="Google Shape;502;p19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Rappeler aux élèves que le texte a déjà fait objet d’une lecture globale lors de la séance précédente.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séance d’aujourd’hui:</a:t>
            </a:r>
            <a:endParaRPr/>
          </a:p>
        </p:txBody>
      </p:sp>
      <p:sp>
        <p:nvSpPr>
          <p:cNvPr id="508" name="Google Shape;508;p20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</a:rPr>
              <a:t>Lire l’objectif de la séance avec une voix claire et audible.</a:t>
            </a:r>
            <a:endParaRPr/>
          </a:p>
        </p:txBody>
      </p:sp>
      <p:sp>
        <p:nvSpPr>
          <p:cNvPr id="509" name="Google Shape;509;p20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Compréhension détaillée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Identifier les causes et les conséquences dans un texte explicatif. </a:t>
            </a:r>
            <a:endParaRPr/>
          </a:p>
        </p:txBody>
      </p:sp>
      <p:pic>
        <p:nvPicPr>
          <p:cNvPr id="510" name="Google Shape;5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2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identifier les causes et les conséquences dans un texte explicatif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2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Verbaliser la démarche. Fournir un feedback</a:t>
            </a:r>
            <a:endParaRPr/>
          </a:p>
        </p:txBody>
      </p:sp>
      <p:sp>
        <p:nvSpPr>
          <p:cNvPr id="522" name="Google Shape;522;p22"/>
          <p:cNvSpPr txBox="1"/>
          <p:nvPr/>
        </p:nvSpPr>
        <p:spPr>
          <a:xfrm>
            <a:off x="1454824" y="1455174"/>
            <a:ext cx="9282352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Commençons d’abord par connaitre qu’est-ce qu’un texte explicatif ?  Quel est son rôle 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highlight>
                  <a:srgbClr val="ECB963"/>
                </a:highlight>
                <a:latin typeface="Calibri"/>
                <a:ea typeface="Calibri"/>
                <a:cs typeface="Calibri"/>
                <a:sym typeface="Calibri"/>
              </a:rPr>
              <a:t>Un texte explicatif est un texte qui sert à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Expliquer un phénomène ou une situation donnée,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Présenter ses causes,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Présenter ses conséquences,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Présenter les solutions possibles à ce phénomène.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identifier le phénomène climatique présenté dans un texte explicatif, on répond à la question: « De quoi parle le texte? »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3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lire le texte. Relever le phénomène climatique dont on parle.</a:t>
            </a:r>
            <a:endParaRPr/>
          </a:p>
        </p:txBody>
      </p:sp>
      <p:sp>
        <p:nvSpPr>
          <p:cNvPr id="529" name="Google Shape;529;p23"/>
          <p:cNvSpPr txBox="1"/>
          <p:nvPr/>
        </p:nvSpPr>
        <p:spPr>
          <a:xfrm>
            <a:off x="5083276" y="1382286"/>
            <a:ext cx="6379535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pollution de l’eau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30" name="Google Shape;5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581" y="2319920"/>
            <a:ext cx="3779519" cy="3136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4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Ce texte parle de : «  la pollution de l’eau ».</a:t>
            </a:r>
            <a:endParaRPr/>
          </a:p>
        </p:txBody>
      </p:sp>
      <p:sp>
        <p:nvSpPr>
          <p:cNvPr id="536" name="Google Shape;536;p24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Rappeler les étapes du texte explicatif. Fournir un feed-back immédiat. </a:t>
            </a:r>
            <a:endParaRPr/>
          </a:p>
        </p:txBody>
      </p:sp>
      <p:sp>
        <p:nvSpPr>
          <p:cNvPr id="537" name="Google Shape;537;p24"/>
          <p:cNvSpPr txBox="1"/>
          <p:nvPr/>
        </p:nvSpPr>
        <p:spPr>
          <a:xfrm>
            <a:off x="6617110" y="1061459"/>
            <a:ext cx="5004619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fr-FR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pollution de l’eau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38" name="Google Shape;53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1372" y="1520116"/>
            <a:ext cx="4261002" cy="19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24"/>
          <p:cNvSpPr txBox="1"/>
          <p:nvPr/>
        </p:nvSpPr>
        <p:spPr>
          <a:xfrm>
            <a:off x="550606" y="3785419"/>
            <a:ext cx="5840362" cy="138499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quoi parle ce texte?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texte parle de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la pollution de l’eau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5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identifier les causes d’un phénomène climatique présenté dans un texte explicatif, on répond à la question: « Pour quelles raisons l’eau est polluée? »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5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lire le texte. Relever ses causes.</a:t>
            </a:r>
            <a:endParaRPr/>
          </a:p>
        </p:txBody>
      </p:sp>
      <p:sp>
        <p:nvSpPr>
          <p:cNvPr id="546" name="Google Shape;546;p25"/>
          <p:cNvSpPr txBox="1"/>
          <p:nvPr/>
        </p:nvSpPr>
        <p:spPr>
          <a:xfrm>
            <a:off x="5083276" y="1382286"/>
            <a:ext cx="6379535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pollution de l’eau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47" name="Google Shape;54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581" y="2319920"/>
            <a:ext cx="3779519" cy="3136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6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Les causes de ce phénomène sont : «  les déchets, le plastique, les produits chimiques, les usines et les maisons. ».</a:t>
            </a:r>
            <a:endParaRPr/>
          </a:p>
        </p:txBody>
      </p:sp>
      <p:sp>
        <p:nvSpPr>
          <p:cNvPr id="553" name="Google Shape;553;p26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Rappeler les étapes du texte explicatif. Fournir un feed-back immédiat. </a:t>
            </a:r>
            <a:endParaRPr/>
          </a:p>
        </p:txBody>
      </p:sp>
      <p:sp>
        <p:nvSpPr>
          <p:cNvPr id="554" name="Google Shape;554;p26"/>
          <p:cNvSpPr txBox="1"/>
          <p:nvPr/>
        </p:nvSpPr>
        <p:spPr>
          <a:xfrm>
            <a:off x="6617110" y="1061459"/>
            <a:ext cx="5004619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pollution de l’eau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55" name="Google Shape;55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1372" y="1520116"/>
            <a:ext cx="4261002" cy="19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26"/>
          <p:cNvSpPr txBox="1"/>
          <p:nvPr/>
        </p:nvSpPr>
        <p:spPr>
          <a:xfrm>
            <a:off x="550606" y="3785419"/>
            <a:ext cx="5840362" cy="2185214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quelles raisons l’eau est polluée?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à cause des déchets, des plastiques et des produits chimiques jetés dans les rivières et la mer. Les usines et les maisons salissent aussi l’eau.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7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identifier les conséquences d’un phénomène climatique présenté dans un texte explicatif, on répond à la question: « Quels sont les résultats que peut avoir ce phénomène ? »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27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lire le texte. Relever ses conséquences.</a:t>
            </a:r>
            <a:endParaRPr/>
          </a:p>
        </p:txBody>
      </p:sp>
      <p:sp>
        <p:nvSpPr>
          <p:cNvPr id="563" name="Google Shape;563;p27"/>
          <p:cNvSpPr txBox="1"/>
          <p:nvPr/>
        </p:nvSpPr>
        <p:spPr>
          <a:xfrm>
            <a:off x="5083276" y="1382286"/>
            <a:ext cx="6379535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pollution de l’eau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64" name="Google Shape;56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581" y="2319920"/>
            <a:ext cx="3779519" cy="3136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8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Les conséquences de ce phénomène sont : « la mort des poissons, l’eau devient dangereuse, la disparition des plantes et l’augmentation des maladies. ».</a:t>
            </a:r>
            <a:endParaRPr/>
          </a:p>
        </p:txBody>
      </p:sp>
      <p:sp>
        <p:nvSpPr>
          <p:cNvPr id="570" name="Google Shape;570;p28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Rappeler les étapes du texte explicatif. Fournir un feed-back immédiat. </a:t>
            </a:r>
            <a:endParaRPr/>
          </a:p>
        </p:txBody>
      </p:sp>
      <p:sp>
        <p:nvSpPr>
          <p:cNvPr id="571" name="Google Shape;571;p28"/>
          <p:cNvSpPr txBox="1"/>
          <p:nvPr/>
        </p:nvSpPr>
        <p:spPr>
          <a:xfrm>
            <a:off x="6617110" y="1061459"/>
            <a:ext cx="5004619" cy="5170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pollution de l’eau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72" name="Google Shape;5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1372" y="1520116"/>
            <a:ext cx="4261002" cy="19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28"/>
          <p:cNvSpPr txBox="1"/>
          <p:nvPr/>
        </p:nvSpPr>
        <p:spPr>
          <a:xfrm>
            <a:off x="550606" y="3785419"/>
            <a:ext cx="5840362" cy="249299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Quels sont les résultats de ce phénomène?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⮚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9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identifier les solutions possibles d’un phénomène climatique présenté dans un texte explicatif, on répond à la question: « Quelles sont les solutions possibles pour ce phénomène? »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9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lire le texte. Relever ses causes.</a:t>
            </a:r>
            <a:endParaRPr/>
          </a:p>
        </p:txBody>
      </p:sp>
      <p:sp>
        <p:nvSpPr>
          <p:cNvPr id="580" name="Google Shape;580;p29"/>
          <p:cNvSpPr txBox="1"/>
          <p:nvPr/>
        </p:nvSpPr>
        <p:spPr>
          <a:xfrm>
            <a:off x="5083276" y="1382286"/>
            <a:ext cx="6379535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pollution de l’eau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81" name="Google Shape;5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581" y="2319920"/>
            <a:ext cx="3779519" cy="3136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0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Les solutions sont: « jeter les déchets dans la poubelle, recyclages du plastique, économie de l’eau... ».</a:t>
            </a:r>
            <a:endParaRPr/>
          </a:p>
        </p:txBody>
      </p:sp>
      <p:sp>
        <p:nvSpPr>
          <p:cNvPr id="587" name="Google Shape;587;p30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/>
              <a:t> Rappeler les étapes du texte explicatif. Fournir un feed-back immédiat. </a:t>
            </a:r>
            <a:endParaRPr/>
          </a:p>
        </p:txBody>
      </p:sp>
      <p:sp>
        <p:nvSpPr>
          <p:cNvPr id="588" name="Google Shape;588;p30"/>
          <p:cNvSpPr txBox="1"/>
          <p:nvPr/>
        </p:nvSpPr>
        <p:spPr>
          <a:xfrm>
            <a:off x="6617110" y="1061459"/>
            <a:ext cx="5004619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pollution de l’eau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très importante pour la vie. Mais aujourd’hui, l’eau est souvent polluée.</a:t>
            </a:r>
            <a:b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L’eau est polluée à cause des déchets, des plastiques et des produits chimiques jetés dans les rivières et la mer. Les usines et les maisons salissent aussi l’eau.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Donc, les poissons meurent et l’eau devient dangereuse pour les humains. Les plantes aquatiques disparaissent et les maladies augmentent.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</p:txBody>
      </p:sp>
      <p:pic>
        <p:nvPicPr>
          <p:cNvPr id="589" name="Google Shape;58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1372" y="1520116"/>
            <a:ext cx="4261002" cy="190888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30"/>
          <p:cNvSpPr txBox="1"/>
          <p:nvPr/>
        </p:nvSpPr>
        <p:spPr>
          <a:xfrm>
            <a:off x="550606" y="3785419"/>
            <a:ext cx="5840362" cy="2800767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Quelles sont les solutions possibles pour ce phénomène?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⮚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Pour protéger l’eau, il faut jeter les déchets dans la poubelle, recycler le plastique et ne pas salir les rivières. Il faut aussi économiser l’eau.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relisez le texte P. 82 et répondez aux questions suivantes:</a:t>
            </a:r>
            <a:endParaRPr/>
          </a:p>
        </p:txBody>
      </p:sp>
      <p:sp>
        <p:nvSpPr>
          <p:cNvPr id="601" name="Google Shape;601;p32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Cibler les élèves en difficulté. Fournir un feedback.</a:t>
            </a:r>
            <a:endParaRPr/>
          </a:p>
        </p:txBody>
      </p:sp>
      <p:pic>
        <p:nvPicPr>
          <p:cNvPr id="602" name="Google Shape;60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603" name="Google Shape;60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099" y="1744924"/>
            <a:ext cx="10745801" cy="198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8099" y="3947751"/>
            <a:ext cx="10735801" cy="951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aux questions:</a:t>
            </a:r>
            <a:endParaRPr/>
          </a:p>
        </p:txBody>
      </p:sp>
      <p:sp>
        <p:nvSpPr>
          <p:cNvPr id="610" name="Google Shape;610;p33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611" name="Google Shape;61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612" name="Google Shape;61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099" y="1744924"/>
            <a:ext cx="10745801" cy="198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8099" y="3947751"/>
            <a:ext cx="10735801" cy="9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33"/>
          <p:cNvSpPr txBox="1"/>
          <p:nvPr/>
        </p:nvSpPr>
        <p:spPr>
          <a:xfrm>
            <a:off x="976745" y="2952084"/>
            <a:ext cx="1025582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feux de forêt sont dus 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au</a:t>
            </a:r>
            <a:r>
              <a:rPr b="1" i="0" lang="fr-FR" sz="2400" u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climat chaud et sec de ces régions</a:t>
            </a: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et</a:t>
            </a:r>
            <a:r>
              <a:rPr b="1" i="0" lang="fr-FR" sz="2400" u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aussi à une végétation qui brûle facilement. </a:t>
            </a:r>
            <a:endParaRPr b="1" sz="24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33"/>
          <p:cNvSpPr txBox="1"/>
          <p:nvPr/>
        </p:nvSpPr>
        <p:spPr>
          <a:xfrm>
            <a:off x="1205345" y="4298918"/>
            <a:ext cx="1019512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i="0" lang="fr-FR" sz="24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 faut protéger les forêts parce qu’</a:t>
            </a:r>
            <a:r>
              <a:rPr b="1" i="0" lang="fr-FR" sz="2400" u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elles</a:t>
            </a:r>
            <a:r>
              <a:rPr b="1" i="0" lang="fr-FR" sz="24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400" u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sont essentielles à la vie et à l’avenir de l’humanité.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relisez le texte P. 82 et répondez aux questions suivantes:</a:t>
            </a:r>
            <a:endParaRPr/>
          </a:p>
        </p:txBody>
      </p:sp>
      <p:sp>
        <p:nvSpPr>
          <p:cNvPr id="621" name="Google Shape;621;p34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Cibler les élèves en difficulté. Fournir un feedback.</a:t>
            </a:r>
            <a:endParaRPr/>
          </a:p>
        </p:txBody>
      </p:sp>
      <p:pic>
        <p:nvPicPr>
          <p:cNvPr id="622" name="Google Shape;62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325" y="2458105"/>
            <a:ext cx="11078165" cy="133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réponse à la question:</a:t>
            </a:r>
            <a:endParaRPr/>
          </a:p>
        </p:txBody>
      </p:sp>
      <p:sp>
        <p:nvSpPr>
          <p:cNvPr id="630" name="Google Shape;630;p35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631" name="Google Shape;63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325" y="2458105"/>
            <a:ext cx="11078165" cy="1334577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35"/>
          <p:cNvSpPr txBox="1"/>
          <p:nvPr/>
        </p:nvSpPr>
        <p:spPr>
          <a:xfrm>
            <a:off x="1181044" y="2808150"/>
            <a:ext cx="1061244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Les incendies détruisent </a:t>
            </a:r>
            <a:r>
              <a:rPr b="1" i="0" lang="fr-FR" sz="2400" u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les arbres, le milieu où vivent les animaux et l’ensemble de la flore.  </a:t>
            </a:r>
            <a:endParaRPr b="1" sz="24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repérez dans le texte des indices pour répondre à des questions.</a:t>
            </a:r>
            <a:endParaRPr/>
          </a:p>
        </p:txBody>
      </p:sp>
      <p:sp>
        <p:nvSpPr>
          <p:cNvPr id="644" name="Google Shape;644;p3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du travail en binômes : travaillez seul puis comparez avec votre camarade.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645" name="Google Shape;64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239" y="2208344"/>
            <a:ext cx="10723522" cy="244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réponse à la question:</a:t>
            </a:r>
            <a:endParaRPr/>
          </a:p>
        </p:txBody>
      </p:sp>
      <p:sp>
        <p:nvSpPr>
          <p:cNvPr id="652" name="Google Shape;652;p38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653" name="Google Shape;65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ligne&#10;&#10;Le contenu généré par l’IA peut être incorrect." id="654" name="Google Shape;65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188" y="2567106"/>
            <a:ext cx="10723522" cy="244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38"/>
          <p:cNvSpPr txBox="1"/>
          <p:nvPr/>
        </p:nvSpPr>
        <p:spPr>
          <a:xfrm>
            <a:off x="2358735" y="4057926"/>
            <a:ext cx="876992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Oui, la fumée des incendies est dangereuse même pour les gens qui habitent loin.</a:t>
            </a:r>
            <a:endParaRPr/>
          </a:p>
        </p:txBody>
      </p:sp>
      <p:sp>
        <p:nvSpPr>
          <p:cNvPr id="656" name="Google Shape;656;p38"/>
          <p:cNvSpPr txBox="1"/>
          <p:nvPr/>
        </p:nvSpPr>
        <p:spPr>
          <a:xfrm>
            <a:off x="2103584" y="3511356"/>
            <a:ext cx="87699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« De plus, la fumée des incendies pollue également l’air, ce qui est mauvais pour notre santé. » </a:t>
            </a:r>
            <a:endParaRPr b="1" sz="20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relisez le texte et identifiez les causes, les conséquences et les solutions.</a:t>
            </a:r>
            <a:endParaRPr/>
          </a:p>
        </p:txBody>
      </p:sp>
      <p:sp>
        <p:nvSpPr>
          <p:cNvPr id="662" name="Google Shape;662;p39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du travail en binômes : travaillez seul puis comparez avec votre camarade.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663" name="Google Shape;66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007" y="1593861"/>
            <a:ext cx="10861227" cy="3674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4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 tableau complété:</a:t>
            </a:r>
            <a:endParaRPr/>
          </a:p>
        </p:txBody>
      </p:sp>
      <p:sp>
        <p:nvSpPr>
          <p:cNvPr id="670" name="Google Shape;670;p40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Désigner des élèves au hasard. Recueillir leurs réponses et leur demander de les justifier. Fournir un feedback.</a:t>
            </a:r>
            <a:endParaRPr/>
          </a:p>
        </p:txBody>
      </p:sp>
      <p:pic>
        <p:nvPicPr>
          <p:cNvPr id="671" name="Google Shape;67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Police, nombre&#10;&#10;Le contenu généré par l’IA peut être incorrect." id="672" name="Google Shape;67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240" y="1897317"/>
            <a:ext cx="10861227" cy="367433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40"/>
          <p:cNvSpPr txBox="1"/>
          <p:nvPr/>
        </p:nvSpPr>
        <p:spPr>
          <a:xfrm>
            <a:off x="2296390" y="3878738"/>
            <a:ext cx="269124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-Végétation qui brûle facilement.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-Feux de camp mal éteints.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-Déchets abandonnés( bouteilles en verre…)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-Parfois, causes naturelles.</a:t>
            </a:r>
            <a:endParaRPr/>
          </a:p>
        </p:txBody>
      </p:sp>
      <p:sp>
        <p:nvSpPr>
          <p:cNvPr id="674" name="Google Shape;674;p40"/>
          <p:cNvSpPr txBox="1"/>
          <p:nvPr/>
        </p:nvSpPr>
        <p:spPr>
          <a:xfrm>
            <a:off x="5081155" y="3447920"/>
            <a:ext cx="269124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-Destruction des arbres.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-Destruction du milieu de vie des animaux.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-Disparition de la flore.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-La fumée pollue l’air.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-C’est mauvais pour la santé.</a:t>
            </a:r>
            <a:endParaRPr/>
          </a:p>
        </p:txBody>
      </p:sp>
      <p:sp>
        <p:nvSpPr>
          <p:cNvPr id="675" name="Google Shape;675;p40"/>
          <p:cNvSpPr txBox="1"/>
          <p:nvPr/>
        </p:nvSpPr>
        <p:spPr>
          <a:xfrm>
            <a:off x="7865919" y="4048510"/>
            <a:ext cx="379684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-Ne jamais jeter des déchets dans la nature.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-Respecter les consignes en période de sécheresse.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-Ne pas allumer de feux dans les zones interdites.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1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Trouvez les causes naturelles et les causes humaines des incendies de forêt. Travaillez seuls.</a:t>
            </a:r>
            <a:endParaRPr/>
          </a:p>
        </p:txBody>
      </p:sp>
      <p:sp>
        <p:nvSpPr>
          <p:cNvPr id="686" name="Google Shape;686;p42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Circuler dans les rangs. Accompagner les élèves en difficulté. 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687" name="Google Shape;6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188" y="1936420"/>
            <a:ext cx="10841164" cy="3466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 les causes naturelles et humaines classées:</a:t>
            </a:r>
            <a:endParaRPr/>
          </a:p>
        </p:txBody>
      </p:sp>
      <p:sp>
        <p:nvSpPr>
          <p:cNvPr id="693" name="Google Shape;693;p43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Accompagner les élèves en difficulté. Inviter les élèves à copier les réponses. </a:t>
            </a:r>
            <a:endParaRPr/>
          </a:p>
        </p:txBody>
      </p:sp>
      <p:pic>
        <p:nvPicPr>
          <p:cNvPr descr="Une image contenant texte, capture d’écran, Police, ligne&#10;&#10;Le contenu généré par l’IA peut être incorrect." id="694" name="Google Shape;6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188" y="1977984"/>
            <a:ext cx="10841164" cy="3466853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43"/>
          <p:cNvSpPr txBox="1"/>
          <p:nvPr/>
        </p:nvSpPr>
        <p:spPr>
          <a:xfrm>
            <a:off x="1231318" y="3086100"/>
            <a:ext cx="4904509" cy="1697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Char char="-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Climat chaud et sec.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Char char="-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Végétation qui brûle facilement.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Char char="-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Incendies naturelles( parfois).</a:t>
            </a:r>
            <a:endParaRPr/>
          </a:p>
        </p:txBody>
      </p:sp>
      <p:sp>
        <p:nvSpPr>
          <p:cNvPr id="696" name="Google Shape;696;p43"/>
          <p:cNvSpPr txBox="1"/>
          <p:nvPr/>
        </p:nvSpPr>
        <p:spPr>
          <a:xfrm>
            <a:off x="6396291" y="3200400"/>
            <a:ext cx="539288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Char char="-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Feux de camp mal éteints.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Char char="-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Déchets abandonnés dans la nature (bouteilles en verre).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Char char="-"/>
            </a:pPr>
            <a:r>
              <a:rPr b="1" lang="fr-FR" sz="2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Non respect des consignes de sécurité.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4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5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me dire ce que nous avons appris aujourd’hui ? </a:t>
            </a:r>
            <a:endParaRPr/>
          </a:p>
        </p:txBody>
      </p:sp>
      <p:sp>
        <p:nvSpPr>
          <p:cNvPr id="707" name="Google Shape;707;p45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708" name="Google Shape;708;p45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:</a:t>
            </a:r>
            <a:endParaRPr/>
          </a:p>
        </p:txBody>
      </p:sp>
      <p:sp>
        <p:nvSpPr>
          <p:cNvPr id="709" name="Google Shape;709;p45"/>
          <p:cNvSpPr/>
          <p:nvPr/>
        </p:nvSpPr>
        <p:spPr>
          <a:xfrm>
            <a:off x="883270" y="1682945"/>
            <a:ext cx="9839160" cy="258532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46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ce que nous avons appris aujourd’hui.</a:t>
            </a:r>
            <a:endParaRPr/>
          </a:p>
        </p:txBody>
      </p:sp>
      <p:sp>
        <p:nvSpPr>
          <p:cNvPr id="715" name="Google Shape;715;p46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716" name="Google Shape;716;p46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717" name="Google Shape;717;p46"/>
          <p:cNvSpPr/>
          <p:nvPr/>
        </p:nvSpPr>
        <p:spPr>
          <a:xfrm>
            <a:off x="558799" y="1682945"/>
            <a:ext cx="11203709" cy="4345870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Identifier les causes, les conséquences, et les solutions dans un texte explicatif autour d’un phénomène climatique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18" name="Google Shape;718;p46"/>
          <p:cNvGraphicFramePr/>
          <p:nvPr/>
        </p:nvGraphicFramePr>
        <p:xfrm>
          <a:off x="852446" y="26873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{8BCAA8B2-6459-479D-A217-0D58DF2B041C}</a:tableStyleId>
              </a:tblPr>
              <a:tblGrid>
                <a:gridCol w="2667775"/>
                <a:gridCol w="2667775"/>
                <a:gridCol w="2667775"/>
                <a:gridCol w="2667775"/>
              </a:tblGrid>
              <a:tr h="75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/>
                        <a:t>Phénomène naturel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/>
                        <a:t>Ses causes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/>
                        <a:t>Ses conséquences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/>
                        <a:t>Ses solutions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216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Incendies de forêt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Climat chaud et sec,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Végétation qui brûle facilement,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Feux de camp..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Destruction des arbres,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Destruction du milieu des animaux,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La fumée…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Eteindre le feu des camps,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 Ne pas jeter les déchets dans la nature,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800"/>
                        <a:buFont typeface="Noto Sans Symbols"/>
                        <a:buChar char="▪"/>
                      </a:pPr>
                      <a:r>
                        <a:rPr b="1" lang="fr-FR" sz="1800">
                          <a:solidFill>
                            <a:schemeClr val="accent4"/>
                          </a:solidFill>
                        </a:rPr>
                        <a:t>Respecter les consignes…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7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724" name="Google Shape;724;p47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i="1" lang="fr-FR" sz="1600"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725" name="Google Shape;72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47"/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Faites à la maison l’activité 5</a:t>
            </a:r>
            <a:r>
              <a:rPr b="1" i="0" lang="fr-FR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livret de l’élève, p.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84</a:t>
            </a:r>
            <a:r>
              <a:rPr b="1" i="0" lang="fr-FR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