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Lst>
  <p:sldSz cy="6858000" cx="12192000"/>
  <p:notesSz cx="6858000" cy="9144000"/>
  <p:embeddedFontLst>
    <p:embeddedFont>
      <p:font typeface="Dosis"/>
      <p:regular r:id="rId56"/>
      <p:bold r:id="rId57"/>
    </p:embeddedFont>
    <p:embeddedFont>
      <p:font typeface="Play"/>
      <p:regular r:id="rId58"/>
      <p:bold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0" roundtripDataSignature="AMtx7mgu+n0rbAjXuISifGYfvvBm+MDj8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customschemas.google.com/relationships/presentationmetadata" Target="meta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font" Target="fonts/Dosis-bold.fntdata"/><Relationship Id="rId12" Type="http://schemas.openxmlformats.org/officeDocument/2006/relationships/slide" Target="slides/slide8.xml"/><Relationship Id="rId56" Type="http://schemas.openxmlformats.org/officeDocument/2006/relationships/font" Target="fonts/Dosis-regular.fntdata"/><Relationship Id="rId15" Type="http://schemas.openxmlformats.org/officeDocument/2006/relationships/slide" Target="slides/slide11.xml"/><Relationship Id="rId59" Type="http://schemas.openxmlformats.org/officeDocument/2006/relationships/font" Target="fonts/Play-bold.fntdata"/><Relationship Id="rId14" Type="http://schemas.openxmlformats.org/officeDocument/2006/relationships/slide" Target="slides/slide10.xml"/><Relationship Id="rId58" Type="http://schemas.openxmlformats.org/officeDocument/2006/relationships/font" Target="fonts/Play-regular.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4: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466" name="Google Shape;46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30:notes"/>
          <p:cNvSpPr txBox="1"/>
          <p:nvPr>
            <p:ph idx="1" type="body"/>
          </p:nvPr>
        </p:nvSpPr>
        <p:spPr>
          <a:xfrm>
            <a:off x="685800" y="4400549"/>
            <a:ext cx="5486400" cy="360059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31:notes"/>
          <p:cNvSpPr txBox="1"/>
          <p:nvPr>
            <p:ph idx="1" type="body"/>
          </p:nvPr>
        </p:nvSpPr>
        <p:spPr>
          <a:xfrm>
            <a:off x="685800" y="4400549"/>
            <a:ext cx="5486400" cy="360059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2" name="Google Shape;65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6" name="Google Shape;676;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4" name="Google Shape;69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3" name="Google Shape;70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8" name="Google Shape;708;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0" name="Google Shape;74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5" name="Google Shape;76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1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17.png"/><Relationship Id="rId5" Type="http://schemas.openxmlformats.org/officeDocument/2006/relationships/image" Target="../media/image11.png"/><Relationship Id="rId6" Type="http://schemas.openxmlformats.org/officeDocument/2006/relationships/image" Target="../media/image8.png"/><Relationship Id="rId7" Type="http://schemas.openxmlformats.org/officeDocument/2006/relationships/image" Target="../media/image29.jpg"/><Relationship Id="rId8" Type="http://schemas.openxmlformats.org/officeDocument/2006/relationships/image" Target="../media/image2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4.gi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gif"/><Relationship Id="rId3" Type="http://schemas.openxmlformats.org/officeDocument/2006/relationships/image" Target="../media/image16.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gif"/><Relationship Id="rId3" Type="http://schemas.openxmlformats.org/officeDocument/2006/relationships/image" Target="../media/image3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gif"/><Relationship Id="rId3" Type="http://schemas.openxmlformats.org/officeDocument/2006/relationships/image" Target="../media/image3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gif"/><Relationship Id="rId3"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gif"/><Relationship Id="rId3" Type="http://schemas.openxmlformats.org/officeDocument/2006/relationships/image" Target="../media/image5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gif"/><Relationship Id="rId3" Type="http://schemas.openxmlformats.org/officeDocument/2006/relationships/image" Target="../media/image1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8.png"/><Relationship Id="rId3" Type="http://schemas.openxmlformats.org/officeDocument/2006/relationships/image" Target="../media/image2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5" name="Shape 15"/>
        <p:cNvGrpSpPr/>
        <p:nvPr/>
      </p:nvGrpSpPr>
      <p:grpSpPr>
        <a:xfrm>
          <a:off x="0" y="0"/>
          <a:ext cx="0" cy="0"/>
          <a:chOff x="0" y="0"/>
          <a:chExt cx="0" cy="0"/>
        </a:xfrm>
      </p:grpSpPr>
      <p:sp>
        <p:nvSpPr>
          <p:cNvPr id="16" name="Google Shape;16;p53"/>
          <p:cNvSpPr txBox="1"/>
          <p:nvPr/>
        </p:nvSpPr>
        <p:spPr>
          <a:xfrm>
            <a:off x="271218" y="1173319"/>
            <a:ext cx="3856572" cy="830997"/>
          </a:xfrm>
          <a:prstGeom prst="rect">
            <a:avLst/>
          </a:prstGeom>
          <a:noFill/>
          <a:ln>
            <a:noFill/>
          </a:ln>
        </p:spPr>
        <p:txBody>
          <a:bodyPr anchorCtr="1" anchor="t" bIns="0" lIns="0" spcFirstLastPara="1" rIns="0" wrap="square" tIns="0">
            <a:spAutoFit/>
          </a:bodyPr>
          <a:lstStyle/>
          <a:p>
            <a:pPr indent="0" lvl="0" marL="0" marR="0" rtl="0" algn="l">
              <a:spcBef>
                <a:spcPts val="0"/>
              </a:spcBef>
              <a:spcAft>
                <a:spcPts val="0"/>
              </a:spcAft>
              <a:buNone/>
            </a:pPr>
            <a:r>
              <a:rPr b="1" i="0" lang="fr-FR" sz="5400" u="none" cap="none" strike="noStrike">
                <a:solidFill>
                  <a:srgbClr val="002060"/>
                </a:solidFill>
                <a:latin typeface="Calibri"/>
                <a:ea typeface="Calibri"/>
                <a:cs typeface="Calibri"/>
                <a:sym typeface="Calibri"/>
              </a:rPr>
              <a:t>Français</a:t>
            </a:r>
            <a:endParaRPr b="0" i="0" sz="1800" u="none" cap="none" strike="noStrike">
              <a:solidFill>
                <a:schemeClr val="dk1"/>
              </a:solidFill>
              <a:latin typeface="Arial"/>
              <a:ea typeface="Arial"/>
              <a:cs typeface="Arial"/>
              <a:sym typeface="Arial"/>
            </a:endParaRPr>
          </a:p>
        </p:txBody>
      </p:sp>
      <p:sp>
        <p:nvSpPr>
          <p:cNvPr id="17" name="Google Shape;17;p53"/>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3502"/>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b="0" i="0" sz="1100" u="none" cap="none" strike="noStrike">
              <a:solidFill>
                <a:schemeClr val="dk1"/>
              </a:solidFill>
              <a:latin typeface="Arial"/>
              <a:ea typeface="Arial"/>
              <a:cs typeface="Arial"/>
              <a:sym typeface="Arial"/>
            </a:endParaRPr>
          </a:p>
        </p:txBody>
      </p:sp>
      <p:pic>
        <p:nvPicPr>
          <p:cNvPr id="18" name="Google Shape;18;p53"/>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9" name="Google Shape;19;p53"/>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3502"/>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p:txBody>
      </p:sp>
      <p:sp>
        <p:nvSpPr>
          <p:cNvPr id="20" name="Google Shape;20;p53"/>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AC</a:t>
            </a:r>
            <a:endParaRPr/>
          </a:p>
        </p:txBody>
      </p:sp>
      <p:sp>
        <p:nvSpPr>
          <p:cNvPr id="21" name="Google Shape;21;p53"/>
          <p:cNvSpPr/>
          <p:nvPr/>
        </p:nvSpPr>
        <p:spPr>
          <a:xfrm>
            <a:off x="271218" y="2956390"/>
            <a:ext cx="6693265" cy="522000"/>
          </a:xfrm>
          <a:prstGeom prst="rect">
            <a:avLst/>
          </a:prstGeom>
          <a:solidFill>
            <a:srgbClr val="12501B"/>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Unité</a:t>
            </a:r>
            <a:endParaRPr/>
          </a:p>
        </p:txBody>
      </p:sp>
      <p:sp>
        <p:nvSpPr>
          <p:cNvPr id="22" name="Google Shape;22;p53"/>
          <p:cNvSpPr/>
          <p:nvPr/>
        </p:nvSpPr>
        <p:spPr>
          <a:xfrm>
            <a:off x="271218" y="3653494"/>
            <a:ext cx="6693265" cy="522000"/>
          </a:xfrm>
          <a:prstGeom prst="rect">
            <a:avLst/>
          </a:prstGeom>
          <a:solidFill>
            <a:srgbClr val="54AFE9"/>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Séance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23" name="Google Shape;23;p53"/>
          <p:cNvPicPr preferRelativeResize="0"/>
          <p:nvPr/>
        </p:nvPicPr>
        <p:blipFill rotWithShape="1">
          <a:blip r:embed="rId3">
            <a:alphaModFix/>
          </a:blip>
          <a:srcRect b="0" l="0" r="0" t="0"/>
          <a:stretch/>
        </p:blipFill>
        <p:spPr>
          <a:xfrm>
            <a:off x="4127790" y="0"/>
            <a:ext cx="3936421" cy="596900"/>
          </a:xfrm>
          <a:prstGeom prst="rect">
            <a:avLst/>
          </a:prstGeom>
          <a:noFill/>
          <a:ln>
            <a:noFill/>
          </a:ln>
        </p:spPr>
      </p:pic>
      <p:sp>
        <p:nvSpPr>
          <p:cNvPr id="24" name="Google Shape;24;p53"/>
          <p:cNvSpPr/>
          <p:nvPr/>
        </p:nvSpPr>
        <p:spPr>
          <a:xfrm>
            <a:off x="984709" y="2005976"/>
            <a:ext cx="1413203" cy="445826"/>
          </a:xfrm>
          <a:prstGeom prst="rect">
            <a:avLst/>
          </a:prstGeom>
          <a:no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3000" u="none" cap="none" strike="noStrike">
                <a:solidFill>
                  <a:srgbClr val="0070C0"/>
                </a:solidFill>
                <a:latin typeface="Calibri"/>
                <a:ea typeface="Calibri"/>
                <a:cs typeface="Calibri"/>
                <a:sym typeface="Calibri"/>
              </a:rPr>
              <a:t>Période</a:t>
            </a:r>
            <a:endParaRPr b="1" i="0" sz="3000" u="none" cap="none" strike="noStrike">
              <a:solidFill>
                <a:srgbClr val="0070C0"/>
              </a:solidFill>
              <a:latin typeface="Calibri"/>
              <a:ea typeface="Calibri"/>
              <a:cs typeface="Calibri"/>
              <a:sym typeface="Calibri"/>
            </a:endParaRPr>
          </a:p>
        </p:txBody>
      </p:sp>
      <p:sp>
        <p:nvSpPr>
          <p:cNvPr id="25" name="Google Shape;25;p53"/>
          <p:cNvSpPr txBox="1"/>
          <p:nvPr>
            <p:ph idx="1" type="body"/>
          </p:nvPr>
        </p:nvSpPr>
        <p:spPr>
          <a:xfrm>
            <a:off x="2120816" y="3012860"/>
            <a:ext cx="4791600" cy="392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53"/>
          <p:cNvSpPr txBox="1"/>
          <p:nvPr>
            <p:ph idx="2" type="body"/>
          </p:nvPr>
        </p:nvSpPr>
        <p:spPr>
          <a:xfrm>
            <a:off x="2120816" y="3710178"/>
            <a:ext cx="4791600" cy="392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53"/>
          <p:cNvSpPr txBox="1"/>
          <p:nvPr>
            <p:ph idx="3" type="body"/>
          </p:nvPr>
        </p:nvSpPr>
        <p:spPr>
          <a:xfrm>
            <a:off x="2285700" y="2060395"/>
            <a:ext cx="548607" cy="44582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53"/>
          <p:cNvSpPr txBox="1"/>
          <p:nvPr>
            <p:ph idx="4" type="body"/>
          </p:nvPr>
        </p:nvSpPr>
        <p:spPr>
          <a:xfrm>
            <a:off x="10803924" y="1882678"/>
            <a:ext cx="356925"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3"/>
          <p:cNvSpPr txBox="1"/>
          <p:nvPr>
            <p:ph idx="5" type="body"/>
          </p:nvPr>
        </p:nvSpPr>
        <p:spPr>
          <a:xfrm>
            <a:off x="848298" y="3085990"/>
            <a:ext cx="360741" cy="392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3"/>
          <p:cNvSpPr txBox="1"/>
          <p:nvPr>
            <p:ph idx="6" type="body"/>
          </p:nvPr>
        </p:nvSpPr>
        <p:spPr>
          <a:xfrm>
            <a:off x="940049" y="3783094"/>
            <a:ext cx="360741" cy="392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1" name="Google Shape;31;p53"/>
          <p:cNvPicPr preferRelativeResize="0"/>
          <p:nvPr/>
        </p:nvPicPr>
        <p:blipFill rotWithShape="1">
          <a:blip r:embed="rId4">
            <a:alphaModFix/>
          </a:blip>
          <a:srcRect b="0" l="0" r="0" t="0"/>
          <a:stretch/>
        </p:blipFill>
        <p:spPr>
          <a:xfrm>
            <a:off x="8109943" y="3778594"/>
            <a:ext cx="4166562" cy="2793975"/>
          </a:xfrm>
          <a:prstGeom prst="rect">
            <a:avLst/>
          </a:prstGeom>
          <a:noFill/>
          <a:ln>
            <a:noFill/>
          </a:ln>
        </p:spPr>
      </p:pic>
      <p:sp>
        <p:nvSpPr>
          <p:cNvPr id="32" name="Google Shape;32;p53"/>
          <p:cNvSpPr/>
          <p:nvPr>
            <p:ph idx="7" type="pic"/>
          </p:nvPr>
        </p:nvSpPr>
        <p:spPr>
          <a:xfrm>
            <a:off x="380618" y="4604084"/>
            <a:ext cx="2330497" cy="1968487"/>
          </a:xfrm>
          <a:prstGeom prst="rect">
            <a:avLst/>
          </a:prstGeom>
          <a:noFill/>
          <a:ln>
            <a:noFill/>
          </a:ln>
        </p:spPr>
      </p:sp>
      <p:sp>
        <p:nvSpPr>
          <p:cNvPr id="33" name="Google Shape;33;p53"/>
          <p:cNvSpPr/>
          <p:nvPr>
            <p:ph idx="8" type="pic"/>
          </p:nvPr>
        </p:nvSpPr>
        <p:spPr>
          <a:xfrm>
            <a:off x="2962541" y="4604083"/>
            <a:ext cx="2330497" cy="1968487"/>
          </a:xfrm>
          <a:prstGeom prst="rect">
            <a:avLst/>
          </a:prstGeom>
          <a:noFill/>
          <a:ln>
            <a:noFill/>
          </a:ln>
        </p:spPr>
      </p:sp>
      <p:sp>
        <p:nvSpPr>
          <p:cNvPr id="34" name="Google Shape;34;p53"/>
          <p:cNvSpPr/>
          <p:nvPr>
            <p:ph idx="9" type="pic"/>
          </p:nvPr>
        </p:nvSpPr>
        <p:spPr>
          <a:xfrm>
            <a:off x="5423723" y="4604082"/>
            <a:ext cx="2330497" cy="1968487"/>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AF7"/>
        </a:solidFill>
      </p:bgPr>
    </p:bg>
    <p:spTree>
      <p:nvGrpSpPr>
        <p:cNvPr id="35" name="Shape 35"/>
        <p:cNvGrpSpPr/>
        <p:nvPr/>
      </p:nvGrpSpPr>
      <p:grpSpPr>
        <a:xfrm>
          <a:off x="0" y="0"/>
          <a:ext cx="0" cy="0"/>
          <a:chOff x="0" y="0"/>
          <a:chExt cx="0" cy="0"/>
        </a:xfrm>
      </p:grpSpPr>
      <p:sp>
        <p:nvSpPr>
          <p:cNvPr id="36" name="Google Shape;36;p54"/>
          <p:cNvSpPr txBox="1"/>
          <p:nvPr/>
        </p:nvSpPr>
        <p:spPr>
          <a:xfrm>
            <a:off x="2202499" y="1349720"/>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i="0" lang="fr-FR" sz="2000" u="none" cap="none" strike="noStrike">
                <a:solidFill>
                  <a:srgbClr val="44546A"/>
                </a:solidFill>
                <a:latin typeface="Calibri"/>
                <a:ea typeface="Calibri"/>
                <a:cs typeface="Calibri"/>
                <a:sym typeface="Calibri"/>
              </a:rPr>
              <a:t>Pages réservées à l’enseignant(e)</a:t>
            </a:r>
            <a:endParaRPr b="0" i="0" sz="1467" u="none" cap="none" strike="noStrike">
              <a:solidFill>
                <a:srgbClr val="000000"/>
              </a:solidFill>
              <a:latin typeface="Arial"/>
              <a:ea typeface="Arial"/>
              <a:cs typeface="Arial"/>
              <a:sym typeface="Arial"/>
            </a:endParaRPr>
          </a:p>
        </p:txBody>
      </p:sp>
      <p:sp>
        <p:nvSpPr>
          <p:cNvPr id="37" name="Google Shape;37;p54"/>
          <p:cNvSpPr txBox="1"/>
          <p:nvPr/>
        </p:nvSpPr>
        <p:spPr>
          <a:xfrm>
            <a:off x="2202498"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i="0" lang="fr-FR" sz="2000" u="none" cap="none" strike="noStrike">
                <a:solidFill>
                  <a:srgbClr val="44546A"/>
                </a:solidFill>
                <a:latin typeface="Calibri"/>
                <a:ea typeface="Calibri"/>
                <a:cs typeface="Calibri"/>
                <a:sym typeface="Calibri"/>
              </a:rPr>
              <a:t>Modelage de la tâche par l’enseignant (explicitation à haute voix)</a:t>
            </a:r>
            <a:endParaRPr b="0" i="0" sz="1467" u="none" cap="none" strike="noStrike">
              <a:solidFill>
                <a:srgbClr val="000000"/>
              </a:solidFill>
              <a:latin typeface="Arial"/>
              <a:ea typeface="Arial"/>
              <a:cs typeface="Arial"/>
              <a:sym typeface="Arial"/>
            </a:endParaRPr>
          </a:p>
        </p:txBody>
      </p:sp>
      <p:pic>
        <p:nvPicPr>
          <p:cNvPr descr="Image générée" id="38" name="Google Shape;38;p54"/>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39" name="Google Shape;39;p54"/>
          <p:cNvSpPr txBox="1"/>
          <p:nvPr/>
        </p:nvSpPr>
        <p:spPr>
          <a:xfrm>
            <a:off x="2202496"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i="0" lang="fr-FR" sz="2000" u="none" cap="none" strike="noStrike">
                <a:solidFill>
                  <a:srgbClr val="44546A"/>
                </a:solidFill>
                <a:latin typeface="Calibri"/>
                <a:ea typeface="Calibri"/>
                <a:cs typeface="Calibri"/>
                <a:sym typeface="Calibri"/>
              </a:rPr>
              <a:t>Consignes et explications données aux élèves – hors modelage (à dire à haute voix)</a:t>
            </a:r>
            <a:endParaRPr b="0" i="0" sz="2000" u="none" cap="none" strike="noStrike">
              <a:solidFill>
                <a:srgbClr val="000000"/>
              </a:solidFill>
              <a:latin typeface="Arial"/>
              <a:ea typeface="Arial"/>
              <a:cs typeface="Arial"/>
              <a:sym typeface="Arial"/>
            </a:endParaRPr>
          </a:p>
        </p:txBody>
      </p:sp>
      <p:sp>
        <p:nvSpPr>
          <p:cNvPr id="40" name="Google Shape;40;p54"/>
          <p:cNvSpPr txBox="1"/>
          <p:nvPr/>
        </p:nvSpPr>
        <p:spPr>
          <a:xfrm>
            <a:off x="2202499" y="4107109"/>
            <a:ext cx="3971611"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i="0" lang="fr-FR" sz="2000" u="none" cap="none" strike="noStrike">
                <a:solidFill>
                  <a:srgbClr val="44546A"/>
                </a:solidFill>
                <a:latin typeface="Calibri"/>
                <a:ea typeface="Calibri"/>
                <a:cs typeface="Calibri"/>
                <a:sym typeface="Calibri"/>
              </a:rPr>
              <a:t>Rappel du contrat de classe </a:t>
            </a:r>
            <a:endParaRPr b="0" i="0" sz="2000" u="none" cap="none" strike="noStrike">
              <a:solidFill>
                <a:srgbClr val="000000"/>
              </a:solidFill>
              <a:latin typeface="Arial"/>
              <a:ea typeface="Arial"/>
              <a:cs typeface="Arial"/>
              <a:sym typeface="Arial"/>
            </a:endParaRPr>
          </a:p>
        </p:txBody>
      </p:sp>
      <p:pic>
        <p:nvPicPr>
          <p:cNvPr id="41" name="Google Shape;41;p54"/>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42" name="Google Shape;42;p54"/>
          <p:cNvSpPr/>
          <p:nvPr/>
        </p:nvSpPr>
        <p:spPr>
          <a:xfrm>
            <a:off x="201523" y="188354"/>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Icônes pour l’enseignant</a:t>
            </a:r>
            <a:endParaRPr b="0" i="0" sz="1867" u="none" cap="none" strike="noStrike">
              <a:solidFill>
                <a:srgbClr val="000000"/>
              </a:solidFill>
              <a:latin typeface="Arial"/>
              <a:ea typeface="Arial"/>
              <a:cs typeface="Arial"/>
              <a:sym typeface="Arial"/>
            </a:endParaRPr>
          </a:p>
        </p:txBody>
      </p:sp>
      <p:grpSp>
        <p:nvGrpSpPr>
          <p:cNvPr id="43" name="Google Shape;43;p54"/>
          <p:cNvGrpSpPr/>
          <p:nvPr/>
        </p:nvGrpSpPr>
        <p:grpSpPr>
          <a:xfrm>
            <a:off x="1153868" y="1985795"/>
            <a:ext cx="923513" cy="733132"/>
            <a:chOff x="277892" y="2283969"/>
            <a:chExt cx="939577" cy="824904"/>
          </a:xfrm>
        </p:grpSpPr>
        <p:sp>
          <p:nvSpPr>
            <p:cNvPr id="44" name="Google Shape;44;p54"/>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 name="Google Shape;45;p54"/>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descr="Image générée" id="46" name="Google Shape;46;p54"/>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47" name="Google Shape;47;p54"/>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48" name="Google Shape;48;p54"/>
          <p:cNvSpPr txBox="1"/>
          <p:nvPr/>
        </p:nvSpPr>
        <p:spPr>
          <a:xfrm>
            <a:off x="2200335" y="5034031"/>
            <a:ext cx="3971611"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Correction du devoir maison</a:t>
            </a:r>
            <a:endParaRPr sz="2000">
              <a:solidFill>
                <a:srgbClr val="000000"/>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AF7"/>
        </a:solidFill>
      </p:bgPr>
    </p:bg>
    <p:spTree>
      <p:nvGrpSpPr>
        <p:cNvPr id="49" name="Shape 49"/>
        <p:cNvGrpSpPr/>
        <p:nvPr/>
      </p:nvGrpSpPr>
      <p:grpSpPr>
        <a:xfrm>
          <a:off x="0" y="0"/>
          <a:ext cx="0" cy="0"/>
          <a:chOff x="0" y="0"/>
          <a:chExt cx="0" cy="0"/>
        </a:xfrm>
      </p:grpSpPr>
      <p:grpSp>
        <p:nvGrpSpPr>
          <p:cNvPr id="50" name="Google Shape;50;p55"/>
          <p:cNvGrpSpPr/>
          <p:nvPr/>
        </p:nvGrpSpPr>
        <p:grpSpPr>
          <a:xfrm>
            <a:off x="863927" y="4473915"/>
            <a:ext cx="5760431" cy="603600"/>
            <a:chOff x="647945" y="3355437"/>
            <a:chExt cx="4320323" cy="452700"/>
          </a:xfrm>
        </p:grpSpPr>
        <p:sp>
          <p:nvSpPr>
            <p:cNvPr id="51" name="Google Shape;51;p55"/>
            <p:cNvSpPr txBox="1"/>
            <p:nvPr/>
          </p:nvSpPr>
          <p:spPr>
            <a:xfrm>
              <a:off x="1372969" y="3449387"/>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Arial"/>
                <a:ea typeface="Arial"/>
                <a:cs typeface="Arial"/>
                <a:sym typeface="Arial"/>
              </a:endParaRPr>
            </a:p>
          </p:txBody>
        </p:sp>
        <p:pic>
          <p:nvPicPr>
            <p:cNvPr id="52" name="Google Shape;52;p55"/>
            <p:cNvPicPr preferRelativeResize="0"/>
            <p:nvPr/>
          </p:nvPicPr>
          <p:blipFill rotWithShape="1">
            <a:blip r:embed="rId2">
              <a:alphaModFix/>
            </a:blip>
            <a:srcRect b="0" l="0" r="0" t="0"/>
            <a:stretch/>
          </p:blipFill>
          <p:spPr>
            <a:xfrm>
              <a:off x="647945" y="3355437"/>
              <a:ext cx="460215" cy="452700"/>
            </a:xfrm>
            <a:prstGeom prst="rect">
              <a:avLst/>
            </a:prstGeom>
            <a:noFill/>
            <a:ln>
              <a:noFill/>
            </a:ln>
          </p:spPr>
        </p:pic>
      </p:grpSp>
      <p:grpSp>
        <p:nvGrpSpPr>
          <p:cNvPr id="53" name="Google Shape;53;p55"/>
          <p:cNvGrpSpPr/>
          <p:nvPr/>
        </p:nvGrpSpPr>
        <p:grpSpPr>
          <a:xfrm>
            <a:off x="884384" y="3752370"/>
            <a:ext cx="10372677" cy="498415"/>
            <a:chOff x="663288" y="2814277"/>
            <a:chExt cx="7779508" cy="373811"/>
          </a:xfrm>
        </p:grpSpPr>
        <p:sp>
          <p:nvSpPr>
            <p:cNvPr id="54" name="Google Shape;54;p55"/>
            <p:cNvSpPr txBox="1"/>
            <p:nvPr/>
          </p:nvSpPr>
          <p:spPr>
            <a:xfrm>
              <a:off x="1372969" y="2872698"/>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55" name="Google Shape;55;p55"/>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56" name="Google Shape;56;p55"/>
          <p:cNvGrpSpPr/>
          <p:nvPr/>
        </p:nvGrpSpPr>
        <p:grpSpPr>
          <a:xfrm>
            <a:off x="887673" y="2319672"/>
            <a:ext cx="6851583" cy="530182"/>
            <a:chOff x="657162" y="1688359"/>
            <a:chExt cx="5138687" cy="397636"/>
          </a:xfrm>
        </p:grpSpPr>
        <p:pic>
          <p:nvPicPr>
            <p:cNvPr id="57" name="Google Shape;57;p55"/>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58" name="Google Shape;58;p55"/>
            <p:cNvSpPr txBox="1"/>
            <p:nvPr/>
          </p:nvSpPr>
          <p:spPr>
            <a:xfrm>
              <a:off x="1372969" y="1785994"/>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7">
                <a:solidFill>
                  <a:srgbClr val="000000"/>
                </a:solidFill>
                <a:latin typeface="Arial"/>
                <a:ea typeface="Arial"/>
                <a:cs typeface="Arial"/>
                <a:sym typeface="Arial"/>
              </a:endParaRPr>
            </a:p>
          </p:txBody>
        </p:sp>
      </p:grpSp>
      <p:grpSp>
        <p:nvGrpSpPr>
          <p:cNvPr id="59" name="Google Shape;59;p55"/>
          <p:cNvGrpSpPr/>
          <p:nvPr/>
        </p:nvGrpSpPr>
        <p:grpSpPr>
          <a:xfrm>
            <a:off x="954798" y="1692132"/>
            <a:ext cx="5669559" cy="426303"/>
            <a:chOff x="716099" y="1269098"/>
            <a:chExt cx="4252169" cy="319727"/>
          </a:xfrm>
        </p:grpSpPr>
        <p:sp>
          <p:nvSpPr>
            <p:cNvPr id="60" name="Google Shape;60;p55"/>
            <p:cNvSpPr txBox="1"/>
            <p:nvPr/>
          </p:nvSpPr>
          <p:spPr>
            <a:xfrm>
              <a:off x="1372969" y="1270864"/>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7">
                <a:solidFill>
                  <a:srgbClr val="000000"/>
                </a:solidFill>
                <a:latin typeface="Arial"/>
                <a:ea typeface="Arial"/>
                <a:cs typeface="Arial"/>
                <a:sym typeface="Arial"/>
              </a:endParaRPr>
            </a:p>
          </p:txBody>
        </p:sp>
        <p:pic>
          <p:nvPicPr>
            <p:cNvPr descr="Lever la main - Icônes mains et gestes gratuites" id="61" name="Google Shape;61;p55"/>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62" name="Google Shape;62;p55"/>
          <p:cNvGrpSpPr/>
          <p:nvPr/>
        </p:nvGrpSpPr>
        <p:grpSpPr>
          <a:xfrm>
            <a:off x="914374" y="882485"/>
            <a:ext cx="6648672" cy="603600"/>
            <a:chOff x="966581" y="858176"/>
            <a:chExt cx="6648672" cy="603600"/>
          </a:xfrm>
        </p:grpSpPr>
        <p:sp>
          <p:nvSpPr>
            <p:cNvPr id="63" name="Google Shape;63;p55"/>
            <p:cNvSpPr txBox="1"/>
            <p:nvPr/>
          </p:nvSpPr>
          <p:spPr>
            <a:xfrm>
              <a:off x="1900969" y="1016062"/>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Arial"/>
                <a:ea typeface="Arial"/>
                <a:cs typeface="Arial"/>
                <a:sym typeface="Arial"/>
              </a:endParaRPr>
            </a:p>
          </p:txBody>
        </p:sp>
        <p:grpSp>
          <p:nvGrpSpPr>
            <p:cNvPr id="64" name="Google Shape;64;p55"/>
            <p:cNvGrpSpPr/>
            <p:nvPr/>
          </p:nvGrpSpPr>
          <p:grpSpPr>
            <a:xfrm>
              <a:off x="966581" y="858176"/>
              <a:ext cx="632111" cy="603600"/>
              <a:chOff x="815386" y="4303681"/>
              <a:chExt cx="442253" cy="575842"/>
            </a:xfrm>
          </p:grpSpPr>
          <p:pic>
            <p:nvPicPr>
              <p:cNvPr descr="Une image contenant Dessin animé, clipart, Animation, illustration&#10;&#10;Description générée automatiquement" id="65" name="Google Shape;65;p55"/>
              <p:cNvPicPr preferRelativeResize="0"/>
              <p:nvPr/>
            </p:nvPicPr>
            <p:blipFill rotWithShape="1">
              <a:blip r:embed="rId6">
                <a:alphaModFix/>
              </a:blip>
              <a:srcRect b="23864" l="18242" r="18458" t="9344"/>
              <a:stretch/>
            </p:blipFill>
            <p:spPr>
              <a:xfrm>
                <a:off x="815386" y="4303681"/>
                <a:ext cx="442253" cy="575842"/>
              </a:xfrm>
              <a:prstGeom prst="rect">
                <a:avLst/>
              </a:prstGeom>
              <a:noFill/>
              <a:ln>
                <a:noFill/>
              </a:ln>
            </p:spPr>
          </p:pic>
          <p:sp>
            <p:nvSpPr>
              <p:cNvPr id="66" name="Google Shape;66;p55"/>
              <p:cNvSpPr/>
              <p:nvPr/>
            </p:nvSpPr>
            <p:spPr>
              <a:xfrm>
                <a:off x="1105200" y="4411640"/>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Arial"/>
                  <a:ea typeface="Arial"/>
                  <a:cs typeface="Arial"/>
                  <a:sym typeface="Arial"/>
                </a:endParaRPr>
              </a:p>
            </p:txBody>
          </p:sp>
        </p:grpSp>
      </p:grpSp>
      <p:grpSp>
        <p:nvGrpSpPr>
          <p:cNvPr id="67" name="Google Shape;67;p55"/>
          <p:cNvGrpSpPr/>
          <p:nvPr/>
        </p:nvGrpSpPr>
        <p:grpSpPr>
          <a:xfrm>
            <a:off x="915782" y="3007446"/>
            <a:ext cx="8342892" cy="508585"/>
            <a:chOff x="686836" y="2255584"/>
            <a:chExt cx="6257169" cy="381439"/>
          </a:xfrm>
        </p:grpSpPr>
        <p:sp>
          <p:nvSpPr>
            <p:cNvPr id="68" name="Google Shape;68;p55"/>
            <p:cNvSpPr txBox="1"/>
            <p:nvPr/>
          </p:nvSpPr>
          <p:spPr>
            <a:xfrm>
              <a:off x="1372969" y="2337021"/>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7">
                <a:solidFill>
                  <a:srgbClr val="000000"/>
                </a:solidFill>
                <a:latin typeface="Arial"/>
                <a:ea typeface="Arial"/>
                <a:cs typeface="Arial"/>
                <a:sym typeface="Arial"/>
              </a:endParaRPr>
            </a:p>
          </p:txBody>
        </p:sp>
        <p:grpSp>
          <p:nvGrpSpPr>
            <p:cNvPr id="69" name="Google Shape;69;p55"/>
            <p:cNvGrpSpPr/>
            <p:nvPr/>
          </p:nvGrpSpPr>
          <p:grpSpPr>
            <a:xfrm>
              <a:off x="686836" y="2255584"/>
              <a:ext cx="413750" cy="359624"/>
              <a:chOff x="10280460" y="4841540"/>
              <a:chExt cx="630930" cy="597556"/>
            </a:xfrm>
          </p:grpSpPr>
          <p:pic>
            <p:nvPicPr>
              <p:cNvPr id="70" name="Google Shape;70;p55"/>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71" name="Google Shape;71;p55"/>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72" name="Google Shape;72;p55"/>
          <p:cNvSpPr/>
          <p:nvPr/>
        </p:nvSpPr>
        <p:spPr>
          <a:xfrm>
            <a:off x="238895" y="160637"/>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7">
              <a:solidFill>
                <a:srgbClr val="000000"/>
              </a:solidFill>
              <a:latin typeface="Arial"/>
              <a:ea typeface="Arial"/>
              <a:cs typeface="Arial"/>
              <a:sym typeface="Arial"/>
            </a:endParaRPr>
          </a:p>
        </p:txBody>
      </p:sp>
      <p:grpSp>
        <p:nvGrpSpPr>
          <p:cNvPr id="73" name="Google Shape;73;p55"/>
          <p:cNvGrpSpPr/>
          <p:nvPr/>
        </p:nvGrpSpPr>
        <p:grpSpPr>
          <a:xfrm>
            <a:off x="863575" y="5247959"/>
            <a:ext cx="5834290" cy="648055"/>
            <a:chOff x="863575" y="5247959"/>
            <a:chExt cx="5834290" cy="648055"/>
          </a:xfrm>
        </p:grpSpPr>
        <p:sp>
          <p:nvSpPr>
            <p:cNvPr id="74" name="Google Shape;74;p55"/>
            <p:cNvSpPr txBox="1"/>
            <p:nvPr/>
          </p:nvSpPr>
          <p:spPr>
            <a:xfrm>
              <a:off x="1830625" y="5298757"/>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Arial"/>
                <a:ea typeface="Arial"/>
                <a:cs typeface="Arial"/>
                <a:sym typeface="Arial"/>
              </a:endParaRPr>
            </a:p>
          </p:txBody>
        </p:sp>
        <p:pic>
          <p:nvPicPr>
            <p:cNvPr id="75" name="Google Shape;75;p55"/>
            <p:cNvPicPr preferRelativeResize="0"/>
            <p:nvPr/>
          </p:nvPicPr>
          <p:blipFill rotWithShape="1">
            <a:blip r:embed="rId9">
              <a:alphaModFix/>
            </a:blip>
            <a:srcRect b="0" l="0" r="0" t="0"/>
            <a:stretch/>
          </p:blipFill>
          <p:spPr>
            <a:xfrm>
              <a:off x="863575" y="5247959"/>
              <a:ext cx="648055" cy="648055"/>
            </a:xfrm>
            <a:prstGeom prst="rect">
              <a:avLst/>
            </a:prstGeom>
            <a:noFill/>
            <a:ln>
              <a:noFill/>
            </a:ln>
          </p:spPr>
        </p:pic>
      </p:gr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tériel nécessaire">
  <p:cSld name="Matériel nécessaire">
    <p:bg>
      <p:bgPr>
        <a:solidFill>
          <a:srgbClr val="DCEAF7"/>
        </a:solidFill>
      </p:bgPr>
    </p:bg>
    <p:spTree>
      <p:nvGrpSpPr>
        <p:cNvPr id="76" name="Shape 76"/>
        <p:cNvGrpSpPr/>
        <p:nvPr/>
      </p:nvGrpSpPr>
      <p:grpSpPr>
        <a:xfrm>
          <a:off x="0" y="0"/>
          <a:ext cx="0" cy="0"/>
          <a:chOff x="0" y="0"/>
          <a:chExt cx="0" cy="0"/>
        </a:xfrm>
      </p:grpSpPr>
      <p:sp>
        <p:nvSpPr>
          <p:cNvPr id="77" name="Google Shape;77;p56"/>
          <p:cNvSpPr/>
          <p:nvPr/>
        </p:nvSpPr>
        <p:spPr>
          <a:xfrm>
            <a:off x="1421762" y="1110377"/>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8" name="Google Shape;78;p56"/>
          <p:cNvSpPr/>
          <p:nvPr/>
        </p:nvSpPr>
        <p:spPr>
          <a:xfrm>
            <a:off x="825760" y="344453"/>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fr-FR" sz="3200" u="none" cap="none" strike="noStrike">
                <a:solidFill>
                  <a:srgbClr val="44546A"/>
                </a:solidFill>
                <a:latin typeface="Calibri"/>
                <a:ea typeface="Calibri"/>
                <a:cs typeface="Calibri"/>
                <a:sym typeface="Calibri"/>
              </a:rPr>
              <a:t>Matériel nécessaire</a:t>
            </a:r>
            <a:endParaRPr/>
          </a:p>
        </p:txBody>
      </p:sp>
      <p:sp>
        <p:nvSpPr>
          <p:cNvPr id="79" name="Google Shape;79;p56"/>
          <p:cNvSpPr txBox="1"/>
          <p:nvPr/>
        </p:nvSpPr>
        <p:spPr>
          <a:xfrm>
            <a:off x="1591751" y="1416789"/>
            <a:ext cx="4266849" cy="650167"/>
          </a:xfrm>
          <a:prstGeom prst="rect">
            <a:avLst/>
          </a:prstGeom>
          <a:solidFill>
            <a:schemeClr val="accent1"/>
          </a:solidFill>
          <a:ln>
            <a:noFill/>
          </a:ln>
        </p:spPr>
        <p:txBody>
          <a:bodyPr anchorCtr="1" anchor="ctr" bIns="60950" lIns="60950" spcFirstLastPara="1" rIns="60950" wrap="square" tIns="0">
            <a:noAutofit/>
          </a:bodyPr>
          <a:lstStyle/>
          <a:p>
            <a:pPr indent="0" lvl="0" marL="0" marR="0" rtl="0" algn="ctr">
              <a:lnSpc>
                <a:spcPct val="130000"/>
              </a:lnSpc>
              <a:spcBef>
                <a:spcPts val="0"/>
              </a:spcBef>
              <a:spcAft>
                <a:spcPts val="0"/>
              </a:spcAft>
              <a:buNone/>
            </a:pPr>
            <a:r>
              <a:rPr b="1" i="0" lang="fr-FR" sz="2400" u="none" cap="none" strike="noStrike">
                <a:solidFill>
                  <a:srgbClr val="FFFFFF"/>
                </a:solidFill>
                <a:latin typeface="Calibri"/>
                <a:ea typeface="Calibri"/>
                <a:cs typeface="Calibri"/>
                <a:sym typeface="Calibri"/>
              </a:rPr>
              <a:t>Matériel de l’enseignant</a:t>
            </a:r>
            <a:endParaRPr/>
          </a:p>
        </p:txBody>
      </p:sp>
      <p:sp>
        <p:nvSpPr>
          <p:cNvPr id="80" name="Google Shape;80;p56"/>
          <p:cNvSpPr txBox="1"/>
          <p:nvPr/>
        </p:nvSpPr>
        <p:spPr>
          <a:xfrm>
            <a:off x="6060772" y="1416788"/>
            <a:ext cx="4360944" cy="650168"/>
          </a:xfrm>
          <a:prstGeom prst="rect">
            <a:avLst/>
          </a:prstGeom>
          <a:solidFill>
            <a:schemeClr val="accent1"/>
          </a:solidFill>
          <a:ln>
            <a:noFill/>
          </a:ln>
        </p:spPr>
        <p:txBody>
          <a:bodyPr anchorCtr="1" anchor="ctr" bIns="60950" lIns="60950" spcFirstLastPara="1" rIns="72000" wrap="square" tIns="72000">
            <a:noAutofit/>
          </a:bodyPr>
          <a:lstStyle/>
          <a:p>
            <a:pPr indent="0" lvl="0" marL="0" marR="0" rtl="0" algn="ctr">
              <a:spcBef>
                <a:spcPts val="0"/>
              </a:spcBef>
              <a:spcAft>
                <a:spcPts val="0"/>
              </a:spcAft>
              <a:buNone/>
            </a:pPr>
            <a:r>
              <a:rPr b="1" i="0" lang="fr-FR" sz="2400" u="none" cap="none" strike="noStrike">
                <a:solidFill>
                  <a:srgbClr val="FFFFFF"/>
                </a:solidFill>
                <a:latin typeface="Calibri"/>
                <a:ea typeface="Calibri"/>
                <a:cs typeface="Calibri"/>
                <a:sym typeface="Calibri"/>
              </a:rPr>
              <a:t>Matériel de l’élève</a:t>
            </a:r>
            <a:endParaRPr/>
          </a:p>
        </p:txBody>
      </p:sp>
      <p:pic>
        <p:nvPicPr>
          <p:cNvPr descr="Image générée" id="81" name="Google Shape;81;p56"/>
          <p:cNvPicPr preferRelativeResize="0"/>
          <p:nvPr/>
        </p:nvPicPr>
        <p:blipFill rotWithShape="1">
          <a:blip r:embed="rId2">
            <a:alphaModFix/>
          </a:blip>
          <a:srcRect b="10678" l="0" r="0" t="11064"/>
          <a:stretch/>
        </p:blipFill>
        <p:spPr>
          <a:xfrm>
            <a:off x="185965" y="150932"/>
            <a:ext cx="639795" cy="751035"/>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enseignant">
  <p:cSld name="Slide enseignant">
    <p:bg>
      <p:bgPr>
        <a:solidFill>
          <a:srgbClr val="DCEAF7"/>
        </a:solidFill>
      </p:bgPr>
    </p:bg>
    <p:spTree>
      <p:nvGrpSpPr>
        <p:cNvPr id="82" name="Shape 82"/>
        <p:cNvGrpSpPr/>
        <p:nvPr/>
      </p:nvGrpSpPr>
      <p:grpSpPr>
        <a:xfrm>
          <a:off x="0" y="0"/>
          <a:ext cx="0" cy="0"/>
          <a:chOff x="0" y="0"/>
          <a:chExt cx="0" cy="0"/>
        </a:xfrm>
      </p:grpSpPr>
      <p:pic>
        <p:nvPicPr>
          <p:cNvPr descr="Image générée" id="83" name="Google Shape;83;p57"/>
          <p:cNvPicPr preferRelativeResize="0"/>
          <p:nvPr/>
        </p:nvPicPr>
        <p:blipFill rotWithShape="1">
          <a:blip r:embed="rId2">
            <a:alphaModFix/>
          </a:blip>
          <a:srcRect b="10678" l="0" r="0" t="11064"/>
          <a:stretch/>
        </p:blipFill>
        <p:spPr>
          <a:xfrm>
            <a:off x="185965" y="150932"/>
            <a:ext cx="639795" cy="751035"/>
          </a:xfrm>
          <a:prstGeom prst="rect">
            <a:avLst/>
          </a:prstGeom>
          <a:noFill/>
          <a:ln>
            <a:noFill/>
          </a:ln>
        </p:spPr>
      </p:pic>
      <p:sp>
        <p:nvSpPr>
          <p:cNvPr id="84" name="Google Shape;84;p57"/>
          <p:cNvSpPr txBox="1"/>
          <p:nvPr>
            <p:ph type="title"/>
          </p:nvPr>
        </p:nvSpPr>
        <p:spPr>
          <a:xfrm>
            <a:off x="867228" y="214619"/>
            <a:ext cx="10515600" cy="7163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44546A"/>
              </a:buClr>
              <a:buSzPts val="3200"/>
              <a:buFont typeface="Calibri"/>
              <a:buNone/>
              <a:defRPr b="1" i="0" sz="3200" u="none" cap="none" strike="noStrike">
                <a:solidFill>
                  <a:srgbClr val="44546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ientations didactiques">
  <p:cSld name="Orientations didactiques">
    <p:bg>
      <p:bgPr>
        <a:solidFill>
          <a:srgbClr val="DCEAF7"/>
        </a:solidFill>
      </p:bgPr>
    </p:bg>
    <p:spTree>
      <p:nvGrpSpPr>
        <p:cNvPr id="85" name="Shape 85"/>
        <p:cNvGrpSpPr/>
        <p:nvPr/>
      </p:nvGrpSpPr>
      <p:grpSpPr>
        <a:xfrm>
          <a:off x="0" y="0"/>
          <a:ext cx="0" cy="0"/>
          <a:chOff x="0" y="0"/>
          <a:chExt cx="0" cy="0"/>
        </a:xfrm>
      </p:grpSpPr>
      <p:sp>
        <p:nvSpPr>
          <p:cNvPr id="86" name="Google Shape;86;p58"/>
          <p:cNvSpPr/>
          <p:nvPr/>
        </p:nvSpPr>
        <p:spPr>
          <a:xfrm>
            <a:off x="825760" y="226972"/>
            <a:ext cx="9932872" cy="494105"/>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Orientations didactiques pour cette séance</a:t>
            </a:r>
            <a:endParaRPr sz="2400">
              <a:solidFill>
                <a:srgbClr val="44546A"/>
              </a:solidFill>
              <a:latin typeface="Calibri"/>
              <a:ea typeface="Calibri"/>
              <a:cs typeface="Calibri"/>
              <a:sym typeface="Calibri"/>
            </a:endParaRPr>
          </a:p>
        </p:txBody>
      </p:sp>
      <p:pic>
        <p:nvPicPr>
          <p:cNvPr descr="Image générée" id="87" name="Google Shape;87;p58"/>
          <p:cNvPicPr preferRelativeResize="0"/>
          <p:nvPr/>
        </p:nvPicPr>
        <p:blipFill rotWithShape="1">
          <a:blip r:embed="rId2">
            <a:alphaModFix/>
          </a:blip>
          <a:srcRect b="10678" l="0" r="0" t="11064"/>
          <a:stretch/>
        </p:blipFill>
        <p:spPr>
          <a:xfrm>
            <a:off x="220261" y="30482"/>
            <a:ext cx="727815" cy="854359"/>
          </a:xfrm>
          <a:prstGeom prst="rect">
            <a:avLst/>
          </a:prstGeom>
          <a:noFill/>
          <a:ln>
            <a:noFill/>
          </a:ln>
        </p:spPr>
      </p:pic>
      <p:sp>
        <p:nvSpPr>
          <p:cNvPr id="88" name="Google Shape;88;p58"/>
          <p:cNvSpPr txBox="1"/>
          <p:nvPr>
            <p:ph idx="1" type="body"/>
          </p:nvPr>
        </p:nvSpPr>
        <p:spPr>
          <a:xfrm>
            <a:off x="2233324" y="1132548"/>
            <a:ext cx="9463104" cy="107143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Font typeface="Arial"/>
              <a:buNone/>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58"/>
          <p:cNvSpPr txBox="1"/>
          <p:nvPr>
            <p:ph idx="2" type="body"/>
          </p:nvPr>
        </p:nvSpPr>
        <p:spPr>
          <a:xfrm>
            <a:off x="2217704" y="2440832"/>
            <a:ext cx="9478724" cy="945261"/>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58"/>
          <p:cNvSpPr txBox="1"/>
          <p:nvPr>
            <p:ph idx="3" type="body"/>
          </p:nvPr>
        </p:nvSpPr>
        <p:spPr>
          <a:xfrm>
            <a:off x="2235852" y="3654221"/>
            <a:ext cx="9478724" cy="17341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Font typeface="Arial"/>
              <a:buNone/>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58"/>
          <p:cNvSpPr txBox="1"/>
          <p:nvPr>
            <p:ph idx="4" type="body"/>
          </p:nvPr>
        </p:nvSpPr>
        <p:spPr>
          <a:xfrm>
            <a:off x="2253062" y="5636360"/>
            <a:ext cx="9478724" cy="97719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Font typeface="Arial"/>
              <a:buNone/>
              <a:defRPr b="0" sz="1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58"/>
          <p:cNvSpPr/>
          <p:nvPr/>
        </p:nvSpPr>
        <p:spPr>
          <a:xfrm>
            <a:off x="412307" y="2439293"/>
            <a:ext cx="1605600" cy="946800"/>
          </a:xfrm>
          <a:prstGeom prst="rect">
            <a:avLst/>
          </a:prstGeom>
          <a:noFill/>
          <a:ln>
            <a:noFill/>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fr-FR" sz="2000" u="none" cap="none" strike="noStrike">
                <a:solidFill>
                  <a:srgbClr val="000000"/>
                </a:solidFill>
                <a:latin typeface="Calibri"/>
                <a:ea typeface="Calibri"/>
                <a:cs typeface="Calibri"/>
                <a:sym typeface="Calibri"/>
              </a:rPr>
              <a:t>Notions clés</a:t>
            </a:r>
            <a:endParaRPr/>
          </a:p>
        </p:txBody>
      </p:sp>
      <p:sp>
        <p:nvSpPr>
          <p:cNvPr id="93" name="Google Shape;93;p58"/>
          <p:cNvSpPr/>
          <p:nvPr/>
        </p:nvSpPr>
        <p:spPr>
          <a:xfrm>
            <a:off x="403455" y="1132547"/>
            <a:ext cx="1605600" cy="1063221"/>
          </a:xfrm>
          <a:prstGeom prst="rect">
            <a:avLst/>
          </a:prstGeom>
          <a:noFill/>
          <a:ln>
            <a:noFill/>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2000"/>
              <a:buFont typeface="Calibri"/>
              <a:buNone/>
            </a:pPr>
            <a:r>
              <a:rPr b="1" i="0" lang="fr-FR" sz="2000" u="none" cap="none" strike="noStrike">
                <a:solidFill>
                  <a:srgbClr val="000000"/>
                </a:solidFill>
                <a:latin typeface="Calibri"/>
                <a:ea typeface="Calibri"/>
                <a:cs typeface="Calibri"/>
                <a:sym typeface="Calibri"/>
              </a:rPr>
              <a:t>Tâches a réussir</a:t>
            </a:r>
            <a:endParaRPr b="1" sz="2000">
              <a:solidFill>
                <a:schemeClr val="dk1"/>
              </a:solidFill>
              <a:latin typeface="Calibri"/>
              <a:ea typeface="Calibri"/>
              <a:cs typeface="Calibri"/>
              <a:sym typeface="Calibri"/>
            </a:endParaRPr>
          </a:p>
        </p:txBody>
      </p:sp>
      <p:sp>
        <p:nvSpPr>
          <p:cNvPr id="94" name="Google Shape;94;p58"/>
          <p:cNvSpPr/>
          <p:nvPr/>
        </p:nvSpPr>
        <p:spPr>
          <a:xfrm>
            <a:off x="412307" y="3654221"/>
            <a:ext cx="1605600" cy="1734100"/>
          </a:xfrm>
          <a:prstGeom prst="rect">
            <a:avLst/>
          </a:prstGeom>
          <a:no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1" i="0" lang="fr-FR" sz="2000" u="none" cap="none" strike="noStrike">
                <a:solidFill>
                  <a:srgbClr val="000000"/>
                </a:solidFill>
                <a:latin typeface="Calibri"/>
                <a:ea typeface="Calibri"/>
                <a:cs typeface="Calibri"/>
                <a:sym typeface="Calibri"/>
              </a:rPr>
              <a:t>Stratégies et outils didactiques</a:t>
            </a:r>
            <a:endParaRPr/>
          </a:p>
        </p:txBody>
      </p:sp>
      <p:sp>
        <p:nvSpPr>
          <p:cNvPr id="95" name="Google Shape;95;p58"/>
          <p:cNvSpPr/>
          <p:nvPr/>
        </p:nvSpPr>
        <p:spPr>
          <a:xfrm>
            <a:off x="412307" y="5636360"/>
            <a:ext cx="1605600" cy="977195"/>
          </a:xfrm>
          <a:prstGeom prst="rect">
            <a:avLst/>
          </a:prstGeom>
          <a:no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1" i="0" lang="fr-FR" sz="2000" u="none" cap="none" strike="noStrike">
                <a:solidFill>
                  <a:srgbClr val="000000"/>
                </a:solidFill>
                <a:latin typeface="Calibri"/>
                <a:ea typeface="Calibri"/>
                <a:cs typeface="Calibri"/>
                <a:sym typeface="Calibri"/>
              </a:rPr>
              <a:t>Eléments de feedback</a:t>
            </a:r>
            <a:endParaRPr sz="2000">
              <a:solidFill>
                <a:srgbClr val="000000"/>
              </a:solidFill>
              <a:latin typeface="Calibri"/>
              <a:ea typeface="Calibri"/>
              <a:cs typeface="Calibri"/>
              <a:sym typeface="Calibri"/>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Pédagogique Efficace de la Semaine">
  <p:cSld name="Pratique Pédagogique Efficace de la Semaine">
    <p:bg>
      <p:bgPr>
        <a:solidFill>
          <a:srgbClr val="DCE6F2"/>
        </a:solidFill>
      </p:bgPr>
    </p:bg>
    <p:spTree>
      <p:nvGrpSpPr>
        <p:cNvPr id="96" name="Shape 96"/>
        <p:cNvGrpSpPr/>
        <p:nvPr/>
      </p:nvGrpSpPr>
      <p:grpSpPr>
        <a:xfrm>
          <a:off x="0" y="0"/>
          <a:ext cx="0" cy="0"/>
          <a:chOff x="0" y="0"/>
          <a:chExt cx="0" cy="0"/>
        </a:xfrm>
      </p:grpSpPr>
      <p:sp>
        <p:nvSpPr>
          <p:cNvPr id="97" name="Google Shape;97;p59"/>
          <p:cNvSpPr/>
          <p:nvPr/>
        </p:nvSpPr>
        <p:spPr>
          <a:xfrm>
            <a:off x="948074" y="165260"/>
            <a:ext cx="7935199"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Pratique Pédagogique Efficace de la Semaine</a:t>
            </a:r>
            <a:endParaRPr/>
          </a:p>
        </p:txBody>
      </p:sp>
      <p:pic>
        <p:nvPicPr>
          <p:cNvPr descr="Image générée" id="98" name="Google Shape;98;p59"/>
          <p:cNvPicPr preferRelativeResize="0"/>
          <p:nvPr/>
        </p:nvPicPr>
        <p:blipFill rotWithShape="1">
          <a:blip r:embed="rId2">
            <a:alphaModFix/>
          </a:blip>
          <a:srcRect b="10678" l="0" r="0" t="11064"/>
          <a:stretch/>
        </p:blipFill>
        <p:spPr>
          <a:xfrm>
            <a:off x="220261" y="30482"/>
            <a:ext cx="727815" cy="854359"/>
          </a:xfrm>
          <a:prstGeom prst="rect">
            <a:avLst/>
          </a:prstGeom>
          <a:noFill/>
          <a:ln>
            <a:noFill/>
          </a:ln>
        </p:spPr>
      </p:pic>
      <p:sp>
        <p:nvSpPr>
          <p:cNvPr id="99" name="Google Shape;99;p59"/>
          <p:cNvSpPr txBox="1"/>
          <p:nvPr>
            <p:ph idx="1" type="body"/>
          </p:nvPr>
        </p:nvSpPr>
        <p:spPr>
          <a:xfrm>
            <a:off x="253322" y="3190552"/>
            <a:ext cx="3051854"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59"/>
          <p:cNvSpPr txBox="1"/>
          <p:nvPr>
            <p:ph idx="2" type="body"/>
          </p:nvPr>
        </p:nvSpPr>
        <p:spPr>
          <a:xfrm>
            <a:off x="3627796" y="3190551"/>
            <a:ext cx="3759199"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59"/>
          <p:cNvSpPr txBox="1"/>
          <p:nvPr>
            <p:ph idx="3" type="body"/>
          </p:nvPr>
        </p:nvSpPr>
        <p:spPr>
          <a:xfrm>
            <a:off x="7816646" y="3190551"/>
            <a:ext cx="3880053"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ucture de la séance">
  <p:cSld name="Structure de la séance">
    <p:bg>
      <p:bgPr>
        <a:solidFill>
          <a:srgbClr val="DCE6F2"/>
        </a:solidFill>
      </p:bgPr>
    </p:bg>
    <p:spTree>
      <p:nvGrpSpPr>
        <p:cNvPr id="102" name="Shape 102"/>
        <p:cNvGrpSpPr/>
        <p:nvPr/>
      </p:nvGrpSpPr>
      <p:grpSpPr>
        <a:xfrm>
          <a:off x="0" y="0"/>
          <a:ext cx="0" cy="0"/>
          <a:chOff x="0" y="0"/>
          <a:chExt cx="0" cy="0"/>
        </a:xfrm>
      </p:grpSpPr>
      <p:sp>
        <p:nvSpPr>
          <p:cNvPr id="103" name="Google Shape;103;p60"/>
          <p:cNvSpPr/>
          <p:nvPr/>
        </p:nvSpPr>
        <p:spPr>
          <a:xfrm>
            <a:off x="2110915" y="1649437"/>
            <a:ext cx="7970171" cy="3746500"/>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04" name="Google Shape;104;p60"/>
          <p:cNvSpPr/>
          <p:nvPr/>
        </p:nvSpPr>
        <p:spPr>
          <a:xfrm>
            <a:off x="963315" y="165262"/>
            <a:ext cx="3947196"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Structure de la séance</a:t>
            </a:r>
            <a:endParaRPr sz="1467">
              <a:solidFill>
                <a:srgbClr val="000000"/>
              </a:solidFill>
              <a:latin typeface="Calibri"/>
              <a:ea typeface="Calibri"/>
              <a:cs typeface="Calibri"/>
              <a:sym typeface="Calibri"/>
            </a:endParaRPr>
          </a:p>
        </p:txBody>
      </p:sp>
      <p:pic>
        <p:nvPicPr>
          <p:cNvPr descr="Image générée" id="105" name="Google Shape;105;p60"/>
          <p:cNvPicPr preferRelativeResize="0"/>
          <p:nvPr/>
        </p:nvPicPr>
        <p:blipFill rotWithShape="1">
          <a:blip r:embed="rId2">
            <a:alphaModFix/>
          </a:blip>
          <a:srcRect b="10678" l="0" r="0" t="11064"/>
          <a:stretch/>
        </p:blipFill>
        <p:spPr>
          <a:xfrm>
            <a:off x="220262" y="30483"/>
            <a:ext cx="727815" cy="854359"/>
          </a:xfrm>
          <a:prstGeom prst="rect">
            <a:avLst/>
          </a:prstGeom>
          <a:noFill/>
          <a:ln>
            <a:noFill/>
          </a:ln>
        </p:spPr>
      </p:pic>
      <p:grpSp>
        <p:nvGrpSpPr>
          <p:cNvPr id="106" name="Google Shape;106;p60"/>
          <p:cNvGrpSpPr/>
          <p:nvPr/>
        </p:nvGrpSpPr>
        <p:grpSpPr>
          <a:xfrm>
            <a:off x="2336946" y="1914415"/>
            <a:ext cx="7518111" cy="548005"/>
            <a:chOff x="1764463" y="1060636"/>
            <a:chExt cx="5638583" cy="411004"/>
          </a:xfrm>
        </p:grpSpPr>
        <p:sp>
          <p:nvSpPr>
            <p:cNvPr id="107" name="Google Shape;107;p60"/>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spcBef>
                  <a:spcPts val="0"/>
                </a:spcBef>
                <a:spcAft>
                  <a:spcPts val="0"/>
                </a:spcAft>
                <a:buNone/>
              </a:pPr>
              <a:r>
                <a:rPr b="1" lang="fr-FR" sz="2133">
                  <a:solidFill>
                    <a:srgbClr val="FFFFFF"/>
                  </a:solidFill>
                  <a:latin typeface="Calibri"/>
                  <a:ea typeface="Calibri"/>
                  <a:cs typeface="Calibri"/>
                  <a:sym typeface="Calibri"/>
                </a:rPr>
                <a:t>1</a:t>
              </a:r>
              <a:endParaRPr/>
            </a:p>
          </p:txBody>
        </p:sp>
        <p:sp>
          <p:nvSpPr>
            <p:cNvPr id="108" name="Google Shape;108;p60"/>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09" name="Google Shape;109;p6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10" name="Google Shape;110;p60"/>
            <p:cNvSpPr txBox="1"/>
            <p:nvPr/>
          </p:nvSpPr>
          <p:spPr>
            <a:xfrm>
              <a:off x="2214439" y="1112834"/>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Ouverture de la séance</a:t>
              </a:r>
              <a:endParaRPr/>
            </a:p>
          </p:txBody>
        </p:sp>
      </p:grpSp>
      <p:sp>
        <p:nvSpPr>
          <p:cNvPr id="111" name="Google Shape;111;p60"/>
          <p:cNvSpPr/>
          <p:nvPr/>
        </p:nvSpPr>
        <p:spPr>
          <a:xfrm>
            <a:off x="2336945" y="2817194"/>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2</a:t>
            </a:r>
            <a:endParaRPr sz="1467">
              <a:solidFill>
                <a:srgbClr val="000000"/>
              </a:solidFill>
              <a:latin typeface="Calibri"/>
              <a:ea typeface="Calibri"/>
              <a:cs typeface="Calibri"/>
              <a:sym typeface="Calibri"/>
            </a:endParaRPr>
          </a:p>
        </p:txBody>
      </p:sp>
      <p:sp>
        <p:nvSpPr>
          <p:cNvPr id="112" name="Google Shape;112;p60"/>
          <p:cNvSpPr/>
          <p:nvPr/>
        </p:nvSpPr>
        <p:spPr>
          <a:xfrm>
            <a:off x="2860122" y="2740793"/>
            <a:ext cx="6994935" cy="548005"/>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13" name="Google Shape;113;p60"/>
          <p:cNvSpPr/>
          <p:nvPr/>
        </p:nvSpPr>
        <p:spPr>
          <a:xfrm>
            <a:off x="9301364" y="2754997"/>
            <a:ext cx="519597"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grpSp>
        <p:nvGrpSpPr>
          <p:cNvPr id="114" name="Google Shape;114;p60"/>
          <p:cNvGrpSpPr/>
          <p:nvPr/>
        </p:nvGrpSpPr>
        <p:grpSpPr>
          <a:xfrm>
            <a:off x="2336946" y="3567172"/>
            <a:ext cx="7518111" cy="548005"/>
            <a:chOff x="1764463" y="1060636"/>
            <a:chExt cx="5638583" cy="411004"/>
          </a:xfrm>
        </p:grpSpPr>
        <p:sp>
          <p:nvSpPr>
            <p:cNvPr id="115" name="Google Shape;115;p60"/>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3</a:t>
              </a:r>
              <a:endParaRPr sz="1467">
                <a:solidFill>
                  <a:srgbClr val="000000"/>
                </a:solidFill>
                <a:latin typeface="Calibri"/>
                <a:ea typeface="Calibri"/>
                <a:cs typeface="Calibri"/>
                <a:sym typeface="Calibri"/>
              </a:endParaRPr>
            </a:p>
          </p:txBody>
        </p:sp>
        <p:sp>
          <p:nvSpPr>
            <p:cNvPr id="116" name="Google Shape;116;p60"/>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17" name="Google Shape;117;p6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grpSp>
      <p:grpSp>
        <p:nvGrpSpPr>
          <p:cNvPr id="118" name="Google Shape;118;p60"/>
          <p:cNvGrpSpPr/>
          <p:nvPr/>
        </p:nvGrpSpPr>
        <p:grpSpPr>
          <a:xfrm>
            <a:off x="2330986" y="4388174"/>
            <a:ext cx="7523172" cy="548008"/>
            <a:chOff x="1785565" y="1049983"/>
            <a:chExt cx="5642379" cy="411004"/>
          </a:xfrm>
        </p:grpSpPr>
        <p:sp>
          <p:nvSpPr>
            <p:cNvPr id="119" name="Google Shape;119;p60"/>
            <p:cNvSpPr/>
            <p:nvPr/>
          </p:nvSpPr>
          <p:spPr>
            <a:xfrm>
              <a:off x="1785565" y="1117931"/>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3" u="none" cap="none" strike="noStrike">
                  <a:solidFill>
                    <a:srgbClr val="FFFFFF"/>
                  </a:solidFill>
                  <a:latin typeface="Calibri"/>
                  <a:ea typeface="Calibri"/>
                  <a:cs typeface="Calibri"/>
                  <a:sym typeface="Calibri"/>
                </a:rPr>
                <a:t>6</a:t>
              </a:r>
              <a:endParaRPr sz="1467">
                <a:solidFill>
                  <a:srgbClr val="000000"/>
                </a:solidFill>
                <a:latin typeface="Calibri"/>
                <a:ea typeface="Calibri"/>
                <a:cs typeface="Calibri"/>
                <a:sym typeface="Calibri"/>
              </a:endParaRPr>
            </a:p>
          </p:txBody>
        </p:sp>
        <p:sp>
          <p:nvSpPr>
            <p:cNvPr id="120" name="Google Shape;120;p60"/>
            <p:cNvSpPr/>
            <p:nvPr/>
          </p:nvSpPr>
          <p:spPr>
            <a:xfrm>
              <a:off x="2181743" y="1049983"/>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21" name="Google Shape;121;p6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22" name="Google Shape;122;p60"/>
            <p:cNvSpPr txBox="1"/>
            <p:nvPr/>
          </p:nvSpPr>
          <p:spPr>
            <a:xfrm>
              <a:off x="2240010" y="1092976"/>
              <a:ext cx="3972429" cy="346209"/>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Clôture de la séance</a:t>
              </a:r>
              <a:endParaRPr/>
            </a:p>
          </p:txBody>
        </p:sp>
      </p:grpSp>
      <p:sp>
        <p:nvSpPr>
          <p:cNvPr id="123" name="Google Shape;123;p60"/>
          <p:cNvSpPr txBox="1"/>
          <p:nvPr>
            <p:ph idx="1" type="body"/>
          </p:nvPr>
        </p:nvSpPr>
        <p:spPr>
          <a:xfrm>
            <a:off x="7879221" y="1954008"/>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60"/>
          <p:cNvSpPr txBox="1"/>
          <p:nvPr>
            <p:ph idx="2" type="body"/>
          </p:nvPr>
        </p:nvSpPr>
        <p:spPr>
          <a:xfrm>
            <a:off x="7879221" y="2784395"/>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60"/>
          <p:cNvSpPr txBox="1"/>
          <p:nvPr>
            <p:ph idx="3" type="body"/>
          </p:nvPr>
        </p:nvSpPr>
        <p:spPr>
          <a:xfrm>
            <a:off x="7879220" y="3610774"/>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60"/>
          <p:cNvSpPr txBox="1"/>
          <p:nvPr>
            <p:ph idx="4" type="body"/>
          </p:nvPr>
        </p:nvSpPr>
        <p:spPr>
          <a:xfrm>
            <a:off x="7859086" y="4443885"/>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60"/>
          <p:cNvSpPr txBox="1"/>
          <p:nvPr>
            <p:ph idx="5" type="body"/>
          </p:nvPr>
        </p:nvSpPr>
        <p:spPr>
          <a:xfrm>
            <a:off x="2955191" y="2784395"/>
            <a:ext cx="4796056"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60"/>
          <p:cNvSpPr txBox="1"/>
          <p:nvPr>
            <p:ph idx="6" type="body"/>
          </p:nvPr>
        </p:nvSpPr>
        <p:spPr>
          <a:xfrm>
            <a:off x="2936913" y="3621380"/>
            <a:ext cx="4796056"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129" name="Shape 129"/>
        <p:cNvGrpSpPr/>
        <p:nvPr/>
      </p:nvGrpSpPr>
      <p:grpSpPr>
        <a:xfrm>
          <a:off x="0" y="0"/>
          <a:ext cx="0" cy="0"/>
          <a:chOff x="0" y="0"/>
          <a:chExt cx="0" cy="0"/>
        </a:xfrm>
      </p:grpSpPr>
      <p:grpSp>
        <p:nvGrpSpPr>
          <p:cNvPr id="130" name="Google Shape;130;p61"/>
          <p:cNvGrpSpPr/>
          <p:nvPr/>
        </p:nvGrpSpPr>
        <p:grpSpPr>
          <a:xfrm>
            <a:off x="812158" y="844906"/>
            <a:ext cx="10567685" cy="5198169"/>
            <a:chOff x="2184399" y="1402024"/>
            <a:chExt cx="7823200" cy="4942038"/>
          </a:xfrm>
        </p:grpSpPr>
        <p:sp>
          <p:nvSpPr>
            <p:cNvPr id="131" name="Google Shape;131;p61"/>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32" name="Google Shape;132;p6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133" name="Google Shape;133;p61"/>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134" name="Google Shape;134;p61"/>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Ouverture de la séance</a:t>
            </a:r>
            <a:endParaRPr/>
          </a:p>
        </p:txBody>
      </p:sp>
      <p:pic>
        <p:nvPicPr>
          <p:cNvPr id="135" name="Google Shape;135;p61"/>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136" name="Google Shape;136;p61"/>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137" name="Google Shape;137;p6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38" name="Shape 138"/>
        <p:cNvGrpSpPr/>
        <p:nvPr/>
      </p:nvGrpSpPr>
      <p:grpSpPr>
        <a:xfrm>
          <a:off x="0" y="0"/>
          <a:ext cx="0" cy="0"/>
          <a:chOff x="0" y="0"/>
          <a:chExt cx="0" cy="0"/>
        </a:xfrm>
      </p:grpSpPr>
      <p:grpSp>
        <p:nvGrpSpPr>
          <p:cNvPr id="139" name="Google Shape;139;p62"/>
          <p:cNvGrpSpPr/>
          <p:nvPr/>
        </p:nvGrpSpPr>
        <p:grpSpPr>
          <a:xfrm>
            <a:off x="0" y="1"/>
            <a:ext cx="12192000" cy="6858001"/>
            <a:chOff x="0" y="0"/>
            <a:chExt cx="13716000" cy="10287000"/>
          </a:xfrm>
        </p:grpSpPr>
        <p:sp>
          <p:nvSpPr>
            <p:cNvPr id="140" name="Google Shape;140;p62"/>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1" name="Google Shape;141;p6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2" name="Google Shape;142;p6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43" name="Google Shape;143;p62"/>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6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45" name="Google Shape;145;p62"/>
          <p:cNvGrpSpPr/>
          <p:nvPr/>
        </p:nvGrpSpPr>
        <p:grpSpPr>
          <a:xfrm>
            <a:off x="11779124" y="79508"/>
            <a:ext cx="232364" cy="304873"/>
            <a:chOff x="3292012" y="1302714"/>
            <a:chExt cx="867138" cy="384316"/>
          </a:xfrm>
        </p:grpSpPr>
        <p:sp>
          <p:nvSpPr>
            <p:cNvPr id="146" name="Google Shape;146;p62"/>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7C475"/>
                </a:solidFill>
                <a:latin typeface="Arial"/>
                <a:ea typeface="Arial"/>
                <a:cs typeface="Arial"/>
                <a:sym typeface="Arial"/>
              </a:endParaRPr>
            </a:p>
          </p:txBody>
        </p:sp>
        <p:sp>
          <p:nvSpPr>
            <p:cNvPr id="147" name="Google Shape;147;p62"/>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148" name="Google Shape;148;p62"/>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149" name="Google Shape;149;p62"/>
          <p:cNvSpPr txBox="1"/>
          <p:nvPr>
            <p:ph idx="2"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ussion informelle">
  <p:cSld name="Discussion informelle">
    <p:spTree>
      <p:nvGrpSpPr>
        <p:cNvPr id="150" name="Shape 150"/>
        <p:cNvGrpSpPr/>
        <p:nvPr/>
      </p:nvGrpSpPr>
      <p:grpSpPr>
        <a:xfrm>
          <a:off x="0" y="0"/>
          <a:ext cx="0" cy="0"/>
          <a:chOff x="0" y="0"/>
          <a:chExt cx="0" cy="0"/>
        </a:xfrm>
      </p:grpSpPr>
      <p:grpSp>
        <p:nvGrpSpPr>
          <p:cNvPr id="151" name="Google Shape;151;p63"/>
          <p:cNvGrpSpPr/>
          <p:nvPr/>
        </p:nvGrpSpPr>
        <p:grpSpPr>
          <a:xfrm>
            <a:off x="4932835" y="1459304"/>
            <a:ext cx="6054377" cy="3711725"/>
            <a:chOff x="1715066" y="1103461"/>
            <a:chExt cx="5717724" cy="3124203"/>
          </a:xfrm>
        </p:grpSpPr>
        <p:sp>
          <p:nvSpPr>
            <p:cNvPr id="152" name="Google Shape;152;p63"/>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53" name="Google Shape;153;p63"/>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54" name="Google Shape;154;p63"/>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55" name="Google Shape;155;p63"/>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156" name="Google Shape;156;p63"/>
          <p:cNvSpPr txBox="1"/>
          <p:nvPr/>
        </p:nvSpPr>
        <p:spPr>
          <a:xfrm>
            <a:off x="5025419" y="1993162"/>
            <a:ext cx="5985399" cy="208794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5400" u="none" cap="none" strike="noStrike">
                <a:solidFill>
                  <a:srgbClr val="F19D19"/>
                </a:solidFill>
                <a:latin typeface="Calibri"/>
                <a:ea typeface="Calibri"/>
                <a:cs typeface="Calibri"/>
                <a:sym typeface="Calibri"/>
              </a:rPr>
              <a:t>Discussion informelle</a:t>
            </a:r>
            <a:endParaRPr/>
          </a:p>
        </p:txBody>
      </p:sp>
      <p:pic>
        <p:nvPicPr>
          <p:cNvPr id="157" name="Google Shape;157;p63"/>
          <p:cNvPicPr preferRelativeResize="0"/>
          <p:nvPr/>
        </p:nvPicPr>
        <p:blipFill rotWithShape="1">
          <a:blip r:embed="rId2">
            <a:alphaModFix/>
          </a:blip>
          <a:srcRect b="0" l="0" r="0" t="0"/>
          <a:stretch/>
        </p:blipFill>
        <p:spPr>
          <a:xfrm>
            <a:off x="1124103" y="1875577"/>
            <a:ext cx="2856443" cy="2856443"/>
          </a:xfrm>
          <a:prstGeom prst="rect">
            <a:avLst/>
          </a:prstGeom>
          <a:noFill/>
          <a:ln>
            <a:noFill/>
          </a:ln>
          <a:effectLst>
            <a:reflection blurRad="0" dir="5400000" dist="5000" endA="0" endPos="30000" kx="0" rotWithShape="0" algn="bl" stA="30000" stPos="0" sy="-100000" ky="0"/>
          </a:effectLst>
        </p:spPr>
      </p:pic>
      <p:sp>
        <p:nvSpPr>
          <p:cNvPr id="158" name="Google Shape;158;p63"/>
          <p:cNvSpPr/>
          <p:nvPr/>
        </p:nvSpPr>
        <p:spPr>
          <a:xfrm>
            <a:off x="1890297" y="1779907"/>
            <a:ext cx="691824" cy="704171"/>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000000"/>
              </a:solidFill>
              <a:latin typeface="Georgia"/>
              <a:ea typeface="Georgia"/>
              <a:cs typeface="Georgia"/>
              <a:sym typeface="Georgia"/>
            </a:endParaRPr>
          </a:p>
        </p:txBody>
      </p:sp>
      <p:sp>
        <p:nvSpPr>
          <p:cNvPr id="159" name="Google Shape;159;p63"/>
          <p:cNvSpPr/>
          <p:nvPr/>
        </p:nvSpPr>
        <p:spPr>
          <a:xfrm rot="-560173">
            <a:off x="2207633" y="1946096"/>
            <a:ext cx="584715" cy="634720"/>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000000"/>
              </a:solidFill>
              <a:latin typeface="Georgia"/>
              <a:ea typeface="Georgia"/>
              <a:cs typeface="Georgia"/>
              <a:sym typeface="Georgia"/>
            </a:endParaRPr>
          </a:p>
        </p:txBody>
      </p:sp>
      <p:sp>
        <p:nvSpPr>
          <p:cNvPr id="160" name="Google Shape;160;p63"/>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er diapos">
  <p:cSld name="1er diapos">
    <p:spTree>
      <p:nvGrpSpPr>
        <p:cNvPr id="161" name="Shape 161"/>
        <p:cNvGrpSpPr/>
        <p:nvPr/>
      </p:nvGrpSpPr>
      <p:grpSpPr>
        <a:xfrm>
          <a:off x="0" y="0"/>
          <a:ext cx="0" cy="0"/>
          <a:chOff x="0" y="0"/>
          <a:chExt cx="0" cy="0"/>
        </a:xfrm>
      </p:grpSpPr>
      <p:grpSp>
        <p:nvGrpSpPr>
          <p:cNvPr id="162" name="Google Shape;162;p64"/>
          <p:cNvGrpSpPr/>
          <p:nvPr/>
        </p:nvGrpSpPr>
        <p:grpSpPr>
          <a:xfrm>
            <a:off x="0" y="2"/>
            <a:ext cx="12192000" cy="6858001"/>
            <a:chOff x="0" y="0"/>
            <a:chExt cx="13716000" cy="10287000"/>
          </a:xfrm>
        </p:grpSpPr>
        <p:sp>
          <p:nvSpPr>
            <p:cNvPr id="163" name="Google Shape;163;p6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4" name="Google Shape;164;p6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5" name="Google Shape;165;p6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grpSp>
        <p:nvGrpSpPr>
          <p:cNvPr id="166" name="Google Shape;166;p64"/>
          <p:cNvGrpSpPr/>
          <p:nvPr/>
        </p:nvGrpSpPr>
        <p:grpSpPr>
          <a:xfrm>
            <a:off x="11779125" y="129894"/>
            <a:ext cx="232364" cy="375276"/>
            <a:chOff x="3292012" y="1302714"/>
            <a:chExt cx="867138" cy="473061"/>
          </a:xfrm>
        </p:grpSpPr>
        <p:sp>
          <p:nvSpPr>
            <p:cNvPr id="167" name="Google Shape;167;p64"/>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7C475"/>
                </a:solidFill>
                <a:latin typeface="Arial"/>
                <a:ea typeface="Arial"/>
                <a:cs typeface="Arial"/>
                <a:sym typeface="Arial"/>
              </a:endParaRPr>
            </a:p>
          </p:txBody>
        </p:sp>
        <p:sp>
          <p:nvSpPr>
            <p:cNvPr id="168" name="Google Shape;168;p64"/>
            <p:cNvSpPr/>
            <p:nvPr/>
          </p:nvSpPr>
          <p:spPr>
            <a:xfrm>
              <a:off x="3351781" y="1310206"/>
              <a:ext cx="789751" cy="4655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169" name="Google Shape;169;p64"/>
          <p:cNvPicPr preferRelativeResize="0"/>
          <p:nvPr/>
        </p:nvPicPr>
        <p:blipFill rotWithShape="1">
          <a:blip r:embed="rId2">
            <a:alphaModFix/>
          </a:blip>
          <a:srcRect b="62431" l="6026" r="75345" t="25227"/>
          <a:stretch/>
        </p:blipFill>
        <p:spPr>
          <a:xfrm>
            <a:off x="233375" y="168984"/>
            <a:ext cx="506620" cy="503517"/>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eme diapos">
  <p:cSld name="2eme diapos">
    <p:spTree>
      <p:nvGrpSpPr>
        <p:cNvPr id="170" name="Shape 170"/>
        <p:cNvGrpSpPr/>
        <p:nvPr/>
      </p:nvGrpSpPr>
      <p:grpSpPr>
        <a:xfrm>
          <a:off x="0" y="0"/>
          <a:ext cx="0" cy="0"/>
          <a:chOff x="0" y="0"/>
          <a:chExt cx="0" cy="0"/>
        </a:xfrm>
      </p:grpSpPr>
      <p:grpSp>
        <p:nvGrpSpPr>
          <p:cNvPr id="171" name="Google Shape;171;p65"/>
          <p:cNvGrpSpPr/>
          <p:nvPr/>
        </p:nvGrpSpPr>
        <p:grpSpPr>
          <a:xfrm>
            <a:off x="0" y="2"/>
            <a:ext cx="12192000" cy="6858001"/>
            <a:chOff x="0" y="0"/>
            <a:chExt cx="13716000" cy="10287000"/>
          </a:xfrm>
        </p:grpSpPr>
        <p:sp>
          <p:nvSpPr>
            <p:cNvPr id="172" name="Google Shape;172;p6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3" name="Google Shape;173;p6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4" name="Google Shape;174;p6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grpSp>
        <p:nvGrpSpPr>
          <p:cNvPr id="175" name="Google Shape;175;p65"/>
          <p:cNvGrpSpPr/>
          <p:nvPr/>
        </p:nvGrpSpPr>
        <p:grpSpPr>
          <a:xfrm>
            <a:off x="11779125" y="129894"/>
            <a:ext cx="232364" cy="375276"/>
            <a:chOff x="3292012" y="1302714"/>
            <a:chExt cx="867138" cy="473061"/>
          </a:xfrm>
        </p:grpSpPr>
        <p:sp>
          <p:nvSpPr>
            <p:cNvPr id="176" name="Google Shape;176;p65"/>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7C475"/>
                </a:solidFill>
                <a:latin typeface="Arial"/>
                <a:ea typeface="Arial"/>
                <a:cs typeface="Arial"/>
                <a:sym typeface="Arial"/>
              </a:endParaRPr>
            </a:p>
          </p:txBody>
        </p:sp>
        <p:sp>
          <p:nvSpPr>
            <p:cNvPr id="177" name="Google Shape;177;p65"/>
            <p:cNvSpPr/>
            <p:nvPr/>
          </p:nvSpPr>
          <p:spPr>
            <a:xfrm>
              <a:off x="3351781" y="1310206"/>
              <a:ext cx="789751" cy="4655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178" name="Google Shape;178;p65"/>
          <p:cNvPicPr preferRelativeResize="0"/>
          <p:nvPr/>
        </p:nvPicPr>
        <p:blipFill rotWithShape="1">
          <a:blip r:embed="rId2">
            <a:alphaModFix/>
          </a:blip>
          <a:srcRect b="62431" l="6026" r="75345" t="25227"/>
          <a:stretch/>
        </p:blipFill>
        <p:spPr>
          <a:xfrm>
            <a:off x="233375" y="168984"/>
            <a:ext cx="506620" cy="503517"/>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collective">
  <p:cSld name="intercalaire 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79" name="Shape 179"/>
        <p:cNvGrpSpPr/>
        <p:nvPr/>
      </p:nvGrpSpPr>
      <p:grpSpPr>
        <a:xfrm>
          <a:off x="0" y="0"/>
          <a:ext cx="0" cy="0"/>
          <a:chOff x="0" y="0"/>
          <a:chExt cx="0" cy="0"/>
        </a:xfrm>
      </p:grpSpPr>
      <p:grpSp>
        <p:nvGrpSpPr>
          <p:cNvPr id="180" name="Google Shape;180;p66"/>
          <p:cNvGrpSpPr/>
          <p:nvPr/>
        </p:nvGrpSpPr>
        <p:grpSpPr>
          <a:xfrm>
            <a:off x="812159" y="829917"/>
            <a:ext cx="10567685" cy="5198169"/>
            <a:chOff x="2184400" y="1402025"/>
            <a:chExt cx="7823200" cy="4942038"/>
          </a:xfrm>
        </p:grpSpPr>
        <p:sp>
          <p:nvSpPr>
            <p:cNvPr id="181" name="Google Shape;181;p66"/>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82" name="Google Shape;182;p6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183" name="Google Shape;183;p66"/>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84" name="Google Shape;184;p66"/>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185" name="Google Shape;185;p66"/>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86" name="Shape 186"/>
        <p:cNvGrpSpPr/>
        <p:nvPr/>
      </p:nvGrpSpPr>
      <p:grpSpPr>
        <a:xfrm>
          <a:off x="0" y="0"/>
          <a:ext cx="0" cy="0"/>
          <a:chOff x="0" y="0"/>
          <a:chExt cx="0" cy="0"/>
        </a:xfrm>
      </p:grpSpPr>
      <p:grpSp>
        <p:nvGrpSpPr>
          <p:cNvPr id="187" name="Google Shape;187;p67"/>
          <p:cNvGrpSpPr/>
          <p:nvPr/>
        </p:nvGrpSpPr>
        <p:grpSpPr>
          <a:xfrm>
            <a:off x="0" y="1"/>
            <a:ext cx="12192000" cy="6858001"/>
            <a:chOff x="0" y="0"/>
            <a:chExt cx="13716000" cy="10287000"/>
          </a:xfrm>
        </p:grpSpPr>
        <p:sp>
          <p:nvSpPr>
            <p:cNvPr id="188" name="Google Shape;188;p67"/>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9" name="Google Shape;189;p6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90" name="Google Shape;190;p6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91" name="Google Shape;191;p6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 name="Google Shape;192;p67"/>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PC</a:t>
            </a:r>
            <a:endParaRPr b="1" sz="1800">
              <a:solidFill>
                <a:schemeClr val="lt1"/>
              </a:solidFill>
              <a:latin typeface="Arial"/>
              <a:ea typeface="Arial"/>
              <a:cs typeface="Arial"/>
              <a:sym typeface="Arial"/>
            </a:endParaRPr>
          </a:p>
        </p:txBody>
      </p:sp>
      <p:pic>
        <p:nvPicPr>
          <p:cNvPr descr="Image générée" id="193" name="Google Shape;193;p67"/>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194" name="Google Shape;194;p67"/>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 name="Google Shape;195;p67"/>
          <p:cNvSpPr txBox="1"/>
          <p:nvPr>
            <p:ph idx="2" type="body"/>
          </p:nvPr>
        </p:nvSpPr>
        <p:spPr>
          <a:xfrm>
            <a:off x="871188"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en binôme">
  <p:cSld name="intercalaire 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96" name="Shape 196"/>
        <p:cNvGrpSpPr/>
        <p:nvPr/>
      </p:nvGrpSpPr>
      <p:grpSpPr>
        <a:xfrm>
          <a:off x="0" y="0"/>
          <a:ext cx="0" cy="0"/>
          <a:chOff x="0" y="0"/>
          <a:chExt cx="0" cy="0"/>
        </a:xfrm>
      </p:grpSpPr>
      <p:grpSp>
        <p:nvGrpSpPr>
          <p:cNvPr id="197" name="Google Shape;197;p68"/>
          <p:cNvGrpSpPr/>
          <p:nvPr/>
        </p:nvGrpSpPr>
        <p:grpSpPr>
          <a:xfrm>
            <a:off x="812159" y="829917"/>
            <a:ext cx="10567685" cy="5198169"/>
            <a:chOff x="2184400" y="1402025"/>
            <a:chExt cx="7823200" cy="4942038"/>
          </a:xfrm>
        </p:grpSpPr>
        <p:sp>
          <p:nvSpPr>
            <p:cNvPr id="198" name="Google Shape;198;p68"/>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99" name="Google Shape;199;p6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200" name="Google Shape;200;p68"/>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01" name="Google Shape;201;p68"/>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202" name="Google Shape;202;p6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203" name="Shape 203"/>
        <p:cNvGrpSpPr/>
        <p:nvPr/>
      </p:nvGrpSpPr>
      <p:grpSpPr>
        <a:xfrm>
          <a:off x="0" y="0"/>
          <a:ext cx="0" cy="0"/>
          <a:chOff x="0" y="0"/>
          <a:chExt cx="0" cy="0"/>
        </a:xfrm>
      </p:grpSpPr>
      <p:grpSp>
        <p:nvGrpSpPr>
          <p:cNvPr id="204" name="Google Shape;204;p69"/>
          <p:cNvGrpSpPr/>
          <p:nvPr/>
        </p:nvGrpSpPr>
        <p:grpSpPr>
          <a:xfrm>
            <a:off x="0" y="1"/>
            <a:ext cx="12192000" cy="6858001"/>
            <a:chOff x="0" y="0"/>
            <a:chExt cx="13716000" cy="10287000"/>
          </a:xfrm>
        </p:grpSpPr>
        <p:sp>
          <p:nvSpPr>
            <p:cNvPr id="205" name="Google Shape;205;p69"/>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6" name="Google Shape;206;p6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7" name="Google Shape;207;p6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descr="Image générée" id="208" name="Google Shape;208;p69"/>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209" name="Google Shape;209;p69"/>
          <p:cNvSpPr txBox="1"/>
          <p:nvPr/>
        </p:nvSpPr>
        <p:spPr>
          <a:xfrm>
            <a:off x="11651062" y="51409"/>
            <a:ext cx="506619" cy="369332"/>
          </a:xfrm>
          <a:prstGeom prst="rect">
            <a:avLst/>
          </a:prstGeom>
          <a:solidFill>
            <a:srgbClr val="0070C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PB</a:t>
            </a:r>
            <a:endParaRPr b="1" sz="1800">
              <a:solidFill>
                <a:schemeClr val="lt1"/>
              </a:solidFill>
              <a:latin typeface="Arial"/>
              <a:ea typeface="Arial"/>
              <a:cs typeface="Arial"/>
              <a:sym typeface="Arial"/>
            </a:endParaRPr>
          </a:p>
        </p:txBody>
      </p:sp>
      <p:pic>
        <p:nvPicPr>
          <p:cNvPr id="210" name="Google Shape;210;p69"/>
          <p:cNvPicPr preferRelativeResize="0"/>
          <p:nvPr/>
        </p:nvPicPr>
        <p:blipFill rotWithShape="1">
          <a:blip r:embed="rId3">
            <a:alphaModFix/>
          </a:blip>
          <a:srcRect b="0" l="0" r="0" t="0"/>
          <a:stretch/>
        </p:blipFill>
        <p:spPr>
          <a:xfrm>
            <a:off x="11541563" y="450975"/>
            <a:ext cx="469925" cy="438719"/>
          </a:xfrm>
          <a:prstGeom prst="rect">
            <a:avLst/>
          </a:prstGeom>
          <a:noFill/>
          <a:ln>
            <a:noFill/>
          </a:ln>
          <a:effectLst>
            <a:outerShdw blurRad="50800" rotWithShape="0" algn="tl" dir="2700000" dist="38100">
              <a:srgbClr val="000000">
                <a:alpha val="43137"/>
              </a:srgbClr>
            </a:outerShdw>
          </a:effectLst>
        </p:spPr>
      </p:pic>
      <p:sp>
        <p:nvSpPr>
          <p:cNvPr id="211" name="Google Shape;211;p69"/>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69"/>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69"/>
          <p:cNvSpPr txBox="1"/>
          <p:nvPr>
            <p:ph idx="2" type="body"/>
          </p:nvPr>
        </p:nvSpPr>
        <p:spPr>
          <a:xfrm>
            <a:off x="530225" y="1136650"/>
            <a:ext cx="11174095" cy="4413251"/>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14" name="Shape 214"/>
        <p:cNvGrpSpPr/>
        <p:nvPr/>
      </p:nvGrpSpPr>
      <p:grpSpPr>
        <a:xfrm>
          <a:off x="0" y="0"/>
          <a:ext cx="0" cy="0"/>
          <a:chOff x="0" y="0"/>
          <a:chExt cx="0" cy="0"/>
        </a:xfrm>
      </p:grpSpPr>
      <p:sp>
        <p:nvSpPr>
          <p:cNvPr id="215" name="Google Shape;215;p70"/>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216" name="Google Shape;216;p70"/>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217" name="Google Shape;217;p70"/>
          <p:cNvPicPr preferRelativeResize="0"/>
          <p:nvPr/>
        </p:nvPicPr>
        <p:blipFill rotWithShape="1">
          <a:blip r:embed="rId2">
            <a:alphaModFix/>
          </a:blip>
          <a:srcRect b="61972" l="3539" r="75793" t="24327"/>
          <a:stretch/>
        </p:blipFill>
        <p:spPr>
          <a:xfrm>
            <a:off x="83184" y="76094"/>
            <a:ext cx="1096128" cy="109627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Modelage">
  <p:cSld name="intercalaire 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218" name="Shape 218"/>
        <p:cNvGrpSpPr/>
        <p:nvPr/>
      </p:nvGrpSpPr>
      <p:grpSpPr>
        <a:xfrm>
          <a:off x="0" y="0"/>
          <a:ext cx="0" cy="0"/>
          <a:chOff x="0" y="0"/>
          <a:chExt cx="0" cy="0"/>
        </a:xfrm>
      </p:grpSpPr>
      <p:grpSp>
        <p:nvGrpSpPr>
          <p:cNvPr id="219" name="Google Shape;219;p71"/>
          <p:cNvGrpSpPr/>
          <p:nvPr/>
        </p:nvGrpSpPr>
        <p:grpSpPr>
          <a:xfrm>
            <a:off x="812158" y="829917"/>
            <a:ext cx="10567685" cy="5198169"/>
            <a:chOff x="2184400" y="1402025"/>
            <a:chExt cx="7823200" cy="4942038"/>
          </a:xfrm>
        </p:grpSpPr>
        <p:sp>
          <p:nvSpPr>
            <p:cNvPr id="220" name="Google Shape;220;p71"/>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21" name="Google Shape;221;p7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222" name="Google Shape;222;p71"/>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223" name="Google Shape;223;p71"/>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224" name="Google Shape;224;p71"/>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225" name="Google Shape;225;p71"/>
          <p:cNvGrpSpPr/>
          <p:nvPr/>
        </p:nvGrpSpPr>
        <p:grpSpPr>
          <a:xfrm>
            <a:off x="5759801" y="1118243"/>
            <a:ext cx="670236" cy="588434"/>
            <a:chOff x="277892" y="2283969"/>
            <a:chExt cx="939577" cy="824904"/>
          </a:xfrm>
        </p:grpSpPr>
        <p:sp>
          <p:nvSpPr>
            <p:cNvPr id="226" name="Google Shape;226;p71"/>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7" name="Google Shape;227;p71"/>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228" name="Google Shape;228;p7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229" name="Shape 229"/>
        <p:cNvGrpSpPr/>
        <p:nvPr/>
      </p:nvGrpSpPr>
      <p:grpSpPr>
        <a:xfrm>
          <a:off x="0" y="0"/>
          <a:ext cx="0" cy="0"/>
          <a:chOff x="0" y="0"/>
          <a:chExt cx="0" cy="0"/>
        </a:xfrm>
      </p:grpSpPr>
      <p:grpSp>
        <p:nvGrpSpPr>
          <p:cNvPr id="230" name="Google Shape;230;p72"/>
          <p:cNvGrpSpPr/>
          <p:nvPr/>
        </p:nvGrpSpPr>
        <p:grpSpPr>
          <a:xfrm>
            <a:off x="0" y="1"/>
            <a:ext cx="12192000" cy="6858001"/>
            <a:chOff x="0" y="0"/>
            <a:chExt cx="13716000" cy="10287000"/>
          </a:xfrm>
        </p:grpSpPr>
        <p:sp>
          <p:nvSpPr>
            <p:cNvPr id="231" name="Google Shape;231;p72"/>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32" name="Google Shape;232;p7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33" name="Google Shape;233;p7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34" name="Google Shape;234;p7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35" name="Google Shape;235;p72"/>
          <p:cNvGrpSpPr/>
          <p:nvPr/>
        </p:nvGrpSpPr>
        <p:grpSpPr>
          <a:xfrm>
            <a:off x="326095" y="244988"/>
            <a:ext cx="593731" cy="480730"/>
            <a:chOff x="277892" y="2283969"/>
            <a:chExt cx="939577" cy="824904"/>
          </a:xfrm>
        </p:grpSpPr>
        <p:sp>
          <p:nvSpPr>
            <p:cNvPr id="236" name="Google Shape;236;p7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7" name="Google Shape;237;p7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238" name="Google Shape;238;p72"/>
          <p:cNvSpPr txBox="1"/>
          <p:nvPr/>
        </p:nvSpPr>
        <p:spPr>
          <a:xfrm>
            <a:off x="11748194" y="95600"/>
            <a:ext cx="274643" cy="307777"/>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Arial"/>
                <a:ea typeface="Arial"/>
                <a:cs typeface="Arial"/>
                <a:sym typeface="Arial"/>
              </a:rPr>
              <a:t>M</a:t>
            </a:r>
            <a:endParaRPr b="1" sz="1800">
              <a:solidFill>
                <a:schemeClr val="lt1"/>
              </a:solidFill>
              <a:latin typeface="Arial"/>
              <a:ea typeface="Arial"/>
              <a:cs typeface="Arial"/>
              <a:sym typeface="Arial"/>
            </a:endParaRPr>
          </a:p>
        </p:txBody>
      </p:sp>
      <p:sp>
        <p:nvSpPr>
          <p:cNvPr id="239" name="Google Shape;239;p72"/>
          <p:cNvSpPr txBox="1"/>
          <p:nvPr>
            <p:ph type="title"/>
          </p:nvPr>
        </p:nvSpPr>
        <p:spPr>
          <a:xfrm>
            <a:off x="93375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72"/>
          <p:cNvSpPr txBox="1"/>
          <p:nvPr>
            <p:ph idx="2" type="body"/>
          </p:nvPr>
        </p:nvSpPr>
        <p:spPr>
          <a:xfrm>
            <a:off x="9335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241" name="Shape 241"/>
        <p:cNvGrpSpPr/>
        <p:nvPr/>
      </p:nvGrpSpPr>
      <p:grpSpPr>
        <a:xfrm>
          <a:off x="0" y="0"/>
          <a:ext cx="0" cy="0"/>
          <a:chOff x="0" y="0"/>
          <a:chExt cx="0" cy="0"/>
        </a:xfrm>
      </p:grpSpPr>
      <p:grpSp>
        <p:nvGrpSpPr>
          <p:cNvPr id="242" name="Google Shape;242;p73"/>
          <p:cNvGrpSpPr/>
          <p:nvPr/>
        </p:nvGrpSpPr>
        <p:grpSpPr>
          <a:xfrm>
            <a:off x="812159" y="829917"/>
            <a:ext cx="10567685" cy="5198169"/>
            <a:chOff x="2184400" y="1402025"/>
            <a:chExt cx="7823200" cy="4942038"/>
          </a:xfrm>
        </p:grpSpPr>
        <p:sp>
          <p:nvSpPr>
            <p:cNvPr id="243" name="Google Shape;243;p73"/>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44" name="Google Shape;244;p7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8BC145"/>
                  </a:solidFill>
                  <a:latin typeface="Calibri"/>
                  <a:ea typeface="Calibri"/>
                  <a:cs typeface="Calibri"/>
                  <a:sym typeface="Calibri"/>
                </a:rPr>
                <a:t>Pratique autonome</a:t>
              </a:r>
              <a:endParaRPr/>
            </a:p>
          </p:txBody>
        </p:sp>
      </p:grpSp>
      <p:sp>
        <p:nvSpPr>
          <p:cNvPr id="245" name="Google Shape;245;p73"/>
          <p:cNvSpPr/>
          <p:nvPr/>
        </p:nvSpPr>
        <p:spPr>
          <a:xfrm>
            <a:off x="10366088" y="5002108"/>
            <a:ext cx="649878" cy="649879"/>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46" name="Google Shape;246;p73"/>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
        <p:nvSpPr>
          <p:cNvPr id="247" name="Google Shape;247;p73"/>
          <p:cNvSpPr txBox="1"/>
          <p:nvPr>
            <p:ph idx="1" type="body"/>
          </p:nvPr>
        </p:nvSpPr>
        <p:spPr>
          <a:xfrm>
            <a:off x="9143533" y="5148686"/>
            <a:ext cx="132465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248" name="Shape 248"/>
        <p:cNvGrpSpPr/>
        <p:nvPr/>
      </p:nvGrpSpPr>
      <p:grpSpPr>
        <a:xfrm>
          <a:off x="0" y="0"/>
          <a:ext cx="0" cy="0"/>
          <a:chOff x="0" y="0"/>
          <a:chExt cx="0" cy="0"/>
        </a:xfrm>
      </p:grpSpPr>
      <p:grpSp>
        <p:nvGrpSpPr>
          <p:cNvPr id="249" name="Google Shape;249;p74"/>
          <p:cNvGrpSpPr/>
          <p:nvPr/>
        </p:nvGrpSpPr>
        <p:grpSpPr>
          <a:xfrm>
            <a:off x="0" y="1"/>
            <a:ext cx="12192000" cy="6858001"/>
            <a:chOff x="0" y="0"/>
            <a:chExt cx="13716000" cy="10287000"/>
          </a:xfrm>
        </p:grpSpPr>
        <p:sp>
          <p:nvSpPr>
            <p:cNvPr id="250" name="Google Shape;250;p74"/>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51" name="Google Shape;251;p7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52" name="Google Shape;252;p7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descr="Image générée" id="253" name="Google Shape;253;p74"/>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pic>
        <p:nvPicPr>
          <p:cNvPr id="254" name="Google Shape;254;p74"/>
          <p:cNvPicPr preferRelativeResize="0"/>
          <p:nvPr/>
        </p:nvPicPr>
        <p:blipFill rotWithShape="1">
          <a:blip r:embed="rId3">
            <a:alphaModFix/>
          </a:blip>
          <a:srcRect b="0" l="0" r="0" t="0"/>
          <a:stretch/>
        </p:blipFill>
        <p:spPr>
          <a:xfrm>
            <a:off x="11591277" y="423251"/>
            <a:ext cx="490171" cy="490174"/>
          </a:xfrm>
          <a:prstGeom prst="rect">
            <a:avLst/>
          </a:prstGeom>
          <a:noFill/>
          <a:ln>
            <a:noFill/>
          </a:ln>
        </p:spPr>
      </p:pic>
      <p:sp>
        <p:nvSpPr>
          <p:cNvPr id="255" name="Google Shape;255;p74"/>
          <p:cNvSpPr txBox="1"/>
          <p:nvPr/>
        </p:nvSpPr>
        <p:spPr>
          <a:xfrm>
            <a:off x="11609717" y="111415"/>
            <a:ext cx="453292" cy="307777"/>
          </a:xfrm>
          <a:prstGeom prst="rect">
            <a:avLst/>
          </a:prstGeom>
          <a:solidFill>
            <a:srgbClr val="8BC14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Arial"/>
                <a:ea typeface="Arial"/>
                <a:cs typeface="Arial"/>
                <a:sym typeface="Arial"/>
              </a:rPr>
              <a:t>PA</a:t>
            </a:r>
            <a:endParaRPr b="1" sz="1800">
              <a:solidFill>
                <a:schemeClr val="lt1"/>
              </a:solidFill>
              <a:latin typeface="Arial"/>
              <a:ea typeface="Arial"/>
              <a:cs typeface="Arial"/>
              <a:sym typeface="Arial"/>
            </a:endParaRPr>
          </a:p>
        </p:txBody>
      </p:sp>
      <p:sp>
        <p:nvSpPr>
          <p:cNvPr id="256" name="Google Shape;256;p74"/>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74"/>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8" name="Google Shape;258;p74"/>
          <p:cNvSpPr txBox="1"/>
          <p:nvPr>
            <p:ph idx="2" type="body"/>
          </p:nvPr>
        </p:nvSpPr>
        <p:spPr>
          <a:xfrm>
            <a:off x="530225" y="1136650"/>
            <a:ext cx="11174095" cy="4413251"/>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ôture de la séance">
  <p:cSld name="Clô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259" name="Shape 259"/>
        <p:cNvGrpSpPr/>
        <p:nvPr/>
      </p:nvGrpSpPr>
      <p:grpSpPr>
        <a:xfrm>
          <a:off x="0" y="0"/>
          <a:ext cx="0" cy="0"/>
          <a:chOff x="0" y="0"/>
          <a:chExt cx="0" cy="0"/>
        </a:xfrm>
      </p:grpSpPr>
      <p:grpSp>
        <p:nvGrpSpPr>
          <p:cNvPr id="260" name="Google Shape;260;p75"/>
          <p:cNvGrpSpPr/>
          <p:nvPr/>
        </p:nvGrpSpPr>
        <p:grpSpPr>
          <a:xfrm>
            <a:off x="812158" y="844906"/>
            <a:ext cx="10567685" cy="5198169"/>
            <a:chOff x="2184399" y="1402024"/>
            <a:chExt cx="7823200" cy="4942038"/>
          </a:xfrm>
        </p:grpSpPr>
        <p:sp>
          <p:nvSpPr>
            <p:cNvPr id="261" name="Google Shape;261;p75"/>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62" name="Google Shape;262;p7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263" name="Google Shape;263;p75"/>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264" name="Google Shape;264;p75"/>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Clôture de la séance</a:t>
            </a:r>
            <a:endParaRPr/>
          </a:p>
        </p:txBody>
      </p:sp>
      <p:pic>
        <p:nvPicPr>
          <p:cNvPr id="265" name="Google Shape;265;p75"/>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sp>
        <p:nvSpPr>
          <p:cNvPr id="266" name="Google Shape;266;p75"/>
          <p:cNvSpPr txBox="1"/>
          <p:nvPr>
            <p:ph idx="1" type="body"/>
          </p:nvPr>
        </p:nvSpPr>
        <p:spPr>
          <a:xfrm>
            <a:off x="9110087" y="5229083"/>
            <a:ext cx="1250065"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267" name="Shape 267"/>
        <p:cNvGrpSpPr/>
        <p:nvPr/>
      </p:nvGrpSpPr>
      <p:grpSpPr>
        <a:xfrm>
          <a:off x="0" y="0"/>
          <a:ext cx="0" cy="0"/>
          <a:chOff x="0" y="0"/>
          <a:chExt cx="0" cy="0"/>
        </a:xfrm>
      </p:grpSpPr>
      <p:grpSp>
        <p:nvGrpSpPr>
          <p:cNvPr id="268" name="Google Shape;268;p76"/>
          <p:cNvGrpSpPr/>
          <p:nvPr/>
        </p:nvGrpSpPr>
        <p:grpSpPr>
          <a:xfrm>
            <a:off x="0" y="1"/>
            <a:ext cx="12192000" cy="6858001"/>
            <a:chOff x="0" y="0"/>
            <a:chExt cx="13716000" cy="10287000"/>
          </a:xfrm>
        </p:grpSpPr>
        <p:sp>
          <p:nvSpPr>
            <p:cNvPr id="269" name="Google Shape;269;p7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70" name="Google Shape;270;p7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71" name="Google Shape;271;p7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72" name="Google Shape;272;p7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3" name="Google Shape;273;p76"/>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C</a:t>
            </a:r>
            <a:endParaRPr b="1" i="0" sz="1800" u="none" cap="none" strike="noStrike">
              <a:solidFill>
                <a:srgbClr val="FFFFFF"/>
              </a:solidFill>
              <a:latin typeface="Arial"/>
              <a:ea typeface="Arial"/>
              <a:cs typeface="Arial"/>
              <a:sym typeface="Arial"/>
            </a:endParaRPr>
          </a:p>
        </p:txBody>
      </p:sp>
      <p:pic>
        <p:nvPicPr>
          <p:cNvPr descr="Image générée" id="274" name="Google Shape;274;p76"/>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275" name="Google Shape;275;p76"/>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 name="Google Shape;276;p76"/>
          <p:cNvSpPr txBox="1"/>
          <p:nvPr>
            <p:ph idx="2"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Pédagogique Efficace">
  <p:cSld name="Pratique Pédagogique Efficace">
    <p:bg>
      <p:bgPr>
        <a:solidFill>
          <a:srgbClr val="DCE6F2"/>
        </a:solidFill>
      </p:bgPr>
    </p:bg>
    <p:spTree>
      <p:nvGrpSpPr>
        <p:cNvPr id="277" name="Shape 277"/>
        <p:cNvGrpSpPr/>
        <p:nvPr/>
      </p:nvGrpSpPr>
      <p:grpSpPr>
        <a:xfrm>
          <a:off x="0" y="0"/>
          <a:ext cx="0" cy="0"/>
          <a:chOff x="0" y="0"/>
          <a:chExt cx="0" cy="0"/>
        </a:xfrm>
      </p:grpSpPr>
      <p:sp>
        <p:nvSpPr>
          <p:cNvPr id="278" name="Google Shape;278;p77"/>
          <p:cNvSpPr/>
          <p:nvPr/>
        </p:nvSpPr>
        <p:spPr>
          <a:xfrm>
            <a:off x="948074" y="165260"/>
            <a:ext cx="7935199"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Pratique Pédagogique Efficace de la Semaine</a:t>
            </a:r>
            <a:endParaRPr/>
          </a:p>
        </p:txBody>
      </p:sp>
      <p:pic>
        <p:nvPicPr>
          <p:cNvPr descr="Image générée" id="279" name="Google Shape;279;p77"/>
          <p:cNvPicPr preferRelativeResize="0"/>
          <p:nvPr/>
        </p:nvPicPr>
        <p:blipFill rotWithShape="1">
          <a:blip r:embed="rId2">
            <a:alphaModFix/>
          </a:blip>
          <a:srcRect b="10678" l="0" r="0" t="11064"/>
          <a:stretch/>
        </p:blipFill>
        <p:spPr>
          <a:xfrm>
            <a:off x="220261" y="30482"/>
            <a:ext cx="727815" cy="854359"/>
          </a:xfrm>
          <a:prstGeom prst="rect">
            <a:avLst/>
          </a:prstGeom>
          <a:noFill/>
          <a:ln>
            <a:noFill/>
          </a:ln>
        </p:spPr>
      </p:pic>
      <p:sp>
        <p:nvSpPr>
          <p:cNvPr id="280" name="Google Shape;280;p77"/>
          <p:cNvSpPr/>
          <p:nvPr/>
        </p:nvSpPr>
        <p:spPr>
          <a:xfrm>
            <a:off x="304800" y="1262245"/>
            <a:ext cx="11291147" cy="559780"/>
          </a:xfrm>
          <a:prstGeom prst="roundRect">
            <a:avLst>
              <a:gd fmla="val 16667" name="adj"/>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133">
                <a:solidFill>
                  <a:srgbClr val="FFFFFF"/>
                </a:solidFill>
                <a:latin typeface="Calibri"/>
                <a:ea typeface="Calibri"/>
                <a:cs typeface="Calibri"/>
                <a:sym typeface="Calibri"/>
              </a:rPr>
              <a:t>Donner un feedback de manière efficace aux élèves</a:t>
            </a:r>
            <a:endParaRPr/>
          </a:p>
        </p:txBody>
      </p:sp>
      <p:sp>
        <p:nvSpPr>
          <p:cNvPr id="281" name="Google Shape;281;p77"/>
          <p:cNvSpPr/>
          <p:nvPr/>
        </p:nvSpPr>
        <p:spPr>
          <a:xfrm>
            <a:off x="304800" y="2628796"/>
            <a:ext cx="2873248"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Pourquoi c’est important ?</a:t>
            </a:r>
            <a:endParaRPr/>
          </a:p>
        </p:txBody>
      </p:sp>
      <p:pic>
        <p:nvPicPr>
          <p:cNvPr id="282" name="Google Shape;282;p77"/>
          <p:cNvPicPr preferRelativeResize="0"/>
          <p:nvPr/>
        </p:nvPicPr>
        <p:blipFill rotWithShape="1">
          <a:blip r:embed="rId3">
            <a:alphaModFix/>
          </a:blip>
          <a:srcRect b="0" l="0" r="0" t="0"/>
          <a:stretch/>
        </p:blipFill>
        <p:spPr>
          <a:xfrm>
            <a:off x="10141874" y="1158017"/>
            <a:ext cx="1137399" cy="751840"/>
          </a:xfrm>
          <a:prstGeom prst="rect">
            <a:avLst/>
          </a:prstGeom>
          <a:noFill/>
          <a:ln cap="flat" cmpd="sng" w="38100">
            <a:solidFill>
              <a:srgbClr val="156082"/>
            </a:solidFill>
            <a:prstDash val="solid"/>
            <a:round/>
            <a:headEnd len="sm" w="sm" type="none"/>
            <a:tailEnd len="sm" w="sm" type="none"/>
          </a:ln>
        </p:spPr>
      </p:pic>
      <p:sp>
        <p:nvSpPr>
          <p:cNvPr id="283" name="Google Shape;283;p77"/>
          <p:cNvSpPr/>
          <p:nvPr/>
        </p:nvSpPr>
        <p:spPr>
          <a:xfrm>
            <a:off x="3627797" y="2628796"/>
            <a:ext cx="3759200"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Bonnes pratiques</a:t>
            </a:r>
            <a:endParaRPr/>
          </a:p>
        </p:txBody>
      </p:sp>
      <p:sp>
        <p:nvSpPr>
          <p:cNvPr id="284" name="Google Shape;284;p77"/>
          <p:cNvSpPr/>
          <p:nvPr/>
        </p:nvSpPr>
        <p:spPr>
          <a:xfrm>
            <a:off x="7836747" y="2628796"/>
            <a:ext cx="3759200"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Pratiques à éviter</a:t>
            </a:r>
            <a:endParaRPr/>
          </a:p>
        </p:txBody>
      </p:sp>
      <p:sp>
        <p:nvSpPr>
          <p:cNvPr id="285" name="Google Shape;285;p77"/>
          <p:cNvSpPr/>
          <p:nvPr/>
        </p:nvSpPr>
        <p:spPr>
          <a:xfrm>
            <a:off x="304800" y="6150185"/>
            <a:ext cx="11291147" cy="677333"/>
          </a:xfrm>
          <a:prstGeom prst="rect">
            <a:avLst/>
          </a:prstGeom>
          <a:solidFill>
            <a:srgbClr val="BFBFBF"/>
          </a:solidFill>
          <a:ln>
            <a:noFill/>
          </a:ln>
        </p:spPr>
        <p:txBody>
          <a:bodyPr anchorCtr="0" anchor="ctr" bIns="45700" lIns="91425" spcFirstLastPara="1" rIns="91425" wrap="square" tIns="45700">
            <a:noAutofit/>
          </a:bodyPr>
          <a:lstStyle/>
          <a:p>
            <a:pPr indent="-380990" lvl="0" marL="380990" marR="0" rtl="0" algn="l">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Pour plus d’informations Veuillez consulter le lien Suivant : « Lien drive »</a:t>
            </a:r>
            <a:endParaRPr/>
          </a:p>
          <a:p>
            <a:pPr indent="-380990" lvl="0" marL="380990" marR="0" rtl="0" algn="l">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Autres questions ? Veuillez Contacter l’inspecteur encadrant</a:t>
            </a:r>
            <a:endParaRPr/>
          </a:p>
        </p:txBody>
      </p:sp>
      <p:sp>
        <p:nvSpPr>
          <p:cNvPr descr="Handshake with solid fill" id="286" name="Google Shape;286;p77"/>
          <p:cNvSpPr/>
          <p:nvPr/>
        </p:nvSpPr>
        <p:spPr>
          <a:xfrm>
            <a:off x="5221083" y="1993815"/>
            <a:ext cx="549076" cy="549076"/>
          </a:xfrm>
          <a:prstGeom prst="rect">
            <a:avLst/>
          </a:prstGeom>
          <a:noFill/>
          <a:ln>
            <a:noFill/>
          </a:ln>
        </p:spPr>
      </p:sp>
      <p:sp>
        <p:nvSpPr>
          <p:cNvPr descr="No sign with solid fill" id="287" name="Google Shape;287;p77"/>
          <p:cNvSpPr/>
          <p:nvPr/>
        </p:nvSpPr>
        <p:spPr>
          <a:xfrm>
            <a:off x="9640956" y="2013585"/>
            <a:ext cx="500918" cy="500918"/>
          </a:xfrm>
          <a:prstGeom prst="rect">
            <a:avLst/>
          </a:prstGeom>
          <a:noFill/>
          <a:ln>
            <a:noFill/>
          </a:ln>
        </p:spPr>
      </p:sp>
      <p:sp>
        <p:nvSpPr>
          <p:cNvPr id="288" name="Google Shape;288;p77"/>
          <p:cNvSpPr txBox="1"/>
          <p:nvPr>
            <p:ph idx="1" type="body"/>
          </p:nvPr>
        </p:nvSpPr>
        <p:spPr>
          <a:xfrm>
            <a:off x="253322" y="3190552"/>
            <a:ext cx="2873248"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p77"/>
          <p:cNvSpPr txBox="1"/>
          <p:nvPr>
            <p:ph idx="2" type="body"/>
          </p:nvPr>
        </p:nvSpPr>
        <p:spPr>
          <a:xfrm>
            <a:off x="3627796" y="3190551"/>
            <a:ext cx="3759199"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0" name="Google Shape;290;p77"/>
          <p:cNvSpPr txBox="1"/>
          <p:nvPr>
            <p:ph idx="3" type="body"/>
          </p:nvPr>
        </p:nvSpPr>
        <p:spPr>
          <a:xfrm>
            <a:off x="7816647" y="3190551"/>
            <a:ext cx="3779300" cy="159110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descr="Warning with solid fill" id="291" name="Google Shape;291;p77"/>
          <p:cNvSpPr/>
          <p:nvPr/>
        </p:nvSpPr>
        <p:spPr>
          <a:xfrm>
            <a:off x="1519774" y="2014765"/>
            <a:ext cx="488744" cy="48874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bg>
      <p:bgPr>
        <a:solidFill>
          <a:schemeClr val="lt1"/>
        </a:solidFill>
      </p:bgPr>
    </p:bg>
    <p:spTree>
      <p:nvGrpSpPr>
        <p:cNvPr id="292" name="Shape 292"/>
        <p:cNvGrpSpPr/>
        <p:nvPr/>
      </p:nvGrpSpPr>
      <p:grpSpPr>
        <a:xfrm>
          <a:off x="0" y="0"/>
          <a:ext cx="0" cy="0"/>
          <a:chOff x="0" y="0"/>
          <a:chExt cx="0" cy="0"/>
        </a:xfrm>
      </p:grpSpPr>
      <p:sp>
        <p:nvSpPr>
          <p:cNvPr id="293" name="Google Shape;293;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4" name="Google Shape;294;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5" name="Google Shape;295;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ontrôle des cahiers">
  <p:cSld name="Slide Contrôle des cahiers">
    <p:spTree>
      <p:nvGrpSpPr>
        <p:cNvPr id="296" name="Shape 296"/>
        <p:cNvGrpSpPr/>
        <p:nvPr/>
      </p:nvGrpSpPr>
      <p:grpSpPr>
        <a:xfrm>
          <a:off x="0" y="0"/>
          <a:ext cx="0" cy="0"/>
          <a:chOff x="0" y="0"/>
          <a:chExt cx="0" cy="0"/>
        </a:xfrm>
      </p:grpSpPr>
      <p:grpSp>
        <p:nvGrpSpPr>
          <p:cNvPr id="297" name="Google Shape;297;p79"/>
          <p:cNvGrpSpPr/>
          <p:nvPr/>
        </p:nvGrpSpPr>
        <p:grpSpPr>
          <a:xfrm>
            <a:off x="4932835" y="1459304"/>
            <a:ext cx="6054377" cy="3711725"/>
            <a:chOff x="1715066" y="1103461"/>
            <a:chExt cx="5717724" cy="3124203"/>
          </a:xfrm>
        </p:grpSpPr>
        <p:sp>
          <p:nvSpPr>
            <p:cNvPr id="298" name="Google Shape;298;p79"/>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99" name="Google Shape;299;p79"/>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300" name="Google Shape;300;p79"/>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01" name="Google Shape;301;p79"/>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302" name="Google Shape;302;p79"/>
          <p:cNvSpPr txBox="1"/>
          <p:nvPr/>
        </p:nvSpPr>
        <p:spPr>
          <a:xfrm>
            <a:off x="5016464" y="2131992"/>
            <a:ext cx="5985399" cy="170130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4400" u="none" cap="none" strike="noStrike">
                <a:solidFill>
                  <a:srgbClr val="F19D19"/>
                </a:solidFill>
                <a:latin typeface="Calibri"/>
                <a:ea typeface="Calibri"/>
                <a:cs typeface="Calibri"/>
                <a:sym typeface="Calibri"/>
              </a:rPr>
              <a:t>Contrôle des cahiers et correction des devoirs</a:t>
            </a:r>
            <a:endParaRPr/>
          </a:p>
        </p:txBody>
      </p:sp>
      <p:sp>
        <p:nvSpPr>
          <p:cNvPr id="303" name="Google Shape;303;p7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Une image contenant Visage humain, personne, habits, dessin&#10;&#10;Le contenu généré par l’IA peut être incorrect." id="304" name="Google Shape;304;p79"/>
          <p:cNvPicPr preferRelativeResize="0"/>
          <p:nvPr/>
        </p:nvPicPr>
        <p:blipFill rotWithShape="1">
          <a:blip r:embed="rId2">
            <a:alphaModFix/>
          </a:blip>
          <a:srcRect b="0" l="0" r="0" t="0"/>
          <a:stretch/>
        </p:blipFill>
        <p:spPr>
          <a:xfrm>
            <a:off x="289743" y="1746941"/>
            <a:ext cx="3766659" cy="3766659"/>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ation des prérequis">
  <p:cSld name="Activation des prérequis">
    <p:spTree>
      <p:nvGrpSpPr>
        <p:cNvPr id="305" name="Shape 305"/>
        <p:cNvGrpSpPr/>
        <p:nvPr/>
      </p:nvGrpSpPr>
      <p:grpSpPr>
        <a:xfrm>
          <a:off x="0" y="0"/>
          <a:ext cx="0" cy="0"/>
          <a:chOff x="0" y="0"/>
          <a:chExt cx="0" cy="0"/>
        </a:xfrm>
      </p:grpSpPr>
      <p:grpSp>
        <p:nvGrpSpPr>
          <p:cNvPr id="306" name="Google Shape;306;p80"/>
          <p:cNvGrpSpPr/>
          <p:nvPr/>
        </p:nvGrpSpPr>
        <p:grpSpPr>
          <a:xfrm>
            <a:off x="4932835" y="1459304"/>
            <a:ext cx="6054377" cy="3711725"/>
            <a:chOff x="1715066" y="1103461"/>
            <a:chExt cx="5717724" cy="3124203"/>
          </a:xfrm>
        </p:grpSpPr>
        <p:sp>
          <p:nvSpPr>
            <p:cNvPr id="307" name="Google Shape;307;p80"/>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08" name="Google Shape;308;p80"/>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309" name="Google Shape;309;p80"/>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10" name="Google Shape;310;p80"/>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311" name="Google Shape;311;p80"/>
          <p:cNvSpPr txBox="1"/>
          <p:nvPr/>
        </p:nvSpPr>
        <p:spPr>
          <a:xfrm>
            <a:off x="5025419" y="1840616"/>
            <a:ext cx="5985399" cy="208794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5400" u="none" cap="none" strike="noStrike">
                <a:solidFill>
                  <a:srgbClr val="F19D19"/>
                </a:solidFill>
                <a:latin typeface="Calibri"/>
                <a:ea typeface="Calibri"/>
                <a:cs typeface="Calibri"/>
                <a:sym typeface="Calibri"/>
              </a:rPr>
              <a:t>Activation des prérequis</a:t>
            </a:r>
            <a:endParaRPr/>
          </a:p>
        </p:txBody>
      </p:sp>
      <p:sp>
        <p:nvSpPr>
          <p:cNvPr id="312" name="Google Shape;312;p80"/>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13" name="Google Shape;313;p80"/>
          <p:cNvPicPr preferRelativeResize="0"/>
          <p:nvPr/>
        </p:nvPicPr>
        <p:blipFill rotWithShape="1">
          <a:blip r:embed="rId2">
            <a:alphaModFix/>
          </a:blip>
          <a:srcRect b="0" l="0" r="0" t="0"/>
          <a:stretch/>
        </p:blipFill>
        <p:spPr>
          <a:xfrm>
            <a:off x="399616" y="1583362"/>
            <a:ext cx="3843765" cy="3843765"/>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éclaration de l’objectif">
  <p:cSld name="Déclaration de l’objectif">
    <p:spTree>
      <p:nvGrpSpPr>
        <p:cNvPr id="314" name="Shape 314"/>
        <p:cNvGrpSpPr/>
        <p:nvPr/>
      </p:nvGrpSpPr>
      <p:grpSpPr>
        <a:xfrm>
          <a:off x="0" y="0"/>
          <a:ext cx="0" cy="0"/>
          <a:chOff x="0" y="0"/>
          <a:chExt cx="0" cy="0"/>
        </a:xfrm>
      </p:grpSpPr>
      <p:grpSp>
        <p:nvGrpSpPr>
          <p:cNvPr id="315" name="Google Shape;315;p81"/>
          <p:cNvGrpSpPr/>
          <p:nvPr/>
        </p:nvGrpSpPr>
        <p:grpSpPr>
          <a:xfrm>
            <a:off x="4932835" y="1459304"/>
            <a:ext cx="6054377" cy="3711725"/>
            <a:chOff x="1715066" y="1103461"/>
            <a:chExt cx="5717724" cy="3124203"/>
          </a:xfrm>
        </p:grpSpPr>
        <p:sp>
          <p:nvSpPr>
            <p:cNvPr id="316" name="Google Shape;316;p81"/>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17" name="Google Shape;317;p81"/>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318" name="Google Shape;318;p81"/>
          <p:cNvSpPr/>
          <p:nvPr/>
        </p:nvSpPr>
        <p:spPr>
          <a:xfrm>
            <a:off x="4389349" y="1736952"/>
            <a:ext cx="1156184" cy="512421"/>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19" name="Google Shape;319;p81"/>
          <p:cNvSpPr/>
          <p:nvPr/>
        </p:nvSpPr>
        <p:spPr>
          <a:xfrm>
            <a:off x="4469041" y="1746942"/>
            <a:ext cx="1052999" cy="49244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b="1" sz="2400">
              <a:solidFill>
                <a:srgbClr val="FFFFFF"/>
              </a:solidFill>
              <a:latin typeface="Arial"/>
              <a:ea typeface="Arial"/>
              <a:cs typeface="Arial"/>
              <a:sym typeface="Arial"/>
            </a:endParaRPr>
          </a:p>
        </p:txBody>
      </p:sp>
      <p:sp>
        <p:nvSpPr>
          <p:cNvPr id="320" name="Google Shape;320;p81"/>
          <p:cNvSpPr txBox="1"/>
          <p:nvPr/>
        </p:nvSpPr>
        <p:spPr>
          <a:xfrm>
            <a:off x="5001813" y="2239385"/>
            <a:ext cx="5985399" cy="170130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F19D19"/>
              </a:buClr>
              <a:buSzPts val="4400"/>
              <a:buFont typeface="Calibri"/>
              <a:buNone/>
            </a:pPr>
            <a:r>
              <a:rPr b="1" i="0" lang="fr-FR" sz="4400" u="none" cap="none" strike="noStrike">
                <a:solidFill>
                  <a:srgbClr val="F19D19"/>
                </a:solidFill>
                <a:latin typeface="Calibri"/>
                <a:ea typeface="Calibri"/>
                <a:cs typeface="Calibri"/>
                <a:sym typeface="Calibri"/>
              </a:rPr>
              <a:t>Déclaration de l’objectif </a:t>
            </a:r>
            <a:br>
              <a:rPr b="1" i="0" lang="fr-FR" sz="4400" u="none" cap="none" strike="noStrike">
                <a:solidFill>
                  <a:srgbClr val="F19D19"/>
                </a:solidFill>
                <a:latin typeface="Calibri"/>
                <a:ea typeface="Calibri"/>
                <a:cs typeface="Calibri"/>
                <a:sym typeface="Calibri"/>
              </a:rPr>
            </a:br>
            <a:r>
              <a:rPr b="1" i="0" lang="fr-FR" sz="4400" u="none" cap="none" strike="noStrike">
                <a:solidFill>
                  <a:srgbClr val="F19D19"/>
                </a:solidFill>
                <a:latin typeface="Calibri"/>
                <a:ea typeface="Calibri"/>
                <a:cs typeface="Calibri"/>
                <a:sym typeface="Calibri"/>
              </a:rPr>
              <a:t>de la séance</a:t>
            </a:r>
            <a:endParaRPr/>
          </a:p>
        </p:txBody>
      </p:sp>
      <p:sp>
        <p:nvSpPr>
          <p:cNvPr id="321" name="Google Shape;321;p81"/>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22" name="Google Shape;322;p81"/>
          <p:cNvGrpSpPr/>
          <p:nvPr/>
        </p:nvGrpSpPr>
        <p:grpSpPr>
          <a:xfrm>
            <a:off x="1204787" y="2139690"/>
            <a:ext cx="2432604" cy="2689799"/>
            <a:chOff x="1169970" y="1521517"/>
            <a:chExt cx="2675209" cy="2958054"/>
          </a:xfrm>
        </p:grpSpPr>
        <p:pic>
          <p:nvPicPr>
            <p:cNvPr id="323" name="Google Shape;323;p81"/>
            <p:cNvPicPr preferRelativeResize="0"/>
            <p:nvPr/>
          </p:nvPicPr>
          <p:blipFill rotWithShape="1">
            <a:blip r:embed="rId2">
              <a:alphaModFix/>
            </a:blip>
            <a:srcRect b="0" l="0" r="0" t="0"/>
            <a:stretch/>
          </p:blipFill>
          <p:spPr>
            <a:xfrm>
              <a:off x="1169970" y="1804362"/>
              <a:ext cx="2675209" cy="2675209"/>
            </a:xfrm>
            <a:prstGeom prst="rect">
              <a:avLst/>
            </a:prstGeom>
            <a:noFill/>
            <a:ln>
              <a:noFill/>
            </a:ln>
          </p:spPr>
        </p:pic>
        <p:pic>
          <p:nvPicPr>
            <p:cNvPr id="324" name="Google Shape;324;p81"/>
            <p:cNvPicPr preferRelativeResize="0"/>
            <p:nvPr/>
          </p:nvPicPr>
          <p:blipFill rotWithShape="1">
            <a:blip r:embed="rId3">
              <a:alphaModFix/>
            </a:blip>
            <a:srcRect b="0" l="0" r="0" t="0"/>
            <a:stretch/>
          </p:blipFill>
          <p:spPr>
            <a:xfrm>
              <a:off x="2671488" y="1521517"/>
              <a:ext cx="1173691" cy="1173691"/>
            </a:xfrm>
            <a:prstGeom prst="rect">
              <a:avLst/>
            </a:prstGeom>
            <a:noFill/>
            <a:ln>
              <a:noFill/>
            </a:ln>
          </p:spPr>
        </p:pic>
      </p:gr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Compréhension globale">
  <p:cSld name="Intercalaire Compréhension globale">
    <p:spTree>
      <p:nvGrpSpPr>
        <p:cNvPr id="325" name="Shape 325"/>
        <p:cNvGrpSpPr/>
        <p:nvPr/>
      </p:nvGrpSpPr>
      <p:grpSpPr>
        <a:xfrm>
          <a:off x="0" y="0"/>
          <a:ext cx="0" cy="0"/>
          <a:chOff x="0" y="0"/>
          <a:chExt cx="0" cy="0"/>
        </a:xfrm>
      </p:grpSpPr>
      <p:grpSp>
        <p:nvGrpSpPr>
          <p:cNvPr id="326" name="Google Shape;326;p82"/>
          <p:cNvGrpSpPr/>
          <p:nvPr/>
        </p:nvGrpSpPr>
        <p:grpSpPr>
          <a:xfrm>
            <a:off x="4932835" y="1459304"/>
            <a:ext cx="6054377" cy="3711725"/>
            <a:chOff x="1715066" y="1103461"/>
            <a:chExt cx="5717724" cy="3124203"/>
          </a:xfrm>
        </p:grpSpPr>
        <p:sp>
          <p:nvSpPr>
            <p:cNvPr id="327" name="Google Shape;327;p82"/>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28" name="Google Shape;328;p82"/>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pic>
        <p:nvPicPr>
          <p:cNvPr id="329" name="Google Shape;329;p82"/>
          <p:cNvPicPr preferRelativeResize="0"/>
          <p:nvPr/>
        </p:nvPicPr>
        <p:blipFill rotWithShape="1">
          <a:blip r:embed="rId2">
            <a:alphaModFix/>
          </a:blip>
          <a:srcRect b="0" l="0" r="0" t="0"/>
          <a:stretch/>
        </p:blipFill>
        <p:spPr>
          <a:xfrm>
            <a:off x="861539" y="1553667"/>
            <a:ext cx="3291362" cy="3291362"/>
          </a:xfrm>
          <a:prstGeom prst="rect">
            <a:avLst/>
          </a:prstGeom>
          <a:noFill/>
          <a:ln>
            <a:noFill/>
          </a:ln>
        </p:spPr>
      </p:pic>
      <p:sp>
        <p:nvSpPr>
          <p:cNvPr id="330" name="Google Shape;330;p82"/>
          <p:cNvSpPr txBox="1"/>
          <p:nvPr/>
        </p:nvSpPr>
        <p:spPr>
          <a:xfrm>
            <a:off x="5001813" y="2239385"/>
            <a:ext cx="5985399" cy="170860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4400" u="none" cap="none" strike="noStrike">
                <a:solidFill>
                  <a:srgbClr val="156082"/>
                </a:solidFill>
                <a:latin typeface="Arial"/>
                <a:ea typeface="Arial"/>
                <a:cs typeface="Arial"/>
                <a:sym typeface="Arial"/>
              </a:rPr>
              <a:t>Compréhension globale</a:t>
            </a:r>
            <a:endParaRPr/>
          </a:p>
        </p:txBody>
      </p:sp>
      <p:sp>
        <p:nvSpPr>
          <p:cNvPr id="331" name="Google Shape;331;p82"/>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lecture fluence">
  <p:cSld name="intercalaire lecture fluence">
    <p:spTree>
      <p:nvGrpSpPr>
        <p:cNvPr id="332" name="Shape 332"/>
        <p:cNvGrpSpPr/>
        <p:nvPr/>
      </p:nvGrpSpPr>
      <p:grpSpPr>
        <a:xfrm>
          <a:off x="0" y="0"/>
          <a:ext cx="0" cy="0"/>
          <a:chOff x="0" y="0"/>
          <a:chExt cx="0" cy="0"/>
        </a:xfrm>
      </p:grpSpPr>
      <p:grpSp>
        <p:nvGrpSpPr>
          <p:cNvPr id="333" name="Google Shape;333;p83"/>
          <p:cNvGrpSpPr/>
          <p:nvPr/>
        </p:nvGrpSpPr>
        <p:grpSpPr>
          <a:xfrm>
            <a:off x="4932835" y="1459304"/>
            <a:ext cx="6054377" cy="3711725"/>
            <a:chOff x="1715066" y="1103461"/>
            <a:chExt cx="5717724" cy="3124203"/>
          </a:xfrm>
        </p:grpSpPr>
        <p:sp>
          <p:nvSpPr>
            <p:cNvPr id="334" name="Google Shape;334;p83"/>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35" name="Google Shape;335;p83"/>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336" name="Google Shape;336;p83"/>
          <p:cNvSpPr txBox="1"/>
          <p:nvPr/>
        </p:nvSpPr>
        <p:spPr>
          <a:xfrm>
            <a:off x="5001813" y="2239385"/>
            <a:ext cx="5985399" cy="82157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fr-FR" sz="4400" u="none" cap="none" strike="noStrike">
                <a:solidFill>
                  <a:srgbClr val="156082"/>
                </a:solidFill>
                <a:latin typeface="Arial"/>
                <a:ea typeface="Arial"/>
                <a:cs typeface="Arial"/>
                <a:sym typeface="Arial"/>
              </a:rPr>
              <a:t>Lecture fluence</a:t>
            </a:r>
            <a:endParaRPr/>
          </a:p>
        </p:txBody>
      </p:sp>
      <p:sp>
        <p:nvSpPr>
          <p:cNvPr id="337" name="Google Shape;337;p83"/>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38" name="Google Shape;338;p83"/>
          <p:cNvPicPr preferRelativeResize="0"/>
          <p:nvPr/>
        </p:nvPicPr>
        <p:blipFill rotWithShape="1">
          <a:blip r:embed="rId2">
            <a:alphaModFix/>
          </a:blip>
          <a:srcRect b="0" l="0" r="0" t="0"/>
          <a:stretch/>
        </p:blipFill>
        <p:spPr>
          <a:xfrm>
            <a:off x="698853" y="1567032"/>
            <a:ext cx="3528999" cy="3528999"/>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vide">
  <p:cSld name="Intercalaire vide">
    <p:spTree>
      <p:nvGrpSpPr>
        <p:cNvPr id="339" name="Shape 339"/>
        <p:cNvGrpSpPr/>
        <p:nvPr/>
      </p:nvGrpSpPr>
      <p:grpSpPr>
        <a:xfrm>
          <a:off x="0" y="0"/>
          <a:ext cx="0" cy="0"/>
          <a:chOff x="0" y="0"/>
          <a:chExt cx="0" cy="0"/>
        </a:xfrm>
      </p:grpSpPr>
      <p:grpSp>
        <p:nvGrpSpPr>
          <p:cNvPr id="340" name="Google Shape;340;p84"/>
          <p:cNvGrpSpPr/>
          <p:nvPr/>
        </p:nvGrpSpPr>
        <p:grpSpPr>
          <a:xfrm>
            <a:off x="4932835" y="1459304"/>
            <a:ext cx="6054377" cy="3711725"/>
            <a:chOff x="1715066" y="1103461"/>
            <a:chExt cx="5717724" cy="3124203"/>
          </a:xfrm>
        </p:grpSpPr>
        <p:sp>
          <p:nvSpPr>
            <p:cNvPr id="341" name="Google Shape;341;p84"/>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342" name="Google Shape;342;p84"/>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343" name="Google Shape;343;p84"/>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4" name="Google Shape;344;p84"/>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45" name="Shape 345"/>
        <p:cNvGrpSpPr/>
        <p:nvPr/>
      </p:nvGrpSpPr>
      <p:grpSpPr>
        <a:xfrm>
          <a:off x="0" y="0"/>
          <a:ext cx="0" cy="0"/>
          <a:chOff x="0" y="0"/>
          <a:chExt cx="0" cy="0"/>
        </a:xfrm>
      </p:grpSpPr>
      <p:sp>
        <p:nvSpPr>
          <p:cNvPr id="346" name="Google Shape;346;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7" name="Google Shape;347;p8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8" name="Google Shape;348;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9" name="Google Shape;349;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0" name="Google Shape;350;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51" name="Shape 351"/>
        <p:cNvGrpSpPr/>
        <p:nvPr/>
      </p:nvGrpSpPr>
      <p:grpSpPr>
        <a:xfrm>
          <a:off x="0" y="0"/>
          <a:ext cx="0" cy="0"/>
          <a:chOff x="0" y="0"/>
          <a:chExt cx="0" cy="0"/>
        </a:xfrm>
      </p:grpSpPr>
      <p:sp>
        <p:nvSpPr>
          <p:cNvPr id="352" name="Google Shape;352;p8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3" name="Google Shape;353;p8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4" name="Google Shape;354;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5" name="Google Shape;355;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6" name="Google Shape;356;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theme" Target="../theme/theme1.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png"/><Relationship Id="rId4" Type="http://schemas.openxmlformats.org/officeDocument/2006/relationships/image" Target="../media/image5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35.jpg"/><Relationship Id="rId9" Type="http://schemas.openxmlformats.org/officeDocument/2006/relationships/image" Target="../media/image33.png"/><Relationship Id="rId5" Type="http://schemas.openxmlformats.org/officeDocument/2006/relationships/image" Target="../media/image55.png"/><Relationship Id="rId6" Type="http://schemas.openxmlformats.org/officeDocument/2006/relationships/image" Target="../media/image53.png"/><Relationship Id="rId7" Type="http://schemas.openxmlformats.org/officeDocument/2006/relationships/image" Target="../media/image50.png"/><Relationship Id="rId8"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s://drive.google.com/drive/folders/15A4aThGXboZ7RlTminYue4etFTXwyFRM?usp=drive_link" TargetMode="Externa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4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37.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 Id="rId3" Type="http://schemas.openxmlformats.org/officeDocument/2006/relationships/image" Target="../media/image4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7.pn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 Id="rId3" Type="http://schemas.openxmlformats.org/officeDocument/2006/relationships/image" Target="../media/image7.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 Id="rId3" Type="http://schemas.openxmlformats.org/officeDocument/2006/relationships/image" Target="../media/image6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image" Target="../media/image26.png"/><Relationship Id="rId4" Type="http://schemas.openxmlformats.org/officeDocument/2006/relationships/image" Target="../media/image37.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5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4.xml"/><Relationship Id="rId3" Type="http://schemas.openxmlformats.org/officeDocument/2006/relationships/image" Target="../media/image4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5.xml"/><Relationship Id="rId3" Type="http://schemas.openxmlformats.org/officeDocument/2006/relationships/image" Target="../media/image4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7.xml"/><Relationship Id="rId3" Type="http://schemas.openxmlformats.org/officeDocument/2006/relationships/image" Target="../media/image52.png"/><Relationship Id="rId4" Type="http://schemas.openxmlformats.org/officeDocument/2006/relationships/image" Target="../media/image5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1.xml"/><Relationship Id="rId3"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
          <p:cNvSpPr txBox="1"/>
          <p:nvPr>
            <p:ph idx="1" type="body"/>
          </p:nvPr>
        </p:nvSpPr>
        <p:spPr>
          <a:xfrm>
            <a:off x="2120816" y="3042840"/>
            <a:ext cx="4791600" cy="392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Défis climatiques</a:t>
            </a:r>
            <a:endParaRPr/>
          </a:p>
        </p:txBody>
      </p:sp>
      <p:sp>
        <p:nvSpPr>
          <p:cNvPr id="363" name="Google Shape;363;p1"/>
          <p:cNvSpPr txBox="1"/>
          <p:nvPr>
            <p:ph idx="2" type="body"/>
          </p:nvPr>
        </p:nvSpPr>
        <p:spPr>
          <a:xfrm>
            <a:off x="2120816" y="3740158"/>
            <a:ext cx="4791600" cy="392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Compréhension globale et lecture fluence</a:t>
            </a:r>
            <a:endParaRPr/>
          </a:p>
        </p:txBody>
      </p:sp>
      <p:sp>
        <p:nvSpPr>
          <p:cNvPr id="364" name="Google Shape;364;p1"/>
          <p:cNvSpPr txBox="1"/>
          <p:nvPr>
            <p:ph idx="4" type="body"/>
          </p:nvPr>
        </p:nvSpPr>
        <p:spPr>
          <a:xfrm>
            <a:off x="10803924" y="1882678"/>
            <a:ext cx="356925" cy="346211"/>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CBF18"/>
              </a:buClr>
              <a:buSzPts val="1800"/>
              <a:buNone/>
            </a:pPr>
            <a:r>
              <a:rPr lang="fr-FR"/>
              <a:t>1</a:t>
            </a:r>
            <a:endParaRPr/>
          </a:p>
        </p:txBody>
      </p:sp>
      <p:sp>
        <p:nvSpPr>
          <p:cNvPr id="365" name="Google Shape;365;p1"/>
          <p:cNvSpPr txBox="1"/>
          <p:nvPr>
            <p:ph idx="5" type="body"/>
          </p:nvPr>
        </p:nvSpPr>
        <p:spPr>
          <a:xfrm>
            <a:off x="848298" y="3085990"/>
            <a:ext cx="360741" cy="392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5</a:t>
            </a:r>
            <a:endParaRPr/>
          </a:p>
        </p:txBody>
      </p:sp>
      <p:sp>
        <p:nvSpPr>
          <p:cNvPr id="366" name="Google Shape;366;p1"/>
          <p:cNvSpPr txBox="1"/>
          <p:nvPr>
            <p:ph idx="6" type="body"/>
          </p:nvPr>
        </p:nvSpPr>
        <p:spPr>
          <a:xfrm>
            <a:off x="940049" y="3783094"/>
            <a:ext cx="360741" cy="392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3</a:t>
            </a:r>
            <a:endParaRPr/>
          </a:p>
        </p:txBody>
      </p:sp>
      <p:pic>
        <p:nvPicPr>
          <p:cNvPr id="367" name="Google Shape;367;p1"/>
          <p:cNvPicPr preferRelativeResize="0"/>
          <p:nvPr/>
        </p:nvPicPr>
        <p:blipFill rotWithShape="1">
          <a:blip r:embed="rId3">
            <a:alphaModFix/>
          </a:blip>
          <a:srcRect b="0" l="0" r="0" t="0"/>
          <a:stretch/>
        </p:blipFill>
        <p:spPr>
          <a:xfrm>
            <a:off x="393291" y="4296697"/>
            <a:ext cx="3303638" cy="1995948"/>
          </a:xfrm>
          <a:prstGeom prst="rect">
            <a:avLst/>
          </a:prstGeom>
          <a:noFill/>
          <a:ln>
            <a:noFill/>
          </a:ln>
        </p:spPr>
      </p:pic>
      <p:pic>
        <p:nvPicPr>
          <p:cNvPr id="368" name="Google Shape;368;p1"/>
          <p:cNvPicPr preferRelativeResize="0"/>
          <p:nvPr/>
        </p:nvPicPr>
        <p:blipFill rotWithShape="1">
          <a:blip r:embed="rId4">
            <a:alphaModFix/>
          </a:blip>
          <a:srcRect b="0" l="0" r="0" t="0"/>
          <a:stretch/>
        </p:blipFill>
        <p:spPr>
          <a:xfrm>
            <a:off x="3795252" y="4296697"/>
            <a:ext cx="3117165" cy="1995948"/>
          </a:xfrm>
          <a:prstGeom prst="rect">
            <a:avLst/>
          </a:prstGeom>
          <a:noFill/>
          <a:ln>
            <a:noFill/>
          </a:ln>
        </p:spPr>
      </p:pic>
      <p:sp>
        <p:nvSpPr>
          <p:cNvPr id="369" name="Google Shape;369;p1"/>
          <p:cNvSpPr txBox="1"/>
          <p:nvPr/>
        </p:nvSpPr>
        <p:spPr>
          <a:xfrm>
            <a:off x="2285700" y="2060395"/>
            <a:ext cx="548700" cy="4458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None/>
            </a:pPr>
            <a:r>
              <a:rPr b="1" lang="fr-FR" sz="3000">
                <a:solidFill>
                  <a:srgbClr val="0070C0"/>
                </a:solidFill>
                <a:latin typeface="Calibri"/>
                <a:ea typeface="Calibri"/>
                <a:cs typeface="Calibri"/>
                <a:sym typeface="Calibri"/>
              </a:rPr>
              <a:t>5</a:t>
            </a:r>
            <a:endParaRPr b="1" sz="3000">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3" name="Shape 373"/>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7" name="Shape 377"/>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1" name="Shape 381"/>
        <p:cNvGrpSpPr/>
        <p:nvPr/>
      </p:nvGrpSpPr>
      <p:grpSpPr>
        <a:xfrm>
          <a:off x="0" y="0"/>
          <a:ext cx="0" cy="0"/>
          <a:chOff x="0" y="0"/>
          <a:chExt cx="0" cy="0"/>
        </a:xfrm>
      </p:grpSpPr>
      <p:pic>
        <p:nvPicPr>
          <p:cNvPr id="382" name="Google Shape;382;p4"/>
          <p:cNvPicPr preferRelativeResize="0"/>
          <p:nvPr/>
        </p:nvPicPr>
        <p:blipFill rotWithShape="1">
          <a:blip r:embed="rId3">
            <a:alphaModFix/>
          </a:blip>
          <a:srcRect b="0" l="0" r="0" t="0"/>
          <a:stretch/>
        </p:blipFill>
        <p:spPr>
          <a:xfrm rot="-1924716">
            <a:off x="8557753" y="4294257"/>
            <a:ext cx="1564020" cy="174252"/>
          </a:xfrm>
          <a:prstGeom prst="rect">
            <a:avLst/>
          </a:prstGeom>
          <a:noFill/>
          <a:ln>
            <a:noFill/>
          </a:ln>
        </p:spPr>
      </p:pic>
      <p:pic>
        <p:nvPicPr>
          <p:cNvPr id="383" name="Google Shape;383;p4"/>
          <p:cNvPicPr preferRelativeResize="0"/>
          <p:nvPr/>
        </p:nvPicPr>
        <p:blipFill rotWithShape="1">
          <a:blip r:embed="rId4">
            <a:alphaModFix/>
          </a:blip>
          <a:srcRect b="30055" l="11665" r="26247" t="23325"/>
          <a:stretch/>
        </p:blipFill>
        <p:spPr>
          <a:xfrm>
            <a:off x="8786281" y="2316888"/>
            <a:ext cx="1478097" cy="1109845"/>
          </a:xfrm>
          <a:prstGeom prst="rect">
            <a:avLst/>
          </a:prstGeom>
          <a:noFill/>
          <a:ln>
            <a:noFill/>
          </a:ln>
          <a:effectLst>
            <a:outerShdw blurRad="50800" rotWithShape="0" algn="l" dist="38100">
              <a:srgbClr val="000000">
                <a:alpha val="40000"/>
              </a:srgbClr>
            </a:outerShdw>
          </a:effectLst>
        </p:spPr>
      </p:pic>
      <p:pic>
        <p:nvPicPr>
          <p:cNvPr id="384" name="Google Shape;384;p4"/>
          <p:cNvPicPr preferRelativeResize="0"/>
          <p:nvPr/>
        </p:nvPicPr>
        <p:blipFill rotWithShape="1">
          <a:blip r:embed="rId5">
            <a:alphaModFix/>
          </a:blip>
          <a:srcRect b="0" l="0" r="0" t="0"/>
          <a:stretch/>
        </p:blipFill>
        <p:spPr>
          <a:xfrm flipH="1">
            <a:off x="9505625" y="4810510"/>
            <a:ext cx="413335" cy="397411"/>
          </a:xfrm>
          <a:prstGeom prst="rect">
            <a:avLst/>
          </a:prstGeom>
          <a:noFill/>
          <a:ln>
            <a:noFill/>
          </a:ln>
        </p:spPr>
      </p:pic>
      <p:pic>
        <p:nvPicPr>
          <p:cNvPr id="385" name="Google Shape;385;p4"/>
          <p:cNvPicPr preferRelativeResize="0"/>
          <p:nvPr/>
        </p:nvPicPr>
        <p:blipFill rotWithShape="1">
          <a:blip r:embed="rId6">
            <a:alphaModFix/>
          </a:blip>
          <a:srcRect b="0" l="0" r="0" t="0"/>
          <a:stretch/>
        </p:blipFill>
        <p:spPr>
          <a:xfrm>
            <a:off x="6769475" y="4700745"/>
            <a:ext cx="1491516" cy="1080393"/>
          </a:xfrm>
          <a:prstGeom prst="rect">
            <a:avLst/>
          </a:prstGeom>
          <a:noFill/>
          <a:ln>
            <a:noFill/>
          </a:ln>
          <a:effectLst>
            <a:outerShdw blurRad="50800" rotWithShape="0" algn="t" dir="5400000" dist="38100">
              <a:srgbClr val="000000">
                <a:alpha val="40000"/>
              </a:srgbClr>
            </a:outerShdw>
          </a:effectLst>
        </p:spPr>
      </p:pic>
      <p:sp>
        <p:nvSpPr>
          <p:cNvPr id="386" name="Google Shape;386;p4"/>
          <p:cNvSpPr txBox="1"/>
          <p:nvPr/>
        </p:nvSpPr>
        <p:spPr>
          <a:xfrm>
            <a:off x="8617364" y="3426733"/>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067">
                <a:solidFill>
                  <a:srgbClr val="000000"/>
                </a:solidFill>
                <a:latin typeface="Calibri"/>
                <a:ea typeface="Calibri"/>
                <a:cs typeface="Calibri"/>
                <a:sym typeface="Calibri"/>
              </a:rPr>
              <a:t>Cahier de l’élève</a:t>
            </a:r>
            <a:endParaRPr/>
          </a:p>
        </p:txBody>
      </p:sp>
      <p:sp>
        <p:nvSpPr>
          <p:cNvPr id="387" name="Google Shape;387;p4"/>
          <p:cNvSpPr/>
          <p:nvPr/>
        </p:nvSpPr>
        <p:spPr>
          <a:xfrm>
            <a:off x="4218715" y="3878375"/>
            <a:ext cx="1349291" cy="58496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067">
                <a:solidFill>
                  <a:srgbClr val="000000"/>
                </a:solidFill>
                <a:latin typeface="Calibri"/>
                <a:ea typeface="Calibri"/>
                <a:cs typeface="Calibri"/>
                <a:sym typeface="Calibri"/>
              </a:rPr>
              <a:t>Fiche technique de préparation de la séance</a:t>
            </a:r>
            <a:endParaRPr/>
          </a:p>
        </p:txBody>
      </p:sp>
      <p:pic>
        <p:nvPicPr>
          <p:cNvPr id="388" name="Google Shape;388;p4"/>
          <p:cNvPicPr preferRelativeResize="0"/>
          <p:nvPr/>
        </p:nvPicPr>
        <p:blipFill rotWithShape="1">
          <a:blip r:embed="rId7">
            <a:alphaModFix/>
          </a:blip>
          <a:srcRect b="0" l="0" r="0" t="0"/>
          <a:stretch/>
        </p:blipFill>
        <p:spPr>
          <a:xfrm>
            <a:off x="4010586" y="2316888"/>
            <a:ext cx="1765551" cy="1457749"/>
          </a:xfrm>
          <a:prstGeom prst="rect">
            <a:avLst/>
          </a:prstGeom>
          <a:noFill/>
          <a:ln cap="flat" cmpd="sng" w="9525">
            <a:solidFill>
              <a:srgbClr val="156082"/>
            </a:solidFill>
            <a:prstDash val="solid"/>
            <a:round/>
            <a:headEnd len="sm" w="sm" type="none"/>
            <a:tailEnd len="sm" w="sm" type="none"/>
          </a:ln>
          <a:effectLst>
            <a:outerShdw blurRad="50800" rotWithShape="0" algn="t" dir="5400000" dist="38100">
              <a:srgbClr val="000000">
                <a:alpha val="40000"/>
              </a:srgbClr>
            </a:outerShdw>
          </a:effectLst>
        </p:spPr>
      </p:pic>
      <p:sp>
        <p:nvSpPr>
          <p:cNvPr id="389" name="Google Shape;389;p4"/>
          <p:cNvSpPr/>
          <p:nvPr/>
        </p:nvSpPr>
        <p:spPr>
          <a:xfrm>
            <a:off x="2118499" y="3514273"/>
            <a:ext cx="1349291"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067">
                <a:solidFill>
                  <a:srgbClr val="000000"/>
                </a:solidFill>
                <a:latin typeface="Calibri"/>
                <a:ea typeface="Calibri"/>
                <a:cs typeface="Calibri"/>
                <a:sym typeface="Calibri"/>
              </a:rPr>
              <a:t>Support PPT</a:t>
            </a:r>
            <a:endParaRPr/>
          </a:p>
        </p:txBody>
      </p:sp>
      <p:sp>
        <p:nvSpPr>
          <p:cNvPr id="390" name="Google Shape;390;p4"/>
          <p:cNvSpPr txBox="1"/>
          <p:nvPr/>
        </p:nvSpPr>
        <p:spPr>
          <a:xfrm>
            <a:off x="6383334" y="3948484"/>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067">
                <a:solidFill>
                  <a:srgbClr val="000000"/>
                </a:solidFill>
                <a:latin typeface="Calibri"/>
                <a:ea typeface="Calibri"/>
                <a:cs typeface="Calibri"/>
                <a:sym typeface="Calibri"/>
              </a:rPr>
              <a:t>Livret de l’élève</a:t>
            </a:r>
            <a:endParaRPr/>
          </a:p>
        </p:txBody>
      </p:sp>
      <p:pic>
        <p:nvPicPr>
          <p:cNvPr id="391" name="Google Shape;391;p4"/>
          <p:cNvPicPr preferRelativeResize="0"/>
          <p:nvPr/>
        </p:nvPicPr>
        <p:blipFill rotWithShape="1">
          <a:blip r:embed="rId8">
            <a:alphaModFix/>
          </a:blip>
          <a:srcRect b="3573" l="1131" r="957" t="3129"/>
          <a:stretch/>
        </p:blipFill>
        <p:spPr>
          <a:xfrm>
            <a:off x="6869604" y="2357380"/>
            <a:ext cx="1108868" cy="1457750"/>
          </a:xfrm>
          <a:prstGeom prst="rect">
            <a:avLst/>
          </a:prstGeom>
          <a:noFill/>
          <a:ln cap="flat" cmpd="sng" w="9525">
            <a:solidFill>
              <a:srgbClr val="156082"/>
            </a:solidFill>
            <a:prstDash val="solid"/>
            <a:round/>
            <a:headEnd len="sm" w="sm" type="none"/>
            <a:tailEnd len="sm" w="sm" type="none"/>
          </a:ln>
          <a:effectLst>
            <a:outerShdw blurRad="50800" rotWithShape="0" algn="tl" dir="2700000" dist="38100">
              <a:srgbClr val="000000">
                <a:alpha val="40000"/>
              </a:srgbClr>
            </a:outerShdw>
          </a:effectLst>
        </p:spPr>
      </p:pic>
      <p:pic>
        <p:nvPicPr>
          <p:cNvPr id="392" name="Google Shape;392;p4"/>
          <p:cNvPicPr preferRelativeResize="0"/>
          <p:nvPr/>
        </p:nvPicPr>
        <p:blipFill rotWithShape="1">
          <a:blip r:embed="rId9">
            <a:alphaModFix/>
          </a:blip>
          <a:srcRect b="0" l="0" r="0" t="0"/>
          <a:stretch/>
        </p:blipFill>
        <p:spPr>
          <a:xfrm>
            <a:off x="1731967" y="2311503"/>
            <a:ext cx="2007221" cy="1109845"/>
          </a:xfrm>
          <a:prstGeom prst="rect">
            <a:avLst/>
          </a:prstGeom>
          <a:noFill/>
          <a:ln cap="flat" cmpd="sng" w="9525">
            <a:solidFill>
              <a:srgbClr val="156082"/>
            </a:solidFill>
            <a:prstDash val="solid"/>
            <a:round/>
            <a:headEnd len="sm" w="sm" type="none"/>
            <a:tailEnd len="sm" w="sm" type="none"/>
          </a:ln>
          <a:effectLst>
            <a:outerShdw blurRad="50800" rotWithShape="0" algn="tl" dir="2700000" dist="3810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6" name="Shape 396"/>
        <p:cNvGrpSpPr/>
        <p:nvPr/>
      </p:nvGrpSpPr>
      <p:grpSpPr>
        <a:xfrm>
          <a:off x="0" y="0"/>
          <a:ext cx="0" cy="0"/>
          <a:chOff x="0" y="0"/>
          <a:chExt cx="0" cy="0"/>
        </a:xfrm>
      </p:grpSpPr>
      <p:sp>
        <p:nvSpPr>
          <p:cNvPr id="397" name="Google Shape;397;p5"/>
          <p:cNvSpPr txBox="1"/>
          <p:nvPr>
            <p:ph type="title"/>
          </p:nvPr>
        </p:nvSpPr>
        <p:spPr>
          <a:xfrm>
            <a:off x="867228" y="214619"/>
            <a:ext cx="10515600" cy="7163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4546A"/>
              </a:buClr>
              <a:buSzPts val="3200"/>
              <a:buFont typeface="Calibri"/>
              <a:buNone/>
            </a:pPr>
            <a:r>
              <a:rPr lang="fr-FR"/>
              <a:t>Repérage dans l’unité didactique (1/3)</a:t>
            </a:r>
            <a:endParaRPr/>
          </a:p>
        </p:txBody>
      </p:sp>
      <p:sp>
        <p:nvSpPr>
          <p:cNvPr id="398" name="Google Shape;398;p5"/>
          <p:cNvSpPr/>
          <p:nvPr/>
        </p:nvSpPr>
        <p:spPr>
          <a:xfrm>
            <a:off x="288414" y="1164848"/>
            <a:ext cx="11449693" cy="445728"/>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lt1"/>
                </a:solidFill>
                <a:latin typeface="Calibri"/>
                <a:ea typeface="Calibri"/>
                <a:cs typeface="Calibri"/>
                <a:sym typeface="Calibri"/>
              </a:rPr>
              <a:t>SEMAINE 1</a:t>
            </a:r>
            <a:endParaRPr/>
          </a:p>
        </p:txBody>
      </p:sp>
      <p:sp>
        <p:nvSpPr>
          <p:cNvPr id="399" name="Google Shape;399;p5"/>
          <p:cNvSpPr/>
          <p:nvPr/>
        </p:nvSpPr>
        <p:spPr>
          <a:xfrm>
            <a:off x="310645" y="3718093"/>
            <a:ext cx="11628766" cy="943107"/>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3" name="Shape 403"/>
        <p:cNvGrpSpPr/>
        <p:nvPr/>
      </p:nvGrpSpPr>
      <p:grpSpPr>
        <a:xfrm>
          <a:off x="0" y="0"/>
          <a:ext cx="0" cy="0"/>
          <a:chOff x="0" y="0"/>
          <a:chExt cx="0" cy="0"/>
        </a:xfrm>
      </p:grpSpPr>
      <p:sp>
        <p:nvSpPr>
          <p:cNvPr id="404" name="Google Shape;404;p6"/>
          <p:cNvSpPr txBox="1"/>
          <p:nvPr>
            <p:ph type="title"/>
          </p:nvPr>
        </p:nvSpPr>
        <p:spPr>
          <a:xfrm>
            <a:off x="867228" y="214619"/>
            <a:ext cx="10515600" cy="7163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4546A"/>
              </a:buClr>
              <a:buSzPts val="3200"/>
              <a:buFont typeface="Calibri"/>
              <a:buNone/>
            </a:pPr>
            <a:r>
              <a:rPr lang="fr-FR"/>
              <a:t>Repérage dans l’unité didactique (2/3)</a:t>
            </a:r>
            <a:endParaRPr/>
          </a:p>
        </p:txBody>
      </p:sp>
      <p:sp>
        <p:nvSpPr>
          <p:cNvPr id="405" name="Google Shape;405;p6"/>
          <p:cNvSpPr/>
          <p:nvPr/>
        </p:nvSpPr>
        <p:spPr>
          <a:xfrm>
            <a:off x="288414" y="1164848"/>
            <a:ext cx="11449693" cy="445728"/>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lt1"/>
                </a:solidFill>
                <a:latin typeface="Calibri"/>
                <a:ea typeface="Calibri"/>
                <a:cs typeface="Calibri"/>
                <a:sym typeface="Calibri"/>
              </a:rPr>
              <a:t>SEMAINE 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9" name="Shape 409"/>
        <p:cNvGrpSpPr/>
        <p:nvPr/>
      </p:nvGrpSpPr>
      <p:grpSpPr>
        <a:xfrm>
          <a:off x="0" y="0"/>
          <a:ext cx="0" cy="0"/>
          <a:chOff x="0" y="0"/>
          <a:chExt cx="0" cy="0"/>
        </a:xfrm>
      </p:grpSpPr>
      <p:sp>
        <p:nvSpPr>
          <p:cNvPr id="410" name="Google Shape;410;p7"/>
          <p:cNvSpPr txBox="1"/>
          <p:nvPr>
            <p:ph type="title"/>
          </p:nvPr>
        </p:nvSpPr>
        <p:spPr>
          <a:xfrm>
            <a:off x="867228" y="214619"/>
            <a:ext cx="10515600" cy="7163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4546A"/>
              </a:buClr>
              <a:buSzPts val="3200"/>
              <a:buFont typeface="Calibri"/>
              <a:buNone/>
            </a:pPr>
            <a:r>
              <a:rPr lang="fr-FR"/>
              <a:t>Repérage dans l’unité didactique (3/3)</a:t>
            </a:r>
            <a:endParaRPr/>
          </a:p>
        </p:txBody>
      </p:sp>
      <p:sp>
        <p:nvSpPr>
          <p:cNvPr id="411" name="Google Shape;411;p7"/>
          <p:cNvSpPr/>
          <p:nvPr/>
        </p:nvSpPr>
        <p:spPr>
          <a:xfrm>
            <a:off x="288414" y="1164848"/>
            <a:ext cx="11449693" cy="445728"/>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lt1"/>
                </a:solidFill>
                <a:latin typeface="Calibri"/>
                <a:ea typeface="Calibri"/>
                <a:cs typeface="Calibri"/>
                <a:sym typeface="Calibri"/>
              </a:rPr>
              <a:t>SEMAINE 3</a:t>
            </a:r>
            <a:endParaRPr/>
          </a:p>
        </p:txBody>
      </p:sp>
      <p:sp>
        <p:nvSpPr>
          <p:cNvPr id="412" name="Google Shape;412;p7"/>
          <p:cNvSpPr/>
          <p:nvPr/>
        </p:nvSpPr>
        <p:spPr>
          <a:xfrm>
            <a:off x="567842" y="3833965"/>
            <a:ext cx="11170264" cy="445728"/>
          </a:xfrm>
          <a:prstGeom prst="rect">
            <a:avLst/>
          </a:prstGeom>
          <a:solidFill>
            <a:schemeClr val="accent6"/>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lt1"/>
                </a:solidFill>
                <a:latin typeface="Calibri"/>
                <a:ea typeface="Calibri"/>
                <a:cs typeface="Calibri"/>
                <a:sym typeface="Calibri"/>
              </a:rPr>
              <a:t>Fin de l’unité 5</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6" name="Shape 416"/>
        <p:cNvGrpSpPr/>
        <p:nvPr/>
      </p:nvGrpSpPr>
      <p:grpSpPr>
        <a:xfrm>
          <a:off x="0" y="0"/>
          <a:ext cx="0" cy="0"/>
          <a:chOff x="0" y="0"/>
          <a:chExt cx="0" cy="0"/>
        </a:xfrm>
      </p:grpSpPr>
      <p:sp>
        <p:nvSpPr>
          <p:cNvPr id="417" name="Google Shape;417;p8"/>
          <p:cNvSpPr txBox="1"/>
          <p:nvPr>
            <p:ph idx="1" type="body"/>
          </p:nvPr>
        </p:nvSpPr>
        <p:spPr>
          <a:xfrm>
            <a:off x="2233324" y="1132548"/>
            <a:ext cx="9463104" cy="1071438"/>
          </a:xfrm>
          <a:prstGeom prst="rect">
            <a:avLst/>
          </a:prstGeom>
          <a:noFill/>
          <a:ln>
            <a:noFill/>
          </a:ln>
        </p:spPr>
        <p:txBody>
          <a:bodyPr anchorCtr="0" anchor="ctr" bIns="45700" lIns="91425" spcFirstLastPara="1" rIns="91425" wrap="square" tIns="45700">
            <a:normAutofit/>
          </a:bodyPr>
          <a:lstStyle/>
          <a:p>
            <a:pPr indent="-285750" lvl="0" marL="285750" rtl="0" algn="just">
              <a:lnSpc>
                <a:spcPct val="90000"/>
              </a:lnSpc>
              <a:spcBef>
                <a:spcPts val="0"/>
              </a:spcBef>
              <a:spcAft>
                <a:spcPts val="0"/>
              </a:spcAft>
              <a:buClr>
                <a:schemeClr val="dk1"/>
              </a:buClr>
              <a:buSzPts val="1800"/>
              <a:buFont typeface="Arial"/>
              <a:buChar char="•"/>
            </a:pPr>
            <a:r>
              <a:rPr lang="fr-FR"/>
              <a:t>Identifier les parties qui composent un texte explicatif.</a:t>
            </a:r>
            <a:endParaRPr/>
          </a:p>
          <a:p>
            <a:pPr indent="-285750" lvl="0" marL="285750" rtl="0" algn="just">
              <a:lnSpc>
                <a:spcPct val="90000"/>
              </a:lnSpc>
              <a:spcBef>
                <a:spcPts val="1000"/>
              </a:spcBef>
              <a:spcAft>
                <a:spcPts val="0"/>
              </a:spcAft>
              <a:buClr>
                <a:schemeClr val="dk1"/>
              </a:buClr>
              <a:buSzPts val="1800"/>
              <a:buFont typeface="Arial"/>
              <a:buChar char="•"/>
            </a:pPr>
            <a:r>
              <a:rPr lang="fr-FR"/>
              <a:t>Marquer des pauses logiques pour structurer mon propos.</a:t>
            </a:r>
            <a:endParaRPr/>
          </a:p>
        </p:txBody>
      </p:sp>
      <p:sp>
        <p:nvSpPr>
          <p:cNvPr id="418" name="Google Shape;418;p8"/>
          <p:cNvSpPr txBox="1"/>
          <p:nvPr>
            <p:ph idx="2" type="body"/>
          </p:nvPr>
        </p:nvSpPr>
        <p:spPr>
          <a:xfrm>
            <a:off x="2217704" y="2440832"/>
            <a:ext cx="9478724" cy="945261"/>
          </a:xfrm>
          <a:prstGeom prst="rect">
            <a:avLst/>
          </a:prstGeom>
          <a:noFill/>
          <a:ln>
            <a:noFill/>
          </a:ln>
        </p:spPr>
        <p:txBody>
          <a:bodyPr anchorCtr="0" anchor="ctr"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800"/>
              <a:buFont typeface="Arial"/>
              <a:buChar char="•"/>
            </a:pPr>
            <a:r>
              <a:rPr lang="fr-FR"/>
              <a:t>Parties du texte explicatif:</a:t>
            </a:r>
            <a:endParaRPr/>
          </a:p>
          <a:p>
            <a:pPr indent="-228600" lvl="0" marL="228600" rtl="0" algn="l">
              <a:lnSpc>
                <a:spcPct val="90000"/>
              </a:lnSpc>
              <a:spcBef>
                <a:spcPts val="1000"/>
              </a:spcBef>
              <a:spcAft>
                <a:spcPts val="0"/>
              </a:spcAft>
              <a:buClr>
                <a:schemeClr val="dk1"/>
              </a:buClr>
              <a:buSzPts val="1800"/>
              <a:buFont typeface="Arial"/>
              <a:buChar char="•"/>
            </a:pPr>
            <a:r>
              <a:rPr lang="fr-FR"/>
              <a:t>Phénomène/cause/conséquence/Solutions</a:t>
            </a:r>
            <a:endParaRPr/>
          </a:p>
          <a:p>
            <a:pPr indent="-228600" lvl="0" marL="228600" rtl="0" algn="l">
              <a:lnSpc>
                <a:spcPct val="90000"/>
              </a:lnSpc>
              <a:spcBef>
                <a:spcPts val="1000"/>
              </a:spcBef>
              <a:spcAft>
                <a:spcPts val="0"/>
              </a:spcAft>
              <a:buClr>
                <a:schemeClr val="dk1"/>
              </a:buClr>
              <a:buSzPts val="1800"/>
              <a:buFont typeface="Arial"/>
              <a:buChar char="•"/>
            </a:pPr>
            <a:r>
              <a:rPr lang="fr-FR"/>
              <a:t>Pauses logiques</a:t>
            </a:r>
            <a:endParaRPr/>
          </a:p>
          <a:p>
            <a:pPr indent="-228600" lvl="0" marL="228600" rtl="0" algn="l">
              <a:lnSpc>
                <a:spcPct val="90000"/>
              </a:lnSpc>
              <a:spcBef>
                <a:spcPts val="1000"/>
              </a:spcBef>
              <a:spcAft>
                <a:spcPts val="0"/>
              </a:spcAft>
              <a:buClr>
                <a:schemeClr val="dk1"/>
              </a:buClr>
              <a:buSzPts val="1800"/>
              <a:buFont typeface="Arial"/>
              <a:buChar char="•"/>
            </a:pPr>
            <a:r>
              <a:rPr lang="fr-FR"/>
              <a:t>Structurer le propos/ lecture fluide.</a:t>
            </a:r>
            <a:endParaRPr/>
          </a:p>
        </p:txBody>
      </p:sp>
      <p:sp>
        <p:nvSpPr>
          <p:cNvPr id="419" name="Google Shape;419;p8"/>
          <p:cNvSpPr txBox="1"/>
          <p:nvPr>
            <p:ph idx="3" type="body"/>
          </p:nvPr>
        </p:nvSpPr>
        <p:spPr>
          <a:xfrm>
            <a:off x="2235852" y="3654221"/>
            <a:ext cx="9478724" cy="173410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None/>
            </a:pPr>
            <a:r>
              <a:rPr b="1" lang="fr-FR"/>
              <a:t>Les stratégies enseignées pendant le modelage et pratiques pendant la séance sont :</a:t>
            </a:r>
            <a:endParaRPr/>
          </a:p>
          <a:p>
            <a:pPr indent="-285750" lvl="0" marL="285750" rtl="0" algn="l">
              <a:lnSpc>
                <a:spcPct val="90000"/>
              </a:lnSpc>
              <a:spcBef>
                <a:spcPts val="1000"/>
              </a:spcBef>
              <a:spcAft>
                <a:spcPts val="0"/>
              </a:spcAft>
              <a:buClr>
                <a:schemeClr val="dk1"/>
              </a:buClr>
              <a:buSzPts val="1800"/>
              <a:buFont typeface="Arial"/>
              <a:buChar char="•"/>
            </a:pPr>
            <a:r>
              <a:rPr lang="fr-FR"/>
              <a:t>Verbalisation de la démarche et explicitation à travers des exemples et contre-exemples</a:t>
            </a:r>
            <a:endParaRPr/>
          </a:p>
          <a:p>
            <a:pPr indent="-285750" lvl="0" marL="285750" rtl="0" algn="l">
              <a:lnSpc>
                <a:spcPct val="90000"/>
              </a:lnSpc>
              <a:spcBef>
                <a:spcPts val="1000"/>
              </a:spcBef>
              <a:spcAft>
                <a:spcPts val="0"/>
              </a:spcAft>
              <a:buClr>
                <a:schemeClr val="dk1"/>
              </a:buClr>
              <a:buSzPts val="1800"/>
              <a:buFont typeface="Arial"/>
              <a:buChar char="•"/>
            </a:pPr>
            <a:r>
              <a:rPr lang="fr-FR"/>
              <a:t>Lecture répétée pour automatiser la reconnaissance des pause logiques..</a:t>
            </a:r>
            <a:endParaRPr/>
          </a:p>
          <a:p>
            <a:pPr indent="-228600" lvl="0" marL="228600" rtl="0" algn="l">
              <a:lnSpc>
                <a:spcPct val="90000"/>
              </a:lnSpc>
              <a:spcBef>
                <a:spcPts val="1000"/>
              </a:spcBef>
              <a:spcAft>
                <a:spcPts val="0"/>
              </a:spcAft>
              <a:buClr>
                <a:schemeClr val="dk1"/>
              </a:buClr>
              <a:buSzPts val="1800"/>
              <a:buNone/>
            </a:pPr>
            <a:r>
              <a:rPr b="1" lang="fr-FR"/>
              <a:t>Les outils : </a:t>
            </a:r>
            <a:r>
              <a:rPr lang="fr-FR"/>
              <a:t>correction systématique, feedback, Lecture à voix haute guidée et chronométrée.</a:t>
            </a:r>
            <a:endParaRPr/>
          </a:p>
        </p:txBody>
      </p:sp>
      <p:sp>
        <p:nvSpPr>
          <p:cNvPr id="420" name="Google Shape;420;p8"/>
          <p:cNvSpPr txBox="1"/>
          <p:nvPr>
            <p:ph idx="4" type="body"/>
          </p:nvPr>
        </p:nvSpPr>
        <p:spPr>
          <a:xfrm>
            <a:off x="2253062" y="5636360"/>
            <a:ext cx="9478724" cy="977195"/>
          </a:xfrm>
          <a:prstGeom prst="rect">
            <a:avLst/>
          </a:prstGeom>
          <a:noFill/>
          <a:ln>
            <a:noFill/>
          </a:ln>
        </p:spPr>
        <p:txBody>
          <a:bodyPr anchorCtr="0" anchor="ctr"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None/>
            </a:pPr>
            <a:r>
              <a:rPr b="1" lang="fr-FR"/>
              <a:t>Pendant le feedback, attirer l’attention des élèves sur les erreurs fréquentes :</a:t>
            </a:r>
            <a:endParaRPr/>
          </a:p>
          <a:p>
            <a:pPr indent="-285750" lvl="0" marL="285750" rtl="0" algn="l">
              <a:lnSpc>
                <a:spcPct val="90000"/>
              </a:lnSpc>
              <a:spcBef>
                <a:spcPts val="1000"/>
              </a:spcBef>
              <a:spcAft>
                <a:spcPts val="0"/>
              </a:spcAft>
              <a:buClr>
                <a:schemeClr val="dk1"/>
              </a:buClr>
              <a:buSzPct val="100000"/>
              <a:buFont typeface="Arial"/>
              <a:buChar char="•"/>
            </a:pPr>
            <a:r>
              <a:rPr lang="fr-FR"/>
              <a:t>Lire continuellement, sans marquer des arrêts.</a:t>
            </a:r>
            <a:endParaRPr/>
          </a:p>
          <a:p>
            <a:pPr indent="-285750" lvl="0" marL="285750" rtl="0" algn="l">
              <a:lnSpc>
                <a:spcPct val="90000"/>
              </a:lnSpc>
              <a:spcBef>
                <a:spcPts val="1000"/>
              </a:spcBef>
              <a:spcAft>
                <a:spcPts val="0"/>
              </a:spcAft>
              <a:buClr>
                <a:schemeClr val="dk1"/>
              </a:buClr>
              <a:buSzPct val="100000"/>
              <a:buFont typeface="Arial"/>
              <a:buChar char="•"/>
            </a:pPr>
            <a:r>
              <a:rPr lang="fr-FR"/>
              <a:t>Ne pas respecter la démarche </a:t>
            </a:r>
            <a:r>
              <a:rPr b="1" lang="fr-FR"/>
              <a:t>: </a:t>
            </a:r>
            <a:r>
              <a:rPr lang="fr-FR"/>
              <a:t>lire en marquant des pauses logiques.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9"/>
          <p:cNvSpPr txBox="1"/>
          <p:nvPr>
            <p:ph idx="1" type="body"/>
          </p:nvPr>
        </p:nvSpPr>
        <p:spPr>
          <a:xfrm>
            <a:off x="253312" y="3106967"/>
            <a:ext cx="3374484" cy="2912833"/>
          </a:xfrm>
          <a:prstGeom prst="rect">
            <a:avLst/>
          </a:prstGeom>
          <a:noFill/>
          <a:ln>
            <a:noFill/>
          </a:ln>
        </p:spPr>
        <p:txBody>
          <a:bodyPr anchorCtr="0" anchor="t" bIns="45700" lIns="91425" spcFirstLastPara="1" rIns="91425" wrap="square" tIns="45700">
            <a:noAutofit/>
          </a:bodyPr>
          <a:lstStyle/>
          <a:p>
            <a:pPr indent="-228600" lvl="0" marL="228600" rtl="0" algn="l">
              <a:lnSpc>
                <a:spcPct val="120000"/>
              </a:lnSpc>
              <a:spcBef>
                <a:spcPts val="0"/>
              </a:spcBef>
              <a:spcAft>
                <a:spcPts val="0"/>
              </a:spcAft>
              <a:buClr>
                <a:schemeClr val="dk1"/>
              </a:buClr>
              <a:buSzPts val="1600"/>
              <a:buChar char="•"/>
            </a:pPr>
            <a:r>
              <a:rPr lang="fr-FR" sz="1600"/>
              <a:t>On comprend bien la leçon</a:t>
            </a:r>
            <a:endParaRPr/>
          </a:p>
          <a:p>
            <a:pPr indent="-228600" lvl="0" marL="228600" rtl="0" algn="l">
              <a:lnSpc>
                <a:spcPct val="120000"/>
              </a:lnSpc>
              <a:spcBef>
                <a:spcPts val="1000"/>
              </a:spcBef>
              <a:spcAft>
                <a:spcPts val="0"/>
              </a:spcAft>
              <a:buClr>
                <a:schemeClr val="dk1"/>
              </a:buClr>
              <a:buSzPts val="1600"/>
              <a:buChar char="•"/>
            </a:pPr>
            <a:r>
              <a:rPr lang="fr-FR" sz="1600"/>
              <a:t>On apprend mieux</a:t>
            </a:r>
            <a:endParaRPr/>
          </a:p>
          <a:p>
            <a:pPr indent="-228600" lvl="0" marL="228600" rtl="0" algn="l">
              <a:lnSpc>
                <a:spcPct val="120000"/>
              </a:lnSpc>
              <a:spcBef>
                <a:spcPts val="1000"/>
              </a:spcBef>
              <a:spcAft>
                <a:spcPts val="0"/>
              </a:spcAft>
              <a:buClr>
                <a:schemeClr val="dk1"/>
              </a:buClr>
              <a:buSzPts val="1600"/>
              <a:buChar char="•"/>
            </a:pPr>
            <a:r>
              <a:rPr lang="fr-FR" sz="1600"/>
              <a:t>On fait moins d’erreurs</a:t>
            </a:r>
            <a:endParaRPr/>
          </a:p>
          <a:p>
            <a:pPr indent="-228600" lvl="0" marL="228600" rtl="0" algn="l">
              <a:lnSpc>
                <a:spcPct val="120000"/>
              </a:lnSpc>
              <a:spcBef>
                <a:spcPts val="1000"/>
              </a:spcBef>
              <a:spcAft>
                <a:spcPts val="0"/>
              </a:spcAft>
              <a:buClr>
                <a:schemeClr val="dk1"/>
              </a:buClr>
              <a:buSzPts val="1600"/>
              <a:buChar char="•"/>
            </a:pPr>
            <a:r>
              <a:rPr lang="fr-FR" sz="1600"/>
              <a:t>On peut répondre aux questions posées par le professeur</a:t>
            </a:r>
            <a:endParaRPr/>
          </a:p>
          <a:p>
            <a:pPr indent="-228600" lvl="0" marL="228600" rtl="0" algn="l">
              <a:lnSpc>
                <a:spcPct val="120000"/>
              </a:lnSpc>
              <a:spcBef>
                <a:spcPts val="1000"/>
              </a:spcBef>
              <a:spcAft>
                <a:spcPts val="0"/>
              </a:spcAft>
              <a:buClr>
                <a:schemeClr val="dk1"/>
              </a:buClr>
              <a:buSzPts val="1600"/>
              <a:buChar char="•"/>
            </a:pPr>
            <a:r>
              <a:rPr lang="fr-FR" sz="1600"/>
              <a:t>On réussit à faire les exercices correctement </a:t>
            </a:r>
            <a:endParaRPr/>
          </a:p>
          <a:p>
            <a:pPr indent="-152400" lvl="0" marL="228600" rtl="0" algn="l">
              <a:lnSpc>
                <a:spcPct val="120000"/>
              </a:lnSpc>
              <a:spcBef>
                <a:spcPts val="1000"/>
              </a:spcBef>
              <a:spcAft>
                <a:spcPts val="0"/>
              </a:spcAft>
              <a:buClr>
                <a:schemeClr val="dk1"/>
              </a:buClr>
              <a:buSzPts val="1200"/>
              <a:buNone/>
            </a:pPr>
            <a:r>
              <a:t/>
            </a:r>
            <a:endParaRPr sz="1200"/>
          </a:p>
          <a:p>
            <a:pPr indent="-203200" lvl="0" marL="228600" rtl="0" algn="l">
              <a:lnSpc>
                <a:spcPct val="90000"/>
              </a:lnSpc>
              <a:spcBef>
                <a:spcPts val="1000"/>
              </a:spcBef>
              <a:spcAft>
                <a:spcPts val="0"/>
              </a:spcAft>
              <a:buClr>
                <a:schemeClr val="dk1"/>
              </a:buClr>
              <a:buSzPts val="400"/>
              <a:buFont typeface="Arial"/>
              <a:buNone/>
            </a:pPr>
            <a:r>
              <a:t/>
            </a:r>
            <a:endParaRPr sz="400"/>
          </a:p>
        </p:txBody>
      </p:sp>
      <p:sp>
        <p:nvSpPr>
          <p:cNvPr id="427" name="Google Shape;427;p9"/>
          <p:cNvSpPr txBox="1"/>
          <p:nvPr>
            <p:ph idx="2" type="body"/>
          </p:nvPr>
        </p:nvSpPr>
        <p:spPr>
          <a:xfrm>
            <a:off x="3724275" y="3190551"/>
            <a:ext cx="3779300" cy="1591105"/>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0" algn="l">
              <a:lnSpc>
                <a:spcPct val="120000"/>
              </a:lnSpc>
              <a:spcBef>
                <a:spcPts val="0"/>
              </a:spcBef>
              <a:spcAft>
                <a:spcPts val="0"/>
              </a:spcAft>
              <a:buClr>
                <a:schemeClr val="dk1"/>
              </a:buClr>
              <a:buSzPct val="100000"/>
              <a:buChar char="•"/>
            </a:pPr>
            <a:r>
              <a:rPr lang="fr-FR" sz="6400"/>
              <a:t>Bien écouter le professeur</a:t>
            </a:r>
            <a:endParaRPr/>
          </a:p>
          <a:p>
            <a:pPr indent="-228600" lvl="0" marL="228600" rtl="0" algn="l">
              <a:lnSpc>
                <a:spcPct val="120000"/>
              </a:lnSpc>
              <a:spcBef>
                <a:spcPts val="1000"/>
              </a:spcBef>
              <a:spcAft>
                <a:spcPts val="0"/>
              </a:spcAft>
              <a:buClr>
                <a:schemeClr val="dk1"/>
              </a:buClr>
              <a:buSzPct val="100000"/>
              <a:buChar char="•"/>
            </a:pPr>
            <a:r>
              <a:rPr lang="fr-FR" sz="6400"/>
              <a:t>Bien regarder le tableau</a:t>
            </a:r>
            <a:endParaRPr/>
          </a:p>
          <a:p>
            <a:pPr indent="-228600" lvl="0" marL="228600" rtl="0" algn="l">
              <a:lnSpc>
                <a:spcPct val="120000"/>
              </a:lnSpc>
              <a:spcBef>
                <a:spcPts val="1000"/>
              </a:spcBef>
              <a:spcAft>
                <a:spcPts val="0"/>
              </a:spcAft>
              <a:buClr>
                <a:schemeClr val="dk1"/>
              </a:buClr>
              <a:buSzPct val="100000"/>
              <a:buChar char="•"/>
            </a:pPr>
            <a:r>
              <a:rPr lang="fr-FR" sz="6400"/>
              <a:t>Lever la main pour parler</a:t>
            </a:r>
            <a:endParaRPr/>
          </a:p>
          <a:p>
            <a:pPr indent="-228600" lvl="0" marL="228600" rtl="0" algn="l">
              <a:lnSpc>
                <a:spcPct val="120000"/>
              </a:lnSpc>
              <a:spcBef>
                <a:spcPts val="1000"/>
              </a:spcBef>
              <a:spcAft>
                <a:spcPts val="0"/>
              </a:spcAft>
              <a:buClr>
                <a:schemeClr val="dk1"/>
              </a:buClr>
              <a:buSzPct val="100000"/>
              <a:buChar char="•"/>
            </a:pPr>
            <a:r>
              <a:rPr lang="fr-FR" sz="6400"/>
              <a:t>Prendre des notes</a:t>
            </a:r>
            <a:endParaRPr/>
          </a:p>
          <a:p>
            <a:pPr indent="-228600" lvl="0" marL="228600" rtl="0" algn="l">
              <a:lnSpc>
                <a:spcPct val="120000"/>
              </a:lnSpc>
              <a:spcBef>
                <a:spcPts val="1000"/>
              </a:spcBef>
              <a:spcAft>
                <a:spcPts val="0"/>
              </a:spcAft>
              <a:buClr>
                <a:schemeClr val="dk1"/>
              </a:buClr>
              <a:buSzPct val="100000"/>
              <a:buChar char="•"/>
            </a:pPr>
            <a:r>
              <a:rPr lang="fr-FR" sz="6400"/>
              <a:t>Être calme et attentif</a:t>
            </a:r>
            <a:endParaRPr/>
          </a:p>
          <a:p>
            <a:pPr indent="-200025" lvl="0" marL="228600" rtl="0" algn="l">
              <a:lnSpc>
                <a:spcPct val="90000"/>
              </a:lnSpc>
              <a:spcBef>
                <a:spcPts val="1000"/>
              </a:spcBef>
              <a:spcAft>
                <a:spcPts val="0"/>
              </a:spcAft>
              <a:buClr>
                <a:schemeClr val="dk1"/>
              </a:buClr>
              <a:buSzPct val="100000"/>
              <a:buFont typeface="Arial"/>
              <a:buNone/>
            </a:pPr>
            <a:r>
              <a:t/>
            </a:r>
            <a:endParaRPr/>
          </a:p>
        </p:txBody>
      </p:sp>
      <p:sp>
        <p:nvSpPr>
          <p:cNvPr id="428" name="Google Shape;428;p9"/>
          <p:cNvSpPr txBox="1"/>
          <p:nvPr>
            <p:ph idx="3" type="body"/>
          </p:nvPr>
        </p:nvSpPr>
        <p:spPr>
          <a:xfrm>
            <a:off x="7816646" y="3190551"/>
            <a:ext cx="3880053" cy="1591105"/>
          </a:xfrm>
          <a:prstGeom prst="rect">
            <a:avLst/>
          </a:prstGeom>
          <a:noFill/>
          <a:ln>
            <a:noFill/>
          </a:ln>
        </p:spPr>
        <p:txBody>
          <a:bodyPr anchorCtr="0" anchor="t" bIns="45700" lIns="91425" spcFirstLastPara="1" rIns="91425" wrap="square" tIns="45700">
            <a:normAutofit fontScale="32500" lnSpcReduction="20000"/>
          </a:bodyPr>
          <a:lstStyle/>
          <a:p>
            <a:pPr indent="-228600" lvl="0" marL="228600" rtl="0" algn="l">
              <a:lnSpc>
                <a:spcPct val="120000"/>
              </a:lnSpc>
              <a:spcBef>
                <a:spcPts val="0"/>
              </a:spcBef>
              <a:spcAft>
                <a:spcPts val="0"/>
              </a:spcAft>
              <a:buClr>
                <a:schemeClr val="dk1"/>
              </a:buClr>
              <a:buSzPct val="100000"/>
              <a:buChar char="•"/>
            </a:pPr>
            <a:r>
              <a:rPr lang="fr-FR" sz="4800"/>
              <a:t>Parler avec un camarade</a:t>
            </a:r>
            <a:endParaRPr/>
          </a:p>
          <a:p>
            <a:pPr indent="-228600" lvl="0" marL="228600" rtl="0" algn="l">
              <a:lnSpc>
                <a:spcPct val="120000"/>
              </a:lnSpc>
              <a:spcBef>
                <a:spcPts val="1000"/>
              </a:spcBef>
              <a:spcAft>
                <a:spcPts val="0"/>
              </a:spcAft>
              <a:buClr>
                <a:schemeClr val="dk1"/>
              </a:buClr>
              <a:buSzPct val="100000"/>
              <a:buChar char="•"/>
            </a:pPr>
            <a:r>
              <a:rPr lang="fr-FR" sz="4800"/>
              <a:t>Jouer en classe</a:t>
            </a:r>
            <a:endParaRPr/>
          </a:p>
          <a:p>
            <a:pPr indent="-228600" lvl="0" marL="228600" rtl="0" algn="l">
              <a:lnSpc>
                <a:spcPct val="120000"/>
              </a:lnSpc>
              <a:spcBef>
                <a:spcPts val="1000"/>
              </a:spcBef>
              <a:spcAft>
                <a:spcPts val="0"/>
              </a:spcAft>
              <a:buClr>
                <a:schemeClr val="dk1"/>
              </a:buClr>
              <a:buSzPct val="100000"/>
              <a:buChar char="•"/>
            </a:pPr>
            <a:r>
              <a:rPr lang="fr-FR" sz="4800"/>
              <a:t>Couper la parole</a:t>
            </a:r>
            <a:endParaRPr/>
          </a:p>
          <a:p>
            <a:pPr indent="-228600" lvl="0" marL="228600" rtl="0" algn="l">
              <a:lnSpc>
                <a:spcPct val="120000"/>
              </a:lnSpc>
              <a:spcBef>
                <a:spcPts val="1000"/>
              </a:spcBef>
              <a:spcAft>
                <a:spcPts val="0"/>
              </a:spcAft>
              <a:buClr>
                <a:schemeClr val="dk1"/>
              </a:buClr>
              <a:buSzPct val="100000"/>
              <a:buChar char="•"/>
            </a:pPr>
            <a:r>
              <a:rPr lang="fr-FR" sz="4800"/>
              <a:t>Faire du bruit</a:t>
            </a:r>
            <a:endParaRPr/>
          </a:p>
          <a:p>
            <a:pPr indent="-191453" lvl="0" marL="228600" rtl="0" algn="l">
              <a:lnSpc>
                <a:spcPct val="90000"/>
              </a:lnSpc>
              <a:spcBef>
                <a:spcPts val="1000"/>
              </a:spcBef>
              <a:spcAft>
                <a:spcPts val="0"/>
              </a:spcAft>
              <a:buClr>
                <a:schemeClr val="dk1"/>
              </a:buClr>
              <a:buSzPct val="100000"/>
              <a:buFont typeface="Arial"/>
              <a:buNone/>
            </a:pPr>
            <a:r>
              <a:t/>
            </a:r>
            <a:endParaRPr/>
          </a:p>
        </p:txBody>
      </p:sp>
      <p:sp>
        <p:nvSpPr>
          <p:cNvPr id="429" name="Google Shape;429;p9"/>
          <p:cNvSpPr/>
          <p:nvPr/>
        </p:nvSpPr>
        <p:spPr>
          <a:xfrm>
            <a:off x="304800" y="6180667"/>
            <a:ext cx="11291147" cy="677333"/>
          </a:xfrm>
          <a:prstGeom prst="rect">
            <a:avLst/>
          </a:prstGeom>
          <a:solidFill>
            <a:srgbClr val="BFBFBF"/>
          </a:solidFill>
          <a:ln>
            <a:noFill/>
          </a:ln>
        </p:spPr>
        <p:txBody>
          <a:bodyPr anchorCtr="0" anchor="ctr" bIns="45700" lIns="91425" spcFirstLastPara="1" rIns="91425" wrap="square" tIns="45700">
            <a:noAutofit/>
          </a:bodyPr>
          <a:lstStyle/>
          <a:p>
            <a:pPr indent="-380990" lvl="0" marL="380990" marR="0" rtl="0" algn="l">
              <a:lnSpc>
                <a:spcPct val="100000"/>
              </a:lnSpc>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Pour plus d’informations Veuillez consulter le lien Suivant : «</a:t>
            </a:r>
            <a:r>
              <a:rPr lang="fr-FR" sz="1400" u="sng">
                <a:solidFill>
                  <a:srgbClr val="000000"/>
                </a:solidFill>
                <a:latin typeface="Arial"/>
                <a:ea typeface="Arial"/>
                <a:cs typeface="Arial"/>
                <a:sym typeface="Arial"/>
                <a:hlinkClick r:id="rId3">
                  <a:extLst>
                    <a:ext uri="{A12FA001-AC4F-418D-AE19-62706E023703}">
                      <ahyp:hlinkClr val="tx"/>
                    </a:ext>
                  </a:extLst>
                </a:hlinkClick>
              </a:rPr>
              <a:t>Banque des pratiques pédagogiques efficaces </a:t>
            </a:r>
            <a:r>
              <a:rPr lang="fr-FR" sz="1600">
                <a:solidFill>
                  <a:srgbClr val="000000"/>
                </a:solidFill>
                <a:latin typeface="Calibri"/>
                <a:ea typeface="Calibri"/>
                <a:cs typeface="Calibri"/>
                <a:sym typeface="Calibri"/>
              </a:rPr>
              <a:t>»</a:t>
            </a:r>
            <a:endParaRPr/>
          </a:p>
          <a:p>
            <a:pPr indent="-380990" lvl="0" marL="380990" marR="0" rtl="0" algn="l">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Autres questions ? Veuillez Contacter l’inspecteur encadrant</a:t>
            </a:r>
            <a:endParaRPr/>
          </a:p>
        </p:txBody>
      </p:sp>
      <p:sp>
        <p:nvSpPr>
          <p:cNvPr id="430" name="Google Shape;430;p9"/>
          <p:cNvSpPr/>
          <p:nvPr/>
        </p:nvSpPr>
        <p:spPr>
          <a:xfrm>
            <a:off x="304800" y="1262245"/>
            <a:ext cx="11291147" cy="559780"/>
          </a:xfrm>
          <a:prstGeom prst="roundRect">
            <a:avLst>
              <a:gd fmla="val 16667" name="adj"/>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133">
                <a:solidFill>
                  <a:srgbClr val="FFFFFF"/>
                </a:solidFill>
                <a:latin typeface="Calibri"/>
                <a:ea typeface="Calibri"/>
                <a:cs typeface="Calibri"/>
                <a:sym typeface="Calibri"/>
              </a:rPr>
              <a:t>Faire attention aux explications du professeur en classe</a:t>
            </a:r>
            <a:endParaRPr/>
          </a:p>
        </p:txBody>
      </p:sp>
      <p:sp>
        <p:nvSpPr>
          <p:cNvPr id="431" name="Google Shape;431;p9"/>
          <p:cNvSpPr/>
          <p:nvPr/>
        </p:nvSpPr>
        <p:spPr>
          <a:xfrm>
            <a:off x="304800" y="2628796"/>
            <a:ext cx="2873248"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Pourquoi c’est important ?</a:t>
            </a:r>
            <a:endParaRPr/>
          </a:p>
        </p:txBody>
      </p:sp>
      <p:pic>
        <p:nvPicPr>
          <p:cNvPr id="432" name="Google Shape;432;p9"/>
          <p:cNvPicPr preferRelativeResize="0"/>
          <p:nvPr/>
        </p:nvPicPr>
        <p:blipFill rotWithShape="1">
          <a:blip r:embed="rId4">
            <a:alphaModFix/>
          </a:blip>
          <a:srcRect b="0" l="0" r="0" t="0"/>
          <a:stretch/>
        </p:blipFill>
        <p:spPr>
          <a:xfrm>
            <a:off x="10141874" y="1158017"/>
            <a:ext cx="1137399" cy="751840"/>
          </a:xfrm>
          <a:prstGeom prst="rect">
            <a:avLst/>
          </a:prstGeom>
          <a:noFill/>
          <a:ln cap="flat" cmpd="sng" w="38100">
            <a:solidFill>
              <a:srgbClr val="156082"/>
            </a:solidFill>
            <a:prstDash val="solid"/>
            <a:round/>
            <a:headEnd len="sm" w="sm" type="none"/>
            <a:tailEnd len="sm" w="sm" type="none"/>
          </a:ln>
        </p:spPr>
      </p:pic>
      <p:sp>
        <p:nvSpPr>
          <p:cNvPr id="433" name="Google Shape;433;p9"/>
          <p:cNvSpPr/>
          <p:nvPr/>
        </p:nvSpPr>
        <p:spPr>
          <a:xfrm>
            <a:off x="3627797" y="2628796"/>
            <a:ext cx="3759200"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Bonnes pratiques</a:t>
            </a:r>
            <a:endParaRPr/>
          </a:p>
        </p:txBody>
      </p:sp>
      <p:sp>
        <p:nvSpPr>
          <p:cNvPr id="434" name="Google Shape;434;p9"/>
          <p:cNvSpPr/>
          <p:nvPr/>
        </p:nvSpPr>
        <p:spPr>
          <a:xfrm>
            <a:off x="7836747" y="2628796"/>
            <a:ext cx="3759200" cy="389965"/>
          </a:xfrm>
          <a:prstGeom prst="roundRect">
            <a:avLst>
              <a:gd fmla="val 16667" name="adj"/>
            </a:avLst>
          </a:prstGeom>
          <a:solidFill>
            <a:srgbClr val="D9E5F8"/>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600">
                <a:solidFill>
                  <a:srgbClr val="074F6A"/>
                </a:solidFill>
                <a:latin typeface="Calibri"/>
                <a:ea typeface="Calibri"/>
                <a:cs typeface="Calibri"/>
                <a:sym typeface="Calibri"/>
              </a:rPr>
              <a:t>Pratiques à éviter</a:t>
            </a:r>
            <a:endParaRPr/>
          </a:p>
        </p:txBody>
      </p:sp>
      <p:sp>
        <p:nvSpPr>
          <p:cNvPr descr="Handshake with solid fill" id="435" name="Google Shape;435;p9"/>
          <p:cNvSpPr/>
          <p:nvPr/>
        </p:nvSpPr>
        <p:spPr>
          <a:xfrm>
            <a:off x="5221083" y="1993815"/>
            <a:ext cx="549076" cy="549076"/>
          </a:xfrm>
          <a:prstGeom prst="rect">
            <a:avLst/>
          </a:prstGeom>
          <a:noFill/>
          <a:ln>
            <a:noFill/>
          </a:ln>
        </p:spPr>
      </p:sp>
      <p:sp>
        <p:nvSpPr>
          <p:cNvPr descr="No sign with solid fill" id="436" name="Google Shape;436;p9"/>
          <p:cNvSpPr/>
          <p:nvPr/>
        </p:nvSpPr>
        <p:spPr>
          <a:xfrm>
            <a:off x="9640956" y="2013585"/>
            <a:ext cx="500918" cy="500918"/>
          </a:xfrm>
          <a:prstGeom prst="rect">
            <a:avLst/>
          </a:prstGeom>
          <a:noFill/>
          <a:ln>
            <a:noFill/>
          </a:ln>
        </p:spPr>
      </p:sp>
      <p:sp>
        <p:nvSpPr>
          <p:cNvPr descr="Bullseye with solid fill" id="437" name="Google Shape;437;p9"/>
          <p:cNvSpPr/>
          <p:nvPr/>
        </p:nvSpPr>
        <p:spPr>
          <a:xfrm>
            <a:off x="1439746" y="2014103"/>
            <a:ext cx="500400" cy="500400"/>
          </a:xfrm>
          <a:prstGeom prst="rect">
            <a:avLst/>
          </a:prstGeom>
          <a:no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10"/>
          <p:cNvSpPr txBox="1"/>
          <p:nvPr>
            <p:ph idx="1" type="body"/>
          </p:nvPr>
        </p:nvSpPr>
        <p:spPr>
          <a:xfrm>
            <a:off x="7879221" y="1954008"/>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5 min</a:t>
            </a:r>
            <a:endParaRPr/>
          </a:p>
        </p:txBody>
      </p:sp>
      <p:sp>
        <p:nvSpPr>
          <p:cNvPr id="443" name="Google Shape;443;p10"/>
          <p:cNvSpPr txBox="1"/>
          <p:nvPr>
            <p:ph idx="2" type="body"/>
          </p:nvPr>
        </p:nvSpPr>
        <p:spPr>
          <a:xfrm>
            <a:off x="7879221" y="2784395"/>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t/>
            </a:r>
            <a:endParaRPr/>
          </a:p>
        </p:txBody>
      </p:sp>
      <p:sp>
        <p:nvSpPr>
          <p:cNvPr id="444" name="Google Shape;444;p10"/>
          <p:cNvSpPr txBox="1"/>
          <p:nvPr>
            <p:ph idx="3" type="body"/>
          </p:nvPr>
        </p:nvSpPr>
        <p:spPr>
          <a:xfrm>
            <a:off x="7879220" y="3610774"/>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25 min</a:t>
            </a:r>
            <a:endParaRPr/>
          </a:p>
        </p:txBody>
      </p:sp>
      <p:sp>
        <p:nvSpPr>
          <p:cNvPr id="445" name="Google Shape;445;p10"/>
          <p:cNvSpPr txBox="1"/>
          <p:nvPr>
            <p:ph idx="4" type="body"/>
          </p:nvPr>
        </p:nvSpPr>
        <p:spPr>
          <a:xfrm>
            <a:off x="7859086" y="4443885"/>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t/>
            </a:r>
            <a:endParaRPr/>
          </a:p>
        </p:txBody>
      </p:sp>
      <p:sp>
        <p:nvSpPr>
          <p:cNvPr id="446" name="Google Shape;446;p10"/>
          <p:cNvSpPr txBox="1"/>
          <p:nvPr>
            <p:ph idx="5" type="body"/>
          </p:nvPr>
        </p:nvSpPr>
        <p:spPr>
          <a:xfrm>
            <a:off x="2955191" y="2784395"/>
            <a:ext cx="4796056"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Compréhension globale</a:t>
            </a:r>
            <a:endParaRPr/>
          </a:p>
        </p:txBody>
      </p:sp>
      <p:sp>
        <p:nvSpPr>
          <p:cNvPr id="447" name="Google Shape;447;p10"/>
          <p:cNvSpPr txBox="1"/>
          <p:nvPr>
            <p:ph idx="6" type="body"/>
          </p:nvPr>
        </p:nvSpPr>
        <p:spPr>
          <a:xfrm>
            <a:off x="2936913" y="3621380"/>
            <a:ext cx="4796056"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0000"/>
              </a:buClr>
              <a:buSzPts val="2400"/>
              <a:buNone/>
            </a:pPr>
            <a:r>
              <a:rPr lang="fr-FR">
                <a:solidFill>
                  <a:srgbClr val="000000"/>
                </a:solidFill>
              </a:rPr>
              <a:t>Lecture fluence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1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12"/>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latin typeface="Calibri"/>
                <a:ea typeface="Calibri"/>
                <a:cs typeface="Calibri"/>
                <a:sym typeface="Calibri"/>
              </a:rPr>
              <a:t>Bonjour! Prêts pour démarrer notre séance ? Allons-y!</a:t>
            </a:r>
            <a:endParaRPr/>
          </a:p>
        </p:txBody>
      </p:sp>
      <p:pic>
        <p:nvPicPr>
          <p:cNvPr descr="Une fusée Soyouz décolle vers l'ISS avec un Russe et un Américain à bord, fusée  qui décolle - heartfeltfuneralcompany.co.uk" id="458" name="Google Shape;458;p12"/>
          <p:cNvPicPr preferRelativeResize="0"/>
          <p:nvPr/>
        </p:nvPicPr>
        <p:blipFill rotWithShape="1">
          <a:blip r:embed="rId3">
            <a:alphaModFix/>
          </a:blip>
          <a:srcRect b="0" l="12628" r="42945" t="0"/>
          <a:stretch/>
        </p:blipFill>
        <p:spPr>
          <a:xfrm>
            <a:off x="3948453" y="1699037"/>
            <a:ext cx="4295093" cy="3951537"/>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13"/>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rgbClr val="7F7F7F"/>
              </a:buClr>
              <a:buSzPts val="2400"/>
              <a:buNone/>
            </a:pPr>
            <a:r>
              <a:rPr b="1" lang="fr-FR" sz="2400"/>
              <a:t>5 min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14"/>
          <p:cNvSpPr txBox="1"/>
          <p:nvPr/>
        </p:nvSpPr>
        <p:spPr>
          <a:xfrm>
            <a:off x="694395" y="190902"/>
            <a:ext cx="1105564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757070"/>
                </a:solidFill>
                <a:latin typeface="Calibri"/>
                <a:ea typeface="Calibri"/>
                <a:cs typeface="Calibri"/>
                <a:sym typeface="Calibri"/>
              </a:rPr>
              <a:t>Voici une situation en classe. Que remarquez-vous ? Ce comportement est-il convenable ? Pourquoi ? </a:t>
            </a:r>
            <a:endParaRPr/>
          </a:p>
        </p:txBody>
      </p:sp>
      <p:sp>
        <p:nvSpPr>
          <p:cNvPr id="469" name="Google Shape;469;p14"/>
          <p:cNvSpPr txBox="1"/>
          <p:nvPr/>
        </p:nvSpPr>
        <p:spPr>
          <a:xfrm>
            <a:off x="694395" y="600056"/>
            <a:ext cx="10529279" cy="2675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AEABAB"/>
              </a:buClr>
              <a:buSzPts val="1600"/>
              <a:buFont typeface="Arial"/>
              <a:buNone/>
            </a:pPr>
            <a:r>
              <a:rPr i="1" lang="fr-FR" sz="1600">
                <a:solidFill>
                  <a:srgbClr val="AEABAB"/>
                </a:solidFill>
                <a:latin typeface="Calibri"/>
                <a:ea typeface="Calibri"/>
                <a:cs typeface="Calibri"/>
                <a:sym typeface="Calibri"/>
              </a:rPr>
              <a:t>Choisir 3 élèves au hasard et leur demander de justifier leurs réponses.</a:t>
            </a:r>
            <a:endParaRPr/>
          </a:p>
        </p:txBody>
      </p:sp>
      <p:pic>
        <p:nvPicPr>
          <p:cNvPr id="470" name="Google Shape;470;p14"/>
          <p:cNvPicPr preferRelativeResize="0"/>
          <p:nvPr/>
        </p:nvPicPr>
        <p:blipFill rotWithShape="1">
          <a:blip r:embed="rId3">
            <a:alphaModFix/>
          </a:blip>
          <a:srcRect b="0" l="0" r="0" t="0"/>
          <a:stretch/>
        </p:blipFill>
        <p:spPr>
          <a:xfrm>
            <a:off x="2086708" y="1289538"/>
            <a:ext cx="7291754" cy="460717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15"/>
          <p:cNvSpPr txBox="1"/>
          <p:nvPr/>
        </p:nvSpPr>
        <p:spPr>
          <a:xfrm>
            <a:off x="1549792" y="5814180"/>
            <a:ext cx="8719624" cy="666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67">
                <a:solidFill>
                  <a:srgbClr val="000000"/>
                </a:solidFill>
                <a:latin typeface="Calibri"/>
                <a:ea typeface="Calibri"/>
                <a:cs typeface="Calibri"/>
                <a:sym typeface="Calibri"/>
              </a:rPr>
              <a:t>L'élève rit en classe. Il n’est pas sérieux. Il n’écoute pas les explications de l’enseignante.</a:t>
            </a:r>
            <a:endParaRPr b="1" sz="1867">
              <a:solidFill>
                <a:srgbClr val="000000"/>
              </a:solidFill>
              <a:latin typeface="Calibri"/>
              <a:ea typeface="Calibri"/>
              <a:cs typeface="Calibri"/>
              <a:sym typeface="Calibri"/>
            </a:endParaRPr>
          </a:p>
        </p:txBody>
      </p:sp>
      <p:sp>
        <p:nvSpPr>
          <p:cNvPr id="476" name="Google Shape;476;p15"/>
          <p:cNvSpPr txBox="1"/>
          <p:nvPr/>
        </p:nvSpPr>
        <p:spPr>
          <a:xfrm>
            <a:off x="782320" y="285599"/>
            <a:ext cx="7605325" cy="369332"/>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1" i="0" lang="fr-FR" sz="1800" u="none" cap="none" strike="noStrike">
                <a:solidFill>
                  <a:srgbClr val="757070"/>
                </a:solidFill>
                <a:latin typeface="Calibri"/>
                <a:ea typeface="Calibri"/>
                <a:cs typeface="Calibri"/>
                <a:sym typeface="Calibri"/>
              </a:rPr>
              <a:t>L’élève rit en classe. Il n’est pas sérieux.</a:t>
            </a:r>
            <a:endParaRPr/>
          </a:p>
        </p:txBody>
      </p:sp>
      <p:pic>
        <p:nvPicPr>
          <p:cNvPr id="477" name="Google Shape;477;p15"/>
          <p:cNvPicPr preferRelativeResize="0"/>
          <p:nvPr/>
        </p:nvPicPr>
        <p:blipFill rotWithShape="1">
          <a:blip r:embed="rId3">
            <a:alphaModFix/>
          </a:blip>
          <a:srcRect b="0" l="0" r="0" t="0"/>
          <a:stretch/>
        </p:blipFill>
        <p:spPr>
          <a:xfrm>
            <a:off x="1840523" y="853992"/>
            <a:ext cx="7291754" cy="460717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16"/>
          <p:cNvSpPr txBox="1"/>
          <p:nvPr/>
        </p:nvSpPr>
        <p:spPr>
          <a:xfrm>
            <a:off x="782320" y="285599"/>
            <a:ext cx="7605325" cy="369332"/>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1" i="0" lang="fr-FR" sz="1800" u="none" cap="none" strike="noStrike">
                <a:solidFill>
                  <a:srgbClr val="757070"/>
                </a:solidFill>
                <a:latin typeface="Calibri"/>
                <a:ea typeface="Calibri"/>
                <a:cs typeface="Calibri"/>
                <a:sym typeface="Calibri"/>
              </a:rPr>
              <a:t>Voici le comportement attendu : </a:t>
            </a:r>
            <a:endParaRPr/>
          </a:p>
        </p:txBody>
      </p:sp>
      <p:sp>
        <p:nvSpPr>
          <p:cNvPr id="483" name="Google Shape;483;p16"/>
          <p:cNvSpPr txBox="1"/>
          <p:nvPr/>
        </p:nvSpPr>
        <p:spPr>
          <a:xfrm>
            <a:off x="1730326" y="5720162"/>
            <a:ext cx="8731347" cy="666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67">
                <a:solidFill>
                  <a:srgbClr val="000000"/>
                </a:solidFill>
                <a:latin typeface="Calibri"/>
                <a:ea typeface="Calibri"/>
                <a:cs typeface="Calibri"/>
                <a:sym typeface="Calibri"/>
              </a:rPr>
              <a:t>L'élève est sérieux. Il ne rit pas en classe. Il fait attention aux explications de l’enseignante.</a:t>
            </a:r>
            <a:endParaRPr b="1" sz="1867">
              <a:solidFill>
                <a:srgbClr val="000000"/>
              </a:solidFill>
              <a:latin typeface="Calibri"/>
              <a:ea typeface="Calibri"/>
              <a:cs typeface="Calibri"/>
              <a:sym typeface="Calibri"/>
            </a:endParaRPr>
          </a:p>
        </p:txBody>
      </p:sp>
      <p:pic>
        <p:nvPicPr>
          <p:cNvPr id="484" name="Google Shape;484;p16"/>
          <p:cNvPicPr preferRelativeResize="0"/>
          <p:nvPr/>
        </p:nvPicPr>
        <p:blipFill rotWithShape="1">
          <a:blip r:embed="rId3">
            <a:alphaModFix/>
          </a:blip>
          <a:srcRect b="0" l="0" r="0" t="0"/>
          <a:stretch/>
        </p:blipFill>
        <p:spPr>
          <a:xfrm>
            <a:off x="2297723" y="1230922"/>
            <a:ext cx="7209692" cy="410307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8" name="Shape 488"/>
        <p:cNvGrpSpPr/>
        <p:nvPr/>
      </p:nvGrpSpPr>
      <p:grpSpPr>
        <a:xfrm>
          <a:off x="0" y="0"/>
          <a:ext cx="0" cy="0"/>
          <a:chOff x="0" y="0"/>
          <a:chExt cx="0" cy="0"/>
        </a:xfrm>
      </p:grpSpPr>
      <p:sp>
        <p:nvSpPr>
          <p:cNvPr id="489" name="Google Shape;489;p17"/>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Nous allons consacrer la 1</a:t>
            </a:r>
            <a:r>
              <a:rPr baseline="30000" lang="fr-FR" sz="1800">
                <a:solidFill>
                  <a:srgbClr val="757070"/>
                </a:solidFill>
                <a:latin typeface="Calibri"/>
                <a:ea typeface="Calibri"/>
                <a:cs typeface="Calibri"/>
                <a:sym typeface="Calibri"/>
              </a:rPr>
              <a:t>ère</a:t>
            </a:r>
            <a:r>
              <a:rPr lang="fr-FR" sz="1800">
                <a:solidFill>
                  <a:srgbClr val="757070"/>
                </a:solidFill>
                <a:latin typeface="Calibri"/>
                <a:ea typeface="Calibri"/>
                <a:cs typeface="Calibri"/>
                <a:sym typeface="Calibri"/>
              </a:rPr>
              <a:t> partie de la séance à la compréhension globale du texte.</a:t>
            </a:r>
            <a:endParaRPr/>
          </a:p>
        </p:txBody>
      </p:sp>
      <p:sp>
        <p:nvSpPr>
          <p:cNvPr id="490" name="Google Shape;490;p17"/>
          <p:cNvSpPr txBox="1"/>
          <p:nvPr/>
        </p:nvSpPr>
        <p:spPr>
          <a:xfrm>
            <a:off x="4630230" y="1491343"/>
            <a:ext cx="6645063" cy="378635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1" lang="fr-FR" sz="4800" u="none" cap="none" strike="noStrike">
                <a:solidFill>
                  <a:srgbClr val="44546A"/>
                </a:solidFill>
                <a:latin typeface="Calibri"/>
                <a:ea typeface="Calibri"/>
                <a:cs typeface="Calibri"/>
                <a:sym typeface="Calibri"/>
              </a:rPr>
              <a:t>Compréhension globale</a:t>
            </a:r>
            <a:endParaRPr b="1" sz="4800">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t/>
            </a:r>
            <a:endParaRPr b="1" sz="4800">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t/>
            </a:r>
            <a:endParaRPr b="1" sz="4800">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fr-FR" sz="4800" u="none" cap="none" strike="noStrike">
                <a:solidFill>
                  <a:srgbClr val="44546A"/>
                </a:solidFill>
                <a:latin typeface="Calibri"/>
                <a:ea typeface="Calibri"/>
                <a:cs typeface="Calibri"/>
                <a:sym typeface="Calibri"/>
              </a:rPr>
              <a:t>20 min</a:t>
            </a:r>
            <a:endParaRPr sz="4800">
              <a:solidFill>
                <a:srgbClr val="44546A"/>
              </a:solidFill>
              <a:latin typeface="Arial"/>
              <a:ea typeface="Arial"/>
              <a:cs typeface="Arial"/>
              <a:sym typeface="Arial"/>
            </a:endParaRPr>
          </a:p>
        </p:txBody>
      </p:sp>
      <p:pic>
        <p:nvPicPr>
          <p:cNvPr id="491" name="Google Shape;491;p17"/>
          <p:cNvPicPr preferRelativeResize="0"/>
          <p:nvPr/>
        </p:nvPicPr>
        <p:blipFill rotWithShape="1">
          <a:blip r:embed="rId3">
            <a:alphaModFix/>
          </a:blip>
          <a:srcRect b="0" l="0" r="0" t="0"/>
          <a:stretch/>
        </p:blipFill>
        <p:spPr>
          <a:xfrm>
            <a:off x="588147" y="993046"/>
            <a:ext cx="4373612" cy="4373612"/>
          </a:xfrm>
          <a:prstGeom prst="rect">
            <a:avLst/>
          </a:prstGeom>
          <a:noFill/>
          <a:ln>
            <a:noFill/>
          </a:ln>
        </p:spPr>
      </p:pic>
      <p:sp>
        <p:nvSpPr>
          <p:cNvPr id="492" name="Google Shape;492;p17"/>
          <p:cNvSpPr/>
          <p:nvPr/>
        </p:nvSpPr>
        <p:spPr>
          <a:xfrm>
            <a:off x="7692957" y="3609617"/>
            <a:ext cx="519608" cy="5196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493" name="Google Shape;493;p17"/>
          <p:cNvSpPr txBox="1"/>
          <p:nvPr/>
        </p:nvSpPr>
        <p:spPr>
          <a:xfrm>
            <a:off x="5821640" y="2386610"/>
            <a:ext cx="4893252"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ctr">
              <a:spcBef>
                <a:spcPts val="0"/>
              </a:spcBef>
              <a:spcAft>
                <a:spcPts val="0"/>
              </a:spcAft>
              <a:buNone/>
            </a:pPr>
            <a:r>
              <a:rPr b="1" i="1" lang="fr-FR" sz="3200">
                <a:solidFill>
                  <a:srgbClr val="44546A"/>
                </a:solidFill>
                <a:latin typeface="Calibri"/>
                <a:ea typeface="Calibri"/>
                <a:cs typeface="Calibri"/>
                <a:sym typeface="Calibri"/>
              </a:rPr>
              <a:t>Quand le feu détruit la vie!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7" name="Shape 497"/>
        <p:cNvGrpSpPr/>
        <p:nvPr/>
      </p:nvGrpSpPr>
      <p:grpSpPr>
        <a:xfrm>
          <a:off x="0" y="0"/>
          <a:ext cx="0" cy="0"/>
          <a:chOff x="0" y="0"/>
          <a:chExt cx="0" cy="0"/>
        </a:xfrm>
      </p:grpSpPr>
      <p:sp>
        <p:nvSpPr>
          <p:cNvPr id="498" name="Google Shape;498;p18"/>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Voici l’objectif de la séance d’aujourd’hui.</a:t>
            </a:r>
            <a:endParaRPr/>
          </a:p>
        </p:txBody>
      </p:sp>
      <p:sp>
        <p:nvSpPr>
          <p:cNvPr id="499" name="Google Shape;499;p18"/>
          <p:cNvSpPr txBox="1"/>
          <p:nvPr>
            <p:ph idx="4294967295" type="body"/>
          </p:nvPr>
        </p:nvSpPr>
        <p:spPr>
          <a:xfrm>
            <a:off x="857333" y="640628"/>
            <a:ext cx="10334395" cy="2879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600"/>
              <a:buNone/>
            </a:pPr>
            <a:r>
              <a:rPr i="1" lang="fr-FR" sz="1600"/>
              <a:t>Lire l’objectif de la séance avec une voix claire et audible.</a:t>
            </a:r>
            <a:endParaRPr/>
          </a:p>
        </p:txBody>
      </p:sp>
      <p:sp>
        <p:nvSpPr>
          <p:cNvPr id="500" name="Google Shape;500;p18"/>
          <p:cNvSpPr txBox="1"/>
          <p:nvPr/>
        </p:nvSpPr>
        <p:spPr>
          <a:xfrm>
            <a:off x="1894115" y="2855464"/>
            <a:ext cx="9494183"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rgbClr val="00B0F0"/>
                </a:solidFill>
                <a:latin typeface="Calibri"/>
                <a:ea typeface="Calibri"/>
                <a:cs typeface="Calibri"/>
                <a:sym typeface="Calibri"/>
              </a:rPr>
              <a:t>Compréhension globale : </a:t>
            </a:r>
            <a:r>
              <a:rPr b="1" lang="fr-FR" sz="2400">
                <a:solidFill>
                  <a:srgbClr val="000000"/>
                </a:solidFill>
                <a:latin typeface="Calibri"/>
                <a:ea typeface="Calibri"/>
                <a:cs typeface="Calibri"/>
                <a:sym typeface="Calibri"/>
              </a:rPr>
              <a:t>Identifier les parties qui composent  un texte explicatif.</a:t>
            </a:r>
            <a:endParaRPr b="1" sz="24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2400">
              <a:solidFill>
                <a:srgbClr val="000000"/>
              </a:solidFill>
              <a:latin typeface="Calibri"/>
              <a:ea typeface="Calibri"/>
              <a:cs typeface="Calibri"/>
              <a:sym typeface="Calibri"/>
            </a:endParaRPr>
          </a:p>
        </p:txBody>
      </p:sp>
      <p:pic>
        <p:nvPicPr>
          <p:cNvPr id="501" name="Google Shape;501;p18"/>
          <p:cNvPicPr preferRelativeResize="0"/>
          <p:nvPr/>
        </p:nvPicPr>
        <p:blipFill rotWithShape="1">
          <a:blip r:embed="rId3">
            <a:alphaModFix/>
          </a:blip>
          <a:srcRect b="0" l="0" r="0" t="0"/>
          <a:stretch/>
        </p:blipFill>
        <p:spPr>
          <a:xfrm>
            <a:off x="803701" y="2855463"/>
            <a:ext cx="830997" cy="83099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19"/>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10 min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20"/>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Avant de commencer, lisez le texte silencieusement P. 82.</a:t>
            </a:r>
            <a:endParaRPr/>
          </a:p>
        </p:txBody>
      </p:sp>
      <p:sp>
        <p:nvSpPr>
          <p:cNvPr id="512" name="Google Shape;512;p20"/>
          <p:cNvSpPr txBox="1"/>
          <p:nvPr>
            <p:ph idx="2" type="body"/>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Vous avez 4 mn.</a:t>
            </a:r>
            <a:endParaRPr/>
          </a:p>
        </p:txBody>
      </p:sp>
      <p:pic>
        <p:nvPicPr>
          <p:cNvPr id="513" name="Google Shape;513;p20"/>
          <p:cNvPicPr preferRelativeResize="0"/>
          <p:nvPr/>
        </p:nvPicPr>
        <p:blipFill rotWithShape="1">
          <a:blip r:embed="rId3">
            <a:alphaModFix/>
          </a:blip>
          <a:srcRect b="0" l="0" r="0" t="0"/>
          <a:stretch/>
        </p:blipFill>
        <p:spPr>
          <a:xfrm>
            <a:off x="11709400" y="505152"/>
            <a:ext cx="363525" cy="326372"/>
          </a:xfrm>
          <a:prstGeom prst="rect">
            <a:avLst/>
          </a:prstGeom>
          <a:noFill/>
          <a:ln>
            <a:noFill/>
          </a:ln>
        </p:spPr>
      </p:pic>
      <p:pic>
        <p:nvPicPr>
          <p:cNvPr descr="Une image contenant texte, capture d’écran&#10;&#10;Le contenu généré par l’IA peut être incorrect." id="514" name="Google Shape;514;p20"/>
          <p:cNvPicPr preferRelativeResize="0"/>
          <p:nvPr/>
        </p:nvPicPr>
        <p:blipFill rotWithShape="1">
          <a:blip r:embed="rId4">
            <a:alphaModFix/>
          </a:blip>
          <a:srcRect b="0" l="0" r="0" t="0"/>
          <a:stretch/>
        </p:blipFill>
        <p:spPr>
          <a:xfrm>
            <a:off x="726831" y="908178"/>
            <a:ext cx="10351477" cy="542228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21"/>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Maintenant, nous allons répondre à des questions pour explorer le texte P.82.</a:t>
            </a:r>
            <a:endParaRPr/>
          </a:p>
        </p:txBody>
      </p:sp>
      <p:sp>
        <p:nvSpPr>
          <p:cNvPr id="520" name="Google Shape;520;p21"/>
          <p:cNvSpPr txBox="1"/>
          <p:nvPr>
            <p:ph idx="2" type="body"/>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Demander aux élèves de faire attention  au titre, à l’image … </a:t>
            </a:r>
            <a:endParaRPr/>
          </a:p>
        </p:txBody>
      </p:sp>
      <p:pic>
        <p:nvPicPr>
          <p:cNvPr id="521" name="Google Shape;521;p21"/>
          <p:cNvPicPr preferRelativeResize="0"/>
          <p:nvPr/>
        </p:nvPicPr>
        <p:blipFill rotWithShape="1">
          <a:blip r:embed="rId3">
            <a:alphaModFix/>
          </a:blip>
          <a:srcRect b="0" l="0" r="0" t="0"/>
          <a:stretch/>
        </p:blipFill>
        <p:spPr>
          <a:xfrm>
            <a:off x="11709400" y="505152"/>
            <a:ext cx="363525" cy="326372"/>
          </a:xfrm>
          <a:prstGeom prst="rect">
            <a:avLst/>
          </a:prstGeom>
          <a:noFill/>
          <a:ln>
            <a:noFill/>
          </a:ln>
        </p:spPr>
      </p:pic>
      <p:pic>
        <p:nvPicPr>
          <p:cNvPr id="522" name="Google Shape;522;p21"/>
          <p:cNvPicPr preferRelativeResize="0"/>
          <p:nvPr/>
        </p:nvPicPr>
        <p:blipFill rotWithShape="1">
          <a:blip r:embed="rId4">
            <a:alphaModFix/>
          </a:blip>
          <a:srcRect b="0" l="0" r="0" t="0"/>
          <a:stretch/>
        </p:blipFill>
        <p:spPr>
          <a:xfrm>
            <a:off x="1148862" y="1805354"/>
            <a:ext cx="9812215" cy="280181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22"/>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Voilà, nous avons répondu à la question.</a:t>
            </a:r>
            <a:endParaRPr/>
          </a:p>
        </p:txBody>
      </p:sp>
      <p:sp>
        <p:nvSpPr>
          <p:cNvPr id="528" name="Google Shape;528;p22"/>
          <p:cNvSpPr txBox="1"/>
          <p:nvPr>
            <p:ph idx="2" type="body"/>
          </p:nvPr>
        </p:nvSpPr>
        <p:spPr>
          <a:xfrm>
            <a:off x="871188" y="679956"/>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Souligner l’importance du paratexte pour baliser la compréhension du texte (titre, image…).</a:t>
            </a:r>
            <a:endParaRPr/>
          </a:p>
        </p:txBody>
      </p:sp>
      <p:pic>
        <p:nvPicPr>
          <p:cNvPr id="529" name="Google Shape;529;p22"/>
          <p:cNvPicPr preferRelativeResize="0"/>
          <p:nvPr/>
        </p:nvPicPr>
        <p:blipFill rotWithShape="1">
          <a:blip r:embed="rId3">
            <a:alphaModFix/>
          </a:blip>
          <a:srcRect b="0" l="0" r="0" t="0"/>
          <a:stretch/>
        </p:blipFill>
        <p:spPr>
          <a:xfrm>
            <a:off x="11709400" y="505152"/>
            <a:ext cx="363525" cy="326372"/>
          </a:xfrm>
          <a:prstGeom prst="rect">
            <a:avLst/>
          </a:prstGeom>
          <a:noFill/>
          <a:ln>
            <a:noFill/>
          </a:ln>
        </p:spPr>
      </p:pic>
      <p:pic>
        <p:nvPicPr>
          <p:cNvPr id="530" name="Google Shape;530;p22"/>
          <p:cNvPicPr preferRelativeResize="0"/>
          <p:nvPr/>
        </p:nvPicPr>
        <p:blipFill rotWithShape="1">
          <a:blip r:embed="rId4">
            <a:alphaModFix/>
          </a:blip>
          <a:srcRect b="0" l="0" r="0" t="0"/>
          <a:stretch/>
        </p:blipFill>
        <p:spPr>
          <a:xfrm>
            <a:off x="1148862" y="1805354"/>
            <a:ext cx="9812215" cy="2801815"/>
          </a:xfrm>
          <a:prstGeom prst="rect">
            <a:avLst/>
          </a:prstGeom>
          <a:noFill/>
          <a:ln>
            <a:noFill/>
          </a:ln>
        </p:spPr>
      </p:pic>
      <p:sp>
        <p:nvSpPr>
          <p:cNvPr id="531" name="Google Shape;531;p22"/>
          <p:cNvSpPr txBox="1"/>
          <p:nvPr/>
        </p:nvSpPr>
        <p:spPr>
          <a:xfrm>
            <a:off x="6752492" y="3282461"/>
            <a:ext cx="420858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800">
                <a:solidFill>
                  <a:schemeClr val="accent4"/>
                </a:solidFill>
                <a:latin typeface="Calibri"/>
                <a:ea typeface="Calibri"/>
                <a:cs typeface="Calibri"/>
                <a:sym typeface="Calibri"/>
              </a:rPr>
              <a:t>l’incendie des forêts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23"/>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Maintenant, nous allons identifier les éléments de la situation d’énonciation.</a:t>
            </a:r>
            <a:endParaRPr/>
          </a:p>
        </p:txBody>
      </p:sp>
      <p:sp>
        <p:nvSpPr>
          <p:cNvPr id="537" name="Google Shape;537;p23"/>
          <p:cNvSpPr txBox="1"/>
          <p:nvPr>
            <p:ph idx="2" type="body"/>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Insister sur le rôle de la situation d ’énonciation pour mieux appréhender le texte.</a:t>
            </a:r>
            <a:endParaRPr/>
          </a:p>
        </p:txBody>
      </p:sp>
      <p:pic>
        <p:nvPicPr>
          <p:cNvPr id="538" name="Google Shape;538;p23"/>
          <p:cNvPicPr preferRelativeResize="0"/>
          <p:nvPr/>
        </p:nvPicPr>
        <p:blipFill rotWithShape="1">
          <a:blip r:embed="rId3">
            <a:alphaModFix/>
          </a:blip>
          <a:srcRect b="0" l="0" r="0" t="0"/>
          <a:stretch/>
        </p:blipFill>
        <p:spPr>
          <a:xfrm>
            <a:off x="11709400" y="505152"/>
            <a:ext cx="363525" cy="326372"/>
          </a:xfrm>
          <a:prstGeom prst="rect">
            <a:avLst/>
          </a:prstGeom>
          <a:noFill/>
          <a:ln>
            <a:noFill/>
          </a:ln>
        </p:spPr>
      </p:pic>
      <p:pic>
        <p:nvPicPr>
          <p:cNvPr descr="Une image contenant texte, capture d’écran, Police, ligne&#10;&#10;Le contenu généré par l’IA peut être incorrect." id="539" name="Google Shape;539;p23"/>
          <p:cNvPicPr preferRelativeResize="0"/>
          <p:nvPr/>
        </p:nvPicPr>
        <p:blipFill rotWithShape="1">
          <a:blip r:embed="rId4">
            <a:alphaModFix/>
          </a:blip>
          <a:srcRect b="0" l="0" r="0" t="0"/>
          <a:stretch/>
        </p:blipFill>
        <p:spPr>
          <a:xfrm>
            <a:off x="1317523" y="1681315"/>
            <a:ext cx="9704438" cy="370676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24"/>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Voici les réponses aux questions.</a:t>
            </a:r>
            <a:endParaRPr/>
          </a:p>
        </p:txBody>
      </p:sp>
      <p:sp>
        <p:nvSpPr>
          <p:cNvPr id="545" name="Google Shape;545;p24"/>
          <p:cNvSpPr txBox="1"/>
          <p:nvPr>
            <p:ph idx="2" type="body"/>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Insister sur le rôle de la situation d ’énonciation pour mieux appréhender le texte.</a:t>
            </a:r>
            <a:endParaRPr/>
          </a:p>
        </p:txBody>
      </p:sp>
      <p:pic>
        <p:nvPicPr>
          <p:cNvPr id="546" name="Google Shape;546;p24"/>
          <p:cNvPicPr preferRelativeResize="0"/>
          <p:nvPr/>
        </p:nvPicPr>
        <p:blipFill rotWithShape="1">
          <a:blip r:embed="rId3">
            <a:alphaModFix/>
          </a:blip>
          <a:srcRect b="0" l="0" r="0" t="0"/>
          <a:stretch/>
        </p:blipFill>
        <p:spPr>
          <a:xfrm>
            <a:off x="11709400" y="505152"/>
            <a:ext cx="363525" cy="326372"/>
          </a:xfrm>
          <a:prstGeom prst="rect">
            <a:avLst/>
          </a:prstGeom>
          <a:noFill/>
          <a:ln>
            <a:noFill/>
          </a:ln>
        </p:spPr>
      </p:pic>
      <p:pic>
        <p:nvPicPr>
          <p:cNvPr descr="Une image contenant texte, capture d’écran, Police, ligne&#10;&#10;Le contenu généré par l’IA peut être incorrect." id="547" name="Google Shape;547;p24"/>
          <p:cNvPicPr preferRelativeResize="0"/>
          <p:nvPr/>
        </p:nvPicPr>
        <p:blipFill rotWithShape="1">
          <a:blip r:embed="rId4">
            <a:alphaModFix/>
          </a:blip>
          <a:srcRect b="0" l="0" r="0" t="0"/>
          <a:stretch/>
        </p:blipFill>
        <p:spPr>
          <a:xfrm>
            <a:off x="1317523" y="1681315"/>
            <a:ext cx="9704438" cy="3706761"/>
          </a:xfrm>
          <a:prstGeom prst="rect">
            <a:avLst/>
          </a:prstGeom>
          <a:noFill/>
          <a:ln>
            <a:noFill/>
          </a:ln>
        </p:spPr>
      </p:pic>
      <p:sp>
        <p:nvSpPr>
          <p:cNvPr id="548" name="Google Shape;548;p24"/>
          <p:cNvSpPr txBox="1"/>
          <p:nvPr/>
        </p:nvSpPr>
        <p:spPr>
          <a:xfrm>
            <a:off x="1887793" y="3519948"/>
            <a:ext cx="209427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Léa</a:t>
            </a:r>
            <a:r>
              <a:rPr b="1" lang="fr-FR" sz="2000">
                <a:solidFill>
                  <a:schemeClr val="accent4"/>
                </a:solidFill>
                <a:latin typeface="Calibri"/>
                <a:ea typeface="Calibri"/>
                <a:cs typeface="Calibri"/>
                <a:sym typeface="Calibri"/>
              </a:rPr>
              <a:t> </a:t>
            </a:r>
            <a:r>
              <a:rPr b="1" lang="fr-FR" sz="2400">
                <a:solidFill>
                  <a:schemeClr val="accent4"/>
                </a:solidFill>
                <a:latin typeface="Calibri"/>
                <a:ea typeface="Calibri"/>
                <a:cs typeface="Calibri"/>
                <a:sym typeface="Calibri"/>
              </a:rPr>
              <a:t>Martin</a:t>
            </a:r>
            <a:endParaRPr/>
          </a:p>
        </p:txBody>
      </p:sp>
      <p:sp>
        <p:nvSpPr>
          <p:cNvPr id="549" name="Google Shape;549;p24"/>
          <p:cNvSpPr txBox="1"/>
          <p:nvPr/>
        </p:nvSpPr>
        <p:spPr>
          <a:xfrm>
            <a:off x="4104861" y="3519948"/>
            <a:ext cx="188843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Aux lecteurs</a:t>
            </a:r>
            <a:endParaRPr/>
          </a:p>
        </p:txBody>
      </p:sp>
      <p:sp>
        <p:nvSpPr>
          <p:cNvPr id="550" name="Google Shape;550;p24"/>
          <p:cNvSpPr txBox="1"/>
          <p:nvPr/>
        </p:nvSpPr>
        <p:spPr>
          <a:xfrm>
            <a:off x="6116093" y="3458817"/>
            <a:ext cx="223983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Les incendies de forêt</a:t>
            </a:r>
            <a:endParaRPr/>
          </a:p>
        </p:txBody>
      </p:sp>
      <p:sp>
        <p:nvSpPr>
          <p:cNvPr id="551" name="Google Shape;551;p24"/>
          <p:cNvSpPr txBox="1"/>
          <p:nvPr/>
        </p:nvSpPr>
        <p:spPr>
          <a:xfrm>
            <a:off x="8627165" y="3429000"/>
            <a:ext cx="1958009"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Protéger les forêts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25"/>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10 min</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26"/>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Relisez le texte maintenant. Répondez aux questions suivantes P.83.</a:t>
            </a:r>
            <a:endParaRPr/>
          </a:p>
        </p:txBody>
      </p:sp>
      <p:sp>
        <p:nvSpPr>
          <p:cNvPr id="562" name="Google Shape;562;p26"/>
          <p:cNvSpPr txBox="1"/>
          <p:nvPr>
            <p:ph idx="2" type="body"/>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Inviter les apprenants à faire attention à l’architecture du texte.</a:t>
            </a:r>
            <a:endParaRPr/>
          </a:p>
        </p:txBody>
      </p:sp>
      <p:pic>
        <p:nvPicPr>
          <p:cNvPr id="563" name="Google Shape;563;p26"/>
          <p:cNvPicPr preferRelativeResize="0"/>
          <p:nvPr/>
        </p:nvPicPr>
        <p:blipFill rotWithShape="1">
          <a:blip r:embed="rId3">
            <a:alphaModFix/>
          </a:blip>
          <a:srcRect b="0" l="0" r="0" t="0"/>
          <a:stretch/>
        </p:blipFill>
        <p:spPr>
          <a:xfrm>
            <a:off x="11709400" y="505152"/>
            <a:ext cx="363525" cy="326372"/>
          </a:xfrm>
          <a:prstGeom prst="rect">
            <a:avLst/>
          </a:prstGeom>
          <a:noFill/>
          <a:ln>
            <a:noFill/>
          </a:ln>
        </p:spPr>
      </p:pic>
      <p:pic>
        <p:nvPicPr>
          <p:cNvPr descr="Une image contenant texte, capture d’écran, ligne, Police&#10;&#10;Le contenu généré par l’IA peut être incorrect." id="564" name="Google Shape;564;p26"/>
          <p:cNvPicPr preferRelativeResize="0"/>
          <p:nvPr/>
        </p:nvPicPr>
        <p:blipFill rotWithShape="1">
          <a:blip r:embed="rId4">
            <a:alphaModFix/>
          </a:blip>
          <a:srcRect b="0" l="0" r="0" t="0"/>
          <a:stretch/>
        </p:blipFill>
        <p:spPr>
          <a:xfrm>
            <a:off x="1202636" y="1868557"/>
            <a:ext cx="9720468" cy="306125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27"/>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800"/>
              <a:buFont typeface="Calibri"/>
              <a:buNone/>
            </a:pPr>
            <a:r>
              <a:rPr lang="fr-FR" sz="1800">
                <a:solidFill>
                  <a:srgbClr val="757070"/>
                </a:solidFill>
                <a:latin typeface="Calibri"/>
                <a:ea typeface="Calibri"/>
                <a:cs typeface="Calibri"/>
                <a:sym typeface="Calibri"/>
              </a:rPr>
              <a:t>Voici la réponse à la première question.</a:t>
            </a:r>
            <a:endParaRPr/>
          </a:p>
        </p:txBody>
      </p:sp>
      <p:sp>
        <p:nvSpPr>
          <p:cNvPr id="570" name="Google Shape;570;p27"/>
          <p:cNvSpPr txBox="1"/>
          <p:nvPr>
            <p:ph idx="2" type="body"/>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Inviter les apprenants à faire attention aux parties du texte. Donner un feedback immédiat.</a:t>
            </a:r>
            <a:endParaRPr/>
          </a:p>
        </p:txBody>
      </p:sp>
      <p:pic>
        <p:nvPicPr>
          <p:cNvPr id="571" name="Google Shape;571;p27"/>
          <p:cNvPicPr preferRelativeResize="0"/>
          <p:nvPr/>
        </p:nvPicPr>
        <p:blipFill rotWithShape="1">
          <a:blip r:embed="rId3">
            <a:alphaModFix/>
          </a:blip>
          <a:srcRect b="0" l="0" r="0" t="0"/>
          <a:stretch/>
        </p:blipFill>
        <p:spPr>
          <a:xfrm>
            <a:off x="11709400" y="505152"/>
            <a:ext cx="363525" cy="326372"/>
          </a:xfrm>
          <a:prstGeom prst="rect">
            <a:avLst/>
          </a:prstGeom>
          <a:noFill/>
          <a:ln>
            <a:noFill/>
          </a:ln>
        </p:spPr>
      </p:pic>
      <p:pic>
        <p:nvPicPr>
          <p:cNvPr descr="Une image contenant texte, capture d’écran, ligne, Police&#10;&#10;Le contenu généré par l’IA peut être incorrect." id="572" name="Google Shape;572;p27"/>
          <p:cNvPicPr preferRelativeResize="0"/>
          <p:nvPr/>
        </p:nvPicPr>
        <p:blipFill rotWithShape="1">
          <a:blip r:embed="rId4">
            <a:alphaModFix/>
          </a:blip>
          <a:srcRect b="0" l="0" r="0" t="0"/>
          <a:stretch/>
        </p:blipFill>
        <p:spPr>
          <a:xfrm>
            <a:off x="1202636" y="1868557"/>
            <a:ext cx="9720468" cy="3061252"/>
          </a:xfrm>
          <a:prstGeom prst="rect">
            <a:avLst/>
          </a:prstGeom>
          <a:noFill/>
          <a:ln>
            <a:noFill/>
          </a:ln>
        </p:spPr>
      </p:pic>
      <p:sp>
        <p:nvSpPr>
          <p:cNvPr id="573" name="Google Shape;573;p27"/>
          <p:cNvSpPr txBox="1"/>
          <p:nvPr/>
        </p:nvSpPr>
        <p:spPr>
          <a:xfrm>
            <a:off x="1996056" y="3399183"/>
            <a:ext cx="392595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Présentation du phénomène climatique. </a:t>
            </a:r>
            <a:endParaRPr/>
          </a:p>
        </p:txBody>
      </p:sp>
      <p:sp>
        <p:nvSpPr>
          <p:cNvPr id="574" name="Google Shape;574;p27"/>
          <p:cNvSpPr txBox="1"/>
          <p:nvPr/>
        </p:nvSpPr>
        <p:spPr>
          <a:xfrm>
            <a:off x="1987825" y="4285710"/>
            <a:ext cx="4108175"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 Comment pouvons-nous agir? »</a:t>
            </a:r>
            <a:endParaRPr/>
          </a:p>
        </p:txBody>
      </p:sp>
      <p:sp>
        <p:nvSpPr>
          <p:cNvPr id="575" name="Google Shape;575;p27"/>
          <p:cNvSpPr txBox="1"/>
          <p:nvPr/>
        </p:nvSpPr>
        <p:spPr>
          <a:xfrm>
            <a:off x="6619461" y="4296334"/>
            <a:ext cx="3806687"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 Agissons ensemble pour protéger nos forêts! »</a:t>
            </a:r>
            <a:endParaRPr/>
          </a:p>
        </p:txBody>
      </p:sp>
      <p:sp>
        <p:nvSpPr>
          <p:cNvPr id="576" name="Google Shape;576;p27"/>
          <p:cNvSpPr txBox="1"/>
          <p:nvPr/>
        </p:nvSpPr>
        <p:spPr>
          <a:xfrm>
            <a:off x="6619461" y="3399183"/>
            <a:ext cx="4207672"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 « Pourquoi ces incendies sont-ils dangereux?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28"/>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Passons à la deuxième question.</a:t>
            </a:r>
            <a:endParaRPr/>
          </a:p>
        </p:txBody>
      </p:sp>
      <p:sp>
        <p:nvSpPr>
          <p:cNvPr id="582" name="Google Shape;582;p28"/>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Inviter les apprenants à faire attention aux parties du texte. </a:t>
            </a:r>
            <a:endParaRPr/>
          </a:p>
        </p:txBody>
      </p:sp>
      <p:pic>
        <p:nvPicPr>
          <p:cNvPr id="583" name="Google Shape;583;p28"/>
          <p:cNvPicPr preferRelativeResize="0"/>
          <p:nvPr/>
        </p:nvPicPr>
        <p:blipFill rotWithShape="1">
          <a:blip r:embed="rId3">
            <a:alphaModFix/>
          </a:blip>
          <a:srcRect b="0" l="0" r="0" t="0"/>
          <a:stretch/>
        </p:blipFill>
        <p:spPr>
          <a:xfrm>
            <a:off x="1302026" y="2511697"/>
            <a:ext cx="9720470" cy="20996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29"/>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la réponse à la deuxième question.</a:t>
            </a:r>
            <a:endParaRPr/>
          </a:p>
        </p:txBody>
      </p:sp>
      <p:sp>
        <p:nvSpPr>
          <p:cNvPr id="589" name="Google Shape;589;p29"/>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Inviter les apprenants à faire attention aux parties du texte. Donner un feedback immédiat.</a:t>
            </a:r>
            <a:endParaRPr/>
          </a:p>
        </p:txBody>
      </p:sp>
      <p:pic>
        <p:nvPicPr>
          <p:cNvPr id="590" name="Google Shape;590;p29"/>
          <p:cNvPicPr preferRelativeResize="0"/>
          <p:nvPr/>
        </p:nvPicPr>
        <p:blipFill rotWithShape="1">
          <a:blip r:embed="rId3">
            <a:alphaModFix/>
          </a:blip>
          <a:srcRect b="0" l="0" r="0" t="0"/>
          <a:stretch/>
        </p:blipFill>
        <p:spPr>
          <a:xfrm>
            <a:off x="1302026" y="2511697"/>
            <a:ext cx="9720470" cy="2099675"/>
          </a:xfrm>
          <a:prstGeom prst="rect">
            <a:avLst/>
          </a:prstGeom>
          <a:noFill/>
          <a:ln>
            <a:noFill/>
          </a:ln>
        </p:spPr>
      </p:pic>
      <p:sp>
        <p:nvSpPr>
          <p:cNvPr id="591" name="Google Shape;591;p29"/>
          <p:cNvSpPr txBox="1"/>
          <p:nvPr/>
        </p:nvSpPr>
        <p:spPr>
          <a:xfrm>
            <a:off x="1689652" y="3681326"/>
            <a:ext cx="881269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C’est la deuxième partie qui explique le risque des incendies: « Pourquoi ces incendies sont dangereux?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30"/>
          <p:cNvSpPr/>
          <p:nvPr/>
        </p:nvSpPr>
        <p:spPr>
          <a:xfrm flipH="1" rot="-5400013">
            <a:off x="8512125" y="5469758"/>
            <a:ext cx="95195" cy="24359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3600">
              <a:solidFill>
                <a:srgbClr val="000000"/>
              </a:solidFill>
              <a:latin typeface="Calibri"/>
              <a:ea typeface="Calibri"/>
              <a:cs typeface="Calibri"/>
              <a:sym typeface="Calibri"/>
            </a:endParaRPr>
          </a:p>
        </p:txBody>
      </p:sp>
      <p:pic>
        <p:nvPicPr>
          <p:cNvPr id="597" name="Google Shape;597;p30"/>
          <p:cNvPicPr preferRelativeResize="0"/>
          <p:nvPr/>
        </p:nvPicPr>
        <p:blipFill rotWithShape="1">
          <a:blip r:embed="rId3">
            <a:alphaModFix/>
          </a:blip>
          <a:srcRect b="0" l="0" r="0" t="0"/>
          <a:stretch/>
        </p:blipFill>
        <p:spPr>
          <a:xfrm>
            <a:off x="11154935" y="656366"/>
            <a:ext cx="915887" cy="915887"/>
          </a:xfrm>
          <a:prstGeom prst="rect">
            <a:avLst/>
          </a:prstGeom>
          <a:noFill/>
          <a:ln>
            <a:noFill/>
          </a:ln>
        </p:spPr>
      </p:pic>
      <p:sp>
        <p:nvSpPr>
          <p:cNvPr id="598" name="Google Shape;598;p30"/>
          <p:cNvSpPr txBox="1"/>
          <p:nvPr/>
        </p:nvSpPr>
        <p:spPr>
          <a:xfrm>
            <a:off x="1146834" y="563572"/>
            <a:ext cx="10380157" cy="281307"/>
          </a:xfrm>
          <a:prstGeom prst="rect">
            <a:avLst/>
          </a:prstGeom>
          <a:noFill/>
          <a:ln>
            <a:noFill/>
          </a:ln>
        </p:spPr>
        <p:txBody>
          <a:bodyPr anchorCtr="0" anchor="t" bIns="60950" lIns="121900" spcFirstLastPara="1" rIns="121900" wrap="square" tIns="60950">
            <a:noAutofit/>
          </a:bodyPr>
          <a:lstStyle/>
          <a:p>
            <a:pPr indent="0" lvl="0" marL="0" marR="0" rtl="0" algn="l">
              <a:lnSpc>
                <a:spcPct val="90000"/>
              </a:lnSpc>
              <a:spcBef>
                <a:spcPts val="0"/>
              </a:spcBef>
              <a:spcAft>
                <a:spcPts val="0"/>
              </a:spcAft>
              <a:buClr>
                <a:srgbClr val="AEABAB"/>
              </a:buClr>
              <a:buSzPts val="1600"/>
              <a:buFont typeface="Arial"/>
              <a:buNone/>
            </a:pPr>
            <a:r>
              <a:rPr i="1" lang="fr-FR" sz="1600">
                <a:solidFill>
                  <a:srgbClr val="AEABAB"/>
                </a:solidFill>
                <a:latin typeface="Calibri"/>
                <a:ea typeface="Calibri"/>
                <a:cs typeface="Calibri"/>
                <a:sym typeface="Calibri"/>
              </a:rPr>
              <a:t>Inviter les apprenants à faire attention aux parties du texte.</a:t>
            </a:r>
            <a:endParaRPr i="1" sz="1600">
              <a:solidFill>
                <a:srgbClr val="A5A5A5"/>
              </a:solidFill>
              <a:latin typeface="Calibri"/>
              <a:ea typeface="Calibri"/>
              <a:cs typeface="Calibri"/>
              <a:sym typeface="Calibri"/>
            </a:endParaRPr>
          </a:p>
        </p:txBody>
      </p:sp>
      <p:sp>
        <p:nvSpPr>
          <p:cNvPr id="599" name="Google Shape;599;p30"/>
          <p:cNvSpPr txBox="1"/>
          <p:nvPr/>
        </p:nvSpPr>
        <p:spPr>
          <a:xfrm>
            <a:off x="1254336" y="153203"/>
            <a:ext cx="9388681" cy="379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67">
              <a:solidFill>
                <a:srgbClr val="757070"/>
              </a:solidFill>
              <a:latin typeface="Calibri"/>
              <a:ea typeface="Calibri"/>
              <a:cs typeface="Calibri"/>
              <a:sym typeface="Calibri"/>
            </a:endParaRPr>
          </a:p>
        </p:txBody>
      </p:sp>
      <p:pic>
        <p:nvPicPr>
          <p:cNvPr descr="Une image contenant texte, capture d’écran&#10;&#10;Le contenu généré par l’IA peut être incorrect." id="600" name="Google Shape;600;p30"/>
          <p:cNvPicPr preferRelativeResize="0"/>
          <p:nvPr/>
        </p:nvPicPr>
        <p:blipFill rotWithShape="1">
          <a:blip r:embed="rId4">
            <a:alphaModFix/>
          </a:blip>
          <a:srcRect b="0" l="0" r="0" t="0"/>
          <a:stretch/>
        </p:blipFill>
        <p:spPr>
          <a:xfrm>
            <a:off x="1421296" y="1878497"/>
            <a:ext cx="9452113" cy="3180520"/>
          </a:xfrm>
          <a:prstGeom prst="rect">
            <a:avLst/>
          </a:prstGeom>
          <a:noFill/>
          <a:ln>
            <a:noFill/>
          </a:ln>
        </p:spPr>
      </p:pic>
      <p:sp>
        <p:nvSpPr>
          <p:cNvPr id="601" name="Google Shape;601;p30"/>
          <p:cNvSpPr txBox="1"/>
          <p:nvPr/>
        </p:nvSpPr>
        <p:spPr>
          <a:xfrm>
            <a:off x="1146834" y="122490"/>
            <a:ext cx="9388681" cy="379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57070"/>
                </a:solidFill>
                <a:latin typeface="Calibri"/>
                <a:ea typeface="Calibri"/>
                <a:cs typeface="Calibri"/>
                <a:sym typeface="Calibri"/>
              </a:rPr>
              <a:t>Maintenant, c’est au tour de la troisième question. Travaillez individuellement</a:t>
            </a:r>
            <a:r>
              <a:rPr b="1" lang="fr-FR" sz="1867">
                <a:solidFill>
                  <a:srgbClr val="757070"/>
                </a:solidFill>
                <a:latin typeface="Calibri"/>
                <a:ea typeface="Calibri"/>
                <a:cs typeface="Calibri"/>
                <a:sym typeface="Calibri"/>
              </a:rPr>
              <a: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31"/>
          <p:cNvSpPr/>
          <p:nvPr/>
        </p:nvSpPr>
        <p:spPr>
          <a:xfrm flipH="1" rot="-5400013">
            <a:off x="8512125" y="5469758"/>
            <a:ext cx="95195" cy="24359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3600">
              <a:solidFill>
                <a:srgbClr val="000000"/>
              </a:solidFill>
              <a:latin typeface="Calibri"/>
              <a:ea typeface="Calibri"/>
              <a:cs typeface="Calibri"/>
              <a:sym typeface="Calibri"/>
            </a:endParaRPr>
          </a:p>
        </p:txBody>
      </p:sp>
      <p:pic>
        <p:nvPicPr>
          <p:cNvPr id="607" name="Google Shape;607;p31"/>
          <p:cNvPicPr preferRelativeResize="0"/>
          <p:nvPr/>
        </p:nvPicPr>
        <p:blipFill rotWithShape="1">
          <a:blip r:embed="rId3">
            <a:alphaModFix/>
          </a:blip>
          <a:srcRect b="0" l="0" r="0" t="0"/>
          <a:stretch/>
        </p:blipFill>
        <p:spPr>
          <a:xfrm>
            <a:off x="11154935" y="656366"/>
            <a:ext cx="915887" cy="915887"/>
          </a:xfrm>
          <a:prstGeom prst="rect">
            <a:avLst/>
          </a:prstGeom>
          <a:noFill/>
          <a:ln>
            <a:noFill/>
          </a:ln>
        </p:spPr>
      </p:pic>
      <p:sp>
        <p:nvSpPr>
          <p:cNvPr id="608" name="Google Shape;608;p31"/>
          <p:cNvSpPr txBox="1"/>
          <p:nvPr/>
        </p:nvSpPr>
        <p:spPr>
          <a:xfrm>
            <a:off x="1146834" y="563572"/>
            <a:ext cx="10380157" cy="281307"/>
          </a:xfrm>
          <a:prstGeom prst="rect">
            <a:avLst/>
          </a:prstGeom>
          <a:noFill/>
          <a:ln>
            <a:noFill/>
          </a:ln>
        </p:spPr>
        <p:txBody>
          <a:bodyPr anchorCtr="0" anchor="t" bIns="60950" lIns="121900" spcFirstLastPara="1" rIns="121900" wrap="square" tIns="60950">
            <a:noAutofit/>
          </a:bodyPr>
          <a:lstStyle/>
          <a:p>
            <a:pPr indent="0" lvl="0" marL="0" marR="0" rtl="0" algn="l">
              <a:lnSpc>
                <a:spcPct val="90000"/>
              </a:lnSpc>
              <a:spcBef>
                <a:spcPts val="0"/>
              </a:spcBef>
              <a:spcAft>
                <a:spcPts val="0"/>
              </a:spcAft>
              <a:buClr>
                <a:srgbClr val="AEABAB"/>
              </a:buClr>
              <a:buSzPts val="1600"/>
              <a:buFont typeface="Arial"/>
              <a:buNone/>
            </a:pPr>
            <a:r>
              <a:rPr i="1" lang="fr-FR" sz="1600">
                <a:solidFill>
                  <a:srgbClr val="AEABAB"/>
                </a:solidFill>
                <a:latin typeface="Calibri"/>
                <a:ea typeface="Calibri"/>
                <a:cs typeface="Calibri"/>
                <a:sym typeface="Calibri"/>
              </a:rPr>
              <a:t>Inviter les apprenants à faire attention aux parties du texte. Fournir un feedback immédiat</a:t>
            </a:r>
            <a:endParaRPr i="1" sz="1600">
              <a:solidFill>
                <a:srgbClr val="A5A5A5"/>
              </a:solidFill>
              <a:latin typeface="Calibri"/>
              <a:ea typeface="Calibri"/>
              <a:cs typeface="Calibri"/>
              <a:sym typeface="Calibri"/>
            </a:endParaRPr>
          </a:p>
        </p:txBody>
      </p:sp>
      <p:sp>
        <p:nvSpPr>
          <p:cNvPr id="609" name="Google Shape;609;p31"/>
          <p:cNvSpPr txBox="1"/>
          <p:nvPr/>
        </p:nvSpPr>
        <p:spPr>
          <a:xfrm>
            <a:off x="1254336" y="153203"/>
            <a:ext cx="9388681" cy="379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67">
              <a:solidFill>
                <a:srgbClr val="757070"/>
              </a:solidFill>
              <a:latin typeface="Calibri"/>
              <a:ea typeface="Calibri"/>
              <a:cs typeface="Calibri"/>
              <a:sym typeface="Calibri"/>
            </a:endParaRPr>
          </a:p>
        </p:txBody>
      </p:sp>
      <p:pic>
        <p:nvPicPr>
          <p:cNvPr descr="Une image contenant texte, capture d’écran&#10;&#10;Le contenu généré par l’IA peut être incorrect." id="610" name="Google Shape;610;p31"/>
          <p:cNvPicPr preferRelativeResize="0"/>
          <p:nvPr/>
        </p:nvPicPr>
        <p:blipFill rotWithShape="1">
          <a:blip r:embed="rId4">
            <a:alphaModFix/>
          </a:blip>
          <a:srcRect b="0" l="0" r="0" t="0"/>
          <a:stretch/>
        </p:blipFill>
        <p:spPr>
          <a:xfrm>
            <a:off x="1421296" y="1878497"/>
            <a:ext cx="9452113" cy="3180520"/>
          </a:xfrm>
          <a:prstGeom prst="rect">
            <a:avLst/>
          </a:prstGeom>
          <a:noFill/>
          <a:ln>
            <a:noFill/>
          </a:ln>
        </p:spPr>
      </p:pic>
      <p:sp>
        <p:nvSpPr>
          <p:cNvPr id="611" name="Google Shape;611;p31"/>
          <p:cNvSpPr txBox="1"/>
          <p:nvPr/>
        </p:nvSpPr>
        <p:spPr>
          <a:xfrm>
            <a:off x="1146834" y="122490"/>
            <a:ext cx="9388681" cy="379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57070"/>
                </a:solidFill>
                <a:latin typeface="Calibri"/>
                <a:ea typeface="Calibri"/>
                <a:cs typeface="Calibri"/>
                <a:sym typeface="Calibri"/>
              </a:rPr>
              <a:t>Voici la réponse à la troisième question</a:t>
            </a:r>
            <a:r>
              <a:rPr b="1" lang="fr-FR" sz="1867">
                <a:solidFill>
                  <a:srgbClr val="757070"/>
                </a:solidFill>
                <a:latin typeface="Calibri"/>
                <a:ea typeface="Calibri"/>
                <a:cs typeface="Calibri"/>
                <a:sym typeface="Calibri"/>
              </a:rPr>
              <a:t>.</a:t>
            </a:r>
            <a:endParaRPr/>
          </a:p>
        </p:txBody>
      </p:sp>
      <p:sp>
        <p:nvSpPr>
          <p:cNvPr id="612" name="Google Shape;612;p31"/>
          <p:cNvSpPr txBox="1"/>
          <p:nvPr/>
        </p:nvSpPr>
        <p:spPr>
          <a:xfrm>
            <a:off x="1805887" y="3343501"/>
            <a:ext cx="8070574"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accent4"/>
                </a:solidFill>
                <a:latin typeface="Calibri"/>
                <a:ea typeface="Calibri"/>
                <a:cs typeface="Calibri"/>
                <a:sym typeface="Calibri"/>
              </a:rPr>
              <a:t>C’est la dernière partie qui propose un appel à l’action</a:t>
            </a:r>
            <a:r>
              <a:rPr b="1" lang="fr-FR" sz="2000">
                <a:solidFill>
                  <a:schemeClr val="accent4"/>
                </a:solidFill>
                <a:latin typeface="Calibri"/>
                <a:ea typeface="Calibri"/>
                <a:cs typeface="Calibri"/>
                <a:sym typeface="Calibri"/>
              </a:rPr>
              <a:t>: </a:t>
            </a:r>
            <a:r>
              <a:rPr b="1" lang="fr-FR" sz="2400">
                <a:solidFill>
                  <a:schemeClr val="accent4"/>
                </a:solidFill>
                <a:latin typeface="Calibri"/>
                <a:ea typeface="Calibri"/>
                <a:cs typeface="Calibri"/>
                <a:sym typeface="Calibri"/>
              </a:rPr>
              <a:t>« Agissons ensemble pour protéger nos forêts! »</a:t>
            </a:r>
            <a:endParaRPr sz="24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32"/>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Maintenant, relisez silencieusement le texte P.82 tout en respectant les six étapes de la lecture silencieuse.</a:t>
            </a:r>
            <a:endParaRPr/>
          </a:p>
        </p:txBody>
      </p:sp>
      <p:sp>
        <p:nvSpPr>
          <p:cNvPr id="618" name="Google Shape;618;p32"/>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Accorder aux apprenants 4 mn pour faire la lecture.</a:t>
            </a:r>
            <a:endParaRPr/>
          </a:p>
        </p:txBody>
      </p:sp>
      <p:pic>
        <p:nvPicPr>
          <p:cNvPr id="619" name="Google Shape;619;p32"/>
          <p:cNvPicPr preferRelativeResize="0"/>
          <p:nvPr/>
        </p:nvPicPr>
        <p:blipFill rotWithShape="1">
          <a:blip r:embed="rId3">
            <a:alphaModFix/>
          </a:blip>
          <a:srcRect b="0" l="0" r="0" t="0"/>
          <a:stretch/>
        </p:blipFill>
        <p:spPr>
          <a:xfrm>
            <a:off x="1021955" y="1451112"/>
            <a:ext cx="9791819" cy="454218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23" name="Shape 623"/>
        <p:cNvGrpSpPr/>
        <p:nvPr/>
      </p:nvGrpSpPr>
      <p:grpSpPr>
        <a:xfrm>
          <a:off x="0" y="0"/>
          <a:ext cx="0" cy="0"/>
          <a:chOff x="0" y="0"/>
          <a:chExt cx="0" cy="0"/>
        </a:xfrm>
      </p:grpSpPr>
      <p:sp>
        <p:nvSpPr>
          <p:cNvPr id="624" name="Google Shape;624;p33"/>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Maintenant, on passe à la deuxième partie de la séance consacrée à la lecture fluence.</a:t>
            </a:r>
            <a:endParaRPr/>
          </a:p>
        </p:txBody>
      </p:sp>
      <p:sp>
        <p:nvSpPr>
          <p:cNvPr id="625" name="Google Shape;625;p33"/>
          <p:cNvSpPr txBox="1"/>
          <p:nvPr/>
        </p:nvSpPr>
        <p:spPr>
          <a:xfrm>
            <a:off x="4691743" y="1927030"/>
            <a:ext cx="6564084" cy="336611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1" lang="fr-FR" sz="4267" u="none" cap="none" strike="noStrike">
                <a:solidFill>
                  <a:srgbClr val="44546A"/>
                </a:solidFill>
                <a:latin typeface="Calibri"/>
                <a:ea typeface="Calibri"/>
                <a:cs typeface="Calibri"/>
                <a:sym typeface="Calibri"/>
              </a:rPr>
              <a:t>Lecture fluence</a:t>
            </a:r>
            <a:endParaRPr b="1" sz="4267">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t/>
            </a:r>
            <a:endParaRPr b="1" sz="4267">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t/>
            </a:r>
            <a:endParaRPr b="1" sz="4267">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fr-FR" sz="4267" u="none" cap="none" strike="noStrike">
                <a:solidFill>
                  <a:srgbClr val="44546A"/>
                </a:solidFill>
                <a:latin typeface="Calibri"/>
                <a:ea typeface="Calibri"/>
                <a:cs typeface="Calibri"/>
                <a:sym typeface="Calibri"/>
              </a:rPr>
              <a:t>25 min</a:t>
            </a:r>
            <a:endParaRPr sz="4267">
              <a:solidFill>
                <a:srgbClr val="44546A"/>
              </a:solidFill>
              <a:latin typeface="Arial"/>
              <a:ea typeface="Arial"/>
              <a:cs typeface="Arial"/>
              <a:sym typeface="Arial"/>
            </a:endParaRPr>
          </a:p>
        </p:txBody>
      </p:sp>
      <p:pic>
        <p:nvPicPr>
          <p:cNvPr id="626" name="Google Shape;626;p33"/>
          <p:cNvPicPr preferRelativeResize="0"/>
          <p:nvPr/>
        </p:nvPicPr>
        <p:blipFill rotWithShape="1">
          <a:blip r:embed="rId3">
            <a:alphaModFix/>
          </a:blip>
          <a:srcRect b="0" l="0" r="0" t="0"/>
          <a:stretch/>
        </p:blipFill>
        <p:spPr>
          <a:xfrm>
            <a:off x="588147" y="993046"/>
            <a:ext cx="4373612" cy="4373612"/>
          </a:xfrm>
          <a:prstGeom prst="rect">
            <a:avLst/>
          </a:prstGeom>
          <a:noFill/>
          <a:ln>
            <a:noFill/>
          </a:ln>
        </p:spPr>
      </p:pic>
      <p:sp>
        <p:nvSpPr>
          <p:cNvPr id="627" name="Google Shape;627;p33"/>
          <p:cNvSpPr/>
          <p:nvPr/>
        </p:nvSpPr>
        <p:spPr>
          <a:xfrm>
            <a:off x="7713980" y="3845908"/>
            <a:ext cx="519608" cy="5196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628" name="Google Shape;628;p33"/>
          <p:cNvSpPr txBox="1"/>
          <p:nvPr/>
        </p:nvSpPr>
        <p:spPr>
          <a:xfrm>
            <a:off x="5786962" y="2730572"/>
            <a:ext cx="4893252"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ctr">
              <a:spcBef>
                <a:spcPts val="0"/>
              </a:spcBef>
              <a:spcAft>
                <a:spcPts val="0"/>
              </a:spcAft>
              <a:buNone/>
            </a:pPr>
            <a:r>
              <a:rPr b="1" i="1" lang="fr-FR" sz="3200">
                <a:solidFill>
                  <a:srgbClr val="44546A"/>
                </a:solidFill>
                <a:latin typeface="Calibri"/>
                <a:ea typeface="Calibri"/>
                <a:cs typeface="Calibri"/>
                <a:sym typeface="Calibri"/>
              </a:rPr>
              <a:t>Quand le feu détruit la vie!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2" name="Shape 632"/>
        <p:cNvGrpSpPr/>
        <p:nvPr/>
      </p:nvGrpSpPr>
      <p:grpSpPr>
        <a:xfrm>
          <a:off x="0" y="0"/>
          <a:ext cx="0" cy="0"/>
          <a:chOff x="0" y="0"/>
          <a:chExt cx="0" cy="0"/>
        </a:xfrm>
      </p:grpSpPr>
      <p:sp>
        <p:nvSpPr>
          <p:cNvPr id="633" name="Google Shape;633;p34"/>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l’objectif de la lecture fluence.</a:t>
            </a:r>
            <a:endParaRPr/>
          </a:p>
        </p:txBody>
      </p:sp>
      <p:pic>
        <p:nvPicPr>
          <p:cNvPr id="634" name="Google Shape;634;p34"/>
          <p:cNvPicPr preferRelativeResize="0"/>
          <p:nvPr/>
        </p:nvPicPr>
        <p:blipFill rotWithShape="1">
          <a:blip r:embed="rId3">
            <a:alphaModFix/>
          </a:blip>
          <a:srcRect b="0" l="0" r="0" t="0"/>
          <a:stretch/>
        </p:blipFill>
        <p:spPr>
          <a:xfrm>
            <a:off x="879423" y="2501112"/>
            <a:ext cx="1006687" cy="1006687"/>
          </a:xfrm>
          <a:prstGeom prst="rect">
            <a:avLst/>
          </a:prstGeom>
          <a:noFill/>
          <a:ln>
            <a:noFill/>
          </a:ln>
        </p:spPr>
      </p:pic>
      <p:sp>
        <p:nvSpPr>
          <p:cNvPr id="635" name="Google Shape;635;p34"/>
          <p:cNvSpPr txBox="1"/>
          <p:nvPr/>
        </p:nvSpPr>
        <p:spPr>
          <a:xfrm>
            <a:off x="2079171" y="2596484"/>
            <a:ext cx="9097381" cy="865173"/>
          </a:xfrm>
          <a:prstGeom prst="rect">
            <a:avLst/>
          </a:prstGeom>
          <a:noFill/>
          <a:ln>
            <a:noFill/>
          </a:ln>
        </p:spPr>
        <p:txBody>
          <a:bodyPr anchorCtr="0" anchor="t" bIns="45700" lIns="91425" spcFirstLastPara="1" rIns="91425" wrap="square" tIns="45700">
            <a:spAutoFit/>
          </a:bodyPr>
          <a:lstStyle/>
          <a:p>
            <a:pPr indent="0" lvl="1" marL="85725" marR="0" rtl="0" algn="just">
              <a:lnSpc>
                <a:spcPct val="107000"/>
              </a:lnSpc>
              <a:spcBef>
                <a:spcPts val="0"/>
              </a:spcBef>
              <a:spcAft>
                <a:spcPts val="0"/>
              </a:spcAft>
              <a:buNone/>
            </a:pPr>
            <a:r>
              <a:rPr b="1" i="0" lang="fr-FR" sz="2400" u="none" cap="none" strike="noStrike">
                <a:solidFill>
                  <a:srgbClr val="00B0F0"/>
                </a:solidFill>
                <a:latin typeface="Calibri"/>
                <a:ea typeface="Calibri"/>
                <a:cs typeface="Calibri"/>
                <a:sym typeface="Calibri"/>
              </a:rPr>
              <a:t>Lecture Fluence : </a:t>
            </a:r>
            <a:r>
              <a:rPr b="1" i="0" lang="fr-FR" sz="2400" u="none" cap="none" strike="noStrike">
                <a:solidFill>
                  <a:srgbClr val="000000"/>
                </a:solidFill>
                <a:latin typeface="Calibri"/>
                <a:ea typeface="Calibri"/>
                <a:cs typeface="Calibri"/>
                <a:sym typeface="Calibri"/>
              </a:rPr>
              <a:t>Marquer des pauses logiques pour structurer mon propos.</a:t>
            </a:r>
            <a:endParaRPr/>
          </a:p>
        </p:txBody>
      </p:sp>
      <p:sp>
        <p:nvSpPr>
          <p:cNvPr id="636" name="Google Shape;636;p34"/>
          <p:cNvSpPr txBox="1"/>
          <p:nvPr/>
        </p:nvSpPr>
        <p:spPr>
          <a:xfrm>
            <a:off x="857333" y="640628"/>
            <a:ext cx="10334395" cy="28795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i="1" lang="fr-FR" sz="1600">
                <a:solidFill>
                  <a:schemeClr val="dk1"/>
                </a:solidFill>
                <a:latin typeface="Arial"/>
                <a:ea typeface="Arial"/>
                <a:cs typeface="Arial"/>
                <a:sym typeface="Arial"/>
              </a:rPr>
              <a:t>Lire l’objectif de la séance avec une voix claire et audible.</a:t>
            </a:r>
            <a:endParaRPr i="1" sz="160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35"/>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a:t>
            </a:r>
            <a:endParaRPr/>
          </a:p>
        </p:txBody>
      </p:sp>
      <p:sp>
        <p:nvSpPr>
          <p:cNvPr id="642" name="Google Shape;642;p35"/>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Désigner 4 élèves pour lire à haute voix. Fournir un feedback immédiat.</a:t>
            </a:r>
            <a:endParaRPr/>
          </a:p>
        </p:txBody>
      </p:sp>
      <p:sp>
        <p:nvSpPr>
          <p:cNvPr id="643" name="Google Shape;643;p35"/>
          <p:cNvSpPr txBox="1"/>
          <p:nvPr/>
        </p:nvSpPr>
        <p:spPr>
          <a:xfrm>
            <a:off x="933758" y="290583"/>
            <a:ext cx="10529279" cy="267549"/>
          </a:xfrm>
          <a:prstGeom prst="rect">
            <a:avLst/>
          </a:prstGeom>
          <a:noFill/>
          <a:ln>
            <a:noFill/>
          </a:ln>
        </p:spPr>
        <p:txBody>
          <a:bodyPr anchorCtr="0" anchor="ctr" bIns="45700" lIns="91425" spcFirstLastPara="1" rIns="91425" wrap="square" tIns="45700">
            <a:noAutofit/>
          </a:bodyPr>
          <a:lstStyle/>
          <a:p>
            <a:pPr indent="0" lvl="0" marL="0" marR="0" rtl="0" algn="just">
              <a:lnSpc>
                <a:spcPct val="90000"/>
              </a:lnSpc>
              <a:spcBef>
                <a:spcPts val="0"/>
              </a:spcBef>
              <a:spcAft>
                <a:spcPts val="0"/>
              </a:spcAft>
              <a:buClr>
                <a:srgbClr val="757070"/>
              </a:buClr>
              <a:buSzPts val="1600"/>
              <a:buFont typeface="Calibri"/>
              <a:buNone/>
            </a:pPr>
            <a:r>
              <a:rPr b="1" lang="fr-FR" sz="1600">
                <a:solidFill>
                  <a:srgbClr val="757070"/>
                </a:solidFill>
                <a:latin typeface="Calibri"/>
                <a:ea typeface="Calibri"/>
                <a:cs typeface="Calibri"/>
                <a:sym typeface="Calibri"/>
              </a:rPr>
              <a:t>Je vais lire ces mots-outils à haute voix. Ecoutez attentivement.</a:t>
            </a:r>
            <a:endParaRPr b="1" sz="1600">
              <a:solidFill>
                <a:srgbClr val="757070"/>
              </a:solidFill>
              <a:latin typeface="Calibri"/>
              <a:ea typeface="Calibri"/>
              <a:cs typeface="Calibri"/>
              <a:sym typeface="Calibri"/>
            </a:endParaRPr>
          </a:p>
        </p:txBody>
      </p:sp>
      <p:pic>
        <p:nvPicPr>
          <p:cNvPr descr="Une image contenant texte, capture d’écran, Police, nombre&#10;&#10;Le contenu généré par l’IA peut être incorrect." id="644" name="Google Shape;644;p35"/>
          <p:cNvPicPr preferRelativeResize="0"/>
          <p:nvPr/>
        </p:nvPicPr>
        <p:blipFill rotWithShape="1">
          <a:blip r:embed="rId3">
            <a:alphaModFix/>
          </a:blip>
          <a:srcRect b="0" l="0" r="0" t="0"/>
          <a:stretch/>
        </p:blipFill>
        <p:spPr>
          <a:xfrm>
            <a:off x="1411831" y="1828800"/>
            <a:ext cx="9193221" cy="343893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36"/>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37"/>
          <p:cNvSpPr txBox="1"/>
          <p:nvPr>
            <p:ph type="title"/>
          </p:nvPr>
        </p:nvSpPr>
        <p:spPr>
          <a:xfrm>
            <a:off x="933758" y="290583"/>
            <a:ext cx="10529279"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Maintenant, nous allons apprendre à lire des phrases en marquant des pauses logiques pour structurer mon propos. </a:t>
            </a:r>
            <a:endParaRPr>
              <a:solidFill>
                <a:srgbClr val="757070"/>
              </a:solidFill>
              <a:latin typeface="Calibri"/>
              <a:ea typeface="Calibri"/>
              <a:cs typeface="Calibri"/>
              <a:sym typeface="Calibri"/>
            </a:endParaRPr>
          </a:p>
        </p:txBody>
      </p:sp>
      <p:sp>
        <p:nvSpPr>
          <p:cNvPr id="655" name="Google Shape;655;p37"/>
          <p:cNvSpPr txBox="1"/>
          <p:nvPr>
            <p:ph idx="2" type="body"/>
          </p:nvPr>
        </p:nvSpPr>
        <p:spPr>
          <a:xfrm>
            <a:off x="9335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600"/>
              <a:buNone/>
            </a:pPr>
            <a:r>
              <a:rPr lang="fr-FR" sz="1600"/>
              <a:t>Verbaliser la démarche. Apporter des explications supplémentaires si nécessaire.</a:t>
            </a:r>
            <a:endParaRPr/>
          </a:p>
        </p:txBody>
      </p:sp>
      <p:sp>
        <p:nvSpPr>
          <p:cNvPr id="656" name="Google Shape;656;p37"/>
          <p:cNvSpPr txBox="1"/>
          <p:nvPr/>
        </p:nvSpPr>
        <p:spPr>
          <a:xfrm>
            <a:off x="1802294" y="3846987"/>
            <a:ext cx="45720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Arial"/>
                <a:ea typeface="Arial"/>
                <a:cs typeface="Arial"/>
                <a:sym typeface="Arial"/>
              </a:rPr>
              <a:t>➡️</a:t>
            </a:r>
            <a:endParaRPr/>
          </a:p>
        </p:txBody>
      </p:sp>
      <p:sp>
        <p:nvSpPr>
          <p:cNvPr id="657" name="Google Shape;657;p37"/>
          <p:cNvSpPr txBox="1"/>
          <p:nvPr/>
        </p:nvSpPr>
        <p:spPr>
          <a:xfrm>
            <a:off x="1802294" y="4834360"/>
            <a:ext cx="45720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Arial"/>
                <a:ea typeface="Arial"/>
                <a:cs typeface="Arial"/>
                <a:sym typeface="Arial"/>
              </a:rPr>
              <a:t>➡️</a:t>
            </a:r>
            <a:endParaRPr/>
          </a:p>
        </p:txBody>
      </p:sp>
      <p:sp>
        <p:nvSpPr>
          <p:cNvPr id="658" name="Google Shape;658;p37"/>
          <p:cNvSpPr txBox="1"/>
          <p:nvPr/>
        </p:nvSpPr>
        <p:spPr>
          <a:xfrm>
            <a:off x="1023729" y="1462680"/>
            <a:ext cx="7822096" cy="163121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000">
                <a:solidFill>
                  <a:schemeClr val="accent4"/>
                </a:solidFill>
                <a:latin typeface="Arial"/>
                <a:ea typeface="Arial"/>
                <a:cs typeface="Arial"/>
                <a:sym typeface="Arial"/>
              </a:rPr>
              <a:t>Lire des phrases en marquant des pauses logiques, c’est:</a:t>
            </a:r>
            <a:endParaRPr sz="2000">
              <a:solidFill>
                <a:schemeClr val="dk1"/>
              </a:solidFill>
              <a:latin typeface="Arial"/>
              <a:ea typeface="Arial"/>
              <a:cs typeface="Arial"/>
              <a:sym typeface="Arial"/>
            </a:endParaRPr>
          </a:p>
          <a:p>
            <a:pPr indent="0" lvl="0" marL="0" marR="0" rtl="0" algn="just">
              <a:spcBef>
                <a:spcPts val="0"/>
              </a:spcBef>
              <a:spcAft>
                <a:spcPts val="0"/>
              </a:spcAft>
              <a:buNone/>
            </a:pPr>
            <a:r>
              <a:t/>
            </a:r>
            <a:endParaRPr sz="2000">
              <a:solidFill>
                <a:schemeClr val="dk1"/>
              </a:solidFill>
              <a:latin typeface="Arial"/>
              <a:ea typeface="Arial"/>
              <a:cs typeface="Arial"/>
              <a:sym typeface="Arial"/>
            </a:endParaRPr>
          </a:p>
          <a:p>
            <a:pPr indent="-342900" lvl="0" marL="342900" marR="0" rtl="0" algn="just">
              <a:spcBef>
                <a:spcPts val="0"/>
              </a:spcBef>
              <a:spcAft>
                <a:spcPts val="0"/>
              </a:spcAft>
              <a:buClr>
                <a:schemeClr val="dk1"/>
              </a:buClr>
              <a:buSzPts val="2000"/>
              <a:buFont typeface="Noto Sans Symbols"/>
              <a:buChar char="❑"/>
            </a:pPr>
            <a:r>
              <a:rPr b="1" lang="fr-FR" sz="2000">
                <a:solidFill>
                  <a:schemeClr val="dk1"/>
                </a:solidFill>
                <a:latin typeface="Arial"/>
                <a:ea typeface="Arial"/>
                <a:cs typeface="Arial"/>
                <a:sym typeface="Arial"/>
              </a:rPr>
              <a:t>s’arrêter un peu au bon moment quand on lit,</a:t>
            </a:r>
            <a:r>
              <a:rPr lang="fr-FR" sz="2000">
                <a:solidFill>
                  <a:schemeClr val="dk1"/>
                </a:solidFill>
                <a:latin typeface="Arial"/>
                <a:ea typeface="Arial"/>
                <a:cs typeface="Arial"/>
                <a:sym typeface="Arial"/>
              </a:rPr>
              <a:t> </a:t>
            </a:r>
            <a:endParaRPr/>
          </a:p>
          <a:p>
            <a:pPr indent="-342900" lvl="0" marL="342900" marR="0" rtl="0" algn="just">
              <a:spcBef>
                <a:spcPts val="0"/>
              </a:spcBef>
              <a:spcAft>
                <a:spcPts val="0"/>
              </a:spcAft>
              <a:buClr>
                <a:schemeClr val="dk1"/>
              </a:buClr>
              <a:buSzPts val="2000"/>
              <a:buFont typeface="Noto Sans Symbols"/>
              <a:buChar char="❑"/>
            </a:pPr>
            <a:r>
              <a:rPr b="1" lang="fr-FR" sz="2000">
                <a:solidFill>
                  <a:schemeClr val="dk1"/>
                </a:solidFill>
                <a:latin typeface="Arial"/>
                <a:ea typeface="Arial"/>
                <a:cs typeface="Arial"/>
                <a:sym typeface="Arial"/>
              </a:rPr>
              <a:t>séparer les idées</a:t>
            </a:r>
            <a:r>
              <a:rPr lang="fr-FR" sz="2000">
                <a:solidFill>
                  <a:schemeClr val="dk1"/>
                </a:solidFill>
                <a:latin typeface="Arial"/>
                <a:ea typeface="Arial"/>
                <a:cs typeface="Arial"/>
                <a:sym typeface="Arial"/>
              </a:rPr>
              <a:t>, </a:t>
            </a:r>
            <a:r>
              <a:rPr b="1" lang="fr-FR" sz="2000">
                <a:solidFill>
                  <a:schemeClr val="dk1"/>
                </a:solidFill>
                <a:latin typeface="Arial"/>
                <a:ea typeface="Arial"/>
                <a:cs typeface="Arial"/>
                <a:sym typeface="Arial"/>
              </a:rPr>
              <a:t>et</a:t>
            </a:r>
            <a:r>
              <a:rPr lang="fr-FR" sz="2000">
                <a:solidFill>
                  <a:schemeClr val="dk1"/>
                </a:solidFill>
                <a:latin typeface="Arial"/>
                <a:ea typeface="Arial"/>
                <a:cs typeface="Arial"/>
                <a:sym typeface="Arial"/>
              </a:rPr>
              <a:t> </a:t>
            </a:r>
            <a:r>
              <a:rPr b="1" lang="fr-FR" sz="2000">
                <a:solidFill>
                  <a:schemeClr val="dk1"/>
                </a:solidFill>
                <a:latin typeface="Arial"/>
                <a:ea typeface="Arial"/>
                <a:cs typeface="Arial"/>
                <a:sym typeface="Arial"/>
              </a:rPr>
              <a:t>mieux comprendre le sens,</a:t>
            </a:r>
            <a:r>
              <a:rPr lang="fr-FR" sz="2000">
                <a:solidFill>
                  <a:schemeClr val="dk1"/>
                </a:solidFill>
                <a:latin typeface="Arial"/>
                <a:ea typeface="Arial"/>
                <a:cs typeface="Arial"/>
                <a:sym typeface="Arial"/>
              </a:rPr>
              <a:t> </a:t>
            </a:r>
            <a:endParaRPr/>
          </a:p>
          <a:p>
            <a:pPr indent="-342900" lvl="0" marL="342900" marR="0" rtl="0" algn="just">
              <a:spcBef>
                <a:spcPts val="0"/>
              </a:spcBef>
              <a:spcAft>
                <a:spcPts val="0"/>
              </a:spcAft>
              <a:buClr>
                <a:schemeClr val="dk1"/>
              </a:buClr>
              <a:buSzPts val="2000"/>
              <a:buFont typeface="Noto Sans Symbols"/>
              <a:buChar char="❑"/>
            </a:pPr>
            <a:r>
              <a:rPr b="1" lang="fr-FR" sz="2000">
                <a:solidFill>
                  <a:schemeClr val="dk1"/>
                </a:solidFill>
                <a:latin typeface="Arial"/>
                <a:ea typeface="Arial"/>
                <a:cs typeface="Arial"/>
                <a:sym typeface="Arial"/>
              </a:rPr>
              <a:t>se faire bien comprendre par les autres</a:t>
            </a:r>
            <a:r>
              <a:rPr lang="fr-FR" sz="2000">
                <a:solidFill>
                  <a:schemeClr val="dk1"/>
                </a:solidFill>
                <a:latin typeface="Arial"/>
                <a:ea typeface="Arial"/>
                <a:cs typeface="Arial"/>
                <a:sym typeface="Arial"/>
              </a:rPr>
              <a:t>.</a:t>
            </a:r>
            <a:endParaRPr sz="2000">
              <a:solidFill>
                <a:schemeClr val="dk1"/>
              </a:solidFill>
              <a:latin typeface="Calibri"/>
              <a:ea typeface="Calibri"/>
              <a:cs typeface="Calibri"/>
              <a:sym typeface="Calibri"/>
            </a:endParaRPr>
          </a:p>
        </p:txBody>
      </p:sp>
      <p:sp>
        <p:nvSpPr>
          <p:cNvPr id="659" name="Google Shape;659;p37"/>
          <p:cNvSpPr txBox="1"/>
          <p:nvPr/>
        </p:nvSpPr>
        <p:spPr>
          <a:xfrm>
            <a:off x="2259496" y="3228946"/>
            <a:ext cx="9203316"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000">
                <a:solidFill>
                  <a:schemeClr val="dk1"/>
                </a:solidFill>
                <a:latin typeface="Calibri"/>
                <a:ea typeface="Calibri"/>
                <a:cs typeface="Calibri"/>
                <a:sym typeface="Calibri"/>
              </a:rPr>
              <a:t>Exemple:</a:t>
            </a:r>
            <a:endParaRPr/>
          </a:p>
          <a:p>
            <a:pPr indent="0" lvl="0" marL="0" marR="0" rtl="0" algn="l">
              <a:spcBef>
                <a:spcPts val="0"/>
              </a:spcBef>
              <a:spcAft>
                <a:spcPts val="0"/>
              </a:spcAft>
              <a:buNone/>
            </a:pPr>
            <a:r>
              <a:t/>
            </a:r>
            <a:endParaRPr b="1" sz="2000">
              <a:solidFill>
                <a:schemeClr val="accent4"/>
              </a:solidFill>
              <a:latin typeface="Calibri"/>
              <a:ea typeface="Calibri"/>
              <a:cs typeface="Calibri"/>
              <a:sym typeface="Calibri"/>
            </a:endParaRPr>
          </a:p>
          <a:p>
            <a:pPr indent="0" lvl="0" marL="0" marR="0" rtl="0" algn="l">
              <a:spcBef>
                <a:spcPts val="0"/>
              </a:spcBef>
              <a:spcAft>
                <a:spcPts val="0"/>
              </a:spcAft>
              <a:buNone/>
            </a:pPr>
            <a:r>
              <a:rPr lang="fr-FR" sz="2000">
                <a:solidFill>
                  <a:schemeClr val="dk1"/>
                </a:solidFill>
                <a:latin typeface="Arial"/>
                <a:ea typeface="Arial"/>
                <a:cs typeface="Arial"/>
                <a:sym typeface="Arial"/>
              </a:rPr>
              <a:t>Les forêts sont très importantes pour la planète parce qu’elles donnent de l’air et protègent les animaux. (</a:t>
            </a:r>
            <a:r>
              <a:rPr lang="fr-FR" sz="2000">
                <a:solidFill>
                  <a:schemeClr val="dk1"/>
                </a:solidFill>
                <a:highlight>
                  <a:srgbClr val="00FF00"/>
                </a:highlight>
                <a:latin typeface="Arial"/>
                <a:ea typeface="Arial"/>
                <a:cs typeface="Arial"/>
                <a:sym typeface="Arial"/>
              </a:rPr>
              <a:t>phrase sans pause logique</a:t>
            </a:r>
            <a:r>
              <a:rPr lang="fr-FR" sz="2000">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fr-FR" sz="2000">
                <a:solidFill>
                  <a:schemeClr val="dk1"/>
                </a:solidFill>
                <a:latin typeface="Arial"/>
                <a:ea typeface="Arial"/>
                <a:cs typeface="Arial"/>
                <a:sym typeface="Arial"/>
              </a:rPr>
              <a:t>Les forêts sont très importantes pour la planète </a:t>
            </a:r>
            <a:r>
              <a:rPr lang="fr-FR" sz="2000">
                <a:solidFill>
                  <a:schemeClr val="dk1"/>
                </a:solidFill>
                <a:highlight>
                  <a:srgbClr val="FFFF00"/>
                </a:highlight>
                <a:latin typeface="Arial"/>
                <a:ea typeface="Arial"/>
                <a:cs typeface="Arial"/>
                <a:sym typeface="Arial"/>
              </a:rPr>
              <a:t>//</a:t>
            </a:r>
            <a:r>
              <a:rPr lang="fr-FR" sz="2000">
                <a:solidFill>
                  <a:schemeClr val="dk1"/>
                </a:solidFill>
                <a:latin typeface="Arial"/>
                <a:ea typeface="Arial"/>
                <a:cs typeface="Arial"/>
                <a:sym typeface="Arial"/>
              </a:rPr>
              <a:t> parce qu’elles donnent de l’air </a:t>
            </a:r>
            <a:r>
              <a:rPr lang="fr-FR" sz="2000">
                <a:solidFill>
                  <a:schemeClr val="dk1"/>
                </a:solidFill>
                <a:highlight>
                  <a:srgbClr val="FFFF00"/>
                </a:highlight>
                <a:latin typeface="Arial"/>
                <a:ea typeface="Arial"/>
                <a:cs typeface="Arial"/>
                <a:sym typeface="Arial"/>
              </a:rPr>
              <a:t>//</a:t>
            </a:r>
            <a:r>
              <a:rPr lang="fr-FR" sz="2000">
                <a:solidFill>
                  <a:schemeClr val="dk1"/>
                </a:solidFill>
                <a:latin typeface="Arial"/>
                <a:ea typeface="Arial"/>
                <a:cs typeface="Arial"/>
                <a:sym typeface="Arial"/>
              </a:rPr>
              <a:t> et protègent les animaux. (</a:t>
            </a:r>
            <a:r>
              <a:rPr lang="fr-FR" sz="2000">
                <a:solidFill>
                  <a:schemeClr val="dk1"/>
                </a:solidFill>
                <a:highlight>
                  <a:srgbClr val="00FF00"/>
                </a:highlight>
                <a:latin typeface="Arial"/>
                <a:ea typeface="Arial"/>
                <a:cs typeface="Arial"/>
                <a:sym typeface="Arial"/>
              </a:rPr>
              <a:t>phrase avec pause logique</a:t>
            </a:r>
            <a:r>
              <a:rPr lang="fr-FR" sz="2000">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b="1" sz="2000">
              <a:solidFill>
                <a:schemeClr val="accent4"/>
              </a:solidFill>
              <a:latin typeface="Calibri"/>
              <a:ea typeface="Calibri"/>
              <a:cs typeface="Calibri"/>
              <a:sym typeface="Calibri"/>
            </a:endParaRPr>
          </a:p>
          <a:p>
            <a:pPr indent="0" lvl="0" marL="0" marR="0" rtl="0" algn="l">
              <a:spcBef>
                <a:spcPts val="0"/>
              </a:spcBef>
              <a:spcAft>
                <a:spcPts val="0"/>
              </a:spcAft>
              <a:buNone/>
            </a:pPr>
            <a:r>
              <a:t/>
            </a:r>
            <a:endParaRPr b="1" sz="2000">
              <a:solidFill>
                <a:schemeClr val="accent4"/>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38"/>
          <p:cNvSpPr txBox="1"/>
          <p:nvPr>
            <p:ph type="title"/>
          </p:nvPr>
        </p:nvSpPr>
        <p:spPr>
          <a:xfrm>
            <a:off x="933758" y="290583"/>
            <a:ext cx="10529279"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trois phrases prises dans le texte. Lisez-les attentivement.</a:t>
            </a:r>
            <a:endParaRPr>
              <a:solidFill>
                <a:srgbClr val="757070"/>
              </a:solidFill>
              <a:latin typeface="Calibri"/>
              <a:ea typeface="Calibri"/>
              <a:cs typeface="Calibri"/>
              <a:sym typeface="Calibri"/>
            </a:endParaRPr>
          </a:p>
        </p:txBody>
      </p:sp>
      <p:sp>
        <p:nvSpPr>
          <p:cNvPr id="665" name="Google Shape;665;p38"/>
          <p:cNvSpPr txBox="1"/>
          <p:nvPr>
            <p:ph idx="2" type="body"/>
          </p:nvPr>
        </p:nvSpPr>
        <p:spPr>
          <a:xfrm>
            <a:off x="9335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600"/>
              <a:buNone/>
            </a:pPr>
            <a:r>
              <a:rPr lang="fr-FR" sz="1600"/>
              <a:t>Donner un modèle de lecture. Rappeler la démarche.</a:t>
            </a:r>
            <a:endParaRPr/>
          </a:p>
        </p:txBody>
      </p:sp>
      <p:sp>
        <p:nvSpPr>
          <p:cNvPr id="666" name="Google Shape;666;p38"/>
          <p:cNvSpPr txBox="1"/>
          <p:nvPr/>
        </p:nvSpPr>
        <p:spPr>
          <a:xfrm>
            <a:off x="1103243" y="1719470"/>
            <a:ext cx="1021368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Chaque année, de nombreuses forêts dans le monde disparaissent à cause des incendies.</a:t>
            </a:r>
            <a:endParaRPr sz="2000">
              <a:solidFill>
                <a:schemeClr val="dk1"/>
              </a:solidFill>
              <a:latin typeface="Calibri"/>
              <a:ea typeface="Calibri"/>
              <a:cs typeface="Calibri"/>
              <a:sym typeface="Calibri"/>
            </a:endParaRPr>
          </a:p>
        </p:txBody>
      </p:sp>
      <p:sp>
        <p:nvSpPr>
          <p:cNvPr id="667" name="Google Shape;667;p38"/>
          <p:cNvSpPr txBox="1"/>
          <p:nvPr/>
        </p:nvSpPr>
        <p:spPr>
          <a:xfrm>
            <a:off x="1103243" y="3200400"/>
            <a:ext cx="1021368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Les incendies de forêt ne détruisent pas seulement les arbres, mais aussi le milieu où vivent les animaux  et l’ensemble de la flore</a:t>
            </a:r>
            <a:endParaRPr sz="2000">
              <a:solidFill>
                <a:schemeClr val="dk1"/>
              </a:solidFill>
              <a:latin typeface="Calibri"/>
              <a:ea typeface="Calibri"/>
              <a:cs typeface="Calibri"/>
              <a:sym typeface="Calibri"/>
            </a:endParaRPr>
          </a:p>
        </p:txBody>
      </p:sp>
      <p:sp>
        <p:nvSpPr>
          <p:cNvPr id="668" name="Google Shape;668;p38"/>
          <p:cNvSpPr txBox="1"/>
          <p:nvPr/>
        </p:nvSpPr>
        <p:spPr>
          <a:xfrm>
            <a:off x="1103242" y="4820478"/>
            <a:ext cx="1009569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Les forêts sont essentielles à la vie.  Les protéger, c’est protéger l’avenir de l’humanité.</a:t>
            </a:r>
            <a:endParaRPr sz="20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39"/>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40"/>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Lisez à haute voix ces phrases.</a:t>
            </a:r>
            <a:endParaRPr/>
          </a:p>
        </p:txBody>
      </p:sp>
      <p:sp>
        <p:nvSpPr>
          <p:cNvPr id="679" name="Google Shape;679;p40"/>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600"/>
              <a:buFont typeface="Arial"/>
              <a:buNone/>
            </a:pPr>
            <a:r>
              <a:rPr i="1" lang="fr-FR" sz="1600">
                <a:solidFill>
                  <a:schemeClr val="dk1"/>
                </a:solidFill>
                <a:latin typeface="Calibri"/>
                <a:ea typeface="Calibri"/>
                <a:cs typeface="Calibri"/>
                <a:sym typeface="Calibri"/>
              </a:rPr>
              <a:t>Corriger systématiquement. Accompagner les élèves en difficulté.</a:t>
            </a:r>
            <a:endParaRPr/>
          </a:p>
        </p:txBody>
      </p:sp>
      <p:sp>
        <p:nvSpPr>
          <p:cNvPr id="680" name="Google Shape;680;p40"/>
          <p:cNvSpPr txBox="1"/>
          <p:nvPr/>
        </p:nvSpPr>
        <p:spPr>
          <a:xfrm>
            <a:off x="1103243" y="1719470"/>
            <a:ext cx="1019402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Chaque année, de nombreuses forêts dans le monde disparaissent à cause des incendies.</a:t>
            </a:r>
            <a:endParaRPr sz="2000">
              <a:solidFill>
                <a:schemeClr val="dk1"/>
              </a:solidFill>
              <a:latin typeface="Calibri"/>
              <a:ea typeface="Calibri"/>
              <a:cs typeface="Calibri"/>
              <a:sym typeface="Calibri"/>
            </a:endParaRPr>
          </a:p>
        </p:txBody>
      </p:sp>
      <p:sp>
        <p:nvSpPr>
          <p:cNvPr id="681" name="Google Shape;681;p40"/>
          <p:cNvSpPr txBox="1"/>
          <p:nvPr/>
        </p:nvSpPr>
        <p:spPr>
          <a:xfrm>
            <a:off x="1103243" y="3200400"/>
            <a:ext cx="1029722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Les incendies de forêt ne détruisent pas seulement les arbres,  mais aussi le milieu où vivent les animaux et l’ensemble de la flore</a:t>
            </a:r>
            <a:endParaRPr sz="2000">
              <a:solidFill>
                <a:schemeClr val="dk1"/>
              </a:solidFill>
              <a:latin typeface="Calibri"/>
              <a:ea typeface="Calibri"/>
              <a:cs typeface="Calibri"/>
              <a:sym typeface="Calibri"/>
            </a:endParaRPr>
          </a:p>
        </p:txBody>
      </p:sp>
      <p:sp>
        <p:nvSpPr>
          <p:cNvPr id="682" name="Google Shape;682;p40"/>
          <p:cNvSpPr txBox="1"/>
          <p:nvPr/>
        </p:nvSpPr>
        <p:spPr>
          <a:xfrm>
            <a:off x="1103242" y="4820478"/>
            <a:ext cx="1052927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Les forêts sont essentielles à la vie.  Les protéger,  c’est protéger l’avenir de l’humanité.</a:t>
            </a:r>
            <a:endParaRPr sz="200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41"/>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Maintenant, relisez ces phrases et mettez –y des pauses logiques</a:t>
            </a:r>
            <a:endParaRPr/>
          </a:p>
        </p:txBody>
      </p:sp>
      <p:sp>
        <p:nvSpPr>
          <p:cNvPr id="688" name="Google Shape;688;p41"/>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600"/>
              <a:buFont typeface="Arial"/>
              <a:buNone/>
            </a:pPr>
            <a:r>
              <a:rPr i="1" lang="fr-FR" sz="1600">
                <a:solidFill>
                  <a:schemeClr val="dk1"/>
                </a:solidFill>
                <a:latin typeface="Calibri"/>
                <a:ea typeface="Calibri"/>
                <a:cs typeface="Calibri"/>
                <a:sym typeface="Calibri"/>
              </a:rPr>
              <a:t> Accompagner les élèves en difficulté. Fournir un feedback immédiat.</a:t>
            </a:r>
            <a:endParaRPr/>
          </a:p>
        </p:txBody>
      </p:sp>
      <p:sp>
        <p:nvSpPr>
          <p:cNvPr id="689" name="Google Shape;689;p41"/>
          <p:cNvSpPr txBox="1"/>
          <p:nvPr/>
        </p:nvSpPr>
        <p:spPr>
          <a:xfrm>
            <a:off x="1103242" y="1719470"/>
            <a:ext cx="1018418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Chaque année, de nombreuses forêts dans le monde disparaissent à cause des incendies.</a:t>
            </a:r>
            <a:endParaRPr sz="2000">
              <a:solidFill>
                <a:schemeClr val="dk1"/>
              </a:solidFill>
              <a:latin typeface="Calibri"/>
              <a:ea typeface="Calibri"/>
              <a:cs typeface="Calibri"/>
              <a:sym typeface="Calibri"/>
            </a:endParaRPr>
          </a:p>
        </p:txBody>
      </p:sp>
      <p:sp>
        <p:nvSpPr>
          <p:cNvPr id="690" name="Google Shape;690;p41"/>
          <p:cNvSpPr txBox="1"/>
          <p:nvPr/>
        </p:nvSpPr>
        <p:spPr>
          <a:xfrm>
            <a:off x="1103243" y="3200400"/>
            <a:ext cx="1028722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Les incendies de forêt ne détruisent pas seulement les arbres, mais aussi le milieu où vivent les animaux et l’ensemble de la flore</a:t>
            </a:r>
            <a:endParaRPr sz="2000">
              <a:solidFill>
                <a:schemeClr val="dk1"/>
              </a:solidFill>
              <a:latin typeface="Calibri"/>
              <a:ea typeface="Calibri"/>
              <a:cs typeface="Calibri"/>
              <a:sym typeface="Calibri"/>
            </a:endParaRPr>
          </a:p>
        </p:txBody>
      </p:sp>
      <p:sp>
        <p:nvSpPr>
          <p:cNvPr id="691" name="Google Shape;691;p41"/>
          <p:cNvSpPr txBox="1"/>
          <p:nvPr/>
        </p:nvSpPr>
        <p:spPr>
          <a:xfrm>
            <a:off x="1103242" y="4820478"/>
            <a:ext cx="1052927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Les forêts sont essentielles à la vie. Les protéger, c’est protéger l’avenir de l’humanité.</a:t>
            </a:r>
            <a:endParaRPr sz="200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42"/>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les pauses logiques qu’on peut mettre dans ces phrases.</a:t>
            </a:r>
            <a:endParaRPr/>
          </a:p>
        </p:txBody>
      </p:sp>
      <p:sp>
        <p:nvSpPr>
          <p:cNvPr id="697" name="Google Shape;697;p42"/>
          <p:cNvSpPr txBox="1"/>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600"/>
              <a:buFont typeface="Arial"/>
              <a:buNone/>
            </a:pPr>
            <a:r>
              <a:rPr i="1" lang="fr-FR" sz="1600">
                <a:solidFill>
                  <a:schemeClr val="dk1"/>
                </a:solidFill>
                <a:latin typeface="Calibri"/>
                <a:ea typeface="Calibri"/>
                <a:cs typeface="Calibri"/>
                <a:sym typeface="Calibri"/>
              </a:rPr>
              <a:t>Corriger systématiquement. Accompagner les élèves en difficulté.</a:t>
            </a:r>
            <a:endParaRPr/>
          </a:p>
        </p:txBody>
      </p:sp>
      <p:sp>
        <p:nvSpPr>
          <p:cNvPr id="698" name="Google Shape;698;p42"/>
          <p:cNvSpPr txBox="1"/>
          <p:nvPr/>
        </p:nvSpPr>
        <p:spPr>
          <a:xfrm>
            <a:off x="1103242" y="1719470"/>
            <a:ext cx="106364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Chaque année, </a:t>
            </a:r>
            <a:r>
              <a:rPr lang="fr-FR" sz="2000">
                <a:solidFill>
                  <a:schemeClr val="dk1"/>
                </a:solidFill>
                <a:highlight>
                  <a:srgbClr val="FFFF00"/>
                </a:highlight>
                <a:latin typeface="Arial"/>
                <a:ea typeface="Arial"/>
                <a:cs typeface="Arial"/>
                <a:sym typeface="Arial"/>
              </a:rPr>
              <a:t>//</a:t>
            </a:r>
            <a:r>
              <a:rPr lang="fr-FR" sz="2000">
                <a:solidFill>
                  <a:schemeClr val="dk1"/>
                </a:solidFill>
                <a:latin typeface="Arial"/>
                <a:ea typeface="Arial"/>
                <a:cs typeface="Arial"/>
                <a:sym typeface="Arial"/>
              </a:rPr>
              <a:t> de nombreuses forêts dans le monde </a:t>
            </a:r>
            <a:r>
              <a:rPr lang="fr-FR" sz="2000">
                <a:solidFill>
                  <a:schemeClr val="dk1"/>
                </a:solidFill>
                <a:highlight>
                  <a:srgbClr val="FFFF00"/>
                </a:highlight>
                <a:latin typeface="Arial"/>
                <a:ea typeface="Arial"/>
                <a:cs typeface="Arial"/>
                <a:sym typeface="Arial"/>
              </a:rPr>
              <a:t>//</a:t>
            </a:r>
            <a:r>
              <a:rPr lang="fr-FR" sz="2000">
                <a:solidFill>
                  <a:schemeClr val="dk1"/>
                </a:solidFill>
                <a:latin typeface="Arial"/>
                <a:ea typeface="Arial"/>
                <a:cs typeface="Arial"/>
                <a:sym typeface="Arial"/>
              </a:rPr>
              <a:t> disparaissent à cause des incendies.</a:t>
            </a:r>
            <a:endParaRPr sz="2000">
              <a:solidFill>
                <a:schemeClr val="dk1"/>
              </a:solidFill>
              <a:latin typeface="Calibri"/>
              <a:ea typeface="Calibri"/>
              <a:cs typeface="Calibri"/>
              <a:sym typeface="Calibri"/>
            </a:endParaRPr>
          </a:p>
        </p:txBody>
      </p:sp>
      <p:sp>
        <p:nvSpPr>
          <p:cNvPr id="699" name="Google Shape;699;p42"/>
          <p:cNvSpPr txBox="1"/>
          <p:nvPr/>
        </p:nvSpPr>
        <p:spPr>
          <a:xfrm>
            <a:off x="1103243" y="3200400"/>
            <a:ext cx="10636472"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Les incendies de forêt </a:t>
            </a:r>
            <a:r>
              <a:rPr lang="fr-FR" sz="2000">
                <a:solidFill>
                  <a:schemeClr val="dk1"/>
                </a:solidFill>
                <a:highlight>
                  <a:srgbClr val="FFFF00"/>
                </a:highlight>
                <a:latin typeface="Arial"/>
                <a:ea typeface="Arial"/>
                <a:cs typeface="Arial"/>
                <a:sym typeface="Arial"/>
              </a:rPr>
              <a:t>//</a:t>
            </a:r>
            <a:r>
              <a:rPr lang="fr-FR" sz="2000">
                <a:solidFill>
                  <a:schemeClr val="dk1"/>
                </a:solidFill>
                <a:latin typeface="Arial"/>
                <a:ea typeface="Arial"/>
                <a:cs typeface="Arial"/>
                <a:sym typeface="Arial"/>
              </a:rPr>
              <a:t> ne détruisent pas seulement les arbres, </a:t>
            </a:r>
            <a:r>
              <a:rPr lang="fr-FR" sz="2000">
                <a:solidFill>
                  <a:schemeClr val="dk1"/>
                </a:solidFill>
                <a:highlight>
                  <a:srgbClr val="FFFF00"/>
                </a:highlight>
                <a:latin typeface="Arial"/>
                <a:ea typeface="Arial"/>
                <a:cs typeface="Arial"/>
                <a:sym typeface="Arial"/>
              </a:rPr>
              <a:t>//</a:t>
            </a:r>
            <a:r>
              <a:rPr lang="fr-FR" sz="2000">
                <a:solidFill>
                  <a:schemeClr val="dk1"/>
                </a:solidFill>
                <a:latin typeface="Arial"/>
                <a:ea typeface="Arial"/>
                <a:cs typeface="Arial"/>
                <a:sym typeface="Arial"/>
              </a:rPr>
              <a:t> mais aussi le milieu où vivent les animaux </a:t>
            </a:r>
            <a:r>
              <a:rPr lang="fr-FR" sz="2000">
                <a:solidFill>
                  <a:schemeClr val="dk1"/>
                </a:solidFill>
                <a:highlight>
                  <a:srgbClr val="FFFF00"/>
                </a:highlight>
                <a:latin typeface="Arial"/>
                <a:ea typeface="Arial"/>
                <a:cs typeface="Arial"/>
                <a:sym typeface="Arial"/>
              </a:rPr>
              <a:t>//</a:t>
            </a:r>
            <a:r>
              <a:rPr lang="fr-FR" sz="2000">
                <a:solidFill>
                  <a:schemeClr val="dk1"/>
                </a:solidFill>
                <a:latin typeface="Arial"/>
                <a:ea typeface="Arial"/>
                <a:cs typeface="Arial"/>
                <a:sym typeface="Arial"/>
              </a:rPr>
              <a:t> et l’ensemble de la flore</a:t>
            </a:r>
            <a:endParaRPr sz="2000">
              <a:solidFill>
                <a:schemeClr val="dk1"/>
              </a:solidFill>
              <a:latin typeface="Calibri"/>
              <a:ea typeface="Calibri"/>
              <a:cs typeface="Calibri"/>
              <a:sym typeface="Calibri"/>
            </a:endParaRPr>
          </a:p>
        </p:txBody>
      </p:sp>
      <p:sp>
        <p:nvSpPr>
          <p:cNvPr id="700" name="Google Shape;700;p42"/>
          <p:cNvSpPr txBox="1"/>
          <p:nvPr/>
        </p:nvSpPr>
        <p:spPr>
          <a:xfrm>
            <a:off x="1103242" y="4820478"/>
            <a:ext cx="10636471"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Arial"/>
                <a:ea typeface="Arial"/>
                <a:cs typeface="Arial"/>
                <a:sym typeface="Arial"/>
              </a:rPr>
              <a:t>Les forêts sont essentielles à la vie. </a:t>
            </a:r>
            <a:r>
              <a:rPr lang="fr-FR" sz="2000">
                <a:solidFill>
                  <a:schemeClr val="dk1"/>
                </a:solidFill>
                <a:highlight>
                  <a:srgbClr val="FFFF00"/>
                </a:highlight>
                <a:latin typeface="Arial"/>
                <a:ea typeface="Arial"/>
                <a:cs typeface="Arial"/>
                <a:sym typeface="Arial"/>
              </a:rPr>
              <a:t>//</a:t>
            </a:r>
            <a:r>
              <a:rPr lang="fr-FR" sz="2000">
                <a:solidFill>
                  <a:schemeClr val="dk1"/>
                </a:solidFill>
                <a:latin typeface="Arial"/>
                <a:ea typeface="Arial"/>
                <a:cs typeface="Arial"/>
                <a:sym typeface="Arial"/>
              </a:rPr>
              <a:t> Les protéger,</a:t>
            </a:r>
            <a:r>
              <a:rPr lang="fr-FR" sz="2000">
                <a:solidFill>
                  <a:schemeClr val="dk1"/>
                </a:solidFill>
                <a:highlight>
                  <a:srgbClr val="FFFF00"/>
                </a:highlight>
                <a:latin typeface="Arial"/>
                <a:ea typeface="Arial"/>
                <a:cs typeface="Arial"/>
                <a:sym typeface="Arial"/>
              </a:rPr>
              <a:t> // </a:t>
            </a:r>
            <a:r>
              <a:rPr lang="fr-FR" sz="2000">
                <a:solidFill>
                  <a:schemeClr val="dk1"/>
                </a:solidFill>
                <a:latin typeface="Arial"/>
                <a:ea typeface="Arial"/>
                <a:cs typeface="Arial"/>
                <a:sym typeface="Arial"/>
              </a:rPr>
              <a:t>c’est protéger l’avenir de l’humanité.</a:t>
            </a:r>
            <a:endParaRPr sz="20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43"/>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44"/>
          <p:cNvSpPr txBox="1"/>
          <p:nvPr>
            <p:ph type="title"/>
          </p:nvPr>
        </p:nvSpPr>
        <p:spPr>
          <a:xfrm>
            <a:off x="639097" y="157317"/>
            <a:ext cx="11198941" cy="40081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Lisez à haute voix les phrases suivantes en marquant des pauses logiques pour structurer mon propos. Travaillez en binômes.</a:t>
            </a:r>
            <a:endParaRPr/>
          </a:p>
        </p:txBody>
      </p:sp>
      <p:sp>
        <p:nvSpPr>
          <p:cNvPr id="711" name="Google Shape;711;p44"/>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Rappeler la démarche : marquer une petite pause après chaque arrêt.</a:t>
            </a:r>
            <a:endParaRPr/>
          </a:p>
        </p:txBody>
      </p:sp>
      <p:pic>
        <p:nvPicPr>
          <p:cNvPr descr="Une image contenant texte, Police, capture d’écran&#10;&#10;Le contenu généré par l’IA peut être incorrect." id="712" name="Google Shape;712;p44"/>
          <p:cNvPicPr preferRelativeResize="0"/>
          <p:nvPr/>
        </p:nvPicPr>
        <p:blipFill rotWithShape="1">
          <a:blip r:embed="rId3">
            <a:alphaModFix/>
          </a:blip>
          <a:srcRect b="0" l="0" r="0" t="0"/>
          <a:stretch/>
        </p:blipFill>
        <p:spPr>
          <a:xfrm>
            <a:off x="857333" y="1600200"/>
            <a:ext cx="10423580" cy="390607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45"/>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les phrases découpées selon les pauses logiques.</a:t>
            </a:r>
            <a:endParaRPr/>
          </a:p>
        </p:txBody>
      </p:sp>
      <p:sp>
        <p:nvSpPr>
          <p:cNvPr id="718" name="Google Shape;718;p45"/>
          <p:cNvSpPr txBox="1"/>
          <p:nvPr>
            <p:ph idx="1" type="body"/>
          </p:nvPr>
        </p:nvSpPr>
        <p:spPr>
          <a:xfrm>
            <a:off x="857333"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Choisir quelques binômes pour présenter le travail devant la classe. Demander de justifier les réponses.</a:t>
            </a:r>
            <a:endParaRPr sz="1600"/>
          </a:p>
        </p:txBody>
      </p:sp>
      <p:pic>
        <p:nvPicPr>
          <p:cNvPr descr="Une image contenant texte, Police, capture d’écran&#10;&#10;Le contenu généré par l’IA peut être incorrect." id="719" name="Google Shape;719;p45"/>
          <p:cNvPicPr preferRelativeResize="0"/>
          <p:nvPr/>
        </p:nvPicPr>
        <p:blipFill rotWithShape="1">
          <a:blip r:embed="rId3">
            <a:alphaModFix/>
          </a:blip>
          <a:srcRect b="0" l="0" r="0" t="0"/>
          <a:stretch/>
        </p:blipFill>
        <p:spPr>
          <a:xfrm>
            <a:off x="857333" y="1600200"/>
            <a:ext cx="10423580" cy="3906078"/>
          </a:xfrm>
          <a:prstGeom prst="rect">
            <a:avLst/>
          </a:prstGeom>
          <a:noFill/>
          <a:ln>
            <a:noFill/>
          </a:ln>
        </p:spPr>
      </p:pic>
      <p:sp>
        <p:nvSpPr>
          <p:cNvPr id="720" name="Google Shape;720;p45"/>
          <p:cNvSpPr txBox="1"/>
          <p:nvPr/>
        </p:nvSpPr>
        <p:spPr>
          <a:xfrm>
            <a:off x="1915768" y="4118977"/>
            <a:ext cx="60976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highlight>
                  <a:srgbClr val="FFFF00"/>
                </a:highlight>
                <a:latin typeface="Arial"/>
                <a:ea typeface="Arial"/>
                <a:cs typeface="Arial"/>
                <a:sym typeface="Arial"/>
              </a:rPr>
              <a:t>//</a:t>
            </a:r>
            <a:endParaRPr sz="1800">
              <a:solidFill>
                <a:schemeClr val="dk1"/>
              </a:solidFill>
              <a:latin typeface="Arial"/>
              <a:ea typeface="Arial"/>
              <a:cs typeface="Arial"/>
              <a:sym typeface="Arial"/>
            </a:endParaRPr>
          </a:p>
        </p:txBody>
      </p:sp>
      <p:sp>
        <p:nvSpPr>
          <p:cNvPr id="721" name="Google Shape;721;p45"/>
          <p:cNvSpPr txBox="1"/>
          <p:nvPr/>
        </p:nvSpPr>
        <p:spPr>
          <a:xfrm flipH="1" rot="10800000">
            <a:off x="5087060" y="4118977"/>
            <a:ext cx="20889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highlight>
                  <a:srgbClr val="FFFF00"/>
                </a:highlight>
                <a:latin typeface="Arial"/>
                <a:ea typeface="Arial"/>
                <a:cs typeface="Arial"/>
                <a:sym typeface="Arial"/>
              </a:rPr>
              <a:t>//</a:t>
            </a:r>
            <a:endParaRPr sz="1800">
              <a:solidFill>
                <a:schemeClr val="dk1"/>
              </a:solidFill>
              <a:latin typeface="Arial"/>
              <a:ea typeface="Arial"/>
              <a:cs typeface="Arial"/>
              <a:sym typeface="Arial"/>
            </a:endParaRPr>
          </a:p>
        </p:txBody>
      </p:sp>
      <p:sp>
        <p:nvSpPr>
          <p:cNvPr id="722" name="Google Shape;722;p45"/>
          <p:cNvSpPr txBox="1"/>
          <p:nvPr/>
        </p:nvSpPr>
        <p:spPr>
          <a:xfrm>
            <a:off x="4748419" y="4735204"/>
            <a:ext cx="60976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highlight>
                  <a:srgbClr val="FFFF00"/>
                </a:highlight>
                <a:latin typeface="Arial"/>
                <a:ea typeface="Arial"/>
                <a:cs typeface="Arial"/>
                <a:sym typeface="Arial"/>
              </a:rPr>
              <a:t>//</a:t>
            </a:r>
            <a:endParaRPr sz="1800">
              <a:solidFill>
                <a:schemeClr val="dk1"/>
              </a:solidFill>
              <a:latin typeface="Arial"/>
              <a:ea typeface="Arial"/>
              <a:cs typeface="Arial"/>
              <a:sym typeface="Arial"/>
            </a:endParaRPr>
          </a:p>
        </p:txBody>
      </p:sp>
      <p:sp>
        <p:nvSpPr>
          <p:cNvPr id="723" name="Google Shape;723;p45"/>
          <p:cNvSpPr txBox="1"/>
          <p:nvPr/>
        </p:nvSpPr>
        <p:spPr>
          <a:xfrm flipH="1" rot="10800000">
            <a:off x="3629735" y="4735204"/>
            <a:ext cx="291464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highlight>
                  <a:srgbClr val="FFFF00"/>
                </a:highlight>
                <a:latin typeface="Arial"/>
                <a:ea typeface="Arial"/>
                <a:cs typeface="Arial"/>
                <a:sym typeface="Arial"/>
              </a:rPr>
              <a:t>//</a:t>
            </a:r>
            <a:endParaRPr sz="1800">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46"/>
          <p:cNvSpPr txBox="1"/>
          <p:nvPr>
            <p:ph idx="1" type="body"/>
          </p:nvPr>
        </p:nvSpPr>
        <p:spPr>
          <a:xfrm>
            <a:off x="9143533" y="5148686"/>
            <a:ext cx="1324651" cy="503301"/>
          </a:xfrm>
          <a:prstGeom prst="rect">
            <a:avLst/>
          </a:prstGeom>
          <a:noFill/>
          <a:ln>
            <a:noFill/>
          </a:ln>
        </p:spPr>
        <p:txBody>
          <a:bodyPr anchorCtr="0" anchor="ctr" bIns="45700" lIns="91425" spcFirstLastPara="1" rIns="91425" wrap="square" tIns="45700">
            <a:normAutofit fontScale="85000" lnSpcReduction="10000"/>
          </a:bodyPr>
          <a:lstStyle/>
          <a:p>
            <a:pPr indent="-228600" lvl="0" marL="228600" rtl="0" algn="l">
              <a:lnSpc>
                <a:spcPct val="90000"/>
              </a:lnSpc>
              <a:spcBef>
                <a:spcPts val="0"/>
              </a:spcBef>
              <a:spcAft>
                <a:spcPts val="0"/>
              </a:spcAft>
              <a:buClr>
                <a:schemeClr val="dk1"/>
              </a:buClr>
              <a:buSzPct val="100000"/>
              <a:buNone/>
            </a:pPr>
            <a:r>
              <a:rPr lang="fr-FR"/>
              <a:t>10 min</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47"/>
          <p:cNvSpPr txBox="1"/>
          <p:nvPr>
            <p:ph type="title"/>
          </p:nvPr>
        </p:nvSpPr>
        <p:spPr>
          <a:xfrm>
            <a:off x="861188" y="29058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Lisez à haute voix le paragraphe suivant. N’oubliez pas, lisez en marquant des pauses logiques. Travaillez seuls.</a:t>
            </a:r>
            <a:endParaRPr/>
          </a:p>
        </p:txBody>
      </p:sp>
      <p:sp>
        <p:nvSpPr>
          <p:cNvPr id="734" name="Google Shape;734;p47"/>
          <p:cNvSpPr txBox="1"/>
          <p:nvPr>
            <p:ph idx="1" type="body"/>
          </p:nvPr>
        </p:nvSpPr>
        <p:spPr>
          <a:xfrm>
            <a:off x="871188" y="640628"/>
            <a:ext cx="10529279" cy="26754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A5A5A5"/>
              </a:buClr>
              <a:buSzPts val="1600"/>
              <a:buNone/>
            </a:pPr>
            <a:r>
              <a:rPr lang="fr-FR" sz="1600">
                <a:solidFill>
                  <a:srgbClr val="A5A5A5"/>
                </a:solidFill>
              </a:rPr>
              <a:t>Circuler dans les rangs. Accompagner les élèves en difficulté. Corrigez systématiquement les erreurs de lecture.</a:t>
            </a:r>
            <a:endParaRPr/>
          </a:p>
        </p:txBody>
      </p:sp>
      <p:sp>
        <p:nvSpPr>
          <p:cNvPr id="735" name="Google Shape;735;p47"/>
          <p:cNvSpPr txBox="1"/>
          <p:nvPr/>
        </p:nvSpPr>
        <p:spPr>
          <a:xfrm>
            <a:off x="632587" y="1728694"/>
            <a:ext cx="7179569" cy="261610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2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b="0" i="0" lang="fr-FR" sz="1800" u="none" strike="noStrike">
                <a:solidFill>
                  <a:schemeClr val="dk1"/>
                </a:solidFill>
                <a:latin typeface="Calibri"/>
                <a:ea typeface="Calibri"/>
                <a:cs typeface="Calibri"/>
                <a:sym typeface="Calibri"/>
              </a:rPr>
              <a:t>Chaque année, de nombreuses forêts dans le monde disparaissent à cause des incendies. Des régions comme l’Australie ou la Californie sont particulièrement touchées. Au Maroc, les incendies dans le Rif menacent les cèdres en période d’été. Cela est dû à leur climat chaud et sec, mais aussi à une végétation qui brûle facilement. Parfois, ces incendies ont lieu naturellement, mais dans la majorité des cas, ils sont causés par des erreurs humaines, comme des feux de camp mal éteints ou des déchets abandonnés. </a:t>
            </a:r>
            <a:endParaRPr sz="1800">
              <a:solidFill>
                <a:schemeClr val="dk1"/>
              </a:solidFill>
              <a:latin typeface="Arial"/>
              <a:ea typeface="Arial"/>
              <a:cs typeface="Arial"/>
              <a:sym typeface="Arial"/>
            </a:endParaRPr>
          </a:p>
        </p:txBody>
      </p:sp>
      <p:pic>
        <p:nvPicPr>
          <p:cNvPr id="736" name="Google Shape;736;p47"/>
          <p:cNvPicPr preferRelativeResize="0"/>
          <p:nvPr/>
        </p:nvPicPr>
        <p:blipFill rotWithShape="1">
          <a:blip r:embed="rId3">
            <a:alphaModFix/>
          </a:blip>
          <a:srcRect b="0" l="0" r="0" t="0"/>
          <a:stretch/>
        </p:blipFill>
        <p:spPr>
          <a:xfrm>
            <a:off x="7991714" y="1540912"/>
            <a:ext cx="3245476" cy="3214780"/>
          </a:xfrm>
          <a:prstGeom prst="rect">
            <a:avLst/>
          </a:prstGeom>
          <a:noFill/>
          <a:ln>
            <a:noFill/>
          </a:ln>
        </p:spPr>
      </p:pic>
      <p:pic>
        <p:nvPicPr>
          <p:cNvPr descr="Une image contenant texte, Police, capture d’écran&#10;&#10;Le contenu généré par l’IA peut être incorrect." id="737" name="Google Shape;737;p47"/>
          <p:cNvPicPr preferRelativeResize="0"/>
          <p:nvPr/>
        </p:nvPicPr>
        <p:blipFill rotWithShape="1">
          <a:blip r:embed="rId4">
            <a:alphaModFix/>
          </a:blip>
          <a:srcRect b="0" l="0" r="0" t="0"/>
          <a:stretch/>
        </p:blipFill>
        <p:spPr>
          <a:xfrm>
            <a:off x="871188" y="5165312"/>
            <a:ext cx="7003387" cy="1135478"/>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48"/>
          <p:cNvSpPr txBox="1"/>
          <p:nvPr>
            <p:ph idx="1" type="body"/>
          </p:nvPr>
        </p:nvSpPr>
        <p:spPr>
          <a:xfrm>
            <a:off x="9110087" y="5229083"/>
            <a:ext cx="1250065"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5 min</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49"/>
          <p:cNvSpPr txBox="1"/>
          <p:nvPr>
            <p:ph type="title"/>
          </p:nvPr>
        </p:nvSpPr>
        <p:spPr>
          <a:xfrm>
            <a:off x="852446" y="284489"/>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Qui peut me dire ce que nous avons appris aujourd’hui ? </a:t>
            </a:r>
            <a:endParaRPr/>
          </a:p>
        </p:txBody>
      </p:sp>
      <p:sp>
        <p:nvSpPr>
          <p:cNvPr id="748" name="Google Shape;748;p49"/>
          <p:cNvSpPr txBox="1"/>
          <p:nvPr>
            <p:ph idx="4294967295" type="body"/>
          </p:nvPr>
        </p:nvSpPr>
        <p:spPr>
          <a:xfrm>
            <a:off x="877886" y="601210"/>
            <a:ext cx="10277475"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600"/>
              <a:buNone/>
            </a:pPr>
            <a:r>
              <a:rPr i="1" lang="fr-FR" sz="1600">
                <a:latin typeface="Calibri"/>
                <a:ea typeface="Calibri"/>
                <a:cs typeface="Calibri"/>
                <a:sym typeface="Calibri"/>
              </a:rPr>
              <a:t>Désigner quelques élèves.</a:t>
            </a:r>
            <a:endParaRPr/>
          </a:p>
        </p:txBody>
      </p:sp>
      <p:sp>
        <p:nvSpPr>
          <p:cNvPr id="749" name="Google Shape;749;p49"/>
          <p:cNvSpPr txBox="1"/>
          <p:nvPr/>
        </p:nvSpPr>
        <p:spPr>
          <a:xfrm>
            <a:off x="482600" y="3394255"/>
            <a:ext cx="7634702" cy="428835"/>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fr-FR" sz="2000">
                <a:solidFill>
                  <a:schemeClr val="dk1"/>
                </a:solidFill>
                <a:latin typeface="Calibri"/>
                <a:ea typeface="Calibri"/>
                <a:cs typeface="Calibri"/>
                <a:sym typeface="Calibri"/>
              </a:rPr>
              <a:t>2. Nous avons aussi appris :</a:t>
            </a:r>
            <a:endParaRPr/>
          </a:p>
        </p:txBody>
      </p:sp>
      <p:sp>
        <p:nvSpPr>
          <p:cNvPr id="750" name="Google Shape;750;p49"/>
          <p:cNvSpPr txBox="1"/>
          <p:nvPr/>
        </p:nvSpPr>
        <p:spPr>
          <a:xfrm>
            <a:off x="558800" y="1202077"/>
            <a:ext cx="7634702" cy="428835"/>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fr-FR" sz="2000">
                <a:solidFill>
                  <a:schemeClr val="dk1"/>
                </a:solidFill>
                <a:latin typeface="Calibri"/>
                <a:ea typeface="Calibri"/>
                <a:cs typeface="Calibri"/>
                <a:sym typeface="Calibri"/>
              </a:rPr>
              <a:t>1. Aujourd’hui, nous avons appris :</a:t>
            </a:r>
            <a:endParaRPr/>
          </a:p>
        </p:txBody>
      </p:sp>
      <p:sp>
        <p:nvSpPr>
          <p:cNvPr id="751" name="Google Shape;751;p49"/>
          <p:cNvSpPr/>
          <p:nvPr/>
        </p:nvSpPr>
        <p:spPr>
          <a:xfrm>
            <a:off x="909092" y="4019285"/>
            <a:ext cx="9813337" cy="1323439"/>
          </a:xfrm>
          <a:prstGeom prst="rect">
            <a:avLst/>
          </a:pr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752" name="Google Shape;752;p49"/>
          <p:cNvSpPr/>
          <p:nvPr/>
        </p:nvSpPr>
        <p:spPr>
          <a:xfrm>
            <a:off x="883270" y="1682945"/>
            <a:ext cx="9839160" cy="1477328"/>
          </a:xfrm>
          <a:prstGeom prst="rect">
            <a:avLst/>
          </a:pr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a:p>
            <a:pPr indent="-228600" lvl="1" marL="800100" marR="0" rtl="0" algn="l">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50"/>
          <p:cNvSpPr txBox="1"/>
          <p:nvPr>
            <p:ph type="title"/>
          </p:nvPr>
        </p:nvSpPr>
        <p:spPr>
          <a:xfrm>
            <a:off x="852446" y="284489"/>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757070"/>
              </a:buClr>
              <a:buSzPts val="1600"/>
              <a:buFont typeface="Calibri"/>
              <a:buNone/>
            </a:pPr>
            <a:r>
              <a:rPr lang="fr-FR">
                <a:solidFill>
                  <a:srgbClr val="757070"/>
                </a:solidFill>
                <a:latin typeface="Calibri"/>
                <a:ea typeface="Calibri"/>
                <a:cs typeface="Calibri"/>
                <a:sym typeface="Calibri"/>
              </a:rPr>
              <a:t>Voici ce que nous avons appris aujourd’hui.</a:t>
            </a:r>
            <a:endParaRPr/>
          </a:p>
        </p:txBody>
      </p:sp>
      <p:sp>
        <p:nvSpPr>
          <p:cNvPr id="758" name="Google Shape;758;p50"/>
          <p:cNvSpPr txBox="1"/>
          <p:nvPr>
            <p:ph idx="4294967295" type="body"/>
          </p:nvPr>
        </p:nvSpPr>
        <p:spPr>
          <a:xfrm>
            <a:off x="877886" y="601210"/>
            <a:ext cx="10277475"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600"/>
              <a:buNone/>
            </a:pPr>
            <a:r>
              <a:rPr i="1" lang="fr-FR" sz="1600">
                <a:latin typeface="Calibri"/>
                <a:ea typeface="Calibri"/>
                <a:cs typeface="Calibri"/>
                <a:sym typeface="Calibri"/>
              </a:rPr>
              <a:t>Ces notes peuvent éventuellement servir de traces écrites.</a:t>
            </a:r>
            <a:endParaRPr/>
          </a:p>
        </p:txBody>
      </p:sp>
      <p:sp>
        <p:nvSpPr>
          <p:cNvPr id="759" name="Google Shape;759;p50"/>
          <p:cNvSpPr txBox="1"/>
          <p:nvPr/>
        </p:nvSpPr>
        <p:spPr>
          <a:xfrm>
            <a:off x="482600" y="3394255"/>
            <a:ext cx="7634702" cy="428835"/>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fr-FR" sz="2000">
                <a:solidFill>
                  <a:schemeClr val="dk1"/>
                </a:solidFill>
                <a:latin typeface="Calibri"/>
                <a:ea typeface="Calibri"/>
                <a:cs typeface="Calibri"/>
                <a:sym typeface="Calibri"/>
              </a:rPr>
              <a:t>2. Nous avons aussi appris à :</a:t>
            </a:r>
            <a:endParaRPr/>
          </a:p>
        </p:txBody>
      </p:sp>
      <p:sp>
        <p:nvSpPr>
          <p:cNvPr id="760" name="Google Shape;760;p50"/>
          <p:cNvSpPr txBox="1"/>
          <p:nvPr/>
        </p:nvSpPr>
        <p:spPr>
          <a:xfrm>
            <a:off x="558800" y="1202077"/>
            <a:ext cx="7634702" cy="428835"/>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fr-FR" sz="2000">
                <a:solidFill>
                  <a:schemeClr val="dk1"/>
                </a:solidFill>
                <a:latin typeface="Calibri"/>
                <a:ea typeface="Calibri"/>
                <a:cs typeface="Calibri"/>
                <a:sym typeface="Calibri"/>
              </a:rPr>
              <a:t>1. Aujourd’hui, nous avons appris à :</a:t>
            </a:r>
            <a:endParaRPr/>
          </a:p>
        </p:txBody>
      </p:sp>
      <p:sp>
        <p:nvSpPr>
          <p:cNvPr id="761" name="Google Shape;761;p50"/>
          <p:cNvSpPr/>
          <p:nvPr/>
        </p:nvSpPr>
        <p:spPr>
          <a:xfrm>
            <a:off x="909092" y="4019285"/>
            <a:ext cx="10246268" cy="1015663"/>
          </a:xfrm>
          <a:prstGeom prst="rect">
            <a:avLst/>
          </a:pr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000">
                <a:solidFill>
                  <a:schemeClr val="dk1"/>
                </a:solidFill>
                <a:latin typeface="Calibri"/>
                <a:ea typeface="Calibri"/>
                <a:cs typeface="Calibri"/>
                <a:sym typeface="Calibri"/>
              </a:rPr>
              <a:t>Marquer des pauses logiques pour structurer son propos :</a:t>
            </a:r>
            <a:endParaRPr/>
          </a:p>
          <a:p>
            <a:pPr indent="0" lvl="0" marL="0" marR="0" rtl="0" algn="l">
              <a:spcBef>
                <a:spcPts val="0"/>
              </a:spcBef>
              <a:spcAft>
                <a:spcPts val="0"/>
              </a:spcAft>
              <a:buNone/>
            </a:pPr>
            <a:r>
              <a:rPr b="1" lang="fr-FR" sz="2000">
                <a:solidFill>
                  <a:schemeClr val="dk1"/>
                </a:solidFill>
                <a:latin typeface="Calibri"/>
                <a:ea typeface="Calibri"/>
                <a:cs typeface="Calibri"/>
                <a:sym typeface="Calibri"/>
              </a:rPr>
              <a:t>« </a:t>
            </a:r>
            <a:r>
              <a:rPr lang="fr-FR" sz="2000">
                <a:solidFill>
                  <a:schemeClr val="dk1"/>
                </a:solidFill>
                <a:latin typeface="Calibri"/>
                <a:ea typeface="Calibri"/>
                <a:cs typeface="Calibri"/>
                <a:sym typeface="Calibri"/>
              </a:rPr>
              <a:t>Les incendies de forêt </a:t>
            </a:r>
            <a:r>
              <a:rPr b="1" lang="fr-FR" sz="2000">
                <a:solidFill>
                  <a:srgbClr val="FF0000"/>
                </a:solidFill>
                <a:latin typeface="Calibri"/>
                <a:ea typeface="Calibri"/>
                <a:cs typeface="Calibri"/>
                <a:sym typeface="Calibri"/>
              </a:rPr>
              <a:t>//</a:t>
            </a:r>
            <a:r>
              <a:rPr lang="fr-FR" sz="2000">
                <a:solidFill>
                  <a:schemeClr val="dk1"/>
                </a:solidFill>
                <a:latin typeface="Calibri"/>
                <a:ea typeface="Calibri"/>
                <a:cs typeface="Calibri"/>
                <a:sym typeface="Calibri"/>
              </a:rPr>
              <a:t> ne détruisent pas seulement les arbres </a:t>
            </a:r>
            <a:r>
              <a:rPr b="1" lang="fr-FR" sz="2000">
                <a:solidFill>
                  <a:srgbClr val="FF0000"/>
                </a:solidFill>
                <a:latin typeface="Calibri"/>
                <a:ea typeface="Calibri"/>
                <a:cs typeface="Calibri"/>
                <a:sym typeface="Calibri"/>
              </a:rPr>
              <a:t>//</a:t>
            </a:r>
            <a:r>
              <a:rPr lang="fr-FR" sz="2000">
                <a:solidFill>
                  <a:schemeClr val="dk1"/>
                </a:solidFill>
                <a:latin typeface="Calibri"/>
                <a:ea typeface="Calibri"/>
                <a:cs typeface="Calibri"/>
                <a:sym typeface="Calibri"/>
              </a:rPr>
              <a:t> mais aussi les animaux </a:t>
            </a:r>
            <a:r>
              <a:rPr b="1" lang="fr-FR" sz="2000">
                <a:solidFill>
                  <a:srgbClr val="FF0000"/>
                </a:solidFill>
                <a:latin typeface="Calibri"/>
                <a:ea typeface="Calibri"/>
                <a:cs typeface="Calibri"/>
                <a:sym typeface="Calibri"/>
              </a:rPr>
              <a:t>// </a:t>
            </a:r>
            <a:r>
              <a:rPr lang="fr-FR" sz="2000">
                <a:solidFill>
                  <a:schemeClr val="dk1"/>
                </a:solidFill>
                <a:latin typeface="Calibri"/>
                <a:ea typeface="Calibri"/>
                <a:cs typeface="Calibri"/>
                <a:sym typeface="Calibri"/>
              </a:rPr>
              <a:t>et les plantes qui y vivent. »</a:t>
            </a:r>
            <a:endParaRPr/>
          </a:p>
        </p:txBody>
      </p:sp>
      <p:sp>
        <p:nvSpPr>
          <p:cNvPr id="762" name="Google Shape;762;p50"/>
          <p:cNvSpPr/>
          <p:nvPr/>
        </p:nvSpPr>
        <p:spPr>
          <a:xfrm>
            <a:off x="883269" y="1682945"/>
            <a:ext cx="10272091" cy="1631216"/>
          </a:xfrm>
          <a:prstGeom prst="rect">
            <a:avLst/>
          </a:pr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000">
                <a:solidFill>
                  <a:schemeClr val="dk1"/>
                </a:solidFill>
                <a:latin typeface="Calibri"/>
                <a:ea typeface="Calibri"/>
                <a:cs typeface="Calibri"/>
                <a:sym typeface="Calibri"/>
              </a:rPr>
              <a:t>Reconnaitre les parties d’un texte explicatif autour d’un phénomène climatique :</a:t>
            </a:r>
            <a:endParaRPr/>
          </a:p>
          <a:p>
            <a:pPr indent="-342900" lvl="1" marL="800100" marR="0" rtl="0" algn="l">
              <a:spcBef>
                <a:spcPts val="0"/>
              </a:spcBef>
              <a:spcAft>
                <a:spcPts val="0"/>
              </a:spcAft>
              <a:buClr>
                <a:schemeClr val="dk1"/>
              </a:buClr>
              <a:buSzPts val="2000"/>
              <a:buFont typeface="Noto Sans Symbols"/>
              <a:buChar char="▪"/>
            </a:pPr>
            <a:r>
              <a:rPr b="0" i="0" lang="fr-FR" sz="2000" u="none" cap="none" strike="noStrike">
                <a:solidFill>
                  <a:schemeClr val="dk1"/>
                </a:solidFill>
                <a:latin typeface="Calibri"/>
                <a:ea typeface="Calibri"/>
                <a:cs typeface="Calibri"/>
                <a:sym typeface="Calibri"/>
              </a:rPr>
              <a:t>Introduction,</a:t>
            </a:r>
            <a:endParaRPr/>
          </a:p>
          <a:p>
            <a:pPr indent="-342900" lvl="1" marL="800100" marR="0" rtl="0" algn="l">
              <a:spcBef>
                <a:spcPts val="0"/>
              </a:spcBef>
              <a:spcAft>
                <a:spcPts val="0"/>
              </a:spcAft>
              <a:buClr>
                <a:schemeClr val="dk1"/>
              </a:buClr>
              <a:buSzPts val="2000"/>
              <a:buFont typeface="Noto Sans Symbols"/>
              <a:buChar char="▪"/>
            </a:pPr>
            <a:r>
              <a:rPr b="0" i="0" lang="fr-FR" sz="2000" u="none" cap="none" strike="noStrike">
                <a:solidFill>
                  <a:schemeClr val="dk1"/>
                </a:solidFill>
                <a:latin typeface="Calibri"/>
                <a:ea typeface="Calibri"/>
                <a:cs typeface="Calibri"/>
                <a:sym typeface="Calibri"/>
              </a:rPr>
              <a:t>Causes du phénomène, </a:t>
            </a:r>
            <a:endParaRPr/>
          </a:p>
          <a:p>
            <a:pPr indent="-342900" lvl="1" marL="800100" marR="0" rtl="0" algn="l">
              <a:spcBef>
                <a:spcPts val="0"/>
              </a:spcBef>
              <a:spcAft>
                <a:spcPts val="0"/>
              </a:spcAft>
              <a:buClr>
                <a:schemeClr val="dk1"/>
              </a:buClr>
              <a:buSzPts val="2000"/>
              <a:buFont typeface="Noto Sans Symbols"/>
              <a:buChar char="▪"/>
            </a:pPr>
            <a:r>
              <a:rPr b="0" i="0" lang="fr-FR" sz="2000" u="none" cap="none" strike="noStrike">
                <a:solidFill>
                  <a:schemeClr val="dk1"/>
                </a:solidFill>
                <a:latin typeface="Calibri"/>
                <a:ea typeface="Calibri"/>
                <a:cs typeface="Calibri"/>
                <a:sym typeface="Calibri"/>
              </a:rPr>
              <a:t>Conséquences du phénomène,</a:t>
            </a:r>
            <a:endParaRPr/>
          </a:p>
          <a:p>
            <a:pPr indent="-342900" lvl="1" marL="800100" marR="0" rtl="0" algn="l">
              <a:spcBef>
                <a:spcPts val="0"/>
              </a:spcBef>
              <a:spcAft>
                <a:spcPts val="0"/>
              </a:spcAft>
              <a:buClr>
                <a:schemeClr val="dk1"/>
              </a:buClr>
              <a:buSzPts val="2000"/>
              <a:buFont typeface="Noto Sans Symbols"/>
              <a:buChar char="▪"/>
            </a:pPr>
            <a:r>
              <a:rPr b="0" i="0" lang="fr-FR" sz="2000" u="none" cap="none" strike="noStrike">
                <a:solidFill>
                  <a:schemeClr val="dk1"/>
                </a:solidFill>
                <a:latin typeface="Calibri"/>
                <a:ea typeface="Calibri"/>
                <a:cs typeface="Calibri"/>
                <a:sym typeface="Calibri"/>
              </a:rPr>
              <a:t>Solutions envisagées.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51"/>
          <p:cNvSpPr txBox="1"/>
          <p:nvPr>
            <p:ph type="title"/>
          </p:nvPr>
        </p:nvSpPr>
        <p:spPr>
          <a:xfrm>
            <a:off x="842874" y="323471"/>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N’oubliez pas de faire cette activité à la maison.</a:t>
            </a:r>
            <a:endParaRPr/>
          </a:p>
        </p:txBody>
      </p:sp>
      <p:sp>
        <p:nvSpPr>
          <p:cNvPr id="768" name="Google Shape;768;p51"/>
          <p:cNvSpPr txBox="1"/>
          <p:nvPr>
            <p:ph idx="4294967295" type="body"/>
          </p:nvPr>
        </p:nvSpPr>
        <p:spPr>
          <a:xfrm>
            <a:off x="839788" y="654050"/>
            <a:ext cx="10277475" cy="2682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600"/>
              <a:buNone/>
            </a:pPr>
            <a:r>
              <a:rPr i="1" lang="fr-FR" sz="1600">
                <a:latin typeface="Calibri"/>
                <a:ea typeface="Calibri"/>
                <a:cs typeface="Calibri"/>
                <a:sym typeface="Calibri"/>
              </a:rPr>
              <a:t>Cet exercice fera l’objet d’une correction collective au début de la prochaine séance.</a:t>
            </a:r>
            <a:endParaRPr/>
          </a:p>
        </p:txBody>
      </p:sp>
      <p:pic>
        <p:nvPicPr>
          <p:cNvPr id="769" name="Google Shape;769;p51"/>
          <p:cNvPicPr preferRelativeResize="0"/>
          <p:nvPr/>
        </p:nvPicPr>
        <p:blipFill rotWithShape="1">
          <a:blip r:embed="rId3">
            <a:alphaModFix/>
          </a:blip>
          <a:srcRect b="0" l="0" r="0" t="0"/>
          <a:stretch/>
        </p:blipFill>
        <p:spPr>
          <a:xfrm>
            <a:off x="4183315" y="1479916"/>
            <a:ext cx="3418169" cy="1233626"/>
          </a:xfrm>
          <a:prstGeom prst="rect">
            <a:avLst/>
          </a:prstGeom>
          <a:noFill/>
          <a:ln>
            <a:noFill/>
          </a:ln>
        </p:spPr>
      </p:pic>
      <p:sp>
        <p:nvSpPr>
          <p:cNvPr id="770" name="Google Shape;770;p51"/>
          <p:cNvSpPr txBox="1"/>
          <p:nvPr/>
        </p:nvSpPr>
        <p:spPr>
          <a:xfrm>
            <a:off x="1752599" y="3682794"/>
            <a:ext cx="9024257" cy="143218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fr-FR" sz="2000" u="none" strike="noStrike">
                <a:solidFill>
                  <a:schemeClr val="dk1"/>
                </a:solidFill>
                <a:latin typeface="Calibri"/>
                <a:ea typeface="Calibri"/>
                <a:cs typeface="Calibri"/>
                <a:sym typeface="Calibri"/>
              </a:rPr>
              <a:t>Lisez à haute voix la suite du texte p. </a:t>
            </a:r>
            <a:r>
              <a:rPr b="1" lang="fr-FR" sz="2000">
                <a:solidFill>
                  <a:schemeClr val="dk1"/>
                </a:solidFill>
                <a:latin typeface="Calibri"/>
                <a:ea typeface="Calibri"/>
                <a:cs typeface="Calibri"/>
                <a:sym typeface="Calibri"/>
              </a:rPr>
              <a:t>82</a:t>
            </a:r>
            <a:r>
              <a:rPr b="1" i="0" lang="fr-FR" sz="2000" u="none" strike="noStrike">
                <a:solidFill>
                  <a:schemeClr val="dk1"/>
                </a:solidFill>
                <a:latin typeface="Calibri"/>
                <a:ea typeface="Calibri"/>
                <a:cs typeface="Calibri"/>
                <a:sym typeface="Calibri"/>
              </a:rPr>
              <a:t> à la maison. </a:t>
            </a:r>
            <a:endParaRPr/>
          </a:p>
          <a:p>
            <a:pPr indent="-342900" lvl="0" marL="342900" marR="0" rtl="0" algn="l">
              <a:lnSpc>
                <a:spcPct val="150000"/>
              </a:lnSpc>
              <a:spcBef>
                <a:spcPts val="0"/>
              </a:spcBef>
              <a:spcAft>
                <a:spcPts val="0"/>
              </a:spcAft>
              <a:buClr>
                <a:schemeClr val="dk1"/>
              </a:buClr>
              <a:buSzPts val="2000"/>
              <a:buFont typeface="Noto Sans Symbols"/>
              <a:buChar char="▪"/>
            </a:pPr>
            <a:r>
              <a:rPr b="1" i="0" lang="fr-FR" sz="2000" u="none" strike="noStrike">
                <a:solidFill>
                  <a:schemeClr val="dk1"/>
                </a:solidFill>
                <a:latin typeface="Calibri"/>
                <a:ea typeface="Calibri"/>
                <a:cs typeface="Calibri"/>
                <a:sym typeface="Calibri"/>
              </a:rPr>
              <a:t>De </a:t>
            </a:r>
            <a:r>
              <a:rPr b="1" lang="fr-FR" sz="2000">
                <a:solidFill>
                  <a:schemeClr val="dk1"/>
                </a:solidFill>
                <a:latin typeface="Calibri"/>
                <a:ea typeface="Calibri"/>
                <a:cs typeface="Calibri"/>
                <a:sym typeface="Calibri"/>
              </a:rPr>
              <a:t>«  Pourquoi ces incendies</a:t>
            </a:r>
            <a:r>
              <a:rPr b="1" i="0" lang="fr-FR" sz="2000" u="none" strike="noStrike">
                <a:solidFill>
                  <a:schemeClr val="dk1"/>
                </a:solidFill>
                <a:latin typeface="Calibri"/>
                <a:ea typeface="Calibri"/>
                <a:cs typeface="Calibri"/>
                <a:sym typeface="Calibri"/>
              </a:rPr>
              <a:t>…. La fin du texte »</a:t>
            </a:r>
            <a:endParaRPr/>
          </a:p>
          <a:p>
            <a:pPr indent="-342900" lvl="0" marL="342900" marR="0" rtl="0" algn="l">
              <a:lnSpc>
                <a:spcPct val="150000"/>
              </a:lnSpc>
              <a:spcBef>
                <a:spcPts val="0"/>
              </a:spcBef>
              <a:spcAft>
                <a:spcPts val="0"/>
              </a:spcAft>
              <a:buClr>
                <a:schemeClr val="dk1"/>
              </a:buClr>
              <a:buSzPts val="2000"/>
              <a:buFont typeface="Noto Sans Symbols"/>
              <a:buChar char="▪"/>
            </a:pPr>
            <a:r>
              <a:rPr b="1" lang="fr-FR" sz="2000">
                <a:solidFill>
                  <a:schemeClr val="dk1"/>
                </a:solidFill>
                <a:latin typeface="Calibri"/>
                <a:ea typeface="Calibri"/>
                <a:cs typeface="Calibri"/>
                <a:sym typeface="Calibri"/>
              </a:rPr>
              <a:t>Lisez  et n’oubliez pas de marquer les pauses logiques.</a:t>
            </a:r>
            <a:endParaRPr b="1" sz="20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