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y="6858000" cx="12192000"/>
  <p:notesSz cx="6858000" cy="9144000"/>
  <p:embeddedFontLst>
    <p:embeddedFont>
      <p:font typeface="Dosis"/>
      <p:regular r:id="rId60"/>
      <p:bold r:id="rId61"/>
    </p:embeddedFont>
    <p:embeddedFont>
      <p:font typeface="Play"/>
      <p:regular r:id="rId62"/>
      <p:bold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4" roundtripDataSignature="AMtx7mj0QM3NYtntlFZxJ1Q0TqZ0sb2H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DD65E0-3E01-43BA-9225-27E778225283}">
  <a:tblStyle styleId="{4EDD65E0-3E01-43BA-9225-27E778225283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Play-regular.fntdata"/><Relationship Id="rId61" Type="http://schemas.openxmlformats.org/officeDocument/2006/relationships/font" Target="fonts/Dosis-bold.fntdata"/><Relationship Id="rId20" Type="http://schemas.openxmlformats.org/officeDocument/2006/relationships/slide" Target="slides/slide15.xml"/><Relationship Id="rId64" Type="http://customschemas.google.com/relationships/presentationmetadata" Target="metadata"/><Relationship Id="rId63" Type="http://schemas.openxmlformats.org/officeDocument/2006/relationships/font" Target="fonts/Play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Dosis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39.png"/><Relationship Id="rId5" Type="http://schemas.openxmlformats.org/officeDocument/2006/relationships/image" Target="../media/image19.png"/><Relationship Id="rId6" Type="http://schemas.openxmlformats.org/officeDocument/2006/relationships/image" Target="../media/image10.png"/><Relationship Id="rId7" Type="http://schemas.openxmlformats.org/officeDocument/2006/relationships/image" Target="../media/image17.jpg"/><Relationship Id="rId8" Type="http://schemas.openxmlformats.org/officeDocument/2006/relationships/image" Target="../media/image8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2.gif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1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1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4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3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2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6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5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56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56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6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6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56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6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6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6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56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7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7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57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7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7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7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5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5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5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57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57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58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58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5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5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58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58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58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5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58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5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58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58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58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58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58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58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58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5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58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58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58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58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58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5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9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9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59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59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5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6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0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1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6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1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61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61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61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61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61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1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61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2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98" name="Google Shape;98;p6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62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62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62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3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3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05" name="Google Shape;105;p6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63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7" name="Google Shape;107;p63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8" name="Google Shape;108;p63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6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63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11" name="Google Shape;111;p63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3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3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63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15" name="Google Shape;115;p63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63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6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63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9" name="Google Shape;119;p63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3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6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63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23" name="Google Shape;123;p63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63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63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63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63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63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6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31" name="Google Shape;131;p6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35" name="Google Shape;13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0" name="Google Shape;140;p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" name="Google Shape;141;p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" name="Google Shape;142;p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3" name="Google Shape;143;p6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6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5" name="Google Shape;145;p6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6" name="Google Shape;146;p6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6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8" name="Google Shape;148;p6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5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6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52" name="Google Shape;152;p6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6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6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6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157" name="Google Shape;157;p6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58" name="Google Shape;158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67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61" name="Google Shape;161;p6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6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6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7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65" name="Google Shape;16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67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67" name="Google Shape;167;p6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6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6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6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2" name="Google Shape;172;p6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" name="Google Shape;173;p6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" name="Google Shape;174;p6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" name="Google Shape;175;p6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76" name="Google Shape;176;p68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77" name="Google Shape;177;p68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68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68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68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6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4" name="Google Shape;184;p6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6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" name="Google Shape;186;p6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6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7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1" name="Google Shape;191;p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2" name="Google Shape;192;p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3" name="Google Shape;193;p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94" name="Google Shape;194;p7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70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96" name="Google Shape;196;p7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7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70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7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01" name="Google Shape;201;p7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7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03" name="Google Shape;203;p7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7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8" name="Google Shape;208;p7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9" name="Google Shape;209;p7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0" name="Google Shape;210;p7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11" name="Google Shape;211;p7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7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14" name="Google Shape;214;p7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72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p72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7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19" name="Google Shape;219;p7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7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21" name="Google Shape;221;p7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73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7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6" name="Google Shape;226;p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7" name="Google Shape;227;p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8" name="Google Shape;228;p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29" name="Google Shape;229;p7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74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74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7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37" name="Google Shape;237;p7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7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7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41" name="Google Shape;241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75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7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5" name="Google Shape;245;p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6" name="Google Shape;246;p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7" name="Google Shape;247;p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8" name="Google Shape;248;p7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7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50" name="Google Shape;250;p7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7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76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7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55" name="Google Shape;255;p7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77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57" name="Google Shape;257;p77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58" name="Google Shape;258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9" name="Google Shape;259;p77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60" name="Google Shape;260;p77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61" name="Google Shape;261;p77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descr="Handshake with solid fill" id="262" name="Google Shape;262;p77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263" name="Google Shape;263;p77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77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77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77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Warning with solid fill" id="267" name="Google Shape;267;p77"/>
          <p:cNvSpPr/>
          <p:nvPr/>
        </p:nvSpPr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7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4" name="Google Shape;274;p7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7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276;p7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7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79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79" name="Google Shape;279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80" name="Google Shape;280;p79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1" name="Google Shape;281;p79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2" name="Google Shape;282;p7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8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5" name="Google Shape;285;p8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8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" name="Google Shape;287;p8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8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0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90" name="Google Shape;290;p8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1" name="Google Shape;291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8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4" name="Google Shape;294;p8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8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8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8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81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99" name="Google Shape;299;p8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0" name="Google Shape;300;p81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301" name="Google Shape;301;p8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2" name="Google Shape;302;p8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8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5" name="Google Shape;305;p8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8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7" name="Google Shape;307;p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82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09" name="Google Shape;309;p8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8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2" name="Google Shape;312;p8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8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" name="Google Shape;314;p83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15" name="Google Shape;315;p8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6" name="Google Shape;316;p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8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9" name="Google Shape;319;p8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8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1" name="Google Shape;321;p8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2" name="Google Shape;322;p84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8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8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2" name="Google Shape;332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9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5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image" Target="../media/image41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4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4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Relationship Id="rId4" Type="http://schemas.openxmlformats.org/officeDocument/2006/relationships/image" Target="../media/image4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Relationship Id="rId4" Type="http://schemas.openxmlformats.org/officeDocument/2006/relationships/image" Target="../media/image4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Relationship Id="rId4" Type="http://schemas.openxmlformats.org/officeDocument/2006/relationships/image" Target="../media/image4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Relationship Id="rId4" Type="http://schemas.openxmlformats.org/officeDocument/2006/relationships/image" Target="../media/image47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Relationship Id="rId4" Type="http://schemas.openxmlformats.org/officeDocument/2006/relationships/image" Target="../media/image5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Relationship Id="rId4" Type="http://schemas.openxmlformats.org/officeDocument/2006/relationships/image" Target="../media/image5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0.png"/><Relationship Id="rId4" Type="http://schemas.openxmlformats.org/officeDocument/2006/relationships/image" Target="../media/image41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Défis climatiques</a:t>
            </a:r>
            <a:endParaRPr/>
          </a:p>
        </p:txBody>
      </p:sp>
      <p:sp>
        <p:nvSpPr>
          <p:cNvPr id="340" name="Google Shape;340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Actes de paroles et production de l’oral</a:t>
            </a:r>
            <a:endParaRPr/>
          </a:p>
        </p:txBody>
      </p:sp>
      <p:sp>
        <p:nvSpPr>
          <p:cNvPr id="341" name="Google Shape;341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342" name="Google Shape;342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1</a:t>
            </a:r>
            <a:endParaRPr/>
          </a:p>
        </p:txBody>
      </p:sp>
      <p:sp>
        <p:nvSpPr>
          <p:cNvPr id="343" name="Google Shape;343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344" name="Google Shape;344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2</a:t>
            </a:r>
            <a:endParaRPr/>
          </a:p>
        </p:txBody>
      </p:sp>
      <p:pic>
        <p:nvPicPr>
          <p:cNvPr id="345" name="Google Shape;3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291" y="4296697"/>
            <a:ext cx="3303638" cy="199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5252" y="4296697"/>
            <a:ext cx="3117165" cy="1995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361" name="Google Shape;36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363" name="Google Shape;363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364" name="Google Shape;364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365" name="Google Shape;36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366" name="Google Shape;366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367" name="Google Shape;367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368" name="Google Shape;368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69" name="Google Shape;369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375" name="Google Shape;375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  <p:sp>
        <p:nvSpPr>
          <p:cNvPr id="376" name="Google Shape;376;p5"/>
          <p:cNvSpPr/>
          <p:nvPr/>
        </p:nvSpPr>
        <p:spPr>
          <a:xfrm>
            <a:off x="310645" y="2707420"/>
            <a:ext cx="11628766" cy="943107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382" name="Google Shape;382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388" name="Google Shape;388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389" name="Google Shape;389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Produire des énoncés oraux cohérents.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Réinvestir les expressions étudiées dans un dialogue et dans une production autonome.</a:t>
            </a:r>
            <a:endParaRPr/>
          </a:p>
        </p:txBody>
      </p:sp>
      <p:sp>
        <p:nvSpPr>
          <p:cNvPr id="395" name="Google Shape;395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Décrire un phénomène climatique simple, expliquer les causes et les conséquences d’un problème climatique: On voit que, on observe, on remarque, il y a, la cause principale, cela est dû, cela entraine / provoque …</a:t>
            </a:r>
            <a:endParaRPr/>
          </a:p>
        </p:txBody>
      </p:sp>
      <p:sp>
        <p:nvSpPr>
          <p:cNvPr id="396" name="Google Shape;396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Verbalisation de la démarche par l’enseignant.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Montrer les points positifs et les points d’amélioration.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carte des actes de parole, feedback immédiat et justification des réponses.</a:t>
            </a:r>
            <a:endParaRPr/>
          </a:p>
        </p:txBody>
      </p:sp>
      <p:sp>
        <p:nvSpPr>
          <p:cNvPr id="397" name="Google Shape;397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Mélanger la description et l’explication.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Confondre cause et conséquence 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comprend bien la leçon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apprend mieux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fait moins d’erreurs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peut répondre aux questions posées par le professeur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réussit à faire les exercices correctement </a:t>
            </a:r>
            <a:endParaRPr/>
          </a:p>
          <a:p>
            <a:pPr indent="-1524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404" name="Google Shape;404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Bien écouter le professeur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Bien regarder le tableau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Lever la main pour parler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Prendre des notes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Être calme et attentif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05" name="Google Shape;405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Parler avec un camarade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Jouer en classe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Couper la parole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Faire du bruit</a:t>
            </a:r>
            <a:endParaRPr/>
          </a:p>
          <a:p>
            <a:pPr indent="-191453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06" name="Google Shape;406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407" name="Google Shape;407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Faire attention aux explications du professeur en classe</a:t>
            </a:r>
            <a:endParaRPr/>
          </a:p>
        </p:txBody>
      </p:sp>
      <p:sp>
        <p:nvSpPr>
          <p:cNvPr id="408" name="Google Shape;408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409" name="Google Shape;40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0" name="Google Shape;410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411" name="Google Shape;411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descr="Handshake with solid fill" id="412" name="Google Shape;412;p9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413" name="Google Shape;413;p9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descr="Bullseye with solid fill" id="414" name="Google Shape;414;p9"/>
          <p:cNvSpPr/>
          <p:nvPr/>
        </p:nvSpPr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420" name="Google Shape;420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21" name="Google Shape;421;p10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 min</a:t>
            </a:r>
            <a:endParaRPr/>
          </a:p>
        </p:txBody>
      </p:sp>
      <p:sp>
        <p:nvSpPr>
          <p:cNvPr id="422" name="Google Shape;422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23" name="Google Shape;423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Actes de parole</a:t>
            </a:r>
            <a:endParaRPr/>
          </a:p>
        </p:txBody>
      </p:sp>
      <p:sp>
        <p:nvSpPr>
          <p:cNvPr id="424" name="Google Shape;424;p10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fr-FR">
                <a:solidFill>
                  <a:srgbClr val="000000"/>
                </a:solidFill>
              </a:rPr>
              <a:t>Production de l’oral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435" name="Google Shape;435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5 min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corriger ensemble le travail effectué à la maison. Livret de l’élève, p. 78</a:t>
            </a:r>
            <a:endParaRPr/>
          </a:p>
        </p:txBody>
      </p:sp>
      <p:sp>
        <p:nvSpPr>
          <p:cNvPr id="446" name="Google Shape;446;p14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Contrôler le travail de quelques élèves au hasard. Demander de justifier les réponses.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447" name="Google Shape;4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48" name="Google Shape;448;p14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78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449" name="Google Shape;44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2717" y="1516985"/>
            <a:ext cx="10186219" cy="3647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complété les phrases avec le vocabulaire des défis climatiques.</a:t>
            </a:r>
            <a:endParaRPr/>
          </a:p>
        </p:txBody>
      </p:sp>
      <p:sp>
        <p:nvSpPr>
          <p:cNvPr id="455" name="Google Shape;455;p15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Apporter des exemples ou des précisions complémentaires si nécessaire.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456" name="Google Shape;45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57" name="Google Shape;457;p15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78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458" name="Google Shape;45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2717" y="1516985"/>
            <a:ext cx="10186219" cy="364732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15"/>
          <p:cNvSpPr txBox="1"/>
          <p:nvPr/>
        </p:nvSpPr>
        <p:spPr>
          <a:xfrm>
            <a:off x="4178709" y="2310580"/>
            <a:ext cx="256729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gaz à effet de serre</a:t>
            </a:r>
            <a:endParaRPr/>
          </a:p>
        </p:txBody>
      </p:sp>
      <p:sp>
        <p:nvSpPr>
          <p:cNvPr id="460" name="Google Shape;460;p15"/>
          <p:cNvSpPr txBox="1"/>
          <p:nvPr/>
        </p:nvSpPr>
        <p:spPr>
          <a:xfrm>
            <a:off x="1995948" y="2782529"/>
            <a:ext cx="19861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déforestation</a:t>
            </a:r>
            <a:endParaRPr/>
          </a:p>
        </p:txBody>
      </p:sp>
      <p:sp>
        <p:nvSpPr>
          <p:cNvPr id="461" name="Google Shape;461;p15"/>
          <p:cNvSpPr txBox="1"/>
          <p:nvPr/>
        </p:nvSpPr>
        <p:spPr>
          <a:xfrm>
            <a:off x="3058370" y="3228945"/>
            <a:ext cx="22406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sacs en plastique</a:t>
            </a:r>
            <a:endParaRPr/>
          </a:p>
        </p:txBody>
      </p:sp>
      <p:sp>
        <p:nvSpPr>
          <p:cNvPr id="462" name="Google Shape;462;p15"/>
          <p:cNvSpPr txBox="1"/>
          <p:nvPr/>
        </p:nvSpPr>
        <p:spPr>
          <a:xfrm>
            <a:off x="3820907" y="4042740"/>
            <a:ext cx="164144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pollution de l’air</a:t>
            </a:r>
            <a:endParaRPr/>
          </a:p>
        </p:txBody>
      </p:sp>
      <p:sp>
        <p:nvSpPr>
          <p:cNvPr id="463" name="Google Shape;463;p15"/>
          <p:cNvSpPr txBox="1"/>
          <p:nvPr/>
        </p:nvSpPr>
        <p:spPr>
          <a:xfrm>
            <a:off x="1612490" y="4456425"/>
            <a:ext cx="198611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Planter des arbres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1</a:t>
            </a:r>
            <a:r>
              <a:rPr baseline="30000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la séance aux actes de parole.</a:t>
            </a:r>
            <a:endParaRPr/>
          </a:p>
        </p:txBody>
      </p:sp>
      <p:sp>
        <p:nvSpPr>
          <p:cNvPr id="469" name="Google Shape;469;p16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Actes de parole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16"/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6"/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J’observe et je décris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des actes de parole.</a:t>
            </a:r>
            <a:endParaRPr/>
          </a:p>
        </p:txBody>
      </p:sp>
      <p:sp>
        <p:nvSpPr>
          <p:cNvPr id="478" name="Google Shape;478;p17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Lire l’objectif de la séance avec une voix claire et audible.</a:t>
            </a:r>
            <a:endParaRPr/>
          </a:p>
        </p:txBody>
      </p:sp>
      <p:sp>
        <p:nvSpPr>
          <p:cNvPr id="479" name="Google Shape;479;p17"/>
          <p:cNvSpPr txBox="1"/>
          <p:nvPr/>
        </p:nvSpPr>
        <p:spPr>
          <a:xfrm>
            <a:off x="1844955" y="2855463"/>
            <a:ext cx="101504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Actes de parole : 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Décrire un phénomène climatique simple et expliquer ses causes et ses conséquences.</a:t>
            </a:r>
            <a:endParaRPr/>
          </a:p>
        </p:txBody>
      </p:sp>
      <p:pic>
        <p:nvPicPr>
          <p:cNvPr id="480" name="Google Shape;4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Commençons d’abord par connaitre quelques expressions qui nous permettent de décrire/ expliquer un phénomène climatique.</a:t>
            </a:r>
            <a:endParaRPr/>
          </a:p>
        </p:txBody>
      </p:sp>
      <p:pic>
        <p:nvPicPr>
          <p:cNvPr id="491" name="Google Shape;49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19"/>
          <p:cNvSpPr txBox="1"/>
          <p:nvPr/>
        </p:nvSpPr>
        <p:spPr>
          <a:xfrm>
            <a:off x="871188" y="72435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Inviter les apprenants à lire les expressions à haute voix</a:t>
            </a:r>
            <a:endParaRPr/>
          </a:p>
        </p:txBody>
      </p:sp>
      <p:sp>
        <p:nvSpPr>
          <p:cNvPr id="493" name="Google Shape;493;p19"/>
          <p:cNvSpPr txBox="1"/>
          <p:nvPr/>
        </p:nvSpPr>
        <p:spPr>
          <a:xfrm>
            <a:off x="786363" y="1711379"/>
            <a:ext cx="107648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Expressions pour décrire                                       Expressions pour expliquer (causes/conséquences)</a:t>
            </a:r>
            <a:endParaRPr/>
          </a:p>
        </p:txBody>
      </p:sp>
      <p:sp>
        <p:nvSpPr>
          <p:cNvPr id="494" name="Google Shape;494;p19"/>
          <p:cNvSpPr txBox="1"/>
          <p:nvPr/>
        </p:nvSpPr>
        <p:spPr>
          <a:xfrm>
            <a:off x="713434" y="2459504"/>
            <a:ext cx="298436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voit que…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observe…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 ….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constate…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remarque…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note que…</a:t>
            </a:r>
            <a:endParaRPr/>
          </a:p>
        </p:txBody>
      </p:sp>
      <p:sp>
        <p:nvSpPr>
          <p:cNvPr id="495" name="Google Shape;495;p19"/>
          <p:cNvSpPr txBox="1"/>
          <p:nvPr/>
        </p:nvSpPr>
        <p:spPr>
          <a:xfrm>
            <a:off x="5839766" y="2574053"/>
            <a:ext cx="546757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cause de…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provoque…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entraîne…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a des conséquences graves sur…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a des dégâts…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peut menacer…</a:t>
            </a:r>
            <a:endParaRPr/>
          </a:p>
        </p:txBody>
      </p:sp>
      <p:sp>
        <p:nvSpPr>
          <p:cNvPr id="496" name="Google Shape;496;p19"/>
          <p:cNvSpPr txBox="1"/>
          <p:nvPr/>
        </p:nvSpPr>
        <p:spPr>
          <a:xfrm>
            <a:off x="255639" y="5375868"/>
            <a:ext cx="1193636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Toutes ces expressions nous permettent de décrire et d’expliquer facilement les causes et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les conséquences d’un phénomène climatique. Il faut savoir les utiliser avec grande attention</a:t>
            </a:r>
            <a:r>
              <a:rPr lang="fr-FR" sz="20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0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expressions « 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on voit que/On observe 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 servent à décrire ici un phénomène climatique: la chaleur qui augmente et la pluie qui diminue.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20"/>
          <p:cNvSpPr txBox="1"/>
          <p:nvPr/>
        </p:nvSpPr>
        <p:spPr>
          <a:xfrm>
            <a:off x="871188" y="72435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Désigner au hasard 3 élèves pour lire les expressions à haute voix.</a:t>
            </a:r>
            <a:endParaRPr/>
          </a:p>
        </p:txBody>
      </p:sp>
      <p:sp>
        <p:nvSpPr>
          <p:cNvPr id="504" name="Google Shape;504;p20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On voit que…/On observe 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5" name="Google Shape;50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413" y="1356852"/>
            <a:ext cx="5142271" cy="3883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les expressions « 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on voit que/on observe… 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1" name="Google Shape;51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1"/>
          <p:cNvSpPr txBox="1"/>
          <p:nvPr/>
        </p:nvSpPr>
        <p:spPr>
          <a:xfrm>
            <a:off x="871188" y="72435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Désigner au hasard 3 élèves pour lire la phrase à haute voix.</a:t>
            </a:r>
            <a:endParaRPr/>
          </a:p>
        </p:txBody>
      </p:sp>
      <p:sp>
        <p:nvSpPr>
          <p:cNvPr id="513" name="Google Shape;513;p21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on voit que…/on observe 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413" y="1356852"/>
            <a:ext cx="5177004" cy="39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1"/>
          <p:cNvSpPr txBox="1"/>
          <p:nvPr/>
        </p:nvSpPr>
        <p:spPr>
          <a:xfrm>
            <a:off x="353962" y="5751871"/>
            <a:ext cx="113554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voit que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chaleur augmente,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observe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aussi moins de pluie dans certaines régions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 mot « 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 phénomène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 sert à désigner une situation climatique qui n’est pas normale. C’est généralement quelque chose qui dérange la vie des gens. 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1" name="Google Shape;52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2"/>
          <p:cNvSpPr txBox="1"/>
          <p:nvPr/>
        </p:nvSpPr>
        <p:spPr>
          <a:xfrm>
            <a:off x="904151" y="69774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le mot à haute voix.</a:t>
            </a:r>
            <a:endParaRPr/>
          </a:p>
        </p:txBody>
      </p:sp>
      <p:sp>
        <p:nvSpPr>
          <p:cNvPr id="523" name="Google Shape;523;p22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ce phénomène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/>
          </a:p>
        </p:txBody>
      </p:sp>
      <p:pic>
        <p:nvPicPr>
          <p:cNvPr id="524" name="Google Shape;52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594" y="1376517"/>
            <a:ext cx="5083277" cy="355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3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le mot « ce phénomène ». 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0" name="Google Shape;5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23"/>
          <p:cNvSpPr txBox="1"/>
          <p:nvPr/>
        </p:nvSpPr>
        <p:spPr>
          <a:xfrm>
            <a:off x="904151" y="69774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532" name="Google Shape;532;p23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ce phénomène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/>
          </a:p>
        </p:txBody>
      </p:sp>
      <p:pic>
        <p:nvPicPr>
          <p:cNvPr id="533" name="Google Shape;53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594" y="1376517"/>
            <a:ext cx="5083277" cy="3559277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23"/>
          <p:cNvSpPr txBox="1"/>
          <p:nvPr/>
        </p:nvSpPr>
        <p:spPr>
          <a:xfrm>
            <a:off x="786580" y="5698586"/>
            <a:ext cx="1140541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ressources en eau baissent considérablement,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 phénomène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inquiète beaucoup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jeunes.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expressions « il y a / on remarque» servent à exprimer ici un phénomène climatique dangereux pour la santé des gens: la pollution.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0" name="Google Shape;5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24"/>
          <p:cNvSpPr txBox="1"/>
          <p:nvPr/>
        </p:nvSpPr>
        <p:spPr>
          <a:xfrm>
            <a:off x="904151" y="69774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ces expressions à haute voix.</a:t>
            </a:r>
            <a:endParaRPr/>
          </a:p>
        </p:txBody>
      </p:sp>
      <p:sp>
        <p:nvSpPr>
          <p:cNvPr id="542" name="Google Shape;542;p24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il y a / on remarque.</a:t>
            </a:r>
            <a:endParaRPr/>
          </a:p>
        </p:txBody>
      </p:sp>
      <p:pic>
        <p:nvPicPr>
          <p:cNvPr descr="6 100+ Animaux Mort De La Pollution Des Mers Photos, taleaux et images  libre de droits - iStock" id="543" name="Google Shape;54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513" y="1500809"/>
            <a:ext cx="4715496" cy="341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les expressions « il y a / on remarque».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9" name="Google Shape;54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5"/>
          <p:cNvSpPr txBox="1"/>
          <p:nvPr/>
        </p:nvSpPr>
        <p:spPr>
          <a:xfrm>
            <a:off x="904151" y="69774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551" name="Google Shape;551;p25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il y a / on remarque.</a:t>
            </a:r>
            <a:endParaRPr/>
          </a:p>
        </p:txBody>
      </p:sp>
      <p:sp>
        <p:nvSpPr>
          <p:cNvPr id="552" name="Google Shape;552;p25"/>
          <p:cNvSpPr txBox="1"/>
          <p:nvPr/>
        </p:nvSpPr>
        <p:spPr>
          <a:xfrm>
            <a:off x="671513" y="5447071"/>
            <a:ext cx="1119602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cette région,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il y a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beaucoup de pollution,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remarque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aussi la disparition de plusieurs espèces.</a:t>
            </a:r>
            <a:endParaRPr/>
          </a:p>
        </p:txBody>
      </p:sp>
      <p:pic>
        <p:nvPicPr>
          <p:cNvPr descr="6 100+ Animaux Mort De La Pollution Des Mers Photos, taleaux et images  libre de droits - iStock" id="553" name="Google Shape;55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513" y="1500809"/>
            <a:ext cx="4715496" cy="341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 la cause principale » sert à expliquer la cause d’un phénomène climatique.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9" name="Google Shape;55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26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l’expression à haute voix.</a:t>
            </a:r>
            <a:endParaRPr/>
          </a:p>
        </p:txBody>
      </p:sp>
      <p:sp>
        <p:nvSpPr>
          <p:cNvPr id="561" name="Google Shape;561;p26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cause principale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562" name="Google Shape;56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5313" y="1492965"/>
            <a:ext cx="4917031" cy="3617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 La cause principale ».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8" name="Google Shape;5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7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l’expression à haute voix.</a:t>
            </a:r>
            <a:endParaRPr/>
          </a:p>
        </p:txBody>
      </p:sp>
      <p:sp>
        <p:nvSpPr>
          <p:cNvPr id="570" name="Google Shape;570;p27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cause principale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571" name="Google Shape;571;p27"/>
          <p:cNvSpPr txBox="1"/>
          <p:nvPr/>
        </p:nvSpPr>
        <p:spPr>
          <a:xfrm>
            <a:off x="441501" y="5594555"/>
            <a:ext cx="114545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 cause principale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 ce problème environnemental, c’est l’augmentation des gaz à effet de serre.</a:t>
            </a:r>
            <a:endParaRPr/>
          </a:p>
        </p:txBody>
      </p:sp>
      <p:pic>
        <p:nvPicPr>
          <p:cNvPr id="572" name="Google Shape;57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5313" y="1492965"/>
            <a:ext cx="4917031" cy="3617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 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cela est dû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 sert aussi à expliquer la cause d’un phénomène climatique 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8" name="Google Shape;57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8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l’expression à haute voix.</a:t>
            </a:r>
            <a:endParaRPr/>
          </a:p>
        </p:txBody>
      </p:sp>
      <p:sp>
        <p:nvSpPr>
          <p:cNvPr id="580" name="Google Shape;580;p28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est dû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581" name="Google Shape;58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078" y="1580322"/>
            <a:ext cx="479768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Voici une phrase avec l’expression « 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cela est dû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7" name="Google Shape;5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9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l’expression à haute voix.</a:t>
            </a:r>
            <a:endParaRPr/>
          </a:p>
        </p:txBody>
      </p:sp>
      <p:sp>
        <p:nvSpPr>
          <p:cNvPr id="589" name="Google Shape;589;p29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est dû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590" name="Google Shape;59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078" y="1580322"/>
            <a:ext cx="479768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9"/>
          <p:cNvSpPr txBox="1"/>
          <p:nvPr/>
        </p:nvSpPr>
        <p:spPr>
          <a:xfrm>
            <a:off x="477078" y="5755707"/>
            <a:ext cx="1171492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glaciers fondent rapidement,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cela est dû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principalement au réchauffement climatique.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0"/>
          <p:cNvSpPr txBox="1"/>
          <p:nvPr>
            <p:ph type="title"/>
          </p:nvPr>
        </p:nvSpPr>
        <p:spPr>
          <a:xfrm>
            <a:off x="1030246" y="259471"/>
            <a:ext cx="10787380" cy="3263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expressions « 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cela entraîne/provoque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 servent  à expliquer les conséquences d’un phénomène climatique 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7" name="Google Shape;59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30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les expressions à haute voix.</a:t>
            </a:r>
            <a:endParaRPr/>
          </a:p>
        </p:txBody>
      </p:sp>
      <p:sp>
        <p:nvSpPr>
          <p:cNvPr id="599" name="Google Shape;599;p30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entraîne / provoque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00" name="Google Shape;60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6353" y="1857604"/>
            <a:ext cx="4327797" cy="3142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Voici une phrase avec les expressions « 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cela entraîne / provoque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».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6" name="Google Shape;60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31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les expressions à haute voix.</a:t>
            </a:r>
            <a:endParaRPr/>
          </a:p>
        </p:txBody>
      </p:sp>
      <p:sp>
        <p:nvSpPr>
          <p:cNvPr id="608" name="Google Shape;608;p31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entraîne / provoque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09" name="Google Shape;60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6353" y="1857604"/>
            <a:ext cx="4327797" cy="3142791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31"/>
          <p:cNvSpPr txBox="1"/>
          <p:nvPr/>
        </p:nvSpPr>
        <p:spPr>
          <a:xfrm>
            <a:off x="495578" y="5613787"/>
            <a:ext cx="1134642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vagues de chaleur se multiplient,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cela entraîne/ provoque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conséquences graves pour la planète.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associer chaque image à la situation qui lui correspond.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3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622" name="Google Shape;62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33"/>
          <p:cNvSpPr txBox="1"/>
          <p:nvPr/>
        </p:nvSpPr>
        <p:spPr>
          <a:xfrm>
            <a:off x="4654574" y="543800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33"/>
          <p:cNvSpPr txBox="1"/>
          <p:nvPr/>
        </p:nvSpPr>
        <p:spPr>
          <a:xfrm>
            <a:off x="9917961" y="543800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33"/>
          <p:cNvSpPr txBox="1"/>
          <p:nvPr/>
        </p:nvSpPr>
        <p:spPr>
          <a:xfrm>
            <a:off x="7360164" y="5367746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3"/>
          <p:cNvSpPr txBox="1"/>
          <p:nvPr/>
        </p:nvSpPr>
        <p:spPr>
          <a:xfrm>
            <a:off x="2067804" y="543800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3"/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33"/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33"/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33"/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31" name="Google Shape;631;p33"/>
          <p:cNvGraphicFramePr/>
          <p:nvPr/>
        </p:nvGraphicFramePr>
        <p:xfrm>
          <a:off x="2135876" y="58514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1 - </a:t>
                      </a:r>
                      <a:r>
                        <a:rPr b="0" lang="fr-FR" sz="1800" u="none" cap="none" strike="noStrike"/>
                        <a:t>….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2 - </a:t>
                      </a:r>
                      <a:r>
                        <a:rPr b="0" lang="fr-FR" sz="1800" u="none" cap="none" strike="noStrike"/>
                        <a:t>….</a:t>
                      </a:r>
                      <a:r>
                        <a:rPr b="1" lang="fr-FR" sz="1800" u="none" cap="none" strike="noStrike"/>
                        <a:t>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3 - </a:t>
                      </a:r>
                      <a:r>
                        <a:rPr b="0" lang="fr-FR" sz="1800" u="none" cap="none" strike="noStrike"/>
                        <a:t>….</a:t>
                      </a:r>
                      <a:endParaRPr b="1" sz="1800" u="none" cap="none" strike="noStrike"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4 - </a:t>
                      </a:r>
                      <a:r>
                        <a:rPr b="0" lang="fr-FR" sz="1800" u="none" cap="none" strike="noStrike"/>
                        <a:t>….</a:t>
                      </a:r>
                      <a:endParaRPr b="1" sz="1800" u="none" cap="none" strike="noStrike"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</a:tr>
            </a:tbl>
          </a:graphicData>
        </a:graphic>
      </p:graphicFrame>
      <p:pic>
        <p:nvPicPr>
          <p:cNvPr descr="Une image contenant texte, capture d’écran, dessin humoristique&#10;&#10;Le contenu généré par l’IA peut être incorrect." id="632" name="Google Shape;63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690" y="2046600"/>
            <a:ext cx="10734710" cy="3254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Voilà. Nous avons associé chaque image aux phénomènes climatiques correspondants.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4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que tous les phénomènes influencent négativement l’environnement.</a:t>
            </a:r>
            <a:endParaRPr/>
          </a:p>
        </p:txBody>
      </p:sp>
      <p:pic>
        <p:nvPicPr>
          <p:cNvPr id="639" name="Google Shape;63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4"/>
          <p:cNvSpPr txBox="1"/>
          <p:nvPr/>
        </p:nvSpPr>
        <p:spPr>
          <a:xfrm>
            <a:off x="4654574" y="543800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34"/>
          <p:cNvSpPr txBox="1"/>
          <p:nvPr/>
        </p:nvSpPr>
        <p:spPr>
          <a:xfrm>
            <a:off x="9917961" y="543800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34"/>
          <p:cNvSpPr txBox="1"/>
          <p:nvPr/>
        </p:nvSpPr>
        <p:spPr>
          <a:xfrm>
            <a:off x="7360164" y="5367746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34"/>
          <p:cNvSpPr txBox="1"/>
          <p:nvPr/>
        </p:nvSpPr>
        <p:spPr>
          <a:xfrm>
            <a:off x="2067804" y="543800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34"/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34"/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34"/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34"/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48" name="Google Shape;648;p34"/>
          <p:cNvGraphicFramePr/>
          <p:nvPr/>
        </p:nvGraphicFramePr>
        <p:xfrm>
          <a:off x="2135876" y="58514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1 - B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2 - D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3 - A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4 - C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</a:tr>
            </a:tbl>
          </a:graphicData>
        </a:graphic>
      </p:graphicFrame>
      <p:pic>
        <p:nvPicPr>
          <p:cNvPr descr="Une image contenant texte, capture d’écran, dessin humoristique&#10;&#10;Le contenu généré par l’IA peut être incorrect." id="649" name="Google Shape;64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690" y="2046600"/>
            <a:ext cx="10734710" cy="3254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Observez les images et complétez les phrases pour parler des défis climatiques.</a:t>
            </a:r>
            <a:endParaRPr/>
          </a:p>
        </p:txBody>
      </p:sp>
      <p:sp>
        <p:nvSpPr>
          <p:cNvPr id="660" name="Google Shape;660;p36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situation, choisir un binôme pour présenter le travail devant la classe. Demander de justifier les réponses.</a:t>
            </a:r>
            <a:endParaRPr/>
          </a:p>
        </p:txBody>
      </p:sp>
      <p:pic>
        <p:nvPicPr>
          <p:cNvPr descr="Une image contenant texte, Visage humain, capture d’écran, personne&#10;&#10;Le contenu généré par l’IA peut être incorrect." id="661" name="Google Shape;66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333" y="1415878"/>
            <a:ext cx="10287388" cy="4599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utilisé les expressions étudiées pour parler des défis climatiques.</a:t>
            </a:r>
            <a:endParaRPr/>
          </a:p>
        </p:txBody>
      </p:sp>
      <p:sp>
        <p:nvSpPr>
          <p:cNvPr id="667" name="Google Shape;667;p3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Mettre l’accent sur les structures et les expressions pour décrire et expliquer.</a:t>
            </a:r>
            <a:endParaRPr/>
          </a:p>
        </p:txBody>
      </p:sp>
      <p:pic>
        <p:nvPicPr>
          <p:cNvPr descr="Une image contenant texte, Visage humain, capture d’écran, personne&#10;&#10;Le contenu généré par l’IA peut être incorrect." id="668" name="Google Shape;66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333" y="1415878"/>
            <a:ext cx="10287388" cy="4599328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37"/>
          <p:cNvSpPr txBox="1"/>
          <p:nvPr/>
        </p:nvSpPr>
        <p:spPr>
          <a:xfrm>
            <a:off x="3466682" y="4873451"/>
            <a:ext cx="241160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dû à l’augmentation des gaz à effet de serre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670" name="Google Shape;670;p37"/>
          <p:cNvSpPr txBox="1"/>
          <p:nvPr/>
        </p:nvSpPr>
        <p:spPr>
          <a:xfrm>
            <a:off x="8742066" y="4069582"/>
            <a:ext cx="216039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C’est la pollution de l’air</a:t>
            </a:r>
            <a:endParaRPr/>
          </a:p>
        </p:txBody>
      </p:sp>
      <p:sp>
        <p:nvSpPr>
          <p:cNvPr id="671" name="Google Shape;671;p37"/>
          <p:cNvSpPr txBox="1"/>
          <p:nvPr/>
        </p:nvSpPr>
        <p:spPr>
          <a:xfrm>
            <a:off x="6240025" y="4059533"/>
            <a:ext cx="201971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remarque que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production de l’oral.</a:t>
            </a:r>
            <a:endParaRPr/>
          </a:p>
        </p:txBody>
      </p:sp>
      <p:sp>
        <p:nvSpPr>
          <p:cNvPr id="677" name="Google Shape;677;p38"/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Production de l’oral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8" name="Google Shape;67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38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38"/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décris un phénomène climatique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production de l’oral.</a:t>
            </a:r>
            <a:endParaRPr/>
          </a:p>
        </p:txBody>
      </p:sp>
      <p:pic>
        <p:nvPicPr>
          <p:cNvPr id="686" name="Google Shape;68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39"/>
          <p:cNvSpPr txBox="1"/>
          <p:nvPr/>
        </p:nvSpPr>
        <p:spPr>
          <a:xfrm>
            <a:off x="2079171" y="2596484"/>
            <a:ext cx="9097381" cy="1337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Production de l’oral :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Décrire un phénomène climatique en en précisant les causes et les conséquences.</a:t>
            </a:r>
            <a:endParaRPr/>
          </a:p>
          <a:p>
            <a:pPr indent="0" lvl="1" marL="85725" marR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9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Lire l’objectif de la séance avec une voix claire et audible.</a:t>
            </a:r>
            <a:endParaRPr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1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apprendre comment décrire un phénomène climatique en précisant ses causes et ses conséquences.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41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Verbaliser la démarche. Apporter des explications supplémentaires si nécessaire.</a:t>
            </a:r>
            <a:endParaRPr/>
          </a:p>
        </p:txBody>
      </p:sp>
      <p:sp>
        <p:nvSpPr>
          <p:cNvPr id="700" name="Google Shape;700;p41"/>
          <p:cNvSpPr txBox="1"/>
          <p:nvPr/>
        </p:nvSpPr>
        <p:spPr>
          <a:xfrm>
            <a:off x="1181100" y="774402"/>
            <a:ext cx="9829800" cy="589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Pour décrire un phénomène climatique, je dois </a:t>
            </a:r>
            <a:r>
              <a:rPr lang="fr-FR" sz="24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graphicFrame>
        <p:nvGraphicFramePr>
          <p:cNvPr id="701" name="Google Shape;701;p41"/>
          <p:cNvGraphicFramePr/>
          <p:nvPr/>
        </p:nvGraphicFramePr>
        <p:xfrm>
          <a:off x="1181100" y="13634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3464450"/>
                <a:gridCol w="5868250"/>
              </a:tblGrid>
              <a:tr h="50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Nommer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La sécheresse, l’inondation, la chaleur…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5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Décrire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Dangereux, menaçant, fait peur…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0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Parler de 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La pollution, les gaz à effet de serre…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56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Parler de 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Les incendies, les problèmes de santé, la mort des animaux.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702" name="Google Shape;702;p41"/>
          <p:cNvSpPr txBox="1"/>
          <p:nvPr/>
        </p:nvSpPr>
        <p:spPr>
          <a:xfrm>
            <a:off x="1181100" y="3695780"/>
            <a:ext cx="44413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Exemple de description</a:t>
            </a:r>
            <a:r>
              <a:rPr lang="fr-FR" sz="20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graphicFrame>
        <p:nvGraphicFramePr>
          <p:cNvPr id="703" name="Google Shape;703;p41"/>
          <p:cNvGraphicFramePr/>
          <p:nvPr/>
        </p:nvGraphicFramePr>
        <p:xfrm>
          <a:off x="1181100" y="41691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3464450"/>
                <a:gridCol w="5868250"/>
              </a:tblGrid>
              <a:tr h="50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Nommer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On remarque que c’est le réchauffement climatique.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25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Décrire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C’est un phénomène dangereux pour la planète.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0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Parler de 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Ce phénomène est dû à l’augmentation des gaz à effet de serre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56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  <a:highlight>
                            <a:srgbClr val="ECB963"/>
                          </a:highlight>
                        </a:rPr>
                        <a:t>Parler de 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Il provoque des conséquences graves comme les incendies.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4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Suivez la même démarche : nommer-décrire- cause-conséquence, et construisez des énoncés cohérents. Travaillez seuls.</a:t>
            </a:r>
            <a:endParaRPr/>
          </a:p>
        </p:txBody>
      </p:sp>
      <p:sp>
        <p:nvSpPr>
          <p:cNvPr id="714" name="Google Shape;714;p43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Apporter des précisions complémentaires si nécessaire. Accompagner les élèves en difficulté.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&#10;&#10;Le contenu généré par l’IA peut être incorrect." id="715" name="Google Shape;71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865" y="1241870"/>
            <a:ext cx="10001128" cy="497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 quelques énoncés correspondants aux images pour parler d’un phénomène climatique.</a:t>
            </a:r>
            <a:endParaRPr/>
          </a:p>
        </p:txBody>
      </p:sp>
      <p:sp>
        <p:nvSpPr>
          <p:cNvPr id="721" name="Google Shape;721;p44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Rappeler la démarche à suivre pour décrire un phénomène climatique</a:t>
            </a:r>
            <a:endParaRPr/>
          </a:p>
        </p:txBody>
      </p:sp>
      <p:pic>
        <p:nvPicPr>
          <p:cNvPr descr="Une image contenant texte, capture d’écran&#10;&#10;Le contenu généré par l’IA peut être incorrect." id="722" name="Google Shape;72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865" y="1241870"/>
            <a:ext cx="10001128" cy="4975502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4"/>
          <p:cNvSpPr txBox="1"/>
          <p:nvPr/>
        </p:nvSpPr>
        <p:spPr>
          <a:xfrm>
            <a:off x="3775587" y="3951763"/>
            <a:ext cx="207460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on remarque que les déchets plastiques sont dangereux pour la vie des océans,  ce qui provoque la mort des poissons.</a:t>
            </a:r>
            <a:endParaRPr/>
          </a:p>
        </p:txBody>
      </p:sp>
      <p:sp>
        <p:nvSpPr>
          <p:cNvPr id="724" name="Google Shape;724;p44"/>
          <p:cNvSpPr txBox="1"/>
          <p:nvPr/>
        </p:nvSpPr>
        <p:spPr>
          <a:xfrm>
            <a:off x="6253316" y="3984914"/>
            <a:ext cx="1848465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Les inondations sont fréquentes à cause du changement climatique</a:t>
            </a:r>
            <a:r>
              <a:rPr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725" name="Google Shape;725;p44"/>
          <p:cNvSpPr txBox="1"/>
          <p:nvPr/>
        </p:nvSpPr>
        <p:spPr>
          <a:xfrm>
            <a:off x="8770374" y="3984914"/>
            <a:ext cx="2074608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note que les rivières sont polluées, cela est dû aux activités industrielles.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4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Complétez le dialogue suivant. Utilisez les expressions pour décrire un phénomène climatique. Travaillez en binômes.</a:t>
            </a:r>
            <a:endParaRPr/>
          </a:p>
        </p:txBody>
      </p:sp>
      <p:sp>
        <p:nvSpPr>
          <p:cNvPr id="736" name="Google Shape;736;p46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: nommer - décrire – cause- conséquence.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737" name="Google Shape;7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510" y="1483837"/>
            <a:ext cx="2964437" cy="3127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738" name="Google Shape;7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3411" y="1146990"/>
            <a:ext cx="5485092" cy="5224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complété le dialogue tout en utilisant les expressions pour décrire un phénomène climatique.</a:t>
            </a:r>
            <a:endParaRPr/>
          </a:p>
        </p:txBody>
      </p:sp>
      <p:sp>
        <p:nvSpPr>
          <p:cNvPr id="744" name="Google Shape;744;p4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binômes pour présenter le travail devant la classe. Demander de justifier les réponses.</a:t>
            </a:r>
            <a:endParaRPr sz="1600"/>
          </a:p>
        </p:txBody>
      </p:sp>
      <p:pic>
        <p:nvPicPr>
          <p:cNvPr descr="Une image contenant texte, capture d’écran, Police, nombre&#10;&#10;Le contenu généré par l’IA peut être incorrect." id="745" name="Google Shape;7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510" y="1483837"/>
            <a:ext cx="2964437" cy="3127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746" name="Google Shape;746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3411" y="1146990"/>
            <a:ext cx="5485092" cy="5224314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47"/>
          <p:cNvSpPr txBox="1"/>
          <p:nvPr/>
        </p:nvSpPr>
        <p:spPr>
          <a:xfrm>
            <a:off x="6789543" y="1828800"/>
            <a:ext cx="295422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: Il y avait la forte pluie.</a:t>
            </a:r>
            <a:endParaRPr/>
          </a:p>
        </p:txBody>
      </p:sp>
      <p:sp>
        <p:nvSpPr>
          <p:cNvPr id="748" name="Google Shape;748;p47"/>
          <p:cNvSpPr txBox="1"/>
          <p:nvPr/>
        </p:nvSpPr>
        <p:spPr>
          <a:xfrm>
            <a:off x="7256206" y="2147041"/>
            <a:ext cx="2989006" cy="412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inondées</a:t>
            </a:r>
            <a:endParaRPr/>
          </a:p>
        </p:txBody>
      </p:sp>
      <p:sp>
        <p:nvSpPr>
          <p:cNvPr id="749" name="Google Shape;749;p47"/>
          <p:cNvSpPr txBox="1"/>
          <p:nvPr/>
        </p:nvSpPr>
        <p:spPr>
          <a:xfrm>
            <a:off x="7551174" y="2487947"/>
            <a:ext cx="1966452" cy="412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aux genoux</a:t>
            </a:r>
            <a:endParaRPr/>
          </a:p>
        </p:txBody>
      </p:sp>
      <p:sp>
        <p:nvSpPr>
          <p:cNvPr id="750" name="Google Shape;750;p47"/>
          <p:cNvSpPr txBox="1"/>
          <p:nvPr/>
        </p:nvSpPr>
        <p:spPr>
          <a:xfrm>
            <a:off x="7494104" y="2813831"/>
            <a:ext cx="36110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les maisons étaient mouillées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751" name="Google Shape;751;p47"/>
          <p:cNvSpPr txBox="1"/>
          <p:nvPr/>
        </p:nvSpPr>
        <p:spPr>
          <a:xfrm>
            <a:off x="5921156" y="3508486"/>
            <a:ext cx="34588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bloquées par l’eau</a:t>
            </a:r>
            <a:endParaRPr/>
          </a:p>
        </p:txBody>
      </p:sp>
      <p:sp>
        <p:nvSpPr>
          <p:cNvPr id="752" name="Google Shape;752;p47"/>
          <p:cNvSpPr txBox="1"/>
          <p:nvPr/>
        </p:nvSpPr>
        <p:spPr>
          <a:xfrm>
            <a:off x="5606901" y="3818033"/>
            <a:ext cx="28677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marchaient difficilement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753" name="Google Shape;753;p47"/>
          <p:cNvSpPr txBox="1"/>
          <p:nvPr/>
        </p:nvSpPr>
        <p:spPr>
          <a:xfrm>
            <a:off x="5606901" y="4830929"/>
            <a:ext cx="52068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 pluie est tombée pendant plusieurs heures</a:t>
            </a:r>
            <a:r>
              <a:rPr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754" name="Google Shape;754;p47"/>
          <p:cNvSpPr txBox="1"/>
          <p:nvPr/>
        </p:nvSpPr>
        <p:spPr>
          <a:xfrm>
            <a:off x="5724939" y="5562206"/>
            <a:ext cx="460181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les égouts étaient bouchés à cause des déchets.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8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4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Suivez la même démarche : Nommer - décrire – cause - conséquence, et construisez des énoncés cohérents. Travaillez seuls.</a:t>
            </a:r>
            <a:endParaRPr/>
          </a:p>
        </p:txBody>
      </p:sp>
      <p:sp>
        <p:nvSpPr>
          <p:cNvPr id="765" name="Google Shape;765;p49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Apporter des précisions complémentaires si nécessaire. Accompagner les élèves en difficulté.</a:t>
            </a:r>
            <a:endParaRPr/>
          </a:p>
        </p:txBody>
      </p:sp>
      <p:graphicFrame>
        <p:nvGraphicFramePr>
          <p:cNvPr id="766" name="Google Shape;766;p49"/>
          <p:cNvGraphicFramePr/>
          <p:nvPr/>
        </p:nvGraphicFramePr>
        <p:xfrm>
          <a:off x="1232451" y="16697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3449075"/>
                <a:gridCol w="5842200"/>
              </a:tblGrid>
              <a:tr h="88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Nommer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923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Décrire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45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Parler de 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25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Parler de 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des énoncés cohérents suivant la démarche : Nommer - décrire – cause – conséquence.</a:t>
            </a:r>
            <a:endParaRPr/>
          </a:p>
        </p:txBody>
      </p:sp>
      <p:sp>
        <p:nvSpPr>
          <p:cNvPr id="772" name="Google Shape;772;p50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élèves pour présenter le travail devant la classe. Demander de justifier les réponses.</a:t>
            </a:r>
            <a:endParaRPr/>
          </a:p>
        </p:txBody>
      </p:sp>
      <p:graphicFrame>
        <p:nvGraphicFramePr>
          <p:cNvPr id="773" name="Google Shape;773;p50"/>
          <p:cNvGraphicFramePr/>
          <p:nvPr/>
        </p:nvGraphicFramePr>
        <p:xfrm>
          <a:off x="1191039" y="180079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3464450"/>
                <a:gridCol w="5868250"/>
              </a:tblGrid>
              <a:tr h="852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Nommer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Aujourd’hui, on remarque que le réchauffement climatique est un phénomène  qui menace la planète.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91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Décrire le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La température augmente et il fait chaud de plus en plus. On respire difficilement aussi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15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Parler de 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Ce phénomène est dû principalement à l’augmentation des gaz à effet de serre.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86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Parler de 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Cela entraîne des conséquences graves comme les vagues de chaleur, la mort des animaux et les glaciers qui fondent.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51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2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784" name="Google Shape;784;p52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785" name="Google Shape;785;p52"/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:</a:t>
            </a:r>
            <a:endParaRPr/>
          </a:p>
        </p:txBody>
      </p:sp>
      <p:sp>
        <p:nvSpPr>
          <p:cNvPr id="786" name="Google Shape;786;p52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787" name="Google Shape;787;p52"/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52"/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53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/>
          </a:p>
        </p:txBody>
      </p:sp>
      <p:sp>
        <p:nvSpPr>
          <p:cNvPr id="794" name="Google Shape;794;p53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795" name="Google Shape;795;p53"/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à :</a:t>
            </a:r>
            <a:endParaRPr/>
          </a:p>
        </p:txBody>
      </p:sp>
      <p:sp>
        <p:nvSpPr>
          <p:cNvPr id="796" name="Google Shape;796;p53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797" name="Google Shape;797;p53"/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Décrire un phénomène climatique en en précisant les  causes et les conséquences selon la démarche: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Nommer le phénomène.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Décrire ce phénomène.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Parler de ses causes, ses conséquences.</a:t>
            </a:r>
            <a:endParaRPr/>
          </a:p>
        </p:txBody>
      </p:sp>
      <p:sp>
        <p:nvSpPr>
          <p:cNvPr id="798" name="Google Shape;798;p53"/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Décrire un phénomène climatique simple / En expliquer les causes et les conséquences 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observe que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chaleur augmente, </a:t>
            </a: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cela est dû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 réchauffement climatique.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pollution menace notre vie, </a:t>
            </a: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 phénomène provoque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problèmes de santé.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Il y a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gaz à effet de serre qui </a:t>
            </a:r>
            <a:r>
              <a:rPr b="1" i="0" lang="fr-FR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entraînent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pollution de l’air.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54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804" name="Google Shape;804;p54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805" name="Google Shape;80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06" name="Google Shape;806;p54"/>
          <p:cNvGraphicFramePr/>
          <p:nvPr/>
        </p:nvGraphicFramePr>
        <p:xfrm>
          <a:off x="934278" y="27135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{4EDD65E0-3E01-43BA-9225-27E778225283}</a:tableStyleId>
              </a:tblPr>
              <a:tblGrid>
                <a:gridCol w="3458825"/>
                <a:gridCol w="5715000"/>
              </a:tblGrid>
              <a:tr h="78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</a:rPr>
                        <a:t>Nommer un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18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</a:rPr>
                        <a:t>Décrire ce phénomène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49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</a:rPr>
                        <a:t>Parler de 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997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chemeClr val="dk1"/>
                          </a:solidFill>
                        </a:rPr>
                        <a:t>Parler de 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…………………………………………………………………………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