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64" r:id="rId2"/>
    <p:sldId id="282" r:id="rId3"/>
    <p:sldId id="291" r:id="rId4"/>
    <p:sldId id="293" r:id="rId5"/>
    <p:sldId id="306" r:id="rId6"/>
    <p:sldId id="257" r:id="rId7"/>
    <p:sldId id="305" r:id="rId8"/>
    <p:sldId id="286" r:id="rId9"/>
    <p:sldId id="310" r:id="rId10"/>
    <p:sldId id="273" r:id="rId11"/>
    <p:sldId id="313" r:id="rId12"/>
    <p:sldId id="308" r:id="rId13"/>
    <p:sldId id="268" r:id="rId14"/>
    <p:sldId id="258" r:id="rId15"/>
    <p:sldId id="265" r:id="rId16"/>
    <p:sldId id="269" r:id="rId17"/>
    <p:sldId id="272" r:id="rId18"/>
    <p:sldId id="318" r:id="rId19"/>
    <p:sldId id="328" r:id="rId20"/>
    <p:sldId id="319" r:id="rId21"/>
    <p:sldId id="329" r:id="rId22"/>
    <p:sldId id="327" r:id="rId23"/>
    <p:sldId id="267" r:id="rId24"/>
    <p:sldId id="330" r:id="rId25"/>
    <p:sldId id="331" r:id="rId26"/>
    <p:sldId id="332" r:id="rId27"/>
    <p:sldId id="276" r:id="rId28"/>
    <p:sldId id="317" r:id="rId29"/>
    <p:sldId id="262" r:id="rId30"/>
    <p:sldId id="333" r:id="rId31"/>
    <p:sldId id="284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308"/>
            <p14:sldId id="268"/>
            <p14:sldId id="258"/>
            <p14:sldId id="265"/>
            <p14:sldId id="269"/>
            <p14:sldId id="272"/>
            <p14:sldId id="318"/>
            <p14:sldId id="328"/>
            <p14:sldId id="319"/>
            <p14:sldId id="329"/>
            <p14:sldId id="327"/>
            <p14:sldId id="267"/>
            <p14:sldId id="330"/>
            <p14:sldId id="331"/>
            <p14:sldId id="332"/>
            <p14:sldId id="276"/>
            <p14:sldId id="317"/>
            <p14:sldId id="262"/>
            <p14:sldId id="33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63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261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03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866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2023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3" r:id="rId30"/>
    <p:sldLayoutId id="2147483754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5A4aThGXboZ7RlTminYue4etFTXwyFRM?usp=drive_link" TargetMode="External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Défis climatiques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 2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0049" y="3783094"/>
            <a:ext cx="603616" cy="392400"/>
          </a:xfrm>
        </p:spPr>
        <p:txBody>
          <a:bodyPr>
            <a:noAutofit/>
          </a:bodyPr>
          <a:lstStyle/>
          <a:p>
            <a:r>
              <a:rPr lang="fr-FR" dirty="0"/>
              <a:t>10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DC9B90E-EB79-DAA6-CE45-198166204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91" y="4296697"/>
            <a:ext cx="3303638" cy="19959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0558C7-AF94-55A9-1D28-28DB32F07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252" y="4296697"/>
            <a:ext cx="3117165" cy="199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561761" y="179856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lexique relatif aux phénomènes climatiques.</a:t>
            </a:r>
          </a:p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Reconnaitre une explication orale simple.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8" y="2726918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Décrire un phénomène climatique simple/Expliquer ses causes et ses conséquences .</a:t>
            </a:r>
          </a:p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Décrire un phénomène climatique en en précisant les causes et les conséquences.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13425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parties qui composent un texte explicatif.</a:t>
            </a:r>
          </a:p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Marquer des pauses logiques pour structurer son propos.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causes et les conséquences dans un texte explicatif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le lexique relatif aux phénomènes  climatiques.</a:t>
            </a:r>
          </a:p>
          <a:p>
            <a:pPr defTabSz="685783"/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parties qui composent un texte explicatif 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0" y="1731797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Identifier les causes et les conséquences dans un texte explicatif.</a:t>
            </a:r>
          </a:p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Marquer des pauses logiques pour structurer son propos.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Construire des phrases cohérentes en utilisant correctement les structures de cause et de conséquence.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le plan de l’article de presse.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Rédiger un article de presse pour parler des défis climatiques.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5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47E179AA-3002-40ED-EDA3-39B0EF410BB1}"/>
              </a:ext>
            </a:extLst>
          </p:cNvPr>
          <p:cNvSpPr/>
          <p:nvPr/>
        </p:nvSpPr>
        <p:spPr>
          <a:xfrm>
            <a:off x="338591" y="2738249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S’approprier  le lexique relatif aux phénomènes climatiques</a:t>
            </a:r>
            <a:r>
              <a:rPr lang="fr-FR" b="1" dirty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Construire des phrases cohérentes en utilisant correctement les structures de cause et de conséquence</a:t>
            </a:r>
            <a:r>
              <a:rPr lang="fr-FR" b="1" dirty="0"/>
              <a:t>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7704" y="2460921"/>
            <a:ext cx="9478724" cy="945261"/>
          </a:xfrm>
        </p:spPr>
        <p:txBody>
          <a:bodyPr>
            <a:noAutofit/>
          </a:bodyPr>
          <a:lstStyle/>
          <a:p>
            <a:endParaRPr lang="fr-FR" dirty="0"/>
          </a:p>
          <a:p>
            <a:r>
              <a:rPr lang="fr-FR" sz="1600" dirty="0"/>
              <a:t>Lexique: sécheresse, manque de pluie, </a:t>
            </a:r>
          </a:p>
          <a:p>
            <a:pPr marL="0" indent="0">
              <a:buNone/>
            </a:pPr>
            <a:r>
              <a:rPr lang="fr-FR" sz="1600" dirty="0"/>
              <a:t>    déforestation, pollution, changement      climatique</a:t>
            </a:r>
          </a:p>
          <a:p>
            <a:r>
              <a:rPr lang="fr-FR" dirty="0"/>
              <a:t> </a:t>
            </a:r>
          </a:p>
          <a:p>
            <a:pPr marL="0" indent="0">
              <a:buNone/>
            </a:pPr>
            <a:endParaRPr lang="fr-FR" sz="1600" dirty="0"/>
          </a:p>
          <a:p>
            <a:r>
              <a:rPr lang="fr-FR" sz="1600" dirty="0"/>
              <a:t>Cela est dû, à cause de, pour cela, c’est pourquoi,</a:t>
            </a:r>
          </a:p>
          <a:p>
            <a:r>
              <a:rPr lang="fr-FR" sz="1600" dirty="0"/>
              <a:t>Car, parce que, donc….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à bon escient le lexique en question pour parler des phénomènes climatiques.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Savoir construire correctement des phrases avec les structures de cause et de conséquence.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systématique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Confondre cause et conséquence/ produire des phrases ambiguës.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Ne pas savoir placer le lexique au bon endroit.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600" dirty="0"/>
              <a:t>On comprend bien la leçon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apprend mieux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fait moins d’erreurs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peut répondre aux questions posées par le professeur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réussit à faire les exercices correctement </a:t>
            </a:r>
          </a:p>
          <a:p>
            <a:pPr>
              <a:lnSpc>
                <a:spcPct val="120000"/>
              </a:lnSpc>
            </a:pPr>
            <a:endParaRPr lang="fr-FR" sz="1200" dirty="0"/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6400" dirty="0"/>
              <a:t>Bien écouter le professeur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Bien regarder le tableau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Lever la main pour parler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Prendre des notes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Être calme et attentif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Parler avec un camarade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Jouer en classe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Couper la parole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Faire du bruit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3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Faire attention aux explications du professeur en classe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 et outils de langue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8905314-5688-BE2E-16D3-543714CC1B26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 Production de l’écrit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1DF2FAA-DF4B-87C4-B2A9-7CF762E1A48A}"/>
              </a:ext>
            </a:extLst>
          </p:cNvPr>
          <p:cNvSpPr txBox="1">
            <a:spLocks/>
          </p:cNvSpPr>
          <p:nvPr/>
        </p:nvSpPr>
        <p:spPr>
          <a:xfrm>
            <a:off x="7879221" y="3612806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717" y="164408"/>
            <a:ext cx="10878528" cy="412993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Nous allons commencer par écouter quelques lectures de vos camarades ( lecture du dernier paragraphe P.92).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61188" y="726825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Faire attention aux pauses logiques pendant la lecture.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A3A99B-2F45-5778-9466-DB7F8DD8B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415845"/>
            <a:ext cx="10287000" cy="414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séance d’aujourd’hui : la consolidation-vocabulaire et outils de langue...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745404" y="802855"/>
            <a:ext cx="6645063" cy="4753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Vocabulaire </a:t>
            </a: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et outils de langue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808131" y="384650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9354"/>
            <a:ext cx="10529279" cy="267549"/>
          </a:xfrm>
        </p:spPr>
        <p:txBody>
          <a:bodyPr/>
          <a:lstStyle/>
          <a:p>
            <a:b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</a:b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Maintenant, nous allons consolider les acquis de notre unité didactique.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Consolidation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Renforcer les acquis de l’unité didactique: vocabulaire, structures, actes de paroles…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DADE2-128C-B62E-C2FE-8E4603D3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C88AD-6715-AB78-948C-74A8D44A9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suivantes par les expressions qui conviennent. P.93.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210AC9-5DE7-1C74-6FF4-94274C51160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travailler individuellement puis de comparer par la suite.</a:t>
            </a:r>
          </a:p>
        </p:txBody>
      </p:sp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C21FE5C-FD5C-DE81-12FA-788EAFB8B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52" y="1553497"/>
            <a:ext cx="9910916" cy="385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11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10F18-8A76-6A88-D070-FD1F36D11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00DFC-29EC-2DD1-A50B-21F47FA24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complétées par les expressions convenables .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AEAA66-EB32-74F5-A011-33CF6BD7194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noter les réponses dans le livret.</a:t>
            </a:r>
          </a:p>
        </p:txBody>
      </p:sp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F69FCAA-D35D-30C9-3450-3F60FE8DC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52" y="1553497"/>
            <a:ext cx="9910916" cy="385424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4F1960-33A3-E020-2A68-B4AFDE7DE831}"/>
              </a:ext>
            </a:extLst>
          </p:cNvPr>
          <p:cNvSpPr txBox="1"/>
          <p:nvPr/>
        </p:nvSpPr>
        <p:spPr>
          <a:xfrm>
            <a:off x="1759973" y="2477729"/>
            <a:ext cx="2005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déforestation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B44EC4-F0C1-E68B-07C3-4F1B7D9E0D76}"/>
              </a:ext>
            </a:extLst>
          </p:cNvPr>
          <p:cNvSpPr txBox="1"/>
          <p:nvPr/>
        </p:nvSpPr>
        <p:spPr>
          <a:xfrm>
            <a:off x="1759973" y="4503174"/>
            <a:ext cx="1818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sécheresse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DFC334-F928-F1C1-CADE-2B3FAB1A1FE9}"/>
              </a:ext>
            </a:extLst>
          </p:cNvPr>
          <p:cNvSpPr txBox="1"/>
          <p:nvPr/>
        </p:nvSpPr>
        <p:spPr>
          <a:xfrm>
            <a:off x="2566214" y="3949682"/>
            <a:ext cx="274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manque de pluie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26B649-D897-1DC7-A893-05A7BDC0AEFA}"/>
              </a:ext>
            </a:extLst>
          </p:cNvPr>
          <p:cNvSpPr txBox="1"/>
          <p:nvPr/>
        </p:nvSpPr>
        <p:spPr>
          <a:xfrm>
            <a:off x="1759973" y="3442103"/>
            <a:ext cx="3441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changement climatique</a:t>
            </a:r>
          </a:p>
        </p:txBody>
      </p:sp>
    </p:spTree>
    <p:extLst>
      <p:ext uri="{BB962C8B-B14F-4D97-AF65-F5344CB8AC3E}">
        <p14:creationId xmlns:p14="http://schemas.microsoft.com/office/powerpoint/2010/main" val="3904841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45D3C-3238-015D-D9A6-4935DC802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A811D-81A7-177E-6CE1-FD29D7859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suivantes avec les expressions de cause ou de conséquence qui conviennent. P.93.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35E0DE-718D-444E-A8A4-9819C1D39B0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entre les rangs. Cibler les élèves en difficultés.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95E43C4-E8FA-DA4D-FEBA-A3E5C7A46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28" y="1435510"/>
            <a:ext cx="9940413" cy="418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54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C5C06-CC2A-B9E1-E57E-D2A8D87F0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C2829-29A3-BBAA-8CBC-09B1199FD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complétées avec les expressions convenables.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FDD026-37BB-48BA-DF43-17186981A2F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noter les réponses dans le livret.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9E0DE91-5E0A-1981-8FD1-F06E3F4D8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28" y="1435510"/>
            <a:ext cx="9940413" cy="418854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DF72C1-5F30-331A-6219-22706924EE2A}"/>
              </a:ext>
            </a:extLst>
          </p:cNvPr>
          <p:cNvSpPr txBox="1"/>
          <p:nvPr/>
        </p:nvSpPr>
        <p:spPr>
          <a:xfrm>
            <a:off x="1514168" y="2967335"/>
            <a:ext cx="1868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cause de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D6206ED-BE81-36AE-5D89-BAB20F3BBD66}"/>
              </a:ext>
            </a:extLst>
          </p:cNvPr>
          <p:cNvSpPr txBox="1"/>
          <p:nvPr/>
        </p:nvSpPr>
        <p:spPr>
          <a:xfrm>
            <a:off x="5815779" y="3468328"/>
            <a:ext cx="2379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C’est pourquoi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C579E3-EAC2-2221-479A-397D7A5D538D}"/>
              </a:ext>
            </a:extLst>
          </p:cNvPr>
          <p:cNvSpPr txBox="1"/>
          <p:nvPr/>
        </p:nvSpPr>
        <p:spPr>
          <a:xfrm>
            <a:off x="7285703" y="4385187"/>
            <a:ext cx="2379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conséquent</a:t>
            </a:r>
          </a:p>
        </p:txBody>
      </p:sp>
    </p:spTree>
    <p:extLst>
      <p:ext uri="{BB962C8B-B14F-4D97-AF65-F5344CB8AC3E}">
        <p14:creationId xmlns:p14="http://schemas.microsoft.com/office/powerpoint/2010/main" val="520265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E79281F-E342-BABF-C949-6CB780342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B7FFA9-3600-B8CE-14F1-AF90900EB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séance d’aujourd’hui : la consolidation-auto-dictée et production de l’écrit.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B76E91F7-2165-EAB8-A4BC-B2FEEDBE578A}"/>
              </a:ext>
            </a:extLst>
          </p:cNvPr>
          <p:cNvSpPr txBox="1"/>
          <p:nvPr/>
        </p:nvSpPr>
        <p:spPr>
          <a:xfrm>
            <a:off x="4600733" y="802855"/>
            <a:ext cx="6645063" cy="4753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Auto-dictée </a:t>
            </a: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et production de l’écrit 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D8C682AB-BDF5-46C9-C2CA-C2FF263939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5C385C0-775D-9C35-BE8D-A81581A8D6D6}"/>
              </a:ext>
            </a:extLst>
          </p:cNvPr>
          <p:cNvSpPr/>
          <p:nvPr/>
        </p:nvSpPr>
        <p:spPr>
          <a:xfrm>
            <a:off x="7663460" y="410214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07CC23-C3C5-5321-41A9-0EC752838600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aux élèves le travail fait lors de la préparation à la tâche.</a:t>
            </a:r>
          </a:p>
        </p:txBody>
      </p:sp>
    </p:spTree>
    <p:extLst>
      <p:ext uri="{BB962C8B-B14F-4D97-AF65-F5344CB8AC3E}">
        <p14:creationId xmlns:p14="http://schemas.microsoft.com/office/powerpoint/2010/main" val="4274201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DA0F7-CA71-CF37-2730-866F7E3A8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B6F0638F-7AA8-362A-B3A5-103D70C096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C053A6B5-0A2C-5DA5-D4FD-BC3AC08ADACC}"/>
              </a:ext>
            </a:extLst>
          </p:cNvPr>
          <p:cNvSpPr txBox="1"/>
          <p:nvPr/>
        </p:nvSpPr>
        <p:spPr>
          <a:xfrm>
            <a:off x="721953" y="197375"/>
            <a:ext cx="105949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lisez ces phrases attentivement. Mémorisez-les. On vous demandera de les réécrire sur vos cahiers.   P. 93.</a:t>
            </a:r>
            <a:endParaRPr lang="fr-FR" altLang="fr-FR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CD20B6E6-9935-BDB8-4473-905E763824BE}"/>
              </a:ext>
            </a:extLst>
          </p:cNvPr>
          <p:cNvSpPr txBox="1">
            <a:spLocks/>
          </p:cNvSpPr>
          <p:nvPr/>
        </p:nvSpPr>
        <p:spPr>
          <a:xfrm>
            <a:off x="721953" y="831524"/>
            <a:ext cx="10221350" cy="334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S’assurer que tous les livrets sont fermés .Accorder 2 min aux élèves pour bien observer les phrases et mémoriser les mots difficiles</a:t>
            </a:r>
            <a:r>
              <a:rPr lang="fr-FR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6CC70FE-8113-4DCF-1A26-2B0D5BF51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69" y="1936955"/>
            <a:ext cx="10038734" cy="278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69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41673-71FB-8753-B035-AEFC48025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A93BEA4B-AE09-B968-0FA7-0F38485C89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1EF9AEA7-14B9-6616-14B6-07AC8397463D}"/>
              </a:ext>
            </a:extLst>
          </p:cNvPr>
          <p:cNvSpPr txBox="1"/>
          <p:nvPr/>
        </p:nvSpPr>
        <p:spPr>
          <a:xfrm>
            <a:off x="731376" y="299006"/>
            <a:ext cx="1059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vous aider à bien mémoriser, il faut repérer et souligner, d’abord, les mots-clés. </a:t>
            </a:r>
            <a:endParaRPr lang="fr-FR" altLang="fr-FR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894F7663-F3C5-21C8-1E81-1F0A43C098AB}"/>
              </a:ext>
            </a:extLst>
          </p:cNvPr>
          <p:cNvSpPr txBox="1">
            <a:spLocks/>
          </p:cNvSpPr>
          <p:nvPr/>
        </p:nvSpPr>
        <p:spPr>
          <a:xfrm>
            <a:off x="630645" y="664120"/>
            <a:ext cx="10221350" cy="334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Inviter les élèves à repérer les mots-clés. Cibler les élèves en difficulté</a:t>
            </a:r>
            <a:r>
              <a:rPr lang="fr-FR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F6509D3-339F-F866-40C6-43D200DF5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05" y="1446364"/>
            <a:ext cx="10038734" cy="182532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12B6FE-01A6-4933-9B16-F70BFCB91DFA}"/>
              </a:ext>
            </a:extLst>
          </p:cNvPr>
          <p:cNvSpPr txBox="1"/>
          <p:nvPr/>
        </p:nvSpPr>
        <p:spPr>
          <a:xfrm>
            <a:off x="1150374" y="3618271"/>
            <a:ext cx="62336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mots-clés:</a:t>
            </a:r>
          </a:p>
          <a:p>
            <a:pPr algn="l"/>
            <a:endParaRPr lang="fr-FR" sz="2000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Le problème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La pollution/L’environnement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La conséquence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Il faut agir vite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La solution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Réduire nos déchets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Les connecteurs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Par conséquent/ Pour cela.</a:t>
            </a:r>
          </a:p>
          <a:p>
            <a:pPr algn="l"/>
            <a:endParaRPr lang="fr-FR" sz="2000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077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41E06-F03B-3529-EDBF-1C60BC07D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1E73F90C-333F-5682-A9C4-B5DA6B8257C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8A906A55-38CC-A578-E881-213D717D1F40}"/>
              </a:ext>
            </a:extLst>
          </p:cNvPr>
          <p:cNvSpPr txBox="1"/>
          <p:nvPr/>
        </p:nvSpPr>
        <p:spPr>
          <a:xfrm>
            <a:off x="731376" y="299006"/>
            <a:ext cx="1059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complète les phrases suivantes sans regarder le texte. </a:t>
            </a:r>
            <a:endParaRPr lang="fr-FR" altLang="fr-FR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0E842125-A68D-6EEB-BEC1-4B98D07D6D6B}"/>
              </a:ext>
            </a:extLst>
          </p:cNvPr>
          <p:cNvSpPr txBox="1">
            <a:spLocks/>
          </p:cNvSpPr>
          <p:nvPr/>
        </p:nvSpPr>
        <p:spPr>
          <a:xfrm>
            <a:off x="630645" y="664120"/>
            <a:ext cx="10221350" cy="334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S’assurer que tous les livrets sont fermés</a:t>
            </a:r>
            <a:r>
              <a:rPr lang="fr-FR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871EEA3-4636-92D9-A810-7658B6A5A6F8}"/>
              </a:ext>
            </a:extLst>
          </p:cNvPr>
          <p:cNvSpPr txBox="1"/>
          <p:nvPr/>
        </p:nvSpPr>
        <p:spPr>
          <a:xfrm>
            <a:off x="1031938" y="1769166"/>
            <a:ext cx="999384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La ……………………….. est un vrai danger qui détruit …………………………………., </a:t>
            </a:r>
          </a:p>
          <a:p>
            <a:r>
              <a:rPr lang="fr-FR" sz="2000" b="1" dirty="0"/>
              <a:t>       par ………………………… il faut agir …………………...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b="1" dirty="0"/>
          </a:p>
          <a:p>
            <a:r>
              <a:rPr lang="fr-FR" sz="2000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Nous devons ………………………….. nos déchets pour protéger la………….........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b="1" dirty="0"/>
          </a:p>
          <a:p>
            <a:r>
              <a:rPr lang="fr-FR" sz="2000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C’est pour cela que chacun doit adopter des gestes …………………………………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330368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3FD1D-46D0-6444-2712-1556C0CF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A9FAD7A2-6182-CA71-D89A-9EDC390624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4EF24C77-EAB3-382F-1733-21B1ADD984D3}"/>
              </a:ext>
            </a:extLst>
          </p:cNvPr>
          <p:cNvSpPr txBox="1"/>
          <p:nvPr/>
        </p:nvSpPr>
        <p:spPr>
          <a:xfrm>
            <a:off x="731376" y="299006"/>
            <a:ext cx="1059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initiales. Vérifiez votre dictée. Vous avez fait combien d’erreurs? Corrigez-les. </a:t>
            </a:r>
            <a:endParaRPr lang="fr-FR" altLang="fr-FR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0CD91997-0F02-02F1-250F-A664D5B5EAE7}"/>
              </a:ext>
            </a:extLst>
          </p:cNvPr>
          <p:cNvSpPr txBox="1">
            <a:spLocks/>
          </p:cNvSpPr>
          <p:nvPr/>
        </p:nvSpPr>
        <p:spPr>
          <a:xfrm>
            <a:off x="630645" y="664120"/>
            <a:ext cx="10221350" cy="334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Accorder 2 mn pour la vérification et la correction des erreurs</a:t>
            </a:r>
            <a:r>
              <a:rPr lang="fr-FR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4390CF9-B663-65B3-B591-9106C1DB6FCD}"/>
              </a:ext>
            </a:extLst>
          </p:cNvPr>
          <p:cNvSpPr txBox="1"/>
          <p:nvPr/>
        </p:nvSpPr>
        <p:spPr>
          <a:xfrm>
            <a:off x="985325" y="1776273"/>
            <a:ext cx="1022135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0" u="none" strike="noStrike" baseline="0" dirty="0">
                <a:solidFill>
                  <a:schemeClr val="accent4"/>
                </a:solidFill>
                <a:latin typeface="Calibri" panose="020F0502020204030204" pitchFamily="34" charset="0"/>
              </a:rPr>
              <a:t>Les phrases:</a:t>
            </a:r>
          </a:p>
          <a:p>
            <a:pPr algn="l"/>
            <a:endParaRPr lang="fr-FR" sz="2000" b="1" i="0" u="none" strike="noStrike" baseline="0" dirty="0">
              <a:solidFill>
                <a:schemeClr val="accent4"/>
              </a:solidFill>
              <a:latin typeface="Calibri" panose="020F0502020204030204" pitchFamily="34" charset="0"/>
            </a:endParaRPr>
          </a:p>
          <a:p>
            <a:endParaRPr lang="fr-FR" sz="2000" b="0" i="0" u="none" strike="noStrike" baseline="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i="0" u="none" strike="noStrike" baseline="0" dirty="0">
                <a:latin typeface="Calibri" panose="020F0502020204030204" pitchFamily="34" charset="0"/>
              </a:rPr>
              <a:t>La pollution est un vrai danger qui détruit </a:t>
            </a:r>
            <a:r>
              <a:rPr lang="fr-FR" sz="2000" b="1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l’environnement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, par conséquent il faut agir </a:t>
            </a:r>
            <a:r>
              <a:rPr lang="fr-FR" sz="2000" b="1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vite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.</a:t>
            </a:r>
          </a:p>
          <a:p>
            <a:r>
              <a:rPr lang="fr-FR" sz="2000" b="1" i="0" u="none" strike="noStrike" baseline="0" dirty="0">
                <a:latin typeface="Calibri" panose="020F0502020204030204" pitchFamily="34" charset="0"/>
              </a:rPr>
              <a:t> </a:t>
            </a:r>
          </a:p>
          <a:p>
            <a:endParaRPr lang="fr-FR" sz="2000" b="1" i="0" u="none" strike="noStrike" baseline="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i="0" u="none" strike="noStrike" baseline="0" dirty="0">
                <a:latin typeface="Calibri" panose="020F0502020204030204" pitchFamily="34" charset="0"/>
              </a:rPr>
              <a:t>Nous devons </a:t>
            </a:r>
            <a:r>
              <a:rPr lang="fr-FR" sz="2000" b="1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réduire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 nos déchets pour protéger </a:t>
            </a:r>
            <a:r>
              <a:rPr lang="fr-FR" sz="2000" b="1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la planète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.</a:t>
            </a:r>
          </a:p>
          <a:p>
            <a:r>
              <a:rPr lang="fr-FR" sz="2000" b="1" i="0" u="none" strike="noStrike" baseline="0" dirty="0">
                <a:latin typeface="Calibri" panose="020F0502020204030204" pitchFamily="34" charset="0"/>
              </a:rPr>
              <a:t> </a:t>
            </a:r>
          </a:p>
          <a:p>
            <a:endParaRPr lang="fr-FR" sz="2000" b="1" i="0" u="none" strike="noStrike" baseline="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i="0" u="none" strike="noStrike" baseline="0" dirty="0">
                <a:latin typeface="Calibri" panose="020F0502020204030204" pitchFamily="34" charset="0"/>
              </a:rPr>
              <a:t>C’est pour cela que chacun doit adopter des gestes </a:t>
            </a:r>
            <a:r>
              <a:rPr lang="fr-FR" sz="2000" b="1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responsables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b="1" i="0" u="none" strike="noStrike" baseline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912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F3585-5A29-310B-3BFA-0723C96FE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9B58D74-212D-952B-8386-E6076273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produire un court paragraphe pour parler du phénomène de « la déforestation »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FC64970-8E47-B717-58AE-6375925D8C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travailler individuellement. Ils peuvent terminer la rédaction à la maison</a:t>
            </a: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42502A0-1CE5-2420-BC0D-5DB576601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8" y="1908313"/>
            <a:ext cx="10419725" cy="326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92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 les stratégies  que nous avons appliquées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982662" y="153465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31242C-DE2D-AF44-104E-CEDA63BD5ABC}"/>
              </a:ext>
            </a:extLst>
          </p:cNvPr>
          <p:cNvSpPr/>
          <p:nvPr/>
        </p:nvSpPr>
        <p:spPr>
          <a:xfrm>
            <a:off x="982662" y="2280951"/>
            <a:ext cx="9839160" cy="14329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b="1" i="1" dirty="0"/>
          </a:p>
          <a:p>
            <a:pPr>
              <a:lnSpc>
                <a:spcPct val="150000"/>
              </a:lnSpc>
            </a:pPr>
            <a:endParaRPr lang="fr-FR" sz="2000" b="1" i="1" dirty="0"/>
          </a:p>
          <a:p>
            <a:pPr>
              <a:lnSpc>
                <a:spcPct val="150000"/>
              </a:lnSpc>
            </a:pPr>
            <a:r>
              <a:rPr lang="fr-FR" sz="2000" i="1" dirty="0"/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43507F-D57F-E1D0-C7A2-E18CA4E50C0A}"/>
              </a:ext>
            </a:extLst>
          </p:cNvPr>
          <p:cNvSpPr txBox="1"/>
          <p:nvPr/>
        </p:nvSpPr>
        <p:spPr>
          <a:xfrm>
            <a:off x="982662" y="3933301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Aujourd’hui, nous avons révisé 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40EAB0-2379-241D-6B6E-16C57339937D}"/>
              </a:ext>
            </a:extLst>
          </p:cNvPr>
          <p:cNvSpPr/>
          <p:nvPr/>
        </p:nvSpPr>
        <p:spPr>
          <a:xfrm>
            <a:off x="982662" y="4509705"/>
            <a:ext cx="9839160" cy="14329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b="1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sz="2000" b="1" i="1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02929-F122-6BAF-8967-9C436327C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C96ADA-31B1-D256-D2A2-4AF3280F2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stratégies que nous avons appliquées aujourd’hui.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30E705-A6FC-4E78-53B2-E6B4AB588E0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B5E7460-00F2-DF82-CAE6-F31B2AE441F2}"/>
              </a:ext>
            </a:extLst>
          </p:cNvPr>
          <p:cNvSpPr txBox="1"/>
          <p:nvPr/>
        </p:nvSpPr>
        <p:spPr>
          <a:xfrm>
            <a:off x="982662" y="1278726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identifié et appliqué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C2A445-2519-31B3-48A6-C405D5A8AD7F}"/>
              </a:ext>
            </a:extLst>
          </p:cNvPr>
          <p:cNvSpPr/>
          <p:nvPr/>
        </p:nvSpPr>
        <p:spPr>
          <a:xfrm>
            <a:off x="982662" y="1913235"/>
            <a:ext cx="9839160" cy="9679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vocabulaire de l’unité didactique autour des phénomènes et enjeux climatiques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manque de pluie, la sécheresse, la déforestation, la pollution…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1D96C8-EB1A-17B5-1DB1-3B023267E809}"/>
              </a:ext>
            </a:extLst>
          </p:cNvPr>
          <p:cNvSpPr txBox="1"/>
          <p:nvPr/>
        </p:nvSpPr>
        <p:spPr>
          <a:xfrm>
            <a:off x="982662" y="355186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Aujourd’hui, nous avons identifié et appliqué: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372E3C-4B19-7120-3C71-44BBD1557F9A}"/>
              </a:ext>
            </a:extLst>
          </p:cNvPr>
          <p:cNvSpPr/>
          <p:nvPr/>
        </p:nvSpPr>
        <p:spPr>
          <a:xfrm>
            <a:off x="982662" y="4108423"/>
            <a:ext cx="9839160" cy="18912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Construire des phrases cohérentes en utilisant correctement les structures de cause et de conséquence: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cause: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Car, parce que, à cause de…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conséquence: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pourquoi, c’est pour cela, par conséquent…</a:t>
            </a:r>
          </a:p>
        </p:txBody>
      </p:sp>
    </p:spTree>
    <p:extLst>
      <p:ext uri="{BB962C8B-B14F-4D97-AF65-F5344CB8AC3E}">
        <p14:creationId xmlns:p14="http://schemas.microsoft.com/office/powerpoint/2010/main" val="3180072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18912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Consigne: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Entrainez-vous à produire un court paragraphe (5 à 10 lignes) pour parler d’un phénomène climatique (causes, conséquences et solutions proposées). N’oubliez pas d’utiliser les connecteurs logiques.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8845</TotalTime>
  <Words>1283</Words>
  <Application>Microsoft Office PowerPoint</Application>
  <PresentationFormat>Grand écran</PresentationFormat>
  <Paragraphs>180</Paragraphs>
  <Slides>31</Slides>
  <Notes>3</Notes>
  <HiddenSlides>10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Dosis</vt:lpstr>
      <vt:lpstr>Georgia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Nous allons commencer par écouter quelques lectures de vos camarades ( lecture du dernier paragraphe P.92).</vt:lpstr>
      <vt:lpstr>Bonjour! Prêts pour démarrer notre séance ? Allons-y!</vt:lpstr>
      <vt:lpstr>Passons maintenant à la séance d’aujourd’hui : la consolidation-vocabulaire et outils de langue...</vt:lpstr>
      <vt:lpstr>  Maintenant, nous allons consolider les acquis de notre unité didactique. </vt:lpstr>
      <vt:lpstr>Présentation PowerPoint</vt:lpstr>
      <vt:lpstr>Complétez les phrases suivantes par les expressions qui conviennent. P.93.</vt:lpstr>
      <vt:lpstr>Voici les phrases complétées par les expressions convenables . </vt:lpstr>
      <vt:lpstr>Complétez les phrases suivantes avec les expressions de cause ou de conséquence qui conviennent. P.93.</vt:lpstr>
      <vt:lpstr>Voici les phrases complétées avec les expressions convenables.</vt:lpstr>
      <vt:lpstr>Passons maintenant à la séance d’aujourd’hui : la consolidation-auto-dictée et production de l’écrit.</vt:lpstr>
      <vt:lpstr>Présentation PowerPoint</vt:lpstr>
      <vt:lpstr>Présentation PowerPoint</vt:lpstr>
      <vt:lpstr>Présentation PowerPoint</vt:lpstr>
      <vt:lpstr>Présentation PowerPoint</vt:lpstr>
      <vt:lpstr>Maintenant, vous allez produire un court paragraphe pour parler du phénomène de « la déforestation ».</vt:lpstr>
      <vt:lpstr>Présentation PowerPoint</vt:lpstr>
      <vt:lpstr>Qui peut me rappeler  les stratégies  que nous avons appliquées aujourd’hui ? </vt:lpstr>
      <vt:lpstr>Voici les stratégies que nous avons appliquées aujourd’hui. 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MOHAMMED ELQANDIL</cp:lastModifiedBy>
  <cp:revision>313</cp:revision>
  <dcterms:created xsi:type="dcterms:W3CDTF">2025-11-03T10:55:47Z</dcterms:created>
  <dcterms:modified xsi:type="dcterms:W3CDTF">2026-05-17T22:00:43Z</dcterms:modified>
</cp:coreProperties>
</file>