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75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5" r:id="rId15"/>
    <p:sldId id="26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2147483647" r:id="rId36"/>
    <p:sldId id="339" r:id="rId37"/>
    <p:sldId id="259" r:id="rId38"/>
    <p:sldId id="316" r:id="rId39"/>
    <p:sldId id="289" r:id="rId40"/>
    <p:sldId id="256" r:id="rId41"/>
    <p:sldId id="275" r:id="rId42"/>
    <p:sldId id="260" r:id="rId43"/>
    <p:sldId id="261" r:id="rId44"/>
    <p:sldId id="276" r:id="rId45"/>
    <p:sldId id="278" r:id="rId46"/>
    <p:sldId id="280" r:id="rId47"/>
    <p:sldId id="266" r:id="rId48"/>
    <p:sldId id="267" r:id="rId49"/>
    <p:sldId id="268" r:id="rId50"/>
    <p:sldId id="270" r:id="rId51"/>
    <p:sldId id="314" r:id="rId52"/>
    <p:sldId id="272" r:id="rId53"/>
    <p:sldId id="274" r:id="rId54"/>
    <p:sldId id="277" r:id="rId55"/>
    <p:sldId id="283" r:id="rId56"/>
    <p:sldId id="288" r:id="rId57"/>
    <p:sldId id="271" r:id="rId58"/>
    <p:sldId id="281" r:id="rId59"/>
    <p:sldId id="285" r:id="rId60"/>
    <p:sldId id="287" r:id="rId61"/>
    <p:sldId id="279" r:id="rId62"/>
    <p:sldId id="292" r:id="rId63"/>
    <p:sldId id="347" r:id="rId64"/>
    <p:sldId id="295" r:id="rId65"/>
    <p:sldId id="290" r:id="rId66"/>
    <p:sldId id="340" r:id="rId67"/>
    <p:sldId id="341" r:id="rId68"/>
    <p:sldId id="342" r:id="rId69"/>
    <p:sldId id="348" r:id="rId70"/>
    <p:sldId id="317" r:id="rId71"/>
    <p:sldId id="262" r:id="rId72"/>
    <p:sldId id="263" r:id="rId73"/>
    <p:sldId id="284" r:id="rId7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5"/>
            <p14:sldId id="26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56"/>
            <p14:sldId id="275"/>
            <p14:sldId id="260"/>
            <p14:sldId id="261"/>
            <p14:sldId id="276"/>
            <p14:sldId id="278"/>
            <p14:sldId id="280"/>
            <p14:sldId id="266"/>
            <p14:sldId id="267"/>
            <p14:sldId id="268"/>
            <p14:sldId id="270"/>
            <p14:sldId id="314"/>
            <p14:sldId id="272"/>
            <p14:sldId id="274"/>
            <p14:sldId id="277"/>
            <p14:sldId id="283"/>
            <p14:sldId id="288"/>
            <p14:sldId id="271"/>
            <p14:sldId id="281"/>
            <p14:sldId id="285"/>
            <p14:sldId id="287"/>
            <p14:sldId id="279"/>
            <p14:sldId id="292"/>
            <p14:sldId id="347"/>
            <p14:sldId id="295"/>
            <p14:sldId id="290"/>
            <p14:sldId id="340"/>
            <p14:sldId id="341"/>
            <p14:sldId id="342"/>
            <p14:sldId id="34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963"/>
    <a:srgbClr val="156082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jpeg"/><Relationship Id="rId7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hyperlink" Target="https://drive.google.com/drive/folders/15A4aThGXboZ7RlTminYue4etFTXwyFRM?usp=drive_link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55.svg"/><Relationship Id="rId4" Type="http://schemas.openxmlformats.org/officeDocument/2006/relationships/image" Target="../media/image25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4.png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4.png"/><Relationship Id="rId4" Type="http://schemas.openxmlformats.org/officeDocument/2006/relationships/image" Target="../media/image7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4.png"/><Relationship Id="rId4" Type="http://schemas.openxmlformats.org/officeDocument/2006/relationships/image" Target="../media/image7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Défis climatiques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C9B90E-EB79-DAA6-CE45-198166204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91" y="4296697"/>
            <a:ext cx="3303638" cy="1995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558C7-AF94-55A9-1D28-28DB32F07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252" y="4296697"/>
            <a:ext cx="3117165" cy="19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le lexique relatif aux phénomènes  climatiques.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Reconnaitre une explication orale simple.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8" y="273707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Décrire un phénomène climatique simple/Expliquer ses causes et ses conséquences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Décrire un phénomène climatique en en précisant les causes et les conséquences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causes et les conséquences dans un texte explicatif.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le lexique relatif aux phénomènes climatiques.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 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causes et les conséquences dans un texte explicatif.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Marquer des pauses logiques pour structurer son propos.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Construire des phrases cohérentes en utilisant correctement les structures de cause et cde conséquence 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l’article de presse.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 article de presse pour parler des défis climatiques.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5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S’approprier le lexique relatif aux phénomènes climatiques à partir des images.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des phénomènes climatiques.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Reconnaitre une explication simple donnée oralement.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440832"/>
            <a:ext cx="9463104" cy="762947"/>
          </a:xfrm>
        </p:spPr>
        <p:txBody>
          <a:bodyPr>
            <a:noAutofit/>
          </a:bodyPr>
          <a:lstStyle/>
          <a:p>
            <a:endParaRPr lang="fr-FR" dirty="0"/>
          </a:p>
          <a:p>
            <a:r>
              <a:rPr lang="fr-FR" dirty="0"/>
              <a:t>Les gaz à effet de serre, sacs en plastique, la pollution de l’air, déforestation, changement climatique, planter des arbres.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Expressions de la cause et de la conséquence.</a:t>
            </a:r>
          </a:p>
          <a:p>
            <a:r>
              <a:rPr lang="fr-FR" dirty="0"/>
              <a:t>Démarche : écouter - identifier - repérer.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pratiquées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des phénomènes   climatiques.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Savoir reconnaître une explication simple donnée oralement.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b="1" dirty="0"/>
              <a:t>Les outils : </a:t>
            </a:r>
            <a:r>
              <a:rPr lang="fr-FR" dirty="0"/>
              <a:t>carte lexicale, support audio,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une explication et une argumentation.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Oublier la démarche à suivre </a:t>
            </a:r>
            <a:r>
              <a:rPr lang="fr-FR" b="1" dirty="0"/>
              <a:t>: </a:t>
            </a:r>
            <a:r>
              <a:rPr lang="fr-FR" dirty="0"/>
              <a:t>écouter → identifier → repérer l’expression choisie..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600" dirty="0"/>
              <a:t>On comprend bien la leçon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apprend mieux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fait moins d’erreurs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peut répondre aux questions posées par le professeur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réussit à faire les exercices correctement </a:t>
            </a:r>
          </a:p>
          <a:p>
            <a:pPr>
              <a:lnSpc>
                <a:spcPct val="120000"/>
              </a:lnSpc>
            </a:pPr>
            <a:endParaRPr lang="fr-FR" sz="1200" dirty="0"/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Bien écouter le professeur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Bien regarder le tableau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Lever la main pour parler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Prendre des notes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Être calme et attentif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Parler avec un camarade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Jouer en classe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Couper la parole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Faire du bruit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3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attention aux explications du professeur en classe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 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du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2375516"/>
            <a:ext cx="6096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climat change…</a:t>
            </a:r>
          </a:p>
          <a:p>
            <a:pPr algn="ctr"/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mots aussi! 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 climatiques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bien l’image. Que représente-t-elle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la fumée, la voiture, les usines 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9909C5-54A8-73B1-56D1-FCC6A4B76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2" y="1763486"/>
            <a:ext cx="5529942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259471"/>
            <a:ext cx="10957018" cy="326371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L’image représente un danger qui menace la terre : Les gaz à effet de serre qui provoquent le réchauffement climatique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gaz à effet de serre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67F9FF-5A46-A5D5-A096-F49F2C25978F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gaz à effet de serre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719B1-58B0-1AB5-C9C5-4BEE5EFDC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2" y="1763486"/>
            <a:ext cx="5529942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gaz à effet de serre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gaz à effet de serre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721884" y="4846061"/>
            <a:ext cx="1088309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Je partage ton point de vue, les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gaz à effet de serre </a:t>
            </a:r>
            <a:r>
              <a:rPr lang="fr-FR" sz="2400" dirty="0">
                <a:latin typeface="Calibri" panose="020F0502020204030204" pitchFamily="34" charset="0"/>
              </a:rPr>
              <a:t>sont responsables du réchauffement climatique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5E65A9-C31F-AAB4-663E-CE5C3E54A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85" y="1336709"/>
            <a:ext cx="5529942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C’est quoi ces objets en plastique 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trouvent-t-ils?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sacs en plastique, la tortue, les bouteilles, la mer, 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3F84AC-1EDB-BDFB-E365-74A5038C6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5" y="1693333"/>
            <a:ext cx="5154788" cy="31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objets polluent les océans et les mers. Ce sont des sacs en plastique.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sacs en plastique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16E598-F818-8BA9-5E7C-606B0D35A1DD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sacs en plastique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3CE51C-52B8-2799-83BC-3E3ADCCEF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5" y="1693333"/>
            <a:ext cx="5154788" cy="31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sacs en plastique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Pour protéger les océans, je pense qu’il faut limiter l’utilisation des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 sacs en plastique</a:t>
            </a:r>
            <a:r>
              <a:rPr lang="fr-FR" sz="2400" dirty="0">
                <a:latin typeface="Calibri" panose="020F0502020204030204" pitchFamily="34" charset="0"/>
              </a:rPr>
              <a:t>.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E9A7F8-334E-67ED-5010-FE1280B10B7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sacs en plastique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C42AE1-FE1D-167C-2C2E-478E646D6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5" y="1693333"/>
            <a:ext cx="5154788" cy="31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259471"/>
            <a:ext cx="10730877" cy="326371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Pourquoi le garçon et la fille portent-ils un masque?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Ils ont peur de quoi  exactement?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678426" y="581806"/>
            <a:ext cx="11030974" cy="326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la fumée des usines, les voitures et camions, des personnes qui respirent mal,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F8DF9D-AD25-491A-1D20-9BED6CC94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5" y="1693333"/>
            <a:ext cx="5041900" cy="2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259471"/>
            <a:ext cx="11006180" cy="326371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garçon et la fille portent un masque. Ils ont peur d’un problème qui fait mal à la santé: la pollution de l’air.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la pollution de l’air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71FBF4-7405-13AD-3017-47158B0AF179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pollution de l’air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B8D3A6-08D0-4023-3F5C-0C0C20D96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5" y="1693333"/>
            <a:ext cx="5041900" cy="2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la pollution de l’air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871188" y="4846061"/>
            <a:ext cx="1029825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2400" dirty="0">
                <a:latin typeface="Calibri" panose="020F0502020204030204" pitchFamily="34" charset="0"/>
              </a:rPr>
              <a:t>Il ne faut pas oublier que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la pollution de l’air </a:t>
            </a:r>
            <a:r>
              <a:rPr lang="fr-FR" sz="2400" dirty="0">
                <a:latin typeface="Calibri" panose="020F0502020204030204" pitchFamily="34" charset="0"/>
              </a:rPr>
              <a:t>provoque des problèmes de santé comme l’asthme.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pollution de l’air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91C201-BE2E-D77B-83F1-A6DC64D8B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5" y="1693333"/>
            <a:ext cx="5041900" cy="29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On est où, à votre avis? Que font ces machines (les bulldozers)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bulldozers, troncs  d’arbres coupés, animaux à découvert,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E3E19F-2A56-5A7B-3587-EB9873592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2" y="1444978"/>
            <a:ext cx="5429956" cy="319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06837"/>
            <a:ext cx="11158303" cy="36436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On est à la forêt. Ces machines (les bulldozers) sont entrain de couper des arbres: c’est ce qu’on appelle la déforestation. Ce phénomène  détruit les habitats des animaux.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778058" y="699451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mot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déforestation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769FB4-427B-6A46-A923-27431238EF86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déforestation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28443B-27C2-2E23-6D5A-A72E46CEF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2" y="1444978"/>
            <a:ext cx="5429956" cy="319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le nom « déforestation ». Je vais le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658761" y="4846061"/>
            <a:ext cx="107417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Je suis d’accord avec toi, on doit arrêter de couper les arbres, car la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déforestation</a:t>
            </a:r>
            <a:r>
              <a:rPr lang="fr-FR" sz="2400" dirty="0">
                <a:latin typeface="Calibri" panose="020F0502020204030204" pitchFamily="34" charset="0"/>
              </a:rPr>
              <a:t> détruit les habitats des animaux.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déforestation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788B37-6CB2-6532-E6D8-169C1DC61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2" y="1444978"/>
            <a:ext cx="5429956" cy="319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59471"/>
            <a:ext cx="11010819" cy="326371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Le climat change-t-il ou reste le même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Cela a-t-il des conséquences sur la terre?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la pluie, le tonnerre,  le feu de la forêt, le thermomètre de la chaleur 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837163-3306-6188-8F7C-F58B85B01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" y="1411112"/>
            <a:ext cx="5565423" cy="346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Oui, le climat varie: c’est le changement climatique. Cela peut entraîner des catastrophes naturelles.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changement climatique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2403C-E5C7-5024-FAB0-8B70B1BF9A4E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changement climatique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E2602D-5313-1323-2D33-40DCAEC9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" y="1411112"/>
            <a:ext cx="5565423" cy="346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changement climatique».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C’est à cause du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changement climatique </a:t>
            </a:r>
            <a:r>
              <a:rPr lang="fr-FR" sz="2400" dirty="0">
                <a:latin typeface="Calibri" panose="020F0502020204030204" pitchFamily="34" charset="0"/>
              </a:rPr>
              <a:t>que les catastrophes naturelles augmentent et se multiplient.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changement climatique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B4361E-DDB1-D72F-7638-21E9850BA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" y="1411112"/>
            <a:ext cx="5565423" cy="346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bien cette image. Que font ces gens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Pourquoi à votre avis?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les pelles, des arbustes, les trous creusés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AED340-51D2-FE5F-7E3E-4FE6FDB09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90" y="1436517"/>
            <a:ext cx="4815671" cy="33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gens creusent la terre. Ils sont entrain de planter des arbres.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planter des arbres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B2BB3B-38D5-7827-1384-9804B2F76D06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planter des arbres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543560-B067-4963-8C30-B379BACB2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90" y="1436517"/>
            <a:ext cx="4815671" cy="33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planter des arbres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A mon avis, la bonne solution serait de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planter des arbres </a:t>
            </a:r>
            <a:r>
              <a:rPr lang="fr-FR" sz="2400" dirty="0">
                <a:latin typeface="Calibri" panose="020F0502020204030204" pitchFamily="34" charset="0"/>
              </a:rPr>
              <a:t>et d’utiliser les transports en commun.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planter des arbres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754023-2486-1191-99D7-56ADF88BB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90" y="1436517"/>
            <a:ext cx="4815671" cy="33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 vocabulaire étudié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ordinateur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10402F2A-9668-C0E5-1E12-26E2858C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1217516"/>
            <a:ext cx="9574838" cy="486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exploité le vocabulaire étudié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ordinateur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2F43BE2D-596F-24EC-D6DB-6E10EB98B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1207577"/>
            <a:ext cx="9574838" cy="48652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7DD9CB-2759-28C0-46FC-A71E9A57996D}"/>
              </a:ext>
            </a:extLst>
          </p:cNvPr>
          <p:cNvSpPr txBox="1"/>
          <p:nvPr/>
        </p:nvSpPr>
        <p:spPr>
          <a:xfrm>
            <a:off x="3637721" y="3028890"/>
            <a:ext cx="2345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Gaz à effet de serre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B1B761-5D82-1B28-203D-16CB9A6295E0}"/>
              </a:ext>
            </a:extLst>
          </p:cNvPr>
          <p:cNvSpPr txBox="1"/>
          <p:nvPr/>
        </p:nvSpPr>
        <p:spPr>
          <a:xfrm>
            <a:off x="3431243" y="4319702"/>
            <a:ext cx="2117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Pollution de l’air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14C5F6-D829-23A6-ACC3-CF212C926B8C}"/>
              </a:ext>
            </a:extLst>
          </p:cNvPr>
          <p:cNvSpPr txBox="1"/>
          <p:nvPr/>
        </p:nvSpPr>
        <p:spPr>
          <a:xfrm>
            <a:off x="3180522" y="5096228"/>
            <a:ext cx="2276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Planter des arbres</a:t>
            </a: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associer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3097893" y="3307813"/>
            <a:ext cx="212747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 ne faut pas oublier que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la déforestation </a:t>
            </a:r>
            <a:r>
              <a:rPr lang="fr-FR" dirty="0">
                <a:latin typeface="Calibri" panose="020F0502020204030204"/>
              </a:rPr>
              <a:t>détruit la forêt des animaux </a:t>
            </a:r>
            <a:r>
              <a:rPr lang="fr-FR" sz="1800" dirty="0">
                <a:latin typeface="Calibri" panose="020F0502020204030204"/>
              </a:rPr>
              <a:t>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479289" y="3279635"/>
            <a:ext cx="205199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La pollution de l’air </a:t>
            </a:r>
            <a:r>
              <a:rPr lang="fr-FR" dirty="0"/>
              <a:t>provoque beaucoup de problèmes pour la santé.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644323" y="3321332"/>
            <a:ext cx="20235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Je suis d’accord avec toi, le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changement climatique </a:t>
            </a:r>
            <a:r>
              <a:rPr lang="fr-FR" dirty="0">
                <a:latin typeface="Calibri" panose="020F0502020204030204"/>
              </a:rPr>
              <a:t>réchauffe la terre.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356509" y="3279635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Les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sacs en plastique</a:t>
            </a:r>
            <a:r>
              <a:rPr lang="fr-FR" dirty="0">
                <a:latin typeface="Calibri" panose="020F0502020204030204"/>
              </a:rPr>
              <a:t> polluent les océans et sont un danger pour les poissons</a:t>
            </a:r>
            <a:r>
              <a:rPr lang="fr-FR" sz="1800" dirty="0">
                <a:latin typeface="Calibri" panose="020F0502020204030204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06408" y="3307283"/>
            <a:ext cx="212747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A mon avis,</a:t>
            </a:r>
            <a:r>
              <a:rPr lang="fr-FR" b="1" dirty="0">
                <a:solidFill>
                  <a:schemeClr val="accent4"/>
                </a:solidFill>
              </a:rPr>
              <a:t> planter des arbres </a:t>
            </a:r>
            <a:r>
              <a:rPr lang="fr-FR" dirty="0"/>
              <a:t>permet de protéger la nature.</a:t>
            </a:r>
            <a:endParaRPr lang="fr-FR" dirty="0">
              <a:latin typeface="Calibri" panose="020F0502020204030204"/>
            </a:endParaRP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28354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1026" name="Picture 2" descr="Papa Et Son Fils La Plantation D'arbres. Homme Et Garçon Planter Des Arbres.  Vecteur Clip Art Libres De Droits, Svg, Vecteurs Et Illustration. Image  62620501">
            <a:extLst>
              <a:ext uri="{FF2B5EF4-FFF2-40B4-BE49-F238E27FC236}">
                <a16:creationId xmlns:a16="http://schemas.microsoft.com/office/drawing/2014/main" id="{82CE562D-BF44-8CE6-3C57-E7622FF4C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986" y="1134827"/>
            <a:ext cx="2095500" cy="160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pollution de l'air. L'homme et de la femme. mauvaise écologie Image  Vectorielle Stock - Alamy">
            <a:extLst>
              <a:ext uri="{FF2B5EF4-FFF2-40B4-BE49-F238E27FC236}">
                <a16:creationId xmlns:a16="http://schemas.microsoft.com/office/drawing/2014/main" id="{175E3D3A-F420-985E-D899-3AFB20E39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801" y="1134825"/>
            <a:ext cx="2495550" cy="162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llution Par Des Sacs En Plastique Sur La Plage Déchets Liquides En Plein  Air Vecteur PNG , Liquide, De Plein Air, Ordures Illustration Image sur  Pngtree, Libres de Droits">
            <a:extLst>
              <a:ext uri="{FF2B5EF4-FFF2-40B4-BE49-F238E27FC236}">
                <a16:creationId xmlns:a16="http://schemas.microsoft.com/office/drawing/2014/main" id="{E5E56F3C-0B58-B153-686A-7ACCCAB6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813" y="1117912"/>
            <a:ext cx="1995125" cy="16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ncept De Réchauffement Climatique. Modèle 3D De La Planète Terre Avec  Différentes Zones Climatiques Et Des Volcans. Changement C Illustration  Stock - Illustration du concept, génératif: 270867915">
            <a:extLst>
              <a:ext uri="{FF2B5EF4-FFF2-40B4-BE49-F238E27FC236}">
                <a16:creationId xmlns:a16="http://schemas.microsoft.com/office/drawing/2014/main" id="{EE7707A2-5087-50C1-5BAA-FF1DB1CD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4" y="1107102"/>
            <a:ext cx="2358365" cy="165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s de Ouvrier couper arbre dessin – Téléchargement gratuit sur Freepik">
            <a:extLst>
              <a:ext uri="{FF2B5EF4-FFF2-40B4-BE49-F238E27FC236}">
                <a16:creationId xmlns:a16="http://schemas.microsoft.com/office/drawing/2014/main" id="{BACAB0D3-1F16-BA41-4845-2DAEC06B1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399" y="1127458"/>
            <a:ext cx="2051999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240C6-5E4C-CA13-31F7-E9F9840E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55D64F-0123-2194-7B06-E209099DB9FC}"/>
              </a:ext>
            </a:extLst>
          </p:cNvPr>
          <p:cNvSpPr txBox="1"/>
          <p:nvPr/>
        </p:nvSpPr>
        <p:spPr>
          <a:xfrm>
            <a:off x="3097893" y="3307813"/>
            <a:ext cx="212747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 ne faut pas oublier que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la déforestation </a:t>
            </a:r>
            <a:r>
              <a:rPr lang="fr-FR" dirty="0">
                <a:latin typeface="Calibri" panose="020F0502020204030204"/>
              </a:rPr>
              <a:t>détruit la forêt des animaux </a:t>
            </a:r>
            <a:r>
              <a:rPr lang="fr-FR" sz="1800" dirty="0">
                <a:latin typeface="Calibri" panose="020F0502020204030204"/>
              </a:rPr>
              <a:t>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00361F-F97E-FEB3-E6CA-E8DEDD13DA43}"/>
              </a:ext>
            </a:extLst>
          </p:cNvPr>
          <p:cNvSpPr txBox="1"/>
          <p:nvPr/>
        </p:nvSpPr>
        <p:spPr>
          <a:xfrm>
            <a:off x="7479289" y="3279635"/>
            <a:ext cx="205199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4"/>
                </a:solidFill>
              </a:rPr>
              <a:t>La pollution de l’air </a:t>
            </a:r>
            <a:r>
              <a:rPr lang="fr-FR" dirty="0"/>
              <a:t>provoque beaucoup de problèmes pour la santé.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F31A33-F297-4107-6038-02ABD847478F}"/>
              </a:ext>
            </a:extLst>
          </p:cNvPr>
          <p:cNvSpPr txBox="1"/>
          <p:nvPr/>
        </p:nvSpPr>
        <p:spPr>
          <a:xfrm>
            <a:off x="9644323" y="3321332"/>
            <a:ext cx="20235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Je suis d’accord avec toi, le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changement climatique </a:t>
            </a:r>
            <a:r>
              <a:rPr lang="fr-FR" dirty="0">
                <a:latin typeface="Calibri" panose="020F0502020204030204"/>
              </a:rPr>
              <a:t>réchauffe la terre.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39C29-472F-B793-0ABE-595CDFD46D8E}"/>
              </a:ext>
            </a:extLst>
          </p:cNvPr>
          <p:cNvSpPr txBox="1"/>
          <p:nvPr/>
        </p:nvSpPr>
        <p:spPr>
          <a:xfrm>
            <a:off x="5356509" y="3279635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Les </a:t>
            </a:r>
            <a:r>
              <a:rPr lang="fr-FR" b="1" dirty="0">
                <a:solidFill>
                  <a:schemeClr val="accent4"/>
                </a:solidFill>
                <a:latin typeface="Calibri" panose="020F0502020204030204"/>
              </a:rPr>
              <a:t>sacs en plastique</a:t>
            </a:r>
            <a:r>
              <a:rPr lang="fr-FR" dirty="0">
                <a:latin typeface="Calibri" panose="020F0502020204030204"/>
              </a:rPr>
              <a:t> polluent les océans et sont un danger pour les poissons</a:t>
            </a:r>
            <a:r>
              <a:rPr lang="fr-FR" sz="1800" dirty="0">
                <a:latin typeface="Calibri" panose="020F0502020204030204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5F44B5-B359-7D77-3CD8-DC24B8A1C53C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1CDDC0-F97C-AB0E-142B-14DA3D5A0224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17DD03-57E1-CA4B-F743-0A902484A101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B752B-265A-AF96-6199-EFE850808A65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344786-0F5C-6DE1-FDB2-E74D241F58D2}"/>
              </a:ext>
            </a:extLst>
          </p:cNvPr>
          <p:cNvSpPr txBox="1"/>
          <p:nvPr/>
        </p:nvSpPr>
        <p:spPr>
          <a:xfrm>
            <a:off x="806408" y="3307283"/>
            <a:ext cx="212747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A mon avis,</a:t>
            </a:r>
            <a:r>
              <a:rPr lang="fr-FR" b="1" dirty="0">
                <a:solidFill>
                  <a:schemeClr val="accent4"/>
                </a:solidFill>
              </a:rPr>
              <a:t> planter des arbres </a:t>
            </a:r>
            <a:r>
              <a:rPr lang="fr-FR" dirty="0"/>
              <a:t>permet de protéger la nature.</a:t>
            </a:r>
            <a:endParaRPr lang="fr-FR" dirty="0">
              <a:latin typeface="Calibri" panose="020F0502020204030204"/>
            </a:endParaRP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93F8CE9-D700-7F60-4EAD-1D23B270E6BB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A4E70A-4B3A-D48E-D899-97ADD404157A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97AA71-4532-9AE5-6183-7758C71FBA2C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847B27C-D341-5D28-492A-472195DBB0C3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722F423-329C-AB6C-C7DC-2A0CF2EB98BF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75120A2-E2A0-D862-65B7-001D5D152D7E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2A31609B-294E-648C-F01B-C39F2D6A1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51979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fr-MA" sz="1600" b="1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fr-MA" sz="1600" b="1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fr-MA" sz="1600" b="1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fr-MA" sz="1600" b="1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fr-MA" sz="1600" b="1" dirty="0">
                          <a:solidFill>
                            <a:schemeClr val="accent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1026" name="Picture 2" descr="Papa Et Son Fils La Plantation D'arbres. Homme Et Garçon Planter Des Arbres.  Vecteur Clip Art Libres De Droits, Svg, Vecteurs Et Illustration. Image  62620501">
            <a:extLst>
              <a:ext uri="{FF2B5EF4-FFF2-40B4-BE49-F238E27FC236}">
                <a16:creationId xmlns:a16="http://schemas.microsoft.com/office/drawing/2014/main" id="{7B23A785-8B67-75BF-86D8-714954A90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986" y="1134827"/>
            <a:ext cx="2095500" cy="160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pollution de l'air. L'homme et de la femme. mauvaise écologie Image  Vectorielle Stock - Alamy">
            <a:extLst>
              <a:ext uri="{FF2B5EF4-FFF2-40B4-BE49-F238E27FC236}">
                <a16:creationId xmlns:a16="http://schemas.microsoft.com/office/drawing/2014/main" id="{281560E5-1B1C-33B9-0C98-FFF188437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801" y="1134825"/>
            <a:ext cx="2495550" cy="162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llution Par Des Sacs En Plastique Sur La Plage Déchets Liquides En Plein  Air Vecteur PNG , Liquide, De Plein Air, Ordures Illustration Image sur  Pngtree, Libres de Droits">
            <a:extLst>
              <a:ext uri="{FF2B5EF4-FFF2-40B4-BE49-F238E27FC236}">
                <a16:creationId xmlns:a16="http://schemas.microsoft.com/office/drawing/2014/main" id="{B6801B64-8902-63FD-C1C7-2AF8263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813" y="1117912"/>
            <a:ext cx="1995125" cy="16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ncept De Réchauffement Climatique. Modèle 3D De La Planète Terre Avec  Différentes Zones Climatiques Et Des Volcans. Changement C Illustration  Stock - Illustration du concept, génératif: 270867915">
            <a:extLst>
              <a:ext uri="{FF2B5EF4-FFF2-40B4-BE49-F238E27FC236}">
                <a16:creationId xmlns:a16="http://schemas.microsoft.com/office/drawing/2014/main" id="{89AEF2A1-F6E7-C2C9-3CB3-C9CFF4F63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4" y="1107102"/>
            <a:ext cx="2358365" cy="165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s de Ouvrier couper arbre dessin – Téléchargement gratuit sur Freepik">
            <a:extLst>
              <a:ext uri="{FF2B5EF4-FFF2-40B4-BE49-F238E27FC236}">
                <a16:creationId xmlns:a16="http://schemas.microsoft.com/office/drawing/2014/main" id="{503F4480-80E8-A2D9-E898-864DD3983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399" y="1127458"/>
            <a:ext cx="2051999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B9A535DF-2E84-04FC-06CC-4C3B5FBD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425" y="290513"/>
            <a:ext cx="10529888" cy="268287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1" name="Espace réservé du contenu 7">
            <a:extLst>
              <a:ext uri="{FF2B5EF4-FFF2-40B4-BE49-F238E27FC236}">
                <a16:creationId xmlns:a16="http://schemas.microsoft.com/office/drawing/2014/main" id="{B9BBF60C-3D89-A1C1-74E5-1F8B4C5323DB}"/>
              </a:ext>
            </a:extLst>
          </p:cNvPr>
          <p:cNvSpPr txBox="1">
            <a:spLocks/>
          </p:cNvSpPr>
          <p:nvPr/>
        </p:nvSpPr>
        <p:spPr>
          <a:xfrm>
            <a:off x="833704" y="636642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  <a:endParaRPr lang="fr-FR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758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réservée à la compréhension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tends l’oreille: qu’est-ce qu’on explique?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Reconnaitre une explication orale simple. 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B66D3-63EA-F61C-EBCB-138D1AC2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A7C62-E191-2C89-B3C4-54A293B9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d’abord cette image et formulez des hypothèses. De quoi va parler le document à votre avis ?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AF699-EF91-C59A-585B-6677490FCD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2A6DA42-3C42-1704-E974-2E15C0DAB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FE6630-07D5-4A2F-DEE6-E94419B50D84}"/>
              </a:ext>
            </a:extLst>
          </p:cNvPr>
          <p:cNvSpPr txBox="1"/>
          <p:nvPr/>
        </p:nvSpPr>
        <p:spPr>
          <a:xfrm>
            <a:off x="871188" y="1593142"/>
            <a:ext cx="4990048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70CD1B-681F-21E8-4F2A-3AD400039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084" y="1971175"/>
            <a:ext cx="4789383" cy="298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9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1A5F-59C6-6B7F-B3E4-6E13F0A0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1DFED-C8BC-22E6-86C5-B5BC41C5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hypothèses sur le document audio.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53A868-27FD-6F3D-B1C8-9614C535C2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1A3DF34B-1F0B-82B3-D086-A7C46D5F3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1DE490-6969-659F-EAED-045249759002}"/>
              </a:ext>
            </a:extLst>
          </p:cNvPr>
          <p:cNvSpPr txBox="1"/>
          <p:nvPr/>
        </p:nvSpPr>
        <p:spPr>
          <a:xfrm>
            <a:off x="814781" y="1593142"/>
            <a:ext cx="4990048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On est à la télévision pour une émission 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On parle de la journée mondiale de l’environnement et du phénomène de la pollution…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La présentatrice de l’émission et les participants parlent des solutions pour réduire la pollution 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9C92B3-180D-1A4B-6810-C7EC640DA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084" y="1971174"/>
            <a:ext cx="4789383" cy="38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40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687-CAF0-56B1-A778-0D0347E5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3D67E-4477-E8E5-EEAA-B40DE729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écoutez l’enregistrement audio et répondez aux questions suivantes pour identifier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E0F0A-E522-2D46-267F-7E98A793B2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F2741C9-EA59-F561-6750-B5410D6F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CA0AD2-888C-50E4-73F1-1E41D4F8C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17" y="2140299"/>
            <a:ext cx="11127607" cy="2311121"/>
          </a:xfrm>
          <a:prstGeom prst="rect">
            <a:avLst/>
          </a:prstGeom>
        </p:spPr>
      </p:pic>
      <p:pic>
        <p:nvPicPr>
          <p:cNvPr id="3" name="Audio UD5 1AC">
            <a:hlinkClick r:id="" action="ppaction://media"/>
            <a:extLst>
              <a:ext uri="{FF2B5EF4-FFF2-40B4-BE49-F238E27FC236}">
                <a16:creationId xmlns:a16="http://schemas.microsoft.com/office/drawing/2014/main" id="{74184704-30D6-4E16-B0ED-91ECD2D355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34920" y="51928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28E5-0E6E-2B3E-6A55-88441A88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2DC11-6E52-0ECC-2DF3-AED7BAA4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réponse à la première question.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76C0EE-9233-46E0-8E1A-D2E51BFCB3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0195F299-6E03-8C71-AF54-924922082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479D6F-0797-A18A-38BF-49678B091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17" y="2140299"/>
            <a:ext cx="11127607" cy="231112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36FFAA-9262-01B3-493D-EB6C528E4F39}"/>
              </a:ext>
            </a:extLst>
          </p:cNvPr>
          <p:cNvSpPr txBox="1"/>
          <p:nvPr/>
        </p:nvSpPr>
        <p:spPr>
          <a:xfrm>
            <a:off x="1175656" y="3823921"/>
            <a:ext cx="8430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personnes qui parlent dans ce document sont: La présentatrice de l’émission, Farid, Fatima et Karim.</a:t>
            </a:r>
          </a:p>
        </p:txBody>
      </p:sp>
    </p:spTree>
    <p:extLst>
      <p:ext uri="{BB962C8B-B14F-4D97-AF65-F5344CB8AC3E}">
        <p14:creationId xmlns:p14="http://schemas.microsoft.com/office/powerpoint/2010/main" val="1216789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18561-D548-077A-B166-85A175023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D1FCF-E379-CF9D-3462-85B09935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Passons à la deuxième question pour identifier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CF974D-6D95-D52E-EDC1-BD12F22A530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F6DB00C2-22C6-E882-B257-1E3A83A0F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29543C-3FB3-A436-23DF-A5C0A5476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26" y="2094271"/>
            <a:ext cx="11168290" cy="153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703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2A328-2D24-7A5D-AF3A-D85B84B11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E92B77CC-0598-CC15-3713-9894C1879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65EC65-05EC-E2C5-A469-D0207299D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34" y="2140299"/>
            <a:ext cx="11168290" cy="187904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1B73ED90-E114-EFE0-8BD8-38FD32861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réponse à la deuxième question.</a:t>
            </a:r>
            <a:endParaRPr lang="fr-FR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7CDE323-1BC7-CF79-E548-4B3D89BDBE6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61C0CF7-96A7-18DA-8798-96E1254A2058}"/>
              </a:ext>
            </a:extLst>
          </p:cNvPr>
          <p:cNvSpPr txBox="1"/>
          <p:nvPr/>
        </p:nvSpPr>
        <p:spPr>
          <a:xfrm>
            <a:off x="934368" y="2905780"/>
            <a:ext cx="10141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Ils se trouvent dans un studio de télévision.</a:t>
            </a:r>
          </a:p>
        </p:txBody>
      </p:sp>
    </p:spTree>
    <p:extLst>
      <p:ext uri="{BB962C8B-B14F-4D97-AF65-F5344CB8AC3E}">
        <p14:creationId xmlns:p14="http://schemas.microsoft.com/office/powerpoint/2010/main" val="19185799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D024-7CAC-B4A1-DF86-CD0A9423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0EEF4-44AE-4B27-CE82-E3CA8179D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Continuons avec la troisième question pour identifier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9CB264-5526-EB89-8BA3-47BD8772C80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65FE8F44-131D-62B9-6553-6A7027C8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692FFF-D4B4-0603-CE08-367266F39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33" y="1897626"/>
            <a:ext cx="8629916" cy="256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65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7848E-DA25-E9AD-27D4-3D6189B5A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C0583826-A54B-D694-C9D0-C9DC6691A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C697017-763D-E02E-7813-87BD16D0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réponse à la troisième question.</a:t>
            </a:r>
            <a:endParaRPr lang="fr-FR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B1EB0AA-0480-C3BB-AECD-B3C4BC78257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3BCD29-E55A-7D14-5D76-C89BB93F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33" y="2113935"/>
            <a:ext cx="8629916" cy="234753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9D3E7E-899A-3C01-F937-07EDEAB6CD2D}"/>
              </a:ext>
            </a:extLst>
          </p:cNvPr>
          <p:cNvSpPr txBox="1"/>
          <p:nvPr/>
        </p:nvSpPr>
        <p:spPr>
          <a:xfrm>
            <a:off x="1351504" y="3275762"/>
            <a:ext cx="7976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thème de ce débat c’est la pollution et les gaz à effet de serre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3055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674D0-BA2B-9468-2FE8-A322D7434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5FE63F6-CFD6-9517-4BCA-32F878505AA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Expliquer ces étapes.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7BB1BB1-DDD1-EE23-317F-46B6C7A7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nous allons voir comment on peut reconnaitre une explication orale simple.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411397-9A18-37AF-5108-C8F81F399E6E}"/>
              </a:ext>
            </a:extLst>
          </p:cNvPr>
          <p:cNvSpPr txBox="1"/>
          <p:nvPr/>
        </p:nvSpPr>
        <p:spPr>
          <a:xfrm>
            <a:off x="1025570" y="1929013"/>
            <a:ext cx="108274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400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Pour reconnaitre une explication orale simple il faut:</a:t>
            </a:r>
          </a:p>
          <a:p>
            <a:pPr algn="l"/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de quel phénomène s’agit-il et quelle est sa situation </a:t>
            </a:r>
          </a:p>
          <a:p>
            <a:pPr algn="l"/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   actuelle (positive ou négative).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ses causes.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ses conséquences sur son entourage.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fr-FR" sz="2400" b="1" dirty="0"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solutions possibles pour réduire ou faire disparaitre ce phénomène.</a:t>
            </a:r>
          </a:p>
        </p:txBody>
      </p:sp>
    </p:spTree>
    <p:extLst>
      <p:ext uri="{BB962C8B-B14F-4D97-AF65-F5344CB8AC3E}">
        <p14:creationId xmlns:p14="http://schemas.microsoft.com/office/powerpoint/2010/main" val="3717196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FF892-3852-E13E-659C-54AD96F73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C06FBE-1888-3794-E425-29831679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Ecoutez l’enregistrement audio  et identifions ensemble la première étape.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8BEBED-94DB-2C93-93C8-37B62E6A229E}"/>
              </a:ext>
            </a:extLst>
          </p:cNvPr>
          <p:cNvSpPr txBox="1"/>
          <p:nvPr/>
        </p:nvSpPr>
        <p:spPr>
          <a:xfrm>
            <a:off x="1622322" y="2005781"/>
            <a:ext cx="8750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Première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de quel phénomène s’agit-il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et quelle est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 situation actuelle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(positive ou négative).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7DBC601D-583D-EC31-CE50-DC45CAEC6869}"/>
              </a:ext>
            </a:extLst>
          </p:cNvPr>
          <p:cNvSpPr txBox="1">
            <a:spLocks/>
          </p:cNvSpPr>
          <p:nvPr/>
        </p:nvSpPr>
        <p:spPr>
          <a:xfrm>
            <a:off x="933533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Lancer l’audio et écouter attentivement le début du dialogue: la réplique de la présentatrice.</a:t>
            </a:r>
          </a:p>
        </p:txBody>
      </p:sp>
    </p:spTree>
    <p:extLst>
      <p:ext uri="{BB962C8B-B14F-4D97-AF65-F5344CB8AC3E}">
        <p14:creationId xmlns:p14="http://schemas.microsoft.com/office/powerpoint/2010/main" val="2496202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326E2-0C7A-EC6E-B1C1-2346A7DDD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09C4807-4A98-FE5C-EC30-230BD299F78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400" dirty="0"/>
              <a:t>Inviter les apprenants à faire attention. Donner un feedback immédiat.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9DC3E78-84A4-89DB-72C5-C80AFEA2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Voilà la réponse à la première étape 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3831AB0-CB79-364A-3856-2189502A662E}"/>
              </a:ext>
            </a:extLst>
          </p:cNvPr>
          <p:cNvSpPr txBox="1"/>
          <p:nvPr/>
        </p:nvSpPr>
        <p:spPr>
          <a:xfrm>
            <a:off x="1622322" y="2005781"/>
            <a:ext cx="87507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Première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Identifier de quel phénomène s’agit-il et quelle est sa situation actuelle (positive ou négative).</a:t>
            </a:r>
          </a:p>
          <a:p>
            <a:pPr marL="342900" indent="-342900">
              <a:buFontTx/>
              <a:buChar char="-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BC8795-4581-C519-66F9-D44234619E9B}"/>
              </a:ext>
            </a:extLst>
          </p:cNvPr>
          <p:cNvSpPr txBox="1"/>
          <p:nvPr/>
        </p:nvSpPr>
        <p:spPr>
          <a:xfrm>
            <a:off x="2415209" y="3508513"/>
            <a:ext cx="7563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Le phénomène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changement climatique.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 situation actuelle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planète va mal.</a:t>
            </a:r>
          </a:p>
        </p:txBody>
      </p:sp>
    </p:spTree>
    <p:extLst>
      <p:ext uri="{BB962C8B-B14F-4D97-AF65-F5344CB8AC3E}">
        <p14:creationId xmlns:p14="http://schemas.microsoft.com/office/powerpoint/2010/main" val="25191300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02F6-5D9B-2DCA-6336-26EE72431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D1900D-FCF5-052E-8063-D66B77B2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Ecoutez l’enregistrement audio  et identifions ensemble la deuxième étape et les expressions de cause utilisées.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CFB6F2-C55A-D970-0F8F-61DACC434C53}"/>
              </a:ext>
            </a:extLst>
          </p:cNvPr>
          <p:cNvSpPr txBox="1"/>
          <p:nvPr/>
        </p:nvSpPr>
        <p:spPr>
          <a:xfrm>
            <a:off x="1622322" y="2005781"/>
            <a:ext cx="87507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Deuxième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causes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 ce phénomène: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 cause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6DA1F68C-146A-23C4-7529-8B514BEBF774}"/>
              </a:ext>
            </a:extLst>
          </p:cNvPr>
          <p:cNvSpPr txBox="1">
            <a:spLocks/>
          </p:cNvSpPr>
          <p:nvPr/>
        </p:nvSpPr>
        <p:spPr>
          <a:xfrm>
            <a:off x="933533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/>
              <a:t>Lancer l’audio et écouter attentivement le début du dialogue: les répliques de la présentatrice et Farid.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0220482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81C5F-2FEB-DCC5-EB70-FFF8F3FD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E361597-1DEA-9EFA-2300-AC47A101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Voilà la réponse à la deuxième étape.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232B7C-D585-DD21-287C-A5B3DB63FE53}"/>
              </a:ext>
            </a:extLst>
          </p:cNvPr>
          <p:cNvSpPr txBox="1"/>
          <p:nvPr/>
        </p:nvSpPr>
        <p:spPr>
          <a:xfrm>
            <a:off x="1351187" y="1647973"/>
            <a:ext cx="1052927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Deuxième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causes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 ce phénomène: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L’augmentation de la pollution,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gaz à effet de serre.</a:t>
            </a:r>
          </a:p>
          <a:p>
            <a:pPr lvl="3"/>
            <a:endParaRPr lang="fr-FR" sz="2400" b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cause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2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cause principale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c’est l’augmentation de la pollution et des gaz à effet de serre. » </a:t>
            </a:r>
          </a:p>
          <a:p>
            <a:pPr lvl="3"/>
            <a:endParaRPr lang="fr-FR" sz="2400" b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895474E8-FFF8-1D5B-7690-F921FA31C5A7}"/>
              </a:ext>
            </a:extLst>
          </p:cNvPr>
          <p:cNvSpPr txBox="1">
            <a:spLocks/>
          </p:cNvSpPr>
          <p:nvPr/>
        </p:nvSpPr>
        <p:spPr>
          <a:xfrm>
            <a:off x="933533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Inviter les apprenants à faire attention aux expressions choisies pour exprimer la cause. Donner un feedback immédiat.</a:t>
            </a:r>
          </a:p>
        </p:txBody>
      </p:sp>
    </p:spTree>
    <p:extLst>
      <p:ext uri="{BB962C8B-B14F-4D97-AF65-F5344CB8AC3E}">
        <p14:creationId xmlns:p14="http://schemas.microsoft.com/office/powerpoint/2010/main" val="3874511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D1EF-79AD-414A-D100-D08779D5E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DF46E02-0159-E402-C6C6-F95F4CE98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32" y="373079"/>
            <a:ext cx="10983485" cy="267549"/>
          </a:xfrm>
        </p:spPr>
        <p:txBody>
          <a:bodyPr/>
          <a:lstStyle/>
          <a:p>
            <a:r>
              <a:rPr lang="fr-FR" dirty="0"/>
              <a:t> Maintenant, écoutez l’enregistrement audio  et identifions ensemble la troisième étape et les expressions de conséquence utilisées.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965B69-0406-FBE3-9853-2A5BE11896FC}"/>
              </a:ext>
            </a:extLst>
          </p:cNvPr>
          <p:cNvSpPr txBox="1"/>
          <p:nvPr/>
        </p:nvSpPr>
        <p:spPr>
          <a:xfrm>
            <a:off x="1622322" y="2005781"/>
            <a:ext cx="87507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Troisième étape:</a:t>
            </a:r>
          </a:p>
          <a:p>
            <a:pPr algn="l"/>
            <a:endParaRPr lang="fr-FR" sz="2000" b="1" dirty="0">
              <a:highlight>
                <a:srgbClr val="FF00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conséquences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 ce phénomène sur son entourage: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 conséquence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720BCFA-998B-52F2-F1B0-EDF5FE781929}"/>
              </a:ext>
            </a:extLst>
          </p:cNvPr>
          <p:cNvSpPr txBox="1">
            <a:spLocks/>
          </p:cNvSpPr>
          <p:nvPr/>
        </p:nvSpPr>
        <p:spPr>
          <a:xfrm>
            <a:off x="933532" y="740020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Lancer l’audio et écouter attentivement le dialogue.</a:t>
            </a:r>
          </a:p>
        </p:txBody>
      </p:sp>
    </p:spTree>
    <p:extLst>
      <p:ext uri="{BB962C8B-B14F-4D97-AF65-F5344CB8AC3E}">
        <p14:creationId xmlns:p14="http://schemas.microsoft.com/office/powerpoint/2010/main" val="1505457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73EB9-B810-E2E1-710E-B029B873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937415F-FC3A-78F1-F852-FAFB9BCAE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Voilà la réponse à la troisième étape. 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3B4D6D40-F654-D2CE-FDA1-D6EA214A18BA}"/>
              </a:ext>
            </a:extLst>
          </p:cNvPr>
          <p:cNvSpPr txBox="1">
            <a:spLocks/>
          </p:cNvSpPr>
          <p:nvPr/>
        </p:nvSpPr>
        <p:spPr>
          <a:xfrm>
            <a:off x="933533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Inviter les apprenants à faire attention aux expressions choisies pour exprimer la conséquence. Donner un feedback immédiat.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917FA-EC4D-0A55-BF00-F5C12A1756EA}"/>
              </a:ext>
            </a:extLst>
          </p:cNvPr>
          <p:cNvSpPr txBox="1"/>
          <p:nvPr/>
        </p:nvSpPr>
        <p:spPr>
          <a:xfrm>
            <a:off x="1423538" y="1409433"/>
            <a:ext cx="1032600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Troisième étape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conséquences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 ce phénomène sur son entourage: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hausse de la température.</a:t>
            </a: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diminution de la pluie.</a:t>
            </a: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Inquiétude des jeunes.</a:t>
            </a:r>
          </a:p>
          <a:p>
            <a:pPr lvl="5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la conséquence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Cela est dû au réchauffement climatique. </a:t>
            </a:r>
            <a:r>
              <a:rPr lang="fr-FR" sz="2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 conséquent</a:t>
            </a:r>
            <a:r>
              <a:rPr lang="fr-FR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cela entraîne des conséquences graves pour la planète. »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36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35805-A849-8763-7A86-7AD5C8135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AD2B023-5B62-C639-C9CB-8BA20570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32" y="373079"/>
            <a:ext cx="10983485" cy="267549"/>
          </a:xfrm>
        </p:spPr>
        <p:txBody>
          <a:bodyPr/>
          <a:lstStyle/>
          <a:p>
            <a:r>
              <a:rPr lang="fr-FR" dirty="0"/>
              <a:t> Ecoutez l’enregistrement audio  et identifions ensemble la quatrième étape et les expressions utilisées pour introduire une solution.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65C47C-4516-EA36-304C-FB0DFF5FBECC}"/>
              </a:ext>
            </a:extLst>
          </p:cNvPr>
          <p:cNvSpPr txBox="1"/>
          <p:nvPr/>
        </p:nvSpPr>
        <p:spPr>
          <a:xfrm>
            <a:off x="1622322" y="2005781"/>
            <a:ext cx="87507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Quatrième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solutions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proposées pour ce phénomène: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une solution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094311C-B95B-4316-6F8F-4048E2C8C89E}"/>
              </a:ext>
            </a:extLst>
          </p:cNvPr>
          <p:cNvSpPr txBox="1">
            <a:spLocks/>
          </p:cNvSpPr>
          <p:nvPr/>
        </p:nvSpPr>
        <p:spPr>
          <a:xfrm>
            <a:off x="933532" y="740020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Lancer l’audio et écouter attentivement le dialogue.</a:t>
            </a:r>
          </a:p>
        </p:txBody>
      </p:sp>
    </p:spTree>
    <p:extLst>
      <p:ext uri="{BB962C8B-B14F-4D97-AF65-F5344CB8AC3E}">
        <p14:creationId xmlns:p14="http://schemas.microsoft.com/office/powerpoint/2010/main" val="2723432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66626-D4DC-2A6C-2AF2-BACE3919E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94D105E-A280-B8CF-1CA6-AF66D6A2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Voilà la réponse à la quatrième étape. 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EA8023ED-F015-F2B6-D35E-EB727F8D2571}"/>
              </a:ext>
            </a:extLst>
          </p:cNvPr>
          <p:cNvSpPr txBox="1">
            <a:spLocks/>
          </p:cNvSpPr>
          <p:nvPr/>
        </p:nvSpPr>
        <p:spPr>
          <a:xfrm>
            <a:off x="933533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Inviter les apprenants à faire attention aux expressions choisies pour exprimer une solution. Donner un feedback immédiat.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64B05E-CBB9-580D-85DA-463B2DBA3EFD}"/>
              </a:ext>
            </a:extLst>
          </p:cNvPr>
          <p:cNvSpPr txBox="1"/>
          <p:nvPr/>
        </p:nvSpPr>
        <p:spPr>
          <a:xfrm>
            <a:off x="1423538" y="1409433"/>
            <a:ext cx="99228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Quatrième étape:</a:t>
            </a:r>
          </a:p>
          <a:p>
            <a:pPr algn="l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Identifier les solutions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proposées pour ce phénomène: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moins de plastique,</a:t>
            </a: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Recycler, </a:t>
            </a:r>
          </a:p>
          <a:p>
            <a:pPr marL="2628900" lvl="5" indent="-34290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 à vélo et utiliser les transports en commun…</a:t>
            </a:r>
          </a:p>
          <a:p>
            <a:pPr marL="2628900" lvl="5" indent="-342900">
              <a:buFont typeface="Wingdings" panose="05000000000000000000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Exemple d’expression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exprimer </a:t>
            </a:r>
            <a:r>
              <a:rPr lang="fr-FR" sz="20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une solution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2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Oui, bien sûr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Utiliser moins de plastique, recycler, aller à vélo… »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2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puis, il y a aussi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sensibilisation. »</a:t>
            </a:r>
          </a:p>
        </p:txBody>
      </p:sp>
    </p:spTree>
    <p:extLst>
      <p:ext uri="{BB962C8B-B14F-4D97-AF65-F5344CB8AC3E}">
        <p14:creationId xmlns:p14="http://schemas.microsoft.com/office/powerpoint/2010/main" val="31608548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451C-E026-2098-F03D-EAD46A6D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84492A-ACB2-CB96-4409-191E30F4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l’audio et relevez les expressions de cause et de conséquence.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F6760B-ECA8-52C1-E691-DA5988251E4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l’enregistrement audio.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BC7D945-4006-6A84-716E-CBA9C870D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20" y="2057399"/>
            <a:ext cx="11276268" cy="2753139"/>
          </a:xfrm>
          <a:prstGeom prst="rect">
            <a:avLst/>
          </a:prstGeom>
        </p:spPr>
      </p:pic>
      <p:pic>
        <p:nvPicPr>
          <p:cNvPr id="2" name="Audio UD5 1AC">
            <a:hlinkClick r:id="" action="ppaction://media"/>
            <a:extLst>
              <a:ext uri="{FF2B5EF4-FFF2-40B4-BE49-F238E27FC236}">
                <a16:creationId xmlns:a16="http://schemas.microsoft.com/office/drawing/2014/main" id="{7772DDFB-A744-552C-9533-F92440E1B7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18372" y="55533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6890-A766-0150-F1CB-FEC6A5F3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377A73-B759-5849-4977-59B2A0A5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quelques exemples d’expressions 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E192C7-CBB4-03A6-263C-5E5FF30991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Inviter les apprenants à être attentif à la différence entre la cause et la conséquence.</a:t>
            </a:r>
          </a:p>
        </p:txBody>
      </p:sp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DC7DC5E-3A70-DBE4-A6BB-F50C184A2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20" y="2057399"/>
            <a:ext cx="11276268" cy="27531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DE7E5B-0700-C332-D24A-DB90AEE1B81D}"/>
              </a:ext>
            </a:extLst>
          </p:cNvPr>
          <p:cNvSpPr txBox="1"/>
          <p:nvPr/>
        </p:nvSpPr>
        <p:spPr>
          <a:xfrm>
            <a:off x="695739" y="3776869"/>
            <a:ext cx="3955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cause de …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Cela est dû à …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AFFE1F-3345-83D9-72CA-2AA2BF1AD93B}"/>
              </a:ext>
            </a:extLst>
          </p:cNvPr>
          <p:cNvSpPr txBox="1"/>
          <p:nvPr/>
        </p:nvSpPr>
        <p:spPr>
          <a:xfrm>
            <a:off x="6135827" y="3776869"/>
            <a:ext cx="3955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C’est pourquoi…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conséquent…</a:t>
            </a:r>
          </a:p>
        </p:txBody>
      </p:sp>
    </p:spTree>
    <p:extLst>
      <p:ext uri="{BB962C8B-B14F-4D97-AF65-F5344CB8AC3E}">
        <p14:creationId xmlns:p14="http://schemas.microsoft.com/office/powerpoint/2010/main" val="8227607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l’audio et complétez le tableau suivant.</a:t>
            </a:r>
            <a:endParaRPr lang="fr-FR" dirty="0"/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F3D7C3E-5A0F-E61E-5851-DE772A025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50" y="1134708"/>
            <a:ext cx="10430117" cy="4075246"/>
          </a:xfrm>
          <a:prstGeom prst="rect">
            <a:avLst/>
          </a:prstGeom>
        </p:spPr>
      </p:pic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1FD5088-1EE6-45C7-4AB1-7C28DAEFD9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Inviter les apprenants à écouter attentivement l’enregistrement audio.</a:t>
            </a:r>
          </a:p>
        </p:txBody>
      </p:sp>
      <p:pic>
        <p:nvPicPr>
          <p:cNvPr id="3" name="Audio UD5 1AC">
            <a:hlinkClick r:id="" action="ppaction://media"/>
            <a:extLst>
              <a:ext uri="{FF2B5EF4-FFF2-40B4-BE49-F238E27FC236}">
                <a16:creationId xmlns:a16="http://schemas.microsoft.com/office/drawing/2014/main" id="{9B36C4EA-95A2-0B84-5E2A-51BD6F5A18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2627" y="54258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causes et les conséquences repérées dans l’enregistrement audio.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Rappeler brièvement la démarche à suivre pour identifier les étapes d’une présentation simple orale.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EB7789E-0CBD-3237-5649-F0C469E67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96" y="1556152"/>
            <a:ext cx="10889841" cy="466122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3B3548B-D095-BD00-CB83-EE97B34D57C2}"/>
              </a:ext>
            </a:extLst>
          </p:cNvPr>
          <p:cNvSpPr txBox="1"/>
          <p:nvPr/>
        </p:nvSpPr>
        <p:spPr>
          <a:xfrm>
            <a:off x="1063486" y="3319670"/>
            <a:ext cx="4442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réchauffement climatique.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348CC4-AEF2-1204-FD7A-63A82D75EB63}"/>
              </a:ext>
            </a:extLst>
          </p:cNvPr>
          <p:cNvSpPr txBox="1"/>
          <p:nvPr/>
        </p:nvSpPr>
        <p:spPr>
          <a:xfrm>
            <a:off x="6138816" y="4008783"/>
            <a:ext cx="5042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Ils ne font pas d’actions pour réduire la pollution.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C88224-C211-C1D0-59FC-243C8498C410}"/>
              </a:ext>
            </a:extLst>
          </p:cNvPr>
          <p:cNvSpPr txBox="1"/>
          <p:nvPr/>
        </p:nvSpPr>
        <p:spPr>
          <a:xfrm>
            <a:off x="1063486" y="5216286"/>
            <a:ext cx="4184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distances sont longues.</a:t>
            </a: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l’enregistrement audio et répondez aux questions suivantes.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Lancer l’enregistrement audio.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0FD66CB-0CF9-9683-EEDB-D9F21D6E0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88" y="1325519"/>
            <a:ext cx="10814423" cy="3725639"/>
          </a:xfrm>
          <a:prstGeom prst="rect">
            <a:avLst/>
          </a:prstGeom>
        </p:spPr>
      </p:pic>
      <p:pic>
        <p:nvPicPr>
          <p:cNvPr id="2" name="Audio UD5 1AC">
            <a:hlinkClick r:id="" action="ppaction://media"/>
            <a:extLst>
              <a:ext uri="{FF2B5EF4-FFF2-40B4-BE49-F238E27FC236}">
                <a16:creationId xmlns:a16="http://schemas.microsoft.com/office/drawing/2014/main" id="{447BD0CD-A27D-9424-17E5-2E1D7C8ABA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2339" y="54121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C9A1-9E59-D4F1-ED96-609F8C2F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93A7A2B-3D85-BB89-A31C-902FF4EF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les réponses aux questions posées.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E7C49C9-AA6A-CBA1-3E43-F03C4DD255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Rappeler brièvement la démarche à suivre pour identifier les émotions dans un récit oral.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BD8DCE-9FAB-A03F-17C0-38DC0CEE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8" y="1750821"/>
            <a:ext cx="10814423" cy="37256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6088C10-3C48-453A-4E27-9AF85757C9B8}"/>
              </a:ext>
            </a:extLst>
          </p:cNvPr>
          <p:cNvSpPr txBox="1"/>
          <p:nvPr/>
        </p:nvSpPr>
        <p:spPr>
          <a:xfrm>
            <a:off x="2802835" y="3558209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public c’est les citoyens.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10C065-5454-529F-F126-3455C79DDBD3}"/>
              </a:ext>
            </a:extLst>
          </p:cNvPr>
          <p:cNvSpPr txBox="1"/>
          <p:nvPr/>
        </p:nvSpPr>
        <p:spPr>
          <a:xfrm>
            <a:off x="3518452" y="4275050"/>
            <a:ext cx="7812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4"/>
                </a:solidFill>
              </a:rPr>
              <a:t>des gestes individuels, la sensibilisation, les transports en commun, les énergies renouvelables et l’action du gouvernement.</a:t>
            </a:r>
            <a:endParaRPr lang="fr-FR" sz="2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4E5263-6E2D-D1C1-B428-F5E352206A39}"/>
              </a:ext>
            </a:extLst>
          </p:cNvPr>
          <p:cNvSpPr txBox="1"/>
          <p:nvPr/>
        </p:nvSpPr>
        <p:spPr>
          <a:xfrm>
            <a:off x="2802835" y="4875889"/>
            <a:ext cx="7573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Non, il n’existe pas une seule solution. Il y en a plusieurs.</a:t>
            </a:r>
          </a:p>
        </p:txBody>
      </p:sp>
    </p:spTree>
    <p:extLst>
      <p:ext uri="{BB962C8B-B14F-4D97-AF65-F5344CB8AC3E}">
        <p14:creationId xmlns:p14="http://schemas.microsoft.com/office/powerpoint/2010/main" val="21854954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6115A-F929-4A5F-1640-DA15307D998D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D1AF6-4D1E-0F15-2E8A-A8611B3308B3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10246269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reconnaître une explication orale simple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J’écoute attentivement.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les étapes de cette explication: (le phénomène, ses causes, ses conséquences, les solutions proposées.)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les expressions qui expriment la cause et la conséquence.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des défis climatiques 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de l’air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provoque beaucoup de problèmes pour la santé.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déforestation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détruit chaque année des millions d’arbres, ce qui met en danger l’habitat naturel de nombreux animaux.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gaz à effet de serre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responsables du réchauffement climatique.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52563-4CE1-4BA1-E378-D350AE337BF1}"/>
              </a:ext>
            </a:extLst>
          </p:cNvPr>
          <p:cNvSpPr txBox="1"/>
          <p:nvPr/>
        </p:nvSpPr>
        <p:spPr>
          <a:xfrm>
            <a:off x="1186543" y="3500354"/>
            <a:ext cx="9590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78 du livret.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4571</TotalTime>
  <Words>3009</Words>
  <Application>Microsoft Office PowerPoint</Application>
  <PresentationFormat>Grand écran</PresentationFormat>
  <Paragraphs>390</Paragraphs>
  <Slides>72</Slides>
  <Notes>1</Notes>
  <HiddenSlides>11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72</vt:i4>
      </vt:variant>
    </vt:vector>
  </HeadingPairs>
  <TitlesOfParts>
    <vt:vector size="8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 ! Prêts pour démarrer notre séance? Allons-y!</vt:lpstr>
      <vt:lpstr>Nous allons consacrer la 1ère partie de la séance du vocabulaire.</vt:lpstr>
      <vt:lpstr>Voici l’objectif de la séance du vocabulaire.</vt:lpstr>
      <vt:lpstr>Présentation PowerPoint</vt:lpstr>
      <vt:lpstr>Observez bien l’image. Que représente-t-elle ? </vt:lpstr>
      <vt:lpstr>L’image représente un danger qui menace la terre : Les gaz à effet de serre qui provoquent le réchauffement climatique </vt:lpstr>
      <vt:lpstr>Voici une phrase avec l’expression « gaz à effet de serre ». Je vais la lire à haute voix. Ecoutez bien!  </vt:lpstr>
      <vt:lpstr>Regardez attentivement l’image. C’est quoi ces objets en plastique  ? Où se trouvent-t-ils?</vt:lpstr>
      <vt:lpstr>Ces objets polluent les océans et les mers. Ce sont des sacs en plastique.</vt:lpstr>
      <vt:lpstr>Voici une phrase avec l’expression « sacs en plastique ». Je vais la lire à haute voix. Ecoutez bien! </vt:lpstr>
      <vt:lpstr>Examinez cette image. Pourquoi le garçon et la fille portent-ils un masque? Ils ont peur de quoi  exactement?</vt:lpstr>
      <vt:lpstr>Le garçon et la fille portent un masque. Ils ont peur d’un problème qui fait mal à la santé: la pollution de l’air.</vt:lpstr>
      <vt:lpstr>Voici une phrase avec l’expression « la pollution de l’air ». Je vais la lire à haute voix. Ecoutez bien! </vt:lpstr>
      <vt:lpstr>Observons l’image. On est où, à votre avis? Que font ces machines (les bulldozers) ?</vt:lpstr>
      <vt:lpstr>On est à la forêt. Ces machines (les bulldozers) sont entrain de couper des arbres: c’est ce qu’on appelle la déforestation. Ce phénomène  détruit les habitats des animaux.</vt:lpstr>
      <vt:lpstr>Voici une phrase avec le nom « déforestation ». Je vais le lire à haute voix. Ecoutez bien! </vt:lpstr>
      <vt:lpstr>Regardez attentivement l’image. Le climat change-t-il ou reste le même ? Cela a-t-il des conséquences sur la terre? </vt:lpstr>
      <vt:lpstr>Oui, le climat varie: c’est le changement climatique. Cela peut entraîner des catastrophes naturelles.</vt:lpstr>
      <vt:lpstr>Voici une phrase avec l’expression « changement climatique». Je vais la lire à haute voix. Ecoutez bien! </vt:lpstr>
      <vt:lpstr>Observez bien cette image. Que font ces gens ? Pourquoi à votre avis?</vt:lpstr>
      <vt:lpstr>Ces gens creusent la terre. Ils sont entrain de planter des arbres.</vt:lpstr>
      <vt:lpstr>Voici une phrase avec « planter des arbres ». Je vais la lire à haute voix. Ecoutez bien! </vt:lpstr>
      <vt:lpstr>Présentation PowerPoint</vt:lpstr>
      <vt:lpstr>Maintenant, nous allons exploiter le vocabulaire étudié pour répondre à cet exercice.</vt:lpstr>
      <vt:lpstr>Voilà. Nous avons exploité le vocabulaire étudié pour compléter les phrases.</vt:lpstr>
      <vt:lpstr>Présentation PowerPoint</vt:lpstr>
      <vt:lpstr>Maintenant, vous allez associer ces images aux phrases correspondantes. Travaillez en binôme.</vt:lpstr>
      <vt:lpstr>Voilà. Nous avons associé correctement les images aux phrases correspondantes.</vt:lpstr>
      <vt:lpstr>Maintenant, on passe à la deuxième partie de la séance réservée à la compréhension de l’oral.</vt:lpstr>
      <vt:lpstr>Voici l’objectif de la compréhension de l’oral.</vt:lpstr>
      <vt:lpstr>Regardez d’abord cette image et formulez des hypothèses. De quoi va parler le document à votre avis ?</vt:lpstr>
      <vt:lpstr>Voici quelques hypothèses sur le document audio.</vt:lpstr>
      <vt:lpstr>Maintenant, écoutez l’enregistrement audio et répondez aux questions suivantes pour identifier la situation d’énonciation.</vt:lpstr>
      <vt:lpstr>Voici la réponse à la première question.</vt:lpstr>
      <vt:lpstr> Passons à la deuxième question pour identifier la situation d’énonciation.</vt:lpstr>
      <vt:lpstr>Voici la réponse à la deuxième question.</vt:lpstr>
      <vt:lpstr>Continuons avec la troisième question pour identifier la situation d’énonciation.</vt:lpstr>
      <vt:lpstr>Voici la réponse à la troisième question.</vt:lpstr>
      <vt:lpstr>Présentation PowerPoint</vt:lpstr>
      <vt:lpstr>Maintenant, nous allons voir comment on peut reconnaitre une explication orale simple. </vt:lpstr>
      <vt:lpstr> Ecoutez l’enregistrement audio  et identifions ensemble la première étape. </vt:lpstr>
      <vt:lpstr> Voilà la réponse à la première étape . </vt:lpstr>
      <vt:lpstr> Ecoutez l’enregistrement audio  et identifions ensemble la deuxième étape et les expressions de cause utilisées. </vt:lpstr>
      <vt:lpstr>Voilà la réponse à la deuxième étape. </vt:lpstr>
      <vt:lpstr> Maintenant, écoutez l’enregistrement audio  et identifions ensemble la troisième étape et les expressions de conséquence utilisées. </vt:lpstr>
      <vt:lpstr>Voilà la réponse à la troisième étape. </vt:lpstr>
      <vt:lpstr> Ecoutez l’enregistrement audio  et identifions ensemble la quatrième étape et les expressions utilisées pour introduire une solution.</vt:lpstr>
      <vt:lpstr> Voilà la réponse à la quatrième étape. </vt:lpstr>
      <vt:lpstr>Présentation PowerPoint</vt:lpstr>
      <vt:lpstr>Ecoutez l’audio et relevez les expressions de cause et de conséquence.</vt:lpstr>
      <vt:lpstr>Voilà quelques exemples d’expressions .</vt:lpstr>
      <vt:lpstr>Présentation PowerPoint</vt:lpstr>
      <vt:lpstr>Ecoutez l’audio et complétez le tableau suivant.</vt:lpstr>
      <vt:lpstr>Voici les causes et les conséquences repérées dans l’enregistrement audio.</vt:lpstr>
      <vt:lpstr>Présentation PowerPoint</vt:lpstr>
      <vt:lpstr>Ecoutez l’enregistrement audio et répondez aux questions suivantes.</vt:lpstr>
      <vt:lpstr>Voilà les réponses aux questions posées.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mohamed pc</cp:lastModifiedBy>
  <cp:revision>143</cp:revision>
  <dcterms:created xsi:type="dcterms:W3CDTF">2025-11-03T10:55:47Z</dcterms:created>
  <dcterms:modified xsi:type="dcterms:W3CDTF">2026-05-10T09:15:27Z</dcterms:modified>
</cp:coreProperties>
</file>