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media/image39.jpg" ContentType="image/png"/>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2" r:id="rId2"/>
  </p:sldMasterIdLst>
  <p:notesMasterIdLst>
    <p:notesMasterId r:id="rId66"/>
  </p:notesMasterIdLst>
  <p:sldIdLst>
    <p:sldId id="368" r:id="rId3"/>
    <p:sldId id="2147483635" r:id="rId4"/>
    <p:sldId id="2147483641" r:id="rId5"/>
    <p:sldId id="955" r:id="rId6"/>
    <p:sldId id="2147483642" r:id="rId7"/>
    <p:sldId id="333" r:id="rId8"/>
    <p:sldId id="2147483643" r:id="rId9"/>
    <p:sldId id="2147483637" r:id="rId10"/>
    <p:sldId id="300" r:id="rId11"/>
    <p:sldId id="2147483636" r:id="rId12"/>
    <p:sldId id="257" r:id="rId13"/>
    <p:sldId id="258" r:id="rId14"/>
    <p:sldId id="256" r:id="rId15"/>
    <p:sldId id="2147483646" r:id="rId16"/>
    <p:sldId id="301" r:id="rId17"/>
    <p:sldId id="302" r:id="rId18"/>
    <p:sldId id="2147483638" r:id="rId19"/>
    <p:sldId id="335" r:id="rId20"/>
    <p:sldId id="2147483647" r:id="rId21"/>
    <p:sldId id="293" r:id="rId22"/>
    <p:sldId id="259" r:id="rId23"/>
    <p:sldId id="262" r:id="rId24"/>
    <p:sldId id="260" r:id="rId25"/>
    <p:sldId id="261" r:id="rId26"/>
    <p:sldId id="263" r:id="rId27"/>
    <p:sldId id="264" r:id="rId28"/>
    <p:sldId id="265" r:id="rId29"/>
    <p:sldId id="267" r:id="rId30"/>
    <p:sldId id="268" r:id="rId31"/>
    <p:sldId id="269" r:id="rId32"/>
    <p:sldId id="270" r:id="rId33"/>
    <p:sldId id="271" r:id="rId34"/>
    <p:sldId id="306" r:id="rId35"/>
    <p:sldId id="307" r:id="rId36"/>
    <p:sldId id="338" r:id="rId37"/>
    <p:sldId id="311" r:id="rId38"/>
    <p:sldId id="362" r:id="rId39"/>
    <p:sldId id="266" r:id="rId40"/>
    <p:sldId id="273" r:id="rId41"/>
    <p:sldId id="274" r:id="rId42"/>
    <p:sldId id="272" r:id="rId43"/>
    <p:sldId id="275" r:id="rId44"/>
    <p:sldId id="276" r:id="rId45"/>
    <p:sldId id="277" r:id="rId46"/>
    <p:sldId id="278" r:id="rId47"/>
    <p:sldId id="279" r:id="rId48"/>
    <p:sldId id="280" r:id="rId49"/>
    <p:sldId id="281" r:id="rId50"/>
    <p:sldId id="282" r:id="rId51"/>
    <p:sldId id="298" r:id="rId52"/>
    <p:sldId id="347" r:id="rId53"/>
    <p:sldId id="352" r:id="rId54"/>
    <p:sldId id="353" r:id="rId55"/>
    <p:sldId id="363" r:id="rId56"/>
    <p:sldId id="303" r:id="rId57"/>
    <p:sldId id="330" r:id="rId58"/>
    <p:sldId id="366" r:id="rId59"/>
    <p:sldId id="283" r:id="rId60"/>
    <p:sldId id="284" r:id="rId61"/>
    <p:sldId id="328" r:id="rId62"/>
    <p:sldId id="350" r:id="rId63"/>
    <p:sldId id="351" r:id="rId64"/>
    <p:sldId id="285" r:id="rId65"/>
  </p:sldIdLst>
  <p:sldSz cx="12192000" cy="6858000"/>
  <p:notesSz cx="6858000" cy="9144000"/>
  <p:embeddedFontLst>
    <p:embeddedFont>
      <p:font typeface="Dosis" pitchFamily="2" charset="0"/>
      <p:regular r:id="rId67"/>
      <p:bold r:id="rId68"/>
    </p:embeddedFont>
    <p:embeddedFont>
      <p:font typeface="Georgia" panose="02040502050405020303" pitchFamily="18" charset="0"/>
      <p:regular r:id="rId69"/>
      <p:bold r:id="rId70"/>
      <p:italic r:id="rId71"/>
      <p:boldItalic r:id="rId72"/>
    </p:embeddedFont>
    <p:embeddedFont>
      <p:font typeface="Inter" panose="020B0604020202020204" charset="0"/>
      <p:regular r:id="rId73"/>
      <p:bold r:id="rId74"/>
      <p:italic r:id="rId75"/>
      <p:boldItalic r:id="rId76"/>
    </p:embeddedFont>
    <p:embeddedFont>
      <p:font typeface="Noto Sans Symbols" panose="020B0604020202020204" charset="0"/>
      <p:regular r:id="rId77"/>
      <p:bold r:id="rId78"/>
    </p:embeddedFont>
    <p:embeddedFont>
      <p:font typeface="Segoe UI Symbol" panose="020B0502040204020203" pitchFamily="34" charset="0"/>
      <p:regular r:id="rId79"/>
    </p:embeddedFont>
    <p:embeddedFont>
      <p:font typeface="Simplified Arabic" panose="02020603050405020304" pitchFamily="18" charset="-78"/>
      <p:regular r:id="rId80"/>
      <p:bold r:id="rId8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8" roundtripDataSignature="AMtx7mhfVeFJu41TPM7uGOohwS/aB1gfP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9538ACA-6CBA-4F49-A53F-D902F22B1834}">
  <a:tblStyle styleId="{B9538ACA-6CBA-4F49-A53F-D902F22B1834}"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427B6E36-F92E-4D14-AEEA-3A44617E6237}" styleName="Table_1">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font" Target="fonts/font2.fntdata"/><Relationship Id="rId89" Type="http://schemas.openxmlformats.org/officeDocument/2006/relationships/presProps" Target="pres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font" Target="fonts/font8.fntdata"/><Relationship Id="rId79" Type="http://schemas.openxmlformats.org/officeDocument/2006/relationships/font" Target="fonts/font13.fntdata"/><Relationship Id="rId5" Type="http://schemas.openxmlformats.org/officeDocument/2006/relationships/slide" Target="slides/slide3.xml"/><Relationship Id="rId90"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font" Target="fonts/font3.fntdata"/><Relationship Id="rId77" Type="http://schemas.openxmlformats.org/officeDocument/2006/relationships/font" Target="fonts/font11.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6.fntdata"/><Relationship Id="rId80" Type="http://schemas.openxmlformats.org/officeDocument/2006/relationships/font" Target="fonts/font14.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font" Target="fonts/font1.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font" Target="fonts/font4.fntdata"/><Relationship Id="rId75" Type="http://schemas.openxmlformats.org/officeDocument/2006/relationships/font" Target="fonts/font9.fntdata"/><Relationship Id="rId88" Type="http://customschemas.google.com/relationships/presentationmetadata" Target="metadata"/><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font" Target="fonts/font7.fntdata"/><Relationship Id="rId78" Type="http://schemas.openxmlformats.org/officeDocument/2006/relationships/font" Target="fonts/font12.fntdata"/><Relationship Id="rId81" Type="http://schemas.openxmlformats.org/officeDocument/2006/relationships/font" Target="fonts/font15.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10.fntdata"/><Relationship Id="rId7" Type="http://schemas.openxmlformats.org/officeDocument/2006/relationships/slide" Target="slides/slide5.xml"/><Relationship Id="rId71" Type="http://schemas.openxmlformats.org/officeDocument/2006/relationships/font" Target="fonts/font5.fntdata"/><Relationship Id="rId9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notesMaster" Target="notesMasters/notesMaster1.xml"/><Relationship Id="rId61" Type="http://schemas.openxmlformats.org/officeDocument/2006/relationships/slide" Target="slides/slide5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ar-MA"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txBody>
          <a:bodyPr/>
          <a:lstStyle/>
          <a:p>
            <a:endParaRPr lang="fr-FR"/>
          </a:p>
        </p:txBody>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D0D654-7172-4DD1-A11D-C8D82BEB2586}" type="slidenum">
              <a:t>1</a:t>
            </a:fld>
            <a:endParaRPr lang="fr-FR"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0E3F636-8058-EA46-D740-08E566F96EF4}"/>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74615894-7D1A-8726-6249-EB36FEFAFF0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8CCBA26A-67C8-F8BF-54D8-09DA197D2A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486096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512519B-5CAF-A8DF-9B81-5DC741E4A016}"/>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1A7F124D-D2C3-A5A9-85D0-411A0382A7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2B72A1BF-5FF4-4294-5CBC-6489F1ABF3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724152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2d52039f3b7_0_1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2" name="Google Shape;392;g2d52039f3b7_0_1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6" name="Google Shape;506;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7" name="Google Shape;517;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8" name="Google Shape;558;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9"/>
        <p:cNvGrpSpPr/>
        <p:nvPr/>
      </p:nvGrpSpPr>
      <p:grpSpPr>
        <a:xfrm>
          <a:off x="0" y="0"/>
          <a:ext cx="0" cy="0"/>
          <a:chOff x="0" y="0"/>
          <a:chExt cx="0" cy="0"/>
        </a:xfrm>
      </p:grpSpPr>
      <p:sp>
        <p:nvSpPr>
          <p:cNvPr id="760" name="Google Shape;760;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1" name="Google Shape;76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8" name="Google Shape;768;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1"/>
        <p:cNvGrpSpPr/>
        <p:nvPr/>
      </p:nvGrpSpPr>
      <p:grpSpPr>
        <a:xfrm>
          <a:off x="0" y="0"/>
          <a:ext cx="0" cy="0"/>
          <a:chOff x="0" y="0"/>
          <a:chExt cx="0" cy="0"/>
        </a:xfrm>
      </p:grpSpPr>
      <p:sp>
        <p:nvSpPr>
          <p:cNvPr id="812" name="Google Shape;812;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3" name="Google Shape;813;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9" name="Google Shape;769;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0" name="Google Shape;770;p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22</a:t>
            </a:fld>
            <a:endParaRPr/>
          </a:p>
        </p:txBody>
      </p:sp>
    </p:spTree>
    <p:extLst>
      <p:ext uri="{BB962C8B-B14F-4D97-AF65-F5344CB8AC3E}">
        <p14:creationId xmlns:p14="http://schemas.microsoft.com/office/powerpoint/2010/main" val="430855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9"/>
        <p:cNvGrpSpPr/>
        <p:nvPr/>
      </p:nvGrpSpPr>
      <p:grpSpPr>
        <a:xfrm>
          <a:off x="0" y="0"/>
          <a:ext cx="0" cy="0"/>
          <a:chOff x="0" y="0"/>
          <a:chExt cx="0" cy="0"/>
        </a:xfrm>
      </p:grpSpPr>
      <p:sp>
        <p:nvSpPr>
          <p:cNvPr id="850" name="Google Shape;850;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51" name="Google Shape;851;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1"/>
        <p:cNvGrpSpPr/>
        <p:nvPr/>
      </p:nvGrpSpPr>
      <p:grpSpPr>
        <a:xfrm>
          <a:off x="0" y="0"/>
          <a:ext cx="0" cy="0"/>
          <a:chOff x="0" y="0"/>
          <a:chExt cx="0" cy="0"/>
        </a:xfrm>
      </p:grpSpPr>
      <p:sp>
        <p:nvSpPr>
          <p:cNvPr id="862" name="Google Shape;862;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63" name="Google Shape;863;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a:p>
        </p:txBody>
      </p:sp>
      <p:sp>
        <p:nvSpPr>
          <p:cNvPr id="864" name="Google Shape;864;p7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ar-MA" sz="1400" b="0" i="0" u="none" strike="noStrike" cap="none">
                <a:solidFill>
                  <a:schemeClr val="dk1"/>
                </a:solidFill>
                <a:latin typeface="Calibri"/>
                <a:ea typeface="Calibri"/>
                <a:cs typeface="Calibri"/>
                <a:sym typeface="Calibri"/>
              </a:rPr>
              <a:t>24</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9" name="Google Shape;769;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0" name="Google Shape;770;p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25</a:t>
            </a:fld>
            <a:endParaRPr/>
          </a:p>
        </p:txBody>
      </p:sp>
    </p:spTree>
    <p:extLst>
      <p:ext uri="{BB962C8B-B14F-4D97-AF65-F5344CB8AC3E}">
        <p14:creationId xmlns:p14="http://schemas.microsoft.com/office/powerpoint/2010/main" val="29490685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9" name="Google Shape;769;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0" name="Google Shape;770;p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26</a:t>
            </a:fld>
            <a:endParaRPr/>
          </a:p>
        </p:txBody>
      </p:sp>
    </p:spTree>
    <p:extLst>
      <p:ext uri="{BB962C8B-B14F-4D97-AF65-F5344CB8AC3E}">
        <p14:creationId xmlns:p14="http://schemas.microsoft.com/office/powerpoint/2010/main" val="3140391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9" name="Google Shape;769;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0" name="Google Shape;770;p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27</a:t>
            </a:fld>
            <a:endParaRPr/>
          </a:p>
        </p:txBody>
      </p:sp>
    </p:spTree>
    <p:extLst>
      <p:ext uri="{BB962C8B-B14F-4D97-AF65-F5344CB8AC3E}">
        <p14:creationId xmlns:p14="http://schemas.microsoft.com/office/powerpoint/2010/main" val="3289014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9" name="Google Shape;769;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0" name="Google Shape;770;p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28</a:t>
            </a:fld>
            <a:endParaRPr/>
          </a:p>
        </p:txBody>
      </p:sp>
    </p:spTree>
    <p:extLst>
      <p:ext uri="{BB962C8B-B14F-4D97-AF65-F5344CB8AC3E}">
        <p14:creationId xmlns:p14="http://schemas.microsoft.com/office/powerpoint/2010/main" val="30356485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p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7" name="Google Shape;817;p8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8" name="Google Shape;818;p8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29</a:t>
            </a:fld>
            <a:endParaRPr/>
          </a:p>
        </p:txBody>
      </p:sp>
    </p:spTree>
    <p:extLst>
      <p:ext uri="{BB962C8B-B14F-4D97-AF65-F5344CB8AC3E}">
        <p14:creationId xmlns:p14="http://schemas.microsoft.com/office/powerpoint/2010/main" val="29905304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p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7" name="Google Shape;817;p8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8" name="Google Shape;818;p8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30</a:t>
            </a:fld>
            <a:endParaRPr/>
          </a:p>
        </p:txBody>
      </p:sp>
    </p:spTree>
    <p:extLst>
      <p:ext uri="{BB962C8B-B14F-4D97-AF65-F5344CB8AC3E}">
        <p14:creationId xmlns:p14="http://schemas.microsoft.com/office/powerpoint/2010/main" val="13445060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6" name="Google Shape;826;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7" name="Google Shape;827;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31</a:t>
            </a:fld>
            <a:endParaRPr/>
          </a:p>
        </p:txBody>
      </p:sp>
    </p:spTree>
    <p:extLst>
      <p:ext uri="{BB962C8B-B14F-4D97-AF65-F5344CB8AC3E}">
        <p14:creationId xmlns:p14="http://schemas.microsoft.com/office/powerpoint/2010/main" val="19456050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6" name="Google Shape;826;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7" name="Google Shape;827;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32</a:t>
            </a:fld>
            <a:endParaRPr/>
          </a:p>
        </p:txBody>
      </p:sp>
    </p:spTree>
    <p:extLst>
      <p:ext uri="{BB962C8B-B14F-4D97-AF65-F5344CB8AC3E}">
        <p14:creationId xmlns:p14="http://schemas.microsoft.com/office/powerpoint/2010/main" val="38803933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
        <p:cNvGrpSpPr/>
        <p:nvPr/>
      </p:nvGrpSpPr>
      <p:grpSpPr>
        <a:xfrm>
          <a:off x="0" y="0"/>
          <a:ext cx="0" cy="0"/>
          <a:chOff x="0" y="0"/>
          <a:chExt cx="0" cy="0"/>
        </a:xfrm>
      </p:grpSpPr>
      <p:sp>
        <p:nvSpPr>
          <p:cNvPr id="894" name="Google Shape;894;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5" name="Google Shape;895;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4"/>
        <p:cNvGrpSpPr/>
        <p:nvPr/>
      </p:nvGrpSpPr>
      <p:grpSpPr>
        <a:xfrm>
          <a:off x="0" y="0"/>
          <a:ext cx="0" cy="0"/>
          <a:chOff x="0" y="0"/>
          <a:chExt cx="0" cy="0"/>
        </a:xfrm>
      </p:grpSpPr>
      <p:sp>
        <p:nvSpPr>
          <p:cNvPr id="905" name="Google Shape;905;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6" name="Google Shape;906;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Google Shape;938;p7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9" name="Google Shape;939;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1"/>
        <p:cNvGrpSpPr/>
        <p:nvPr/>
      </p:nvGrpSpPr>
      <p:grpSpPr>
        <a:xfrm>
          <a:off x="0" y="0"/>
          <a:ext cx="0" cy="0"/>
          <a:chOff x="0" y="0"/>
          <a:chExt cx="0" cy="0"/>
        </a:xfrm>
      </p:grpSpPr>
      <p:sp>
        <p:nvSpPr>
          <p:cNvPr id="942" name="Google Shape;942;p7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3" name="Google Shape;943;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777435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217993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621200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720971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634913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4"/>
        <p:cNvGrpSpPr/>
        <p:nvPr/>
      </p:nvGrpSpPr>
      <p:grpSpPr>
        <a:xfrm>
          <a:off x="0" y="0"/>
          <a:ext cx="0" cy="0"/>
          <a:chOff x="0" y="0"/>
          <a:chExt cx="0" cy="0"/>
        </a:xfrm>
      </p:grpSpPr>
      <p:sp>
        <p:nvSpPr>
          <p:cNvPr id="965" name="Google Shape;965;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6" name="Google Shape;96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489711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586972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358085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48646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3"/>
        <p:cNvGrpSpPr/>
        <p:nvPr/>
      </p:nvGrpSpPr>
      <p:grpSpPr>
        <a:xfrm>
          <a:off x="0" y="0"/>
          <a:ext cx="0" cy="0"/>
          <a:chOff x="0" y="0"/>
          <a:chExt cx="0" cy="0"/>
        </a:xfrm>
      </p:grpSpPr>
      <p:sp>
        <p:nvSpPr>
          <p:cNvPr id="1014" name="Google Shape;1014;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5" name="Google Shape;1015;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037914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615371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9"/>
        <p:cNvGrpSpPr/>
        <p:nvPr/>
      </p:nvGrpSpPr>
      <p:grpSpPr>
        <a:xfrm>
          <a:off x="0" y="0"/>
          <a:ext cx="0" cy="0"/>
          <a:chOff x="0" y="0"/>
          <a:chExt cx="0" cy="0"/>
        </a:xfrm>
      </p:grpSpPr>
      <p:sp>
        <p:nvSpPr>
          <p:cNvPr id="920" name="Google Shape;920;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1" name="Google Shape;921;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876154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498697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164546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964458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30029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1" name="Google Shape;971;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942954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620585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333410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396435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712730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9"/>
        <p:cNvGrpSpPr/>
        <p:nvPr/>
      </p:nvGrpSpPr>
      <p:grpSpPr>
        <a:xfrm>
          <a:off x="0" y="0"/>
          <a:ext cx="0" cy="0"/>
          <a:chOff x="0" y="0"/>
          <a:chExt cx="0" cy="0"/>
        </a:xfrm>
      </p:grpSpPr>
      <p:sp>
        <p:nvSpPr>
          <p:cNvPr id="1090" name="Google Shape;1090;p8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1" name="Google Shape;1091;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4"/>
        <p:cNvGrpSpPr/>
        <p:nvPr/>
      </p:nvGrpSpPr>
      <p:grpSpPr>
        <a:xfrm>
          <a:off x="0" y="0"/>
          <a:ext cx="0" cy="0"/>
          <a:chOff x="0" y="0"/>
          <a:chExt cx="0" cy="0"/>
        </a:xfrm>
      </p:grpSpPr>
      <p:sp>
        <p:nvSpPr>
          <p:cNvPr id="1095" name="Google Shape;1095;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96" name="Google Shape;1096;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5"/>
        <p:cNvGrpSpPr/>
        <p:nvPr/>
      </p:nvGrpSpPr>
      <p:grpSpPr>
        <a:xfrm>
          <a:off x="0" y="0"/>
          <a:ext cx="0" cy="0"/>
          <a:chOff x="0" y="0"/>
          <a:chExt cx="0" cy="0"/>
        </a:xfrm>
      </p:grpSpPr>
      <p:sp>
        <p:nvSpPr>
          <p:cNvPr id="1126" name="Google Shape;1126;p1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27" name="Google Shape;1127;p1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3"/>
        <p:cNvGrpSpPr/>
        <p:nvPr/>
      </p:nvGrpSpPr>
      <p:grpSpPr>
        <a:xfrm>
          <a:off x="0" y="0"/>
          <a:ext cx="0" cy="0"/>
          <a:chOff x="0" y="0"/>
          <a:chExt cx="0" cy="0"/>
        </a:xfrm>
      </p:grpSpPr>
      <p:sp>
        <p:nvSpPr>
          <p:cNvPr id="1134" name="Google Shape;1134;p1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35" name="Google Shape;1135;p1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gif"/><Relationship Id="rId1" Type="http://schemas.openxmlformats.org/officeDocument/2006/relationships/slideMaster" Target="../slideMasters/slideMaster2.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5"/>
        <p:cNvGrpSpPr/>
        <p:nvPr/>
      </p:nvGrpSpPr>
      <p:grpSpPr>
        <a:xfrm>
          <a:off x="0" y="0"/>
          <a:ext cx="0" cy="0"/>
          <a:chOff x="0" y="0"/>
          <a:chExt cx="0" cy="0"/>
        </a:xfrm>
      </p:grpSpPr>
      <p:sp>
        <p:nvSpPr>
          <p:cNvPr id="16" name="Google Shape;16;p7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60"/>
        <p:cNvGrpSpPr/>
        <p:nvPr/>
      </p:nvGrpSpPr>
      <p:grpSpPr>
        <a:xfrm>
          <a:off x="0" y="0"/>
          <a:ext cx="0" cy="0"/>
          <a:chOff x="0" y="0"/>
          <a:chExt cx="0" cy="0"/>
        </a:xfrm>
      </p:grpSpPr>
      <p:sp>
        <p:nvSpPr>
          <p:cNvPr id="61" name="Google Shape;61;p7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7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7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4"/>
        <p:cNvGrpSpPr/>
        <p:nvPr/>
      </p:nvGrpSpPr>
      <p:grpSpPr>
        <a:xfrm>
          <a:off x="0" y="0"/>
          <a:ext cx="0" cy="0"/>
          <a:chOff x="0" y="0"/>
          <a:chExt cx="0" cy="0"/>
        </a:xfrm>
      </p:grpSpPr>
      <p:sp>
        <p:nvSpPr>
          <p:cNvPr id="65" name="Google Shape;65;p11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66" name="Google Shape;66;p1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
        <p:nvSpPr>
          <p:cNvPr id="69" name="Google Shape;69;p11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0" name="Google Shape;70;p11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392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1" name="Google Shape;71;p11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1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73" name="Google Shape;73;p11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D8E2F3"/>
        </a:solidFill>
        <a:effectLst/>
      </p:bgPr>
    </p:bg>
    <p:spTree>
      <p:nvGrpSpPr>
        <p:cNvPr id="1" name="Shape 74"/>
        <p:cNvGrpSpPr/>
        <p:nvPr/>
      </p:nvGrpSpPr>
      <p:grpSpPr>
        <a:xfrm>
          <a:off x="0" y="0"/>
          <a:ext cx="0" cy="0"/>
          <a:chOff x="0" y="0"/>
          <a:chExt cx="0" cy="0"/>
        </a:xfrm>
      </p:grpSpPr>
      <p:sp>
        <p:nvSpPr>
          <p:cNvPr id="75" name="Google Shape;75;p1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7" name="Google Shape;77;p1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80"/>
        <p:cNvGrpSpPr/>
        <p:nvPr/>
      </p:nvGrpSpPr>
      <p:grpSpPr>
        <a:xfrm>
          <a:off x="0" y="0"/>
          <a:ext cx="0" cy="0"/>
          <a:chOff x="0" y="0"/>
          <a:chExt cx="0" cy="0"/>
        </a:xfrm>
      </p:grpSpPr>
      <p:sp>
        <p:nvSpPr>
          <p:cNvPr id="81" name="Google Shape;81;p1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1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1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1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re de section">
  <p:cSld name="Titre de section">
    <p:spTree>
      <p:nvGrpSpPr>
        <p:cNvPr id="1" name="Shape 86"/>
        <p:cNvGrpSpPr/>
        <p:nvPr/>
      </p:nvGrpSpPr>
      <p:grpSpPr>
        <a:xfrm>
          <a:off x="0" y="0"/>
          <a:ext cx="0" cy="0"/>
          <a:chOff x="0" y="0"/>
          <a:chExt cx="0" cy="0"/>
        </a:xfrm>
      </p:grpSpPr>
      <p:sp>
        <p:nvSpPr>
          <p:cNvPr id="87" name="Google Shape;87;p1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89" name="Google Shape;89;p1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1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92"/>
        <p:cNvGrpSpPr/>
        <p:nvPr/>
      </p:nvGrpSpPr>
      <p:grpSpPr>
        <a:xfrm>
          <a:off x="0" y="0"/>
          <a:ext cx="0" cy="0"/>
          <a:chOff x="0" y="0"/>
          <a:chExt cx="0" cy="0"/>
        </a:xfrm>
      </p:grpSpPr>
      <p:sp>
        <p:nvSpPr>
          <p:cNvPr id="93" name="Google Shape;93;p1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1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6" name="Google Shape;96;p1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1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1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99"/>
        <p:cNvGrpSpPr/>
        <p:nvPr/>
      </p:nvGrpSpPr>
      <p:grpSpPr>
        <a:xfrm>
          <a:off x="0" y="0"/>
          <a:ext cx="0" cy="0"/>
          <a:chOff x="0" y="0"/>
          <a:chExt cx="0" cy="0"/>
        </a:xfrm>
      </p:grpSpPr>
      <p:sp>
        <p:nvSpPr>
          <p:cNvPr id="100" name="Google Shape;100;p1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1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1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1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104"/>
        <p:cNvGrpSpPr/>
        <p:nvPr/>
      </p:nvGrpSpPr>
      <p:grpSpPr>
        <a:xfrm>
          <a:off x="0" y="0"/>
          <a:ext cx="0" cy="0"/>
          <a:chOff x="0" y="0"/>
          <a:chExt cx="0" cy="0"/>
        </a:xfrm>
      </p:grpSpPr>
      <p:sp>
        <p:nvSpPr>
          <p:cNvPr id="105" name="Google Shape;105;p1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11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7" name="Google Shape;107;p11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8" name="Google Shape;108;p1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1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1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uverture de la séance">
  <p:cSld name="Ouverture de la séance">
    <p:bg>
      <p:bgPr>
        <a:gradFill>
          <a:gsLst>
            <a:gs pos="0">
              <a:srgbClr val="F19D19"/>
            </a:gs>
            <a:gs pos="3000">
              <a:schemeClr val="lt1"/>
            </a:gs>
            <a:gs pos="94000">
              <a:srgbClr val="F19D19"/>
            </a:gs>
            <a:gs pos="100000">
              <a:srgbClr val="F19D19"/>
            </a:gs>
          </a:gsLst>
          <a:path path="circle">
            <a:fillToRect l="50000" t="50000" r="50000" b="50000"/>
          </a:path>
          <a:tileRect/>
        </a:gradFill>
        <a:effectLst/>
      </p:bgPr>
    </p:bg>
    <p:spTree>
      <p:nvGrpSpPr>
        <p:cNvPr id="1" name="Shape 54"/>
        <p:cNvGrpSpPr/>
        <p:nvPr/>
      </p:nvGrpSpPr>
      <p:grpSpPr>
        <a:xfrm>
          <a:off x="0" y="0"/>
          <a:ext cx="0" cy="0"/>
          <a:chOff x="0" y="0"/>
          <a:chExt cx="0" cy="0"/>
        </a:xfrm>
      </p:grpSpPr>
      <p:grpSp>
        <p:nvGrpSpPr>
          <p:cNvPr id="55" name="Google Shape;55;p38"/>
          <p:cNvGrpSpPr/>
          <p:nvPr/>
        </p:nvGrpSpPr>
        <p:grpSpPr>
          <a:xfrm>
            <a:off x="812158" y="844906"/>
            <a:ext cx="10567685" cy="5198169"/>
            <a:chOff x="2184399" y="1402024"/>
            <a:chExt cx="7823200" cy="4942038"/>
          </a:xfrm>
        </p:grpSpPr>
        <p:sp>
          <p:nvSpPr>
            <p:cNvPr id="56" name="Google Shape;56;p38"/>
            <p:cNvSpPr/>
            <p:nvPr/>
          </p:nvSpPr>
          <p:spPr>
            <a:xfrm>
              <a:off x="2184399" y="1402024"/>
              <a:ext cx="7823200" cy="4942038"/>
            </a:xfrm>
            <a:prstGeom prst="roundRect">
              <a:avLst>
                <a:gd name="adj" fmla="val 2665"/>
              </a:avLst>
            </a:prstGeom>
            <a:solidFill>
              <a:srgbClr val="F19D19"/>
            </a:solidFill>
            <a:ln w="25400" cap="flat" cmpd="sng">
              <a:solidFill>
                <a:srgbClr val="F19D19"/>
              </a:solidFill>
              <a:prstDash val="solid"/>
              <a:round/>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7" name="Google Shape;57;p38"/>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p:txBody>
        </p:sp>
      </p:grpSp>
      <p:sp>
        <p:nvSpPr>
          <p:cNvPr id="58" name="Google Shape;58;p38"/>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9" name="Google Shape;59;p38"/>
          <p:cNvSpPr txBox="1"/>
          <p:nvPr/>
        </p:nvSpPr>
        <p:spPr>
          <a:xfrm>
            <a:off x="946951" y="3651380"/>
            <a:ext cx="10298101"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ar-MA" sz="4400" b="1" i="0" u="none" strike="noStrike" cap="none">
                <a:solidFill>
                  <a:srgbClr val="F19D19"/>
                </a:solidFill>
                <a:latin typeface="Calibri"/>
                <a:ea typeface="Calibri"/>
                <a:cs typeface="Calibri"/>
                <a:sym typeface="Calibri"/>
              </a:rPr>
              <a:t>افتتاح الحصة</a:t>
            </a:r>
            <a:endParaRPr sz="4400" b="1" i="0" u="none" strike="noStrike" cap="none">
              <a:solidFill>
                <a:srgbClr val="F19D19"/>
              </a:solidFill>
              <a:latin typeface="Calibri"/>
              <a:ea typeface="Calibri"/>
              <a:cs typeface="Calibri"/>
              <a:sym typeface="Calibri"/>
            </a:endParaRPr>
          </a:p>
        </p:txBody>
      </p:sp>
      <p:pic>
        <p:nvPicPr>
          <p:cNvPr id="60" name="Google Shape;60;p38"/>
          <p:cNvPicPr preferRelativeResize="0"/>
          <p:nvPr/>
        </p:nvPicPr>
        <p:blipFill rotWithShape="1">
          <a:blip r:embed="rId3">
            <a:alphaModFix/>
          </a:blip>
          <a:srcRect/>
          <a:stretch/>
        </p:blipFill>
        <p:spPr>
          <a:xfrm>
            <a:off x="4973623" y="1310778"/>
            <a:ext cx="2096135" cy="2158333"/>
          </a:xfrm>
          <a:prstGeom prst="rect">
            <a:avLst/>
          </a:prstGeom>
          <a:noFill/>
          <a:ln>
            <a:noFill/>
          </a:ln>
        </p:spPr>
      </p:pic>
      <p:pic>
        <p:nvPicPr>
          <p:cNvPr id="61" name="Google Shape;61;p38"/>
          <p:cNvPicPr preferRelativeResize="0"/>
          <p:nvPr/>
        </p:nvPicPr>
        <p:blipFill rotWithShape="1">
          <a:blip r:embed="rId4">
            <a:alphaModFix/>
          </a:blip>
          <a:srcRect/>
          <a:stretch/>
        </p:blipFill>
        <p:spPr>
          <a:xfrm>
            <a:off x="6261214" y="1609414"/>
            <a:ext cx="649253" cy="649253"/>
          </a:xfrm>
          <a:prstGeom prst="rect">
            <a:avLst/>
          </a:prstGeom>
          <a:noFill/>
          <a:ln>
            <a:noFill/>
          </a:ln>
        </p:spPr>
      </p:pic>
      <p:sp>
        <p:nvSpPr>
          <p:cNvPr id="62" name="Google Shape;62;p38"/>
          <p:cNvSpPr txBox="1">
            <a:spLocks noGrp="1"/>
          </p:cNvSpPr>
          <p:nvPr>
            <p:ph type="body" idx="1"/>
          </p:nvPr>
        </p:nvSpPr>
        <p:spPr>
          <a:xfrm>
            <a:off x="8686801" y="5236960"/>
            <a:ext cx="15987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30435258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21992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هيكلة الحصة">
    <p:bg>
      <p:bgPr>
        <a:solidFill>
          <a:srgbClr val="DCE6F2"/>
        </a:solidFill>
        <a:effectLst/>
      </p:bgPr>
    </p:bg>
    <p:spTree>
      <p:nvGrpSpPr>
        <p:cNvPr id="1" name=""/>
        <p:cNvGrpSpPr/>
        <p:nvPr/>
      </p:nvGrpSpPr>
      <p:grpSpPr>
        <a:xfrm>
          <a:off x="0" y="0"/>
          <a:ext cx="0" cy="0"/>
          <a:chOff x="0" y="0"/>
          <a:chExt cx="0" cy="0"/>
        </a:xfrm>
      </p:grpSpPr>
      <p:sp>
        <p:nvSpPr>
          <p:cNvPr id="18" name="Google Shape;384;p11">
            <a:extLst>
              <a:ext uri="{FF2B5EF4-FFF2-40B4-BE49-F238E27FC236}">
                <a16:creationId xmlns:a16="http://schemas.microsoft.com/office/drawing/2014/main" id="{AFD8F6C0-97D2-A4DB-1D3D-00D7426CFAB0}"/>
              </a:ext>
            </a:extLst>
          </p:cNvPr>
          <p:cNvSpPr/>
          <p:nvPr userDrawn="1"/>
        </p:nvSpPr>
        <p:spPr>
          <a:xfrm>
            <a:off x="5500020" y="429828"/>
            <a:ext cx="5817654"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lang="ar-MA" sz="3200" b="1" i="0" u="none" strike="noStrike" kern="1200" cap="none" spc="0" baseline="0" noProof="0" dirty="0">
                <a:solidFill>
                  <a:srgbClr val="44546A"/>
                </a:solidFill>
                <a:uFillTx/>
                <a:latin typeface="Calibri"/>
                <a:ea typeface="+mn-ea"/>
                <a:cs typeface="Arial"/>
                <a:sym typeface="Calibri"/>
              </a:rPr>
              <a:t>هيكلة الحصة</a:t>
            </a:r>
            <a:endParaRPr sz="3200" b="1" i="0" u="none" strike="noStrike" kern="1200" cap="none" spc="0" baseline="0" noProof="0" dirty="0">
              <a:solidFill>
                <a:srgbClr val="44546A"/>
              </a:solidFill>
              <a:uFillTx/>
              <a:latin typeface="Calibri"/>
              <a:ea typeface="+mn-ea"/>
              <a:cs typeface="Arial"/>
              <a:sym typeface="Calibri"/>
            </a:endParaRPr>
          </a:p>
        </p:txBody>
      </p:sp>
      <p:pic>
        <p:nvPicPr>
          <p:cNvPr id="19" name="Picture 2" descr="Image générée">
            <a:extLst>
              <a:ext uri="{FF2B5EF4-FFF2-40B4-BE49-F238E27FC236}">
                <a16:creationId xmlns:a16="http://schemas.microsoft.com/office/drawing/2014/main" id="{E6070E77-5D91-2F5E-4FCE-F3CEAB1C562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251;p28">
            <a:extLst>
              <a:ext uri="{FF2B5EF4-FFF2-40B4-BE49-F238E27FC236}">
                <a16:creationId xmlns:a16="http://schemas.microsoft.com/office/drawing/2014/main" id="{5E081C7A-23CB-F4B2-682A-3BB8946E08A7}"/>
              </a:ext>
            </a:extLst>
          </p:cNvPr>
          <p:cNvSpPr/>
          <p:nvPr/>
        </p:nvSpPr>
        <p:spPr>
          <a:xfrm>
            <a:off x="1357756" y="1413164"/>
            <a:ext cx="9407226" cy="4073236"/>
          </a:xfrm>
          <a:custGeom>
            <a:avLst>
              <a:gd name="f0" fmla="val 1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4" name="Google Shape;252;p28">
            <a:extLst>
              <a:ext uri="{FF2B5EF4-FFF2-40B4-BE49-F238E27FC236}">
                <a16:creationId xmlns:a16="http://schemas.microsoft.com/office/drawing/2014/main" id="{DEEF5A0D-BA11-7CD8-1FBB-32896D83156C}"/>
              </a:ext>
            </a:extLst>
          </p:cNvPr>
          <p:cNvSpPr/>
          <p:nvPr/>
        </p:nvSpPr>
        <p:spPr>
          <a:xfrm>
            <a:off x="1593283" y="1662545"/>
            <a:ext cx="8950037" cy="3560620"/>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nvGrpSpPr>
          <p:cNvPr id="5" name="Group 4">
            <a:extLst>
              <a:ext uri="{FF2B5EF4-FFF2-40B4-BE49-F238E27FC236}">
                <a16:creationId xmlns:a16="http://schemas.microsoft.com/office/drawing/2014/main" id="{5FF7D348-776F-4D7D-C310-0FFCF5BC9EBF}"/>
              </a:ext>
            </a:extLst>
          </p:cNvPr>
          <p:cNvGrpSpPr/>
          <p:nvPr userDrawn="1"/>
        </p:nvGrpSpPr>
        <p:grpSpPr>
          <a:xfrm>
            <a:off x="1727870" y="1914415"/>
            <a:ext cx="8585152" cy="548005"/>
            <a:chOff x="2156845" y="1060636"/>
            <a:chExt cx="5246201" cy="411004"/>
          </a:xfrm>
        </p:grpSpPr>
        <p:sp>
          <p:nvSpPr>
            <p:cNvPr id="7" name="Google Shape;276;p28">
              <a:extLst>
                <a:ext uri="{FF2B5EF4-FFF2-40B4-BE49-F238E27FC236}">
                  <a16:creationId xmlns:a16="http://schemas.microsoft.com/office/drawing/2014/main" id="{5EAB11A8-BD01-C376-CFE0-F58AFFA72812}"/>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8" name="Google Shape;278;p28">
              <a:extLst>
                <a:ext uri="{FF2B5EF4-FFF2-40B4-BE49-F238E27FC236}">
                  <a16:creationId xmlns:a16="http://schemas.microsoft.com/office/drawing/2014/main" id="{E20C289B-96E2-E6F5-C380-0978883F59AA}"/>
                </a:ext>
              </a:extLst>
            </p:cNvPr>
            <p:cNvSpPr/>
            <p:nvPr/>
          </p:nvSpPr>
          <p:spPr>
            <a:xfrm>
              <a:off x="2173655"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6" name="Google Shape;275;p28">
              <a:extLst>
                <a:ext uri="{FF2B5EF4-FFF2-40B4-BE49-F238E27FC236}">
                  <a16:creationId xmlns:a16="http://schemas.microsoft.com/office/drawing/2014/main" id="{2E44366A-CF59-DDBD-8F48-9E043EB2EB0B}"/>
                </a:ext>
              </a:extLst>
            </p:cNvPr>
            <p:cNvSpPr/>
            <p:nvPr/>
          </p:nvSpPr>
          <p:spPr>
            <a:xfrm>
              <a:off x="7029051" y="1128589"/>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grpSp>
      <p:sp>
        <p:nvSpPr>
          <p:cNvPr id="11" name="Google Shape;276;p28">
            <a:extLst>
              <a:ext uri="{FF2B5EF4-FFF2-40B4-BE49-F238E27FC236}">
                <a16:creationId xmlns:a16="http://schemas.microsoft.com/office/drawing/2014/main" id="{FC4C7945-74AB-9B1B-E501-73EE18C73FB4}"/>
              </a:ext>
            </a:extLst>
          </p:cNvPr>
          <p:cNvSpPr/>
          <p:nvPr userDrawn="1"/>
        </p:nvSpPr>
        <p:spPr>
          <a:xfrm>
            <a:off x="1727871" y="2740793"/>
            <a:ext cx="8585151"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dirty="0">
              <a:solidFill>
                <a:srgbClr val="44546A"/>
              </a:solidFill>
              <a:latin typeface="Calibri" panose="020F0502020204030204" pitchFamily="34" charset="0"/>
              <a:ea typeface="Calibri"/>
              <a:cs typeface="Calibri" panose="020F0502020204030204" pitchFamily="34" charset="0"/>
              <a:sym typeface="Arial"/>
            </a:endParaRPr>
          </a:p>
        </p:txBody>
      </p:sp>
      <p:grpSp>
        <p:nvGrpSpPr>
          <p:cNvPr id="13" name="Group 12">
            <a:extLst>
              <a:ext uri="{FF2B5EF4-FFF2-40B4-BE49-F238E27FC236}">
                <a16:creationId xmlns:a16="http://schemas.microsoft.com/office/drawing/2014/main" id="{B9CDD6BA-A89F-0F3A-CF4D-5CF74E7FB677}"/>
              </a:ext>
            </a:extLst>
          </p:cNvPr>
          <p:cNvGrpSpPr/>
          <p:nvPr userDrawn="1"/>
        </p:nvGrpSpPr>
        <p:grpSpPr>
          <a:xfrm>
            <a:off x="1727870" y="3567172"/>
            <a:ext cx="8585152" cy="548005"/>
            <a:chOff x="2156845" y="1060636"/>
            <a:chExt cx="5230662" cy="411004"/>
          </a:xfrm>
        </p:grpSpPr>
        <p:sp>
          <p:nvSpPr>
            <p:cNvPr id="15" name="Google Shape;276;p28">
              <a:extLst>
                <a:ext uri="{FF2B5EF4-FFF2-40B4-BE49-F238E27FC236}">
                  <a16:creationId xmlns:a16="http://schemas.microsoft.com/office/drawing/2014/main" id="{39088B4F-EF24-6B40-5FD7-CB8BA73357FD}"/>
                </a:ext>
              </a:extLst>
            </p:cNvPr>
            <p:cNvSpPr/>
            <p:nvPr/>
          </p:nvSpPr>
          <p:spPr>
            <a:xfrm>
              <a:off x="2156845" y="1060636"/>
              <a:ext cx="5230662"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16" name="Google Shape;278;p28">
              <a:extLst>
                <a:ext uri="{FF2B5EF4-FFF2-40B4-BE49-F238E27FC236}">
                  <a16:creationId xmlns:a16="http://schemas.microsoft.com/office/drawing/2014/main" id="{5079C899-8F81-59EC-C74F-ADB63754A339}"/>
                </a:ext>
              </a:extLst>
            </p:cNvPr>
            <p:cNvSpPr/>
            <p:nvPr/>
          </p:nvSpPr>
          <p:spPr>
            <a:xfrm>
              <a:off x="2173605" y="1060872"/>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14" name="Google Shape;275;p28">
              <a:extLst>
                <a:ext uri="{FF2B5EF4-FFF2-40B4-BE49-F238E27FC236}">
                  <a16:creationId xmlns:a16="http://schemas.microsoft.com/office/drawing/2014/main" id="{B8A3F35E-B041-93FC-B0C1-1195D0083869}"/>
                </a:ext>
              </a:extLst>
            </p:cNvPr>
            <p:cNvSpPr/>
            <p:nvPr/>
          </p:nvSpPr>
          <p:spPr>
            <a:xfrm>
              <a:off x="7022854" y="112589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grpSp>
      <p:grpSp>
        <p:nvGrpSpPr>
          <p:cNvPr id="17" name="Group 16">
            <a:extLst>
              <a:ext uri="{FF2B5EF4-FFF2-40B4-BE49-F238E27FC236}">
                <a16:creationId xmlns:a16="http://schemas.microsoft.com/office/drawing/2014/main" id="{3277A013-A45D-6F49-2975-E68695BEA8DA}"/>
              </a:ext>
            </a:extLst>
          </p:cNvPr>
          <p:cNvGrpSpPr/>
          <p:nvPr userDrawn="1"/>
        </p:nvGrpSpPr>
        <p:grpSpPr>
          <a:xfrm>
            <a:off x="1727870" y="4432982"/>
            <a:ext cx="8557644" cy="548008"/>
            <a:chOff x="2181743" y="1049983"/>
            <a:chExt cx="5221155" cy="411004"/>
          </a:xfrm>
        </p:grpSpPr>
        <p:sp>
          <p:nvSpPr>
            <p:cNvPr id="21" name="Google Shape;276;p28">
              <a:extLst>
                <a:ext uri="{FF2B5EF4-FFF2-40B4-BE49-F238E27FC236}">
                  <a16:creationId xmlns:a16="http://schemas.microsoft.com/office/drawing/2014/main" id="{2732F590-53C3-5C44-FED7-8EDE186D8362}"/>
                </a:ext>
              </a:extLst>
            </p:cNvPr>
            <p:cNvSpPr/>
            <p:nvPr/>
          </p:nvSpPr>
          <p:spPr>
            <a:xfrm>
              <a:off x="2181743" y="1049983"/>
              <a:ext cx="5221155"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5;p28">
              <a:extLst>
                <a:ext uri="{FF2B5EF4-FFF2-40B4-BE49-F238E27FC236}">
                  <a16:creationId xmlns:a16="http://schemas.microsoft.com/office/drawing/2014/main" id="{6F13239F-8DB9-944C-AA45-ACC764B18727}"/>
                </a:ext>
              </a:extLst>
            </p:cNvPr>
            <p:cNvSpPr/>
            <p:nvPr/>
          </p:nvSpPr>
          <p:spPr>
            <a:xfrm>
              <a:off x="7071105" y="1107283"/>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grpSp>
      <p:sp>
        <p:nvSpPr>
          <p:cNvPr id="26" name="Text Placeholder 59">
            <a:extLst>
              <a:ext uri="{FF2B5EF4-FFF2-40B4-BE49-F238E27FC236}">
                <a16:creationId xmlns:a16="http://schemas.microsoft.com/office/drawing/2014/main" id="{2D6FDE8E-9615-9E05-F568-F1873FAF5A7B}"/>
              </a:ext>
            </a:extLst>
          </p:cNvPr>
          <p:cNvSpPr>
            <a:spLocks noGrp="1"/>
          </p:cNvSpPr>
          <p:nvPr userDrawn="1">
            <p:ph type="body" sz="quarter" idx="12" hasCustomPrompt="1"/>
          </p:nvPr>
        </p:nvSpPr>
        <p:spPr>
          <a:xfrm>
            <a:off x="2543375" y="1954844"/>
            <a:ext cx="1212286"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 10دقائق</a:t>
            </a:r>
            <a:endParaRPr lang="fr-FR" dirty="0"/>
          </a:p>
        </p:txBody>
      </p:sp>
      <p:sp>
        <p:nvSpPr>
          <p:cNvPr id="28" name="Text Placeholder 59">
            <a:extLst>
              <a:ext uri="{FF2B5EF4-FFF2-40B4-BE49-F238E27FC236}">
                <a16:creationId xmlns:a16="http://schemas.microsoft.com/office/drawing/2014/main" id="{7DF02EAC-ED72-916A-5E5E-535B95FC9A73}"/>
              </a:ext>
            </a:extLst>
          </p:cNvPr>
          <p:cNvSpPr>
            <a:spLocks noGrp="1"/>
          </p:cNvSpPr>
          <p:nvPr userDrawn="1">
            <p:ph type="body" sz="quarter" idx="16" hasCustomPrompt="1"/>
          </p:nvPr>
        </p:nvSpPr>
        <p:spPr>
          <a:xfrm>
            <a:off x="4558155" y="2784394"/>
            <a:ext cx="504433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أكتسب</a:t>
            </a:r>
            <a:endParaRPr lang="en-US" sz="2400" b="1" kern="0" dirty="0">
              <a:solidFill>
                <a:srgbClr val="44546A"/>
              </a:solidFill>
              <a:latin typeface="Calibri"/>
              <a:ea typeface="Calibri"/>
              <a:cs typeface="Calibri"/>
            </a:endParaRPr>
          </a:p>
        </p:txBody>
      </p:sp>
      <p:sp>
        <p:nvSpPr>
          <p:cNvPr id="29" name="Text Placeholder 59">
            <a:extLst>
              <a:ext uri="{FF2B5EF4-FFF2-40B4-BE49-F238E27FC236}">
                <a16:creationId xmlns:a16="http://schemas.microsoft.com/office/drawing/2014/main" id="{BA6AAA0D-98B6-2DFF-58DA-236A8AF6E8B5}"/>
              </a:ext>
            </a:extLst>
          </p:cNvPr>
          <p:cNvSpPr>
            <a:spLocks noGrp="1"/>
          </p:cNvSpPr>
          <p:nvPr userDrawn="1">
            <p:ph type="body" sz="quarter" idx="17" hasCustomPrompt="1"/>
          </p:nvPr>
        </p:nvSpPr>
        <p:spPr>
          <a:xfrm>
            <a:off x="4558155" y="3621380"/>
            <a:ext cx="504433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ar-MA" sz="2400" b="1" kern="0" dirty="0">
                <a:solidFill>
                  <a:srgbClr val="44546A"/>
                </a:solidFill>
                <a:latin typeface="Calibri"/>
                <a:ea typeface="Calibri"/>
                <a:cs typeface="Calibri"/>
              </a:rPr>
              <a:t>أطبق</a:t>
            </a:r>
            <a:endParaRPr lang="en-US" sz="2400" b="1" kern="0" dirty="0">
              <a:solidFill>
                <a:srgbClr val="44546A"/>
              </a:solidFill>
              <a:latin typeface="Calibri"/>
              <a:ea typeface="Calibri"/>
              <a:cs typeface="Calibri"/>
            </a:endParaRPr>
          </a:p>
        </p:txBody>
      </p:sp>
      <p:sp>
        <p:nvSpPr>
          <p:cNvPr id="34" name="Text Placeholder 59">
            <a:extLst>
              <a:ext uri="{FF2B5EF4-FFF2-40B4-BE49-F238E27FC236}">
                <a16:creationId xmlns:a16="http://schemas.microsoft.com/office/drawing/2014/main" id="{DA9A1411-16FC-452A-933A-88A8EF74C813}"/>
              </a:ext>
            </a:extLst>
          </p:cNvPr>
          <p:cNvSpPr>
            <a:spLocks noGrp="1"/>
          </p:cNvSpPr>
          <p:nvPr userDrawn="1">
            <p:ph type="body" sz="quarter" idx="18" hasCustomPrompt="1"/>
          </p:nvPr>
        </p:nvSpPr>
        <p:spPr>
          <a:xfrm>
            <a:off x="4558155" y="1963761"/>
            <a:ext cx="5044339"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افتتاح الحصة</a:t>
            </a:r>
            <a:endParaRPr lang="en-US" sz="2400" b="1" kern="0" dirty="0">
              <a:solidFill>
                <a:srgbClr val="44546A"/>
              </a:solidFill>
              <a:latin typeface="Calibri"/>
              <a:ea typeface="Calibri"/>
              <a:cs typeface="Calibri"/>
            </a:endParaRPr>
          </a:p>
        </p:txBody>
      </p:sp>
      <p:sp>
        <p:nvSpPr>
          <p:cNvPr id="36" name="Text Placeholder 59">
            <a:extLst>
              <a:ext uri="{FF2B5EF4-FFF2-40B4-BE49-F238E27FC236}">
                <a16:creationId xmlns:a16="http://schemas.microsoft.com/office/drawing/2014/main" id="{56B89A21-69EB-C235-2025-D389A096FA3B}"/>
              </a:ext>
            </a:extLst>
          </p:cNvPr>
          <p:cNvSpPr>
            <a:spLocks noGrp="1"/>
          </p:cNvSpPr>
          <p:nvPr userDrawn="1">
            <p:ph type="body" sz="quarter" idx="20" hasCustomPrompt="1"/>
          </p:nvPr>
        </p:nvSpPr>
        <p:spPr>
          <a:xfrm>
            <a:off x="2491895" y="2837871"/>
            <a:ext cx="1263765"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15 دقائق</a:t>
            </a:r>
            <a:endParaRPr lang="fr-FR" dirty="0"/>
          </a:p>
        </p:txBody>
      </p:sp>
      <p:sp>
        <p:nvSpPr>
          <p:cNvPr id="37" name="Text Placeholder 59">
            <a:extLst>
              <a:ext uri="{FF2B5EF4-FFF2-40B4-BE49-F238E27FC236}">
                <a16:creationId xmlns:a16="http://schemas.microsoft.com/office/drawing/2014/main" id="{9755BE96-F37E-B517-D812-A5D2070F5330}"/>
              </a:ext>
            </a:extLst>
          </p:cNvPr>
          <p:cNvSpPr>
            <a:spLocks noGrp="1"/>
          </p:cNvSpPr>
          <p:nvPr userDrawn="1">
            <p:ph type="body" sz="quarter" idx="21" hasCustomPrompt="1"/>
          </p:nvPr>
        </p:nvSpPr>
        <p:spPr>
          <a:xfrm>
            <a:off x="2543374" y="3621380"/>
            <a:ext cx="127874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 10 دقائق</a:t>
            </a:r>
            <a:endParaRPr lang="fr-FR" dirty="0"/>
          </a:p>
        </p:txBody>
      </p:sp>
      <p:sp>
        <p:nvSpPr>
          <p:cNvPr id="39" name="Google Shape;278;p28">
            <a:extLst>
              <a:ext uri="{FF2B5EF4-FFF2-40B4-BE49-F238E27FC236}">
                <a16:creationId xmlns:a16="http://schemas.microsoft.com/office/drawing/2014/main" id="{FBAEACA9-5BDB-1466-4C0F-471AB446323F}"/>
              </a:ext>
            </a:extLst>
          </p:cNvPr>
          <p:cNvSpPr/>
          <p:nvPr userDrawn="1"/>
        </p:nvSpPr>
        <p:spPr>
          <a:xfrm>
            <a:off x="1750744" y="4417789"/>
            <a:ext cx="639616"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Text Placeholder 59">
            <a:extLst>
              <a:ext uri="{FF2B5EF4-FFF2-40B4-BE49-F238E27FC236}">
                <a16:creationId xmlns:a16="http://schemas.microsoft.com/office/drawing/2014/main" id="{5F64F81A-D235-FE6C-0DA2-E92551CE03F7}"/>
              </a:ext>
            </a:extLst>
          </p:cNvPr>
          <p:cNvSpPr>
            <a:spLocks noGrp="1"/>
          </p:cNvSpPr>
          <p:nvPr userDrawn="1">
            <p:ph type="body" sz="quarter" idx="23" hasCustomPrompt="1"/>
          </p:nvPr>
        </p:nvSpPr>
        <p:spPr>
          <a:xfrm>
            <a:off x="2475559" y="4476586"/>
            <a:ext cx="1280099"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5 دقائق</a:t>
            </a:r>
            <a:endParaRPr lang="fr-FR" dirty="0"/>
          </a:p>
        </p:txBody>
      </p:sp>
      <p:sp>
        <p:nvSpPr>
          <p:cNvPr id="41" name="Text Placeholder 59">
            <a:extLst>
              <a:ext uri="{FF2B5EF4-FFF2-40B4-BE49-F238E27FC236}">
                <a16:creationId xmlns:a16="http://schemas.microsoft.com/office/drawing/2014/main" id="{2EDA4A82-BFC0-7B00-AAE6-B2DEC56D741F}"/>
              </a:ext>
            </a:extLst>
          </p:cNvPr>
          <p:cNvSpPr>
            <a:spLocks noGrp="1"/>
          </p:cNvSpPr>
          <p:nvPr userDrawn="1">
            <p:ph type="body" sz="quarter" idx="24" hasCustomPrompt="1"/>
          </p:nvPr>
        </p:nvSpPr>
        <p:spPr>
          <a:xfrm>
            <a:off x="4528561" y="4481761"/>
            <a:ext cx="5091127"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ar-MA" sz="2400" b="1" kern="0" dirty="0">
                <a:solidFill>
                  <a:srgbClr val="44546A"/>
                </a:solidFill>
                <a:latin typeface="Calibri"/>
                <a:ea typeface="Calibri"/>
                <a:cs typeface="Calibri"/>
              </a:rPr>
              <a:t>اختتام الحصة</a:t>
            </a:r>
            <a:endParaRPr lang="en-US" sz="2400" b="1" kern="0" dirty="0">
              <a:solidFill>
                <a:srgbClr val="44546A"/>
              </a:solidFill>
              <a:latin typeface="Calibri"/>
              <a:ea typeface="Calibri"/>
              <a:cs typeface="Calibri"/>
            </a:endParaRPr>
          </a:p>
        </p:txBody>
      </p:sp>
      <p:sp>
        <p:nvSpPr>
          <p:cNvPr id="10" name="Google Shape;275;p28">
            <a:extLst>
              <a:ext uri="{FF2B5EF4-FFF2-40B4-BE49-F238E27FC236}">
                <a16:creationId xmlns:a16="http://schemas.microsoft.com/office/drawing/2014/main" id="{CD567A08-3591-2022-126A-FADCBCD31CDA}"/>
              </a:ext>
            </a:extLst>
          </p:cNvPr>
          <p:cNvSpPr/>
          <p:nvPr userDrawn="1"/>
        </p:nvSpPr>
        <p:spPr>
          <a:xfrm>
            <a:off x="9772907" y="2801706"/>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2" name="Google Shape;278;p28">
            <a:extLst>
              <a:ext uri="{FF2B5EF4-FFF2-40B4-BE49-F238E27FC236}">
                <a16:creationId xmlns:a16="http://schemas.microsoft.com/office/drawing/2014/main" id="{81D15028-9129-B4B3-0EBD-E24485A51857}"/>
              </a:ext>
            </a:extLst>
          </p:cNvPr>
          <p:cNvSpPr/>
          <p:nvPr userDrawn="1"/>
        </p:nvSpPr>
        <p:spPr>
          <a:xfrm>
            <a:off x="1740097" y="2744359"/>
            <a:ext cx="637722"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Tree>
    <p:extLst>
      <p:ext uri="{BB962C8B-B14F-4D97-AF65-F5344CB8AC3E}">
        <p14:creationId xmlns:p14="http://schemas.microsoft.com/office/powerpoint/2010/main" val="1717891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apositive de titre">
  <p:cSld name="Diapositive de titre">
    <p:spTree>
      <p:nvGrpSpPr>
        <p:cNvPr id="1" name="Shape 117"/>
        <p:cNvGrpSpPr/>
        <p:nvPr/>
      </p:nvGrpSpPr>
      <p:grpSpPr>
        <a:xfrm>
          <a:off x="0" y="0"/>
          <a:ext cx="0" cy="0"/>
          <a:chOff x="0" y="0"/>
          <a:chExt cx="0" cy="0"/>
        </a:xfrm>
      </p:grpSpPr>
      <p:sp>
        <p:nvSpPr>
          <p:cNvPr id="118" name="Google Shape;118;p8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19" name="Google Shape;119;p8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8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8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grpSp>
        <p:nvGrpSpPr>
          <p:cNvPr id="122" name="Google Shape;122;p88"/>
          <p:cNvGrpSpPr/>
          <p:nvPr/>
        </p:nvGrpSpPr>
        <p:grpSpPr>
          <a:xfrm>
            <a:off x="0" y="-26503"/>
            <a:ext cx="12192000" cy="6858001"/>
            <a:chOff x="0" y="0"/>
            <a:chExt cx="13716000" cy="10287000"/>
          </a:xfrm>
        </p:grpSpPr>
        <p:sp>
          <p:nvSpPr>
            <p:cNvPr id="123" name="Google Shape;123;p88"/>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Dosis"/>
                <a:ea typeface="Dosis"/>
                <a:cs typeface="Dosis"/>
                <a:sym typeface="Dosis"/>
              </a:endParaRPr>
            </a:p>
          </p:txBody>
        </p:sp>
        <p:sp>
          <p:nvSpPr>
            <p:cNvPr id="124" name="Google Shape;124;p88"/>
            <p:cNvSpPr/>
            <p:nvPr/>
          </p:nvSpPr>
          <p:spPr>
            <a:xfrm>
              <a:off x="304801" y="920109"/>
              <a:ext cx="13106399" cy="9160152"/>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Dosis"/>
                <a:ea typeface="Dosis"/>
                <a:cs typeface="Dosis"/>
                <a:sym typeface="Dosis"/>
              </a:endParaRPr>
            </a:p>
          </p:txBody>
        </p:sp>
        <p:sp>
          <p:nvSpPr>
            <p:cNvPr id="125" name="Google Shape;125;p88"/>
            <p:cNvSpPr/>
            <p:nvPr/>
          </p:nvSpPr>
          <p:spPr>
            <a:xfrm>
              <a:off x="304801" y="310242"/>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Dosis"/>
                <a:ea typeface="Dosis"/>
                <a:cs typeface="Dosis"/>
                <a:sym typeface="Dosis"/>
              </a:endParaRPr>
            </a:p>
          </p:txBody>
        </p:sp>
      </p:grpSp>
      <p:sp>
        <p:nvSpPr>
          <p:cNvPr id="126" name="Google Shape;126;p88"/>
          <p:cNvSpPr/>
          <p:nvPr/>
        </p:nvSpPr>
        <p:spPr>
          <a:xfrm flipH="1">
            <a:off x="11353800" y="363227"/>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1" i="0" u="none" strike="noStrike" cap="none">
              <a:solidFill>
                <a:srgbClr val="7F7F7F"/>
              </a:solidFill>
              <a:latin typeface="Dosis"/>
              <a:ea typeface="Dosis"/>
              <a:cs typeface="Dosis"/>
              <a:sym typeface="Dosis"/>
            </a:endParaRPr>
          </a:p>
        </p:txBody>
      </p:sp>
      <p:sp>
        <p:nvSpPr>
          <p:cNvPr id="127" name="Google Shape;127;p88"/>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1800"/>
              <a:buFont typeface="Calibri"/>
              <a:buNone/>
              <a:defRPr sz="1800" b="0" i="1">
                <a:solidFill>
                  <a:srgbClr val="757070"/>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128"/>
        <p:cNvGrpSpPr/>
        <p:nvPr/>
      </p:nvGrpSpPr>
      <p:grpSpPr>
        <a:xfrm>
          <a:off x="0" y="0"/>
          <a:ext cx="0" cy="0"/>
          <a:chOff x="0" y="0"/>
          <a:chExt cx="0" cy="0"/>
        </a:xfrm>
      </p:grpSpPr>
      <p:sp>
        <p:nvSpPr>
          <p:cNvPr id="129" name="Google Shape;129;p9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9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9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42"/>
        <p:cNvGrpSpPr/>
        <p:nvPr/>
      </p:nvGrpSpPr>
      <p:grpSpPr>
        <a:xfrm>
          <a:off x="0" y="0"/>
          <a:ext cx="0" cy="0"/>
          <a:chOff x="0" y="0"/>
          <a:chExt cx="0" cy="0"/>
        </a:xfrm>
      </p:grpSpPr>
      <p:sp>
        <p:nvSpPr>
          <p:cNvPr id="143" name="Google Shape;143;p9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44" name="Google Shape;144;p95"/>
          <p:cNvSpPr txBox="1"/>
          <p:nvPr/>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45" name="Google Shape;145;p95"/>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46" name="Google Shape;146;p95"/>
          <p:cNvSpPr txBox="1">
            <a:spLocks noGrp="1"/>
          </p:cNvSpPr>
          <p:nvPr>
            <p:ph type="body" idx="1"/>
          </p:nvPr>
        </p:nvSpPr>
        <p:spPr>
          <a:xfrm>
            <a:off x="3715202" y="81025"/>
            <a:ext cx="4757738" cy="830956"/>
          </a:xfrm>
          <a:prstGeom prst="rect">
            <a:avLst/>
          </a:prstGeom>
          <a:noFill/>
          <a:ln>
            <a:noFill/>
          </a:ln>
        </p:spPr>
        <p:txBody>
          <a:bodyPr spcFirstLastPara="1" wrap="square" lIns="91425" tIns="45700" rIns="91425" bIns="45700" anchor="t" anchorCtr="0">
            <a:spAutoFit/>
          </a:bodyPr>
          <a:lstStyle>
            <a:lvl1pPr marL="457200" lvl="0" indent="-533400" algn="r">
              <a:lnSpc>
                <a:spcPct val="90000"/>
              </a:lnSpc>
              <a:spcBef>
                <a:spcPts val="1000"/>
              </a:spcBef>
              <a:spcAft>
                <a:spcPts val="0"/>
              </a:spcAft>
              <a:buClr>
                <a:schemeClr val="dk1"/>
              </a:buClr>
              <a:buSzPts val="4800"/>
              <a:buChar char="•"/>
              <a:defRPr sz="4800" b="1"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7" name="Google Shape;147;p95"/>
          <p:cNvSpPr txBox="1">
            <a:spLocks noGrp="1"/>
          </p:cNvSpPr>
          <p:nvPr>
            <p:ph type="body" idx="2"/>
          </p:nvPr>
        </p:nvSpPr>
        <p:spPr>
          <a:xfrm>
            <a:off x="671332" y="1678671"/>
            <a:ext cx="10845478" cy="784790"/>
          </a:xfrm>
          <a:prstGeom prst="rect">
            <a:avLst/>
          </a:prstGeom>
          <a:noFill/>
          <a:ln>
            <a:noFill/>
          </a:ln>
        </p:spPr>
        <p:txBody>
          <a:bodyPr spcFirstLastPara="1" wrap="square" lIns="91425" tIns="45700" rIns="91425" bIns="45700" anchor="t" anchorCtr="0">
            <a:spAutoFit/>
          </a:bodyPr>
          <a:lstStyle>
            <a:lvl1pPr marL="457200" lvl="0" indent="-419100" algn="r">
              <a:lnSpc>
                <a:spcPct val="90000"/>
              </a:lnSpc>
              <a:spcBef>
                <a:spcPts val="1000"/>
              </a:spcBef>
              <a:spcAft>
                <a:spcPts val="0"/>
              </a:spcAft>
              <a:buClr>
                <a:schemeClr val="dk1"/>
              </a:buClr>
              <a:buSzPts val="3000"/>
              <a:buChar char="•"/>
              <a:defRPr sz="3000" b="0"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sz="18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48"/>
        <p:cNvGrpSpPr/>
        <p:nvPr/>
      </p:nvGrpSpPr>
      <p:grpSpPr>
        <a:xfrm>
          <a:off x="0" y="0"/>
          <a:ext cx="0" cy="0"/>
          <a:chOff x="0" y="0"/>
          <a:chExt cx="0" cy="0"/>
        </a:xfrm>
      </p:grpSpPr>
      <p:sp>
        <p:nvSpPr>
          <p:cNvPr id="149" name="Google Shape;149;p98"/>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0" name="Google Shape;150;p9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9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9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
        <p:nvSpPr>
          <p:cNvPr id="153" name="Google Shape;153;p98"/>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4" name="Google Shape;154;p98"/>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392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5" name="Google Shape;155;p98"/>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6" name="Google Shape;156;p98"/>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57" name="Google Shape;157;p98"/>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D8E2F3"/>
        </a:solidFill>
        <a:effectLst/>
      </p:bgPr>
    </p:bg>
    <p:spTree>
      <p:nvGrpSpPr>
        <p:cNvPr id="1" name="Shape 158"/>
        <p:cNvGrpSpPr/>
        <p:nvPr/>
      </p:nvGrpSpPr>
      <p:grpSpPr>
        <a:xfrm>
          <a:off x="0" y="0"/>
          <a:ext cx="0" cy="0"/>
          <a:chOff x="0" y="0"/>
          <a:chExt cx="0" cy="0"/>
        </a:xfrm>
      </p:grpSpPr>
      <p:sp>
        <p:nvSpPr>
          <p:cNvPr id="159" name="Google Shape;159;p9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p9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61" name="Google Shape;161;p9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p9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3" name="Google Shape;163;p9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164"/>
        <p:cNvGrpSpPr/>
        <p:nvPr/>
      </p:nvGrpSpPr>
      <p:grpSpPr>
        <a:xfrm>
          <a:off x="0" y="0"/>
          <a:ext cx="0" cy="0"/>
          <a:chOff x="0" y="0"/>
          <a:chExt cx="0" cy="0"/>
        </a:xfrm>
      </p:grpSpPr>
      <p:sp>
        <p:nvSpPr>
          <p:cNvPr id="165" name="Google Shape;165;p10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6" name="Google Shape;166;p10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7" name="Google Shape;167;p10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 name="Google Shape;168;p10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 name="Google Shape;169;p10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re de section">
  <p:cSld name="Titre de section">
    <p:spTree>
      <p:nvGrpSpPr>
        <p:cNvPr id="1" name="Shape 170"/>
        <p:cNvGrpSpPr/>
        <p:nvPr/>
      </p:nvGrpSpPr>
      <p:grpSpPr>
        <a:xfrm>
          <a:off x="0" y="0"/>
          <a:ext cx="0" cy="0"/>
          <a:chOff x="0" y="0"/>
          <a:chExt cx="0" cy="0"/>
        </a:xfrm>
      </p:grpSpPr>
      <p:sp>
        <p:nvSpPr>
          <p:cNvPr id="171" name="Google Shape;171;p10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2" name="Google Shape;172;p10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73" name="Google Shape;173;p10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p10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5" name="Google Shape;175;p10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176"/>
        <p:cNvGrpSpPr/>
        <p:nvPr/>
      </p:nvGrpSpPr>
      <p:grpSpPr>
        <a:xfrm>
          <a:off x="0" y="0"/>
          <a:ext cx="0" cy="0"/>
          <a:chOff x="0" y="0"/>
          <a:chExt cx="0" cy="0"/>
        </a:xfrm>
      </p:grpSpPr>
      <p:sp>
        <p:nvSpPr>
          <p:cNvPr id="177" name="Google Shape;177;p10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8" name="Google Shape;178;p10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9" name="Google Shape;179;p10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0" name="Google Shape;180;p10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p10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2" name="Google Shape;182;p10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183"/>
        <p:cNvGrpSpPr/>
        <p:nvPr/>
      </p:nvGrpSpPr>
      <p:grpSpPr>
        <a:xfrm>
          <a:off x="0" y="0"/>
          <a:ext cx="0" cy="0"/>
          <a:chOff x="0" y="0"/>
          <a:chExt cx="0" cy="0"/>
        </a:xfrm>
      </p:grpSpPr>
      <p:sp>
        <p:nvSpPr>
          <p:cNvPr id="184" name="Google Shape;184;p10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5" name="Google Shape;185;p10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6" name="Google Shape;186;p10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 name="Google Shape;187;p10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188"/>
        <p:cNvGrpSpPr/>
        <p:nvPr/>
      </p:nvGrpSpPr>
      <p:grpSpPr>
        <a:xfrm>
          <a:off x="0" y="0"/>
          <a:ext cx="0" cy="0"/>
          <a:chOff x="0" y="0"/>
          <a:chExt cx="0" cy="0"/>
        </a:xfrm>
      </p:grpSpPr>
      <p:sp>
        <p:nvSpPr>
          <p:cNvPr id="189" name="Google Shape;189;p10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0" name="Google Shape;190;p10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91" name="Google Shape;191;p10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92" name="Google Shape;192;p10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3" name="Google Shape;193;p10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4" name="Google Shape;194;p10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73907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6402421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حديث غير رسمي">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999313"/>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MA" sz="5400" b="1" kern="0" dirty="0">
                <a:solidFill>
                  <a:srgbClr val="F19D19"/>
                </a:solidFill>
                <a:latin typeface="Calibri" panose="020F0502020204030204" pitchFamily="34" charset="0"/>
                <a:cs typeface="Calibri" panose="020F0502020204030204" pitchFamily="34" charset="0"/>
              </a:rPr>
              <a:t>حديث غير رسمي</a:t>
            </a:r>
            <a:endParaRPr lang="fr-FR" sz="5400" b="1" kern="0" dirty="0">
              <a:solidFill>
                <a:srgbClr val="F19D19"/>
              </a:solidFill>
              <a:latin typeface="Calibri" panose="020F0502020204030204" pitchFamily="34" charset="0"/>
              <a:cs typeface="Calibri" panose="020F050202020403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pic>
        <p:nvPicPr>
          <p:cNvPr id="3" name="Image 17">
            <a:extLst>
              <a:ext uri="{FF2B5EF4-FFF2-40B4-BE49-F238E27FC236}">
                <a16:creationId xmlns:a16="http://schemas.microsoft.com/office/drawing/2014/main" id="{9E41B293-06C3-31CE-BE3E-A25E6363B694}"/>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b="40889"/>
          <a:stretch/>
        </p:blipFill>
        <p:spPr>
          <a:xfrm>
            <a:off x="902886" y="2065568"/>
            <a:ext cx="3021413" cy="3298301"/>
          </a:xfrm>
          <a:prstGeom prst="rect">
            <a:avLst/>
          </a:prstGeom>
        </p:spPr>
      </p:pic>
      <p:sp>
        <p:nvSpPr>
          <p:cNvPr id="4" name="Freeform 17">
            <a:extLst>
              <a:ext uri="{FF2B5EF4-FFF2-40B4-BE49-F238E27FC236}">
                <a16:creationId xmlns:a16="http://schemas.microsoft.com/office/drawing/2014/main" id="{A30982FE-4800-1ED3-A939-7B22BEDB96C5}"/>
              </a:ext>
            </a:extLst>
          </p:cNvPr>
          <p:cNvSpPr>
            <a:spLocks noEditPoints="1"/>
          </p:cNvSpPr>
          <p:nvPr userDrawn="1"/>
        </p:nvSpPr>
        <p:spPr bwMode="auto">
          <a:xfrm>
            <a:off x="2019235" y="1994010"/>
            <a:ext cx="668491" cy="658367"/>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Arial" panose="020B0604020202020204" pitchFamily="34" charset="0"/>
            </a:endParaRPr>
          </a:p>
        </p:txBody>
      </p:sp>
      <p:sp>
        <p:nvSpPr>
          <p:cNvPr id="5" name="Freeform 18">
            <a:extLst>
              <a:ext uri="{FF2B5EF4-FFF2-40B4-BE49-F238E27FC236}">
                <a16:creationId xmlns:a16="http://schemas.microsoft.com/office/drawing/2014/main" id="{742B0440-56FB-37C2-832C-92F182ED9378}"/>
              </a:ext>
            </a:extLst>
          </p:cNvPr>
          <p:cNvSpPr>
            <a:spLocks/>
          </p:cNvSpPr>
          <p:nvPr userDrawn="1"/>
        </p:nvSpPr>
        <p:spPr bwMode="auto">
          <a:xfrm rot="220151">
            <a:off x="2293520" y="2187361"/>
            <a:ext cx="564995" cy="593434"/>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Arial" panose="020B0604020202020204" pitchFamily="34" charset="0"/>
            </a:endParaRPr>
          </a:p>
        </p:txBody>
      </p:sp>
    </p:spTree>
    <p:extLst>
      <p:ext uri="{BB962C8B-B14F-4D97-AF65-F5344CB8AC3E}">
        <p14:creationId xmlns:p14="http://schemas.microsoft.com/office/powerpoint/2010/main" val="1851949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lide Ouverture">
  <p:cSld name="1_Slide Ouverture">
    <p:spTree>
      <p:nvGrpSpPr>
        <p:cNvPr id="1" name="Shape 63"/>
        <p:cNvGrpSpPr/>
        <p:nvPr/>
      </p:nvGrpSpPr>
      <p:grpSpPr>
        <a:xfrm>
          <a:off x="0" y="0"/>
          <a:ext cx="0" cy="0"/>
          <a:chOff x="0" y="0"/>
          <a:chExt cx="0" cy="0"/>
        </a:xfrm>
      </p:grpSpPr>
      <p:grpSp>
        <p:nvGrpSpPr>
          <p:cNvPr id="64" name="Google Shape;64;p126"/>
          <p:cNvGrpSpPr/>
          <p:nvPr/>
        </p:nvGrpSpPr>
        <p:grpSpPr>
          <a:xfrm>
            <a:off x="0" y="1"/>
            <a:ext cx="12192000" cy="6858001"/>
            <a:chOff x="0" y="0"/>
            <a:chExt cx="13716000" cy="10287000"/>
          </a:xfrm>
        </p:grpSpPr>
        <p:sp>
          <p:nvSpPr>
            <p:cNvPr id="65" name="Google Shape;65;p126"/>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66" name="Google Shape;66;p126"/>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67" name="Google Shape;67;p126"/>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sp>
        <p:nvSpPr>
          <p:cNvPr id="68" name="Google Shape;68;p126"/>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26"/>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70" name="Google Shape;70;p126"/>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406400" algn="r" rtl="1">
              <a:lnSpc>
                <a:spcPct val="90000"/>
              </a:lnSpc>
              <a:spcBef>
                <a:spcPts val="1000"/>
              </a:spcBef>
              <a:spcAft>
                <a:spcPts val="0"/>
              </a:spcAft>
              <a:buSzPts val="2800"/>
              <a:buFont typeface="Arial"/>
              <a:buChar char="•"/>
              <a:defRPr sz="14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71" name="Google Shape;71;p126"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extLst>
      <p:ext uri="{BB962C8B-B14F-4D97-AF65-F5344CB8AC3E}">
        <p14:creationId xmlns:p14="http://schemas.microsoft.com/office/powerpoint/2010/main" val="460360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قابل للتعديل">
  <p:cSld name="قابل للتعديل">
    <p:spTree>
      <p:nvGrpSpPr>
        <p:cNvPr id="1" name="Shape 82"/>
        <p:cNvGrpSpPr/>
        <p:nvPr/>
      </p:nvGrpSpPr>
      <p:grpSpPr>
        <a:xfrm>
          <a:off x="0" y="0"/>
          <a:ext cx="0" cy="0"/>
          <a:chOff x="0" y="0"/>
          <a:chExt cx="0" cy="0"/>
        </a:xfrm>
      </p:grpSpPr>
      <p:grpSp>
        <p:nvGrpSpPr>
          <p:cNvPr id="83" name="Google Shape;83;p129"/>
          <p:cNvGrpSpPr/>
          <p:nvPr/>
        </p:nvGrpSpPr>
        <p:grpSpPr>
          <a:xfrm>
            <a:off x="4932835" y="1459304"/>
            <a:ext cx="6054377" cy="3711725"/>
            <a:chOff x="1715066" y="1103461"/>
            <a:chExt cx="5717724" cy="3124203"/>
          </a:xfrm>
        </p:grpSpPr>
        <p:sp>
          <p:nvSpPr>
            <p:cNvPr id="84" name="Google Shape;84;p129"/>
            <p:cNvSpPr/>
            <p:nvPr/>
          </p:nvSpPr>
          <p:spPr>
            <a:xfrm>
              <a:off x="1715066" y="1103461"/>
              <a:ext cx="5717724" cy="3124203"/>
            </a:xfrm>
            <a:prstGeom prst="rect">
              <a:avLst/>
            </a:prstGeom>
            <a:solidFill>
              <a:schemeClr val="accent1"/>
            </a:solidFill>
            <a:ln w="9525" cap="flat" cmpd="sng">
              <a:solidFill>
                <a:srgbClr val="156082"/>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85" name="Google Shape;85;p129"/>
            <p:cNvSpPr/>
            <p:nvPr/>
          </p:nvSpPr>
          <p:spPr>
            <a:xfrm>
              <a:off x="1802501" y="1179667"/>
              <a:ext cx="5542845" cy="2971800"/>
            </a:xfrm>
            <a:prstGeom prst="rect">
              <a:avLst/>
            </a:prstGeom>
            <a:solidFill>
              <a:srgbClr val="FFFFFF"/>
            </a:solidFill>
            <a:ln w="9525" cap="flat" cmpd="sng">
              <a:solidFill>
                <a:srgbClr val="156082"/>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86" name="Google Shape;86;p129"/>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SzPts val="28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i="1">
                <a:latin typeface="Calibri"/>
                <a:ea typeface="Calibri"/>
                <a:cs typeface="Calibri"/>
                <a:sym typeface="Calibri"/>
              </a:defRPr>
            </a:lvl2pPr>
            <a:lvl3pPr marL="1371600" lvl="2" indent="-228600" algn="l">
              <a:lnSpc>
                <a:spcPct val="90000"/>
              </a:lnSpc>
              <a:spcBef>
                <a:spcPts val="500"/>
              </a:spcBef>
              <a:spcAft>
                <a:spcPts val="0"/>
              </a:spcAft>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SzPts val="1800"/>
              <a:buNone/>
              <a:defRPr sz="2000" i="1">
                <a:latin typeface="Calibri"/>
                <a:ea typeface="Calibri"/>
                <a:cs typeface="Calibri"/>
                <a:sym typeface="Calibri"/>
              </a:defRPr>
            </a:lvl4pPr>
            <a:lvl5pPr marL="2286000" lvl="4" indent="-228600" algn="l">
              <a:lnSpc>
                <a:spcPct val="90000"/>
              </a:lnSpc>
              <a:spcBef>
                <a:spcPts val="500"/>
              </a:spcBef>
              <a:spcAft>
                <a:spcPts val="0"/>
              </a:spcAft>
              <a:buSzPts val="1800"/>
              <a:buNone/>
              <a:defRPr sz="20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87" name="Google Shape;87;p129"/>
          <p:cNvSpPr txBox="1">
            <a:spLocks noGrp="1"/>
          </p:cNvSpPr>
          <p:nvPr>
            <p:ph type="body" idx="2"/>
          </p:nvPr>
        </p:nvSpPr>
        <p:spPr>
          <a:xfrm>
            <a:off x="5025419" y="2287934"/>
            <a:ext cx="5869201" cy="418862"/>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SzPts val="2800"/>
              <a:buNone/>
              <a:defRPr sz="4400" b="1" i="0" u="none" strike="noStrike" cap="none">
                <a:solidFill>
                  <a:srgbClr val="156082"/>
                </a:solidFill>
                <a:latin typeface="Arial"/>
                <a:ea typeface="Arial"/>
                <a:cs typeface="Arial"/>
                <a:sym typeface="Arial"/>
              </a:defRPr>
            </a:lvl1pPr>
            <a:lvl2pPr marL="914400" lvl="1" indent="-228600" algn="l">
              <a:lnSpc>
                <a:spcPct val="90000"/>
              </a:lnSpc>
              <a:spcBef>
                <a:spcPts val="500"/>
              </a:spcBef>
              <a:spcAft>
                <a:spcPts val="0"/>
              </a:spcAft>
              <a:buSzPts val="2400"/>
              <a:buNone/>
              <a:defRPr sz="2000" i="1">
                <a:latin typeface="Calibri"/>
                <a:ea typeface="Calibri"/>
                <a:cs typeface="Calibri"/>
                <a:sym typeface="Calibri"/>
              </a:defRPr>
            </a:lvl2pPr>
            <a:lvl3pPr marL="1371600" lvl="2" indent="-228600" algn="l">
              <a:lnSpc>
                <a:spcPct val="90000"/>
              </a:lnSpc>
              <a:spcBef>
                <a:spcPts val="500"/>
              </a:spcBef>
              <a:spcAft>
                <a:spcPts val="0"/>
              </a:spcAft>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SzPts val="1800"/>
              <a:buNone/>
              <a:defRPr sz="2000" i="1">
                <a:latin typeface="Calibri"/>
                <a:ea typeface="Calibri"/>
                <a:cs typeface="Calibri"/>
                <a:sym typeface="Calibri"/>
              </a:defRPr>
            </a:lvl4pPr>
            <a:lvl5pPr marL="2286000" lvl="4" indent="-228600" algn="l">
              <a:lnSpc>
                <a:spcPct val="90000"/>
              </a:lnSpc>
              <a:spcBef>
                <a:spcPts val="500"/>
              </a:spcBef>
              <a:spcAft>
                <a:spcPts val="0"/>
              </a:spcAft>
              <a:buSzPts val="1800"/>
              <a:buNone/>
              <a:defRPr sz="20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22531762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النمذجة">
  <p:cSld name="النمذجة">
    <p:bg>
      <p:bgPr>
        <a:gradFill>
          <a:gsLst>
            <a:gs pos="0">
              <a:schemeClr val="lt1"/>
            </a:gs>
            <a:gs pos="71000">
              <a:schemeClr val="lt1"/>
            </a:gs>
            <a:gs pos="85000">
              <a:srgbClr val="FF0000"/>
            </a:gs>
            <a:gs pos="100000">
              <a:srgbClr val="C00000"/>
            </a:gs>
          </a:gsLst>
          <a:path path="circle">
            <a:fillToRect l="50000" t="50000" r="50000" b="50000"/>
          </a:path>
          <a:tileRect/>
        </a:gradFill>
        <a:effectLst/>
      </p:bgPr>
    </p:bg>
    <p:spTree>
      <p:nvGrpSpPr>
        <p:cNvPr id="1" name="Shape 151"/>
        <p:cNvGrpSpPr/>
        <p:nvPr/>
      </p:nvGrpSpPr>
      <p:grpSpPr>
        <a:xfrm>
          <a:off x="0" y="0"/>
          <a:ext cx="0" cy="0"/>
          <a:chOff x="0" y="0"/>
          <a:chExt cx="0" cy="0"/>
        </a:xfrm>
      </p:grpSpPr>
      <p:grpSp>
        <p:nvGrpSpPr>
          <p:cNvPr id="152" name="Google Shape;152;p137"/>
          <p:cNvGrpSpPr/>
          <p:nvPr/>
        </p:nvGrpSpPr>
        <p:grpSpPr>
          <a:xfrm>
            <a:off x="812158" y="829917"/>
            <a:ext cx="10567685" cy="5198169"/>
            <a:chOff x="2184400" y="1402025"/>
            <a:chExt cx="7823200" cy="4942038"/>
          </a:xfrm>
        </p:grpSpPr>
        <p:sp>
          <p:nvSpPr>
            <p:cNvPr id="153" name="Google Shape;153;p137"/>
            <p:cNvSpPr/>
            <p:nvPr/>
          </p:nvSpPr>
          <p:spPr>
            <a:xfrm>
              <a:off x="2184400" y="1402025"/>
              <a:ext cx="7823200" cy="4942038"/>
            </a:xfrm>
            <a:prstGeom prst="roundRect">
              <a:avLst>
                <a:gd name="adj" fmla="val 2665"/>
              </a:avLst>
            </a:prstGeom>
            <a:solidFill>
              <a:srgbClr val="C00000"/>
            </a:solidFill>
            <a:ln w="25400" cap="flat" cmpd="sng">
              <a:solidFill>
                <a:srgbClr val="C00000"/>
              </a:solidFill>
              <a:prstDash val="solid"/>
              <a:round/>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154" name="Google Shape;154;p137"/>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sp>
        <p:nvSpPr>
          <p:cNvPr id="155" name="Google Shape;155;p137"/>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156" name="Google Shape;156;p137"/>
          <p:cNvSpPr txBox="1"/>
          <p:nvPr/>
        </p:nvSpPr>
        <p:spPr>
          <a:xfrm>
            <a:off x="2858328" y="3954018"/>
            <a:ext cx="6097656"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4400" b="1" i="0" u="none" strike="noStrike" cap="none">
                <a:solidFill>
                  <a:srgbClr val="C00000"/>
                </a:solidFill>
                <a:latin typeface="Calibri"/>
                <a:ea typeface="Calibri"/>
                <a:cs typeface="Calibri"/>
                <a:sym typeface="Calibri"/>
              </a:rPr>
              <a:t>النمذجة</a:t>
            </a:r>
            <a:endParaRPr sz="4400" b="1" i="0" u="none" strike="noStrike" cap="none">
              <a:solidFill>
                <a:srgbClr val="C00000"/>
              </a:solidFill>
              <a:latin typeface="Calibri"/>
              <a:ea typeface="Calibri"/>
              <a:cs typeface="Calibri"/>
              <a:sym typeface="Calibri"/>
            </a:endParaRPr>
          </a:p>
        </p:txBody>
      </p:sp>
      <p:pic>
        <p:nvPicPr>
          <p:cNvPr id="157" name="Google Shape;157;p137"/>
          <p:cNvPicPr preferRelativeResize="0"/>
          <p:nvPr/>
        </p:nvPicPr>
        <p:blipFill rotWithShape="1">
          <a:blip r:embed="rId3">
            <a:alphaModFix/>
          </a:blip>
          <a:srcRect/>
          <a:stretch/>
        </p:blipFill>
        <p:spPr>
          <a:xfrm>
            <a:off x="4344253" y="1192462"/>
            <a:ext cx="3503492" cy="2545921"/>
          </a:xfrm>
          <a:prstGeom prst="rect">
            <a:avLst/>
          </a:prstGeom>
          <a:noFill/>
          <a:ln>
            <a:noFill/>
          </a:ln>
        </p:spPr>
      </p:pic>
      <p:grpSp>
        <p:nvGrpSpPr>
          <p:cNvPr id="158" name="Google Shape;158;p137"/>
          <p:cNvGrpSpPr/>
          <p:nvPr/>
        </p:nvGrpSpPr>
        <p:grpSpPr>
          <a:xfrm>
            <a:off x="5759801" y="1118243"/>
            <a:ext cx="670236" cy="588434"/>
            <a:chOff x="277892" y="2283969"/>
            <a:chExt cx="939577" cy="824904"/>
          </a:xfrm>
        </p:grpSpPr>
        <p:sp>
          <p:nvSpPr>
            <p:cNvPr id="159" name="Google Shape;159;p137"/>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0" name="Google Shape;160;p137"/>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5">
                <a:alphaModFix amt="72000"/>
              </a:blip>
              <a:stretch>
                <a:fillRect l="-101442" t="-167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161" name="Google Shape;161;p137"/>
          <p:cNvSpPr txBox="1">
            <a:spLocks noGrp="1"/>
          </p:cNvSpPr>
          <p:nvPr>
            <p:ph type="body" idx="1"/>
          </p:nvPr>
        </p:nvSpPr>
        <p:spPr>
          <a:xfrm>
            <a:off x="8204201" y="5236960"/>
            <a:ext cx="20813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41099463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lide Modelage">
  <p:cSld name="Slide Modelage">
    <p:spTree>
      <p:nvGrpSpPr>
        <p:cNvPr id="1" name="Shape 162"/>
        <p:cNvGrpSpPr/>
        <p:nvPr/>
      </p:nvGrpSpPr>
      <p:grpSpPr>
        <a:xfrm>
          <a:off x="0" y="0"/>
          <a:ext cx="0" cy="0"/>
          <a:chOff x="0" y="0"/>
          <a:chExt cx="0" cy="0"/>
        </a:xfrm>
      </p:grpSpPr>
      <p:grpSp>
        <p:nvGrpSpPr>
          <p:cNvPr id="163" name="Google Shape;163;p138"/>
          <p:cNvGrpSpPr/>
          <p:nvPr/>
        </p:nvGrpSpPr>
        <p:grpSpPr>
          <a:xfrm>
            <a:off x="0" y="-1"/>
            <a:ext cx="12192000" cy="6858001"/>
            <a:chOff x="0" y="0"/>
            <a:chExt cx="13716000" cy="10287000"/>
          </a:xfrm>
        </p:grpSpPr>
        <p:sp>
          <p:nvSpPr>
            <p:cNvPr id="164" name="Google Shape;164;p138"/>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165" name="Google Shape;165;p138"/>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166" name="Google Shape;166;p138"/>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grpSp>
        <p:nvGrpSpPr>
          <p:cNvPr id="167" name="Google Shape;167;p138"/>
          <p:cNvGrpSpPr/>
          <p:nvPr/>
        </p:nvGrpSpPr>
        <p:grpSpPr>
          <a:xfrm>
            <a:off x="11497837" y="144790"/>
            <a:ext cx="565629" cy="524167"/>
            <a:chOff x="277892" y="2283969"/>
            <a:chExt cx="939577" cy="824904"/>
          </a:xfrm>
        </p:grpSpPr>
        <p:sp>
          <p:nvSpPr>
            <p:cNvPr id="168" name="Google Shape;168;p138"/>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9" name="Google Shape;169;p138"/>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3">
                <a:alphaModFix amt="72000"/>
              </a:blip>
              <a:stretch>
                <a:fillRect l="-101442" t="-167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170" name="Google Shape;170;p138"/>
          <p:cNvSpPr txBox="1">
            <a:spLocks noGrp="1"/>
          </p:cNvSpPr>
          <p:nvPr>
            <p:ph type="body" idx="1"/>
          </p:nvPr>
        </p:nvSpPr>
        <p:spPr>
          <a:xfrm>
            <a:off x="614581" y="1192778"/>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171" name="Google Shape;171;p138"/>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2" name="Google Shape;172;p138"/>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406400" algn="r" rtl="1">
              <a:lnSpc>
                <a:spcPct val="90000"/>
              </a:lnSpc>
              <a:spcBef>
                <a:spcPts val="1000"/>
              </a:spcBef>
              <a:spcAft>
                <a:spcPts val="0"/>
              </a:spcAft>
              <a:buSzPts val="2800"/>
              <a:buFont typeface="Arial"/>
              <a:buChar char="•"/>
              <a:defRPr sz="14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15739496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الممارسة الجماعية">
  <p:cSld name="الممارسة الجماعية">
    <p:bg>
      <p:bgPr>
        <a:gradFill>
          <a:gsLst>
            <a:gs pos="0">
              <a:srgbClr val="FFFFFF"/>
            </a:gs>
            <a:gs pos="21000">
              <a:srgbClr val="FFFFFF"/>
            </a:gs>
            <a:gs pos="41000">
              <a:srgbClr val="1D6FA9"/>
            </a:gs>
            <a:gs pos="100000">
              <a:srgbClr val="FFFFFF"/>
            </a:gs>
          </a:gsLst>
          <a:path path="circle">
            <a:fillToRect l="50000" t="50000" r="50000" b="50000"/>
          </a:path>
          <a:tileRect/>
        </a:gradFill>
        <a:effectLst/>
      </p:bgPr>
    </p:bg>
    <p:spTree>
      <p:nvGrpSpPr>
        <p:cNvPr id="1" name="Shape 275"/>
        <p:cNvGrpSpPr/>
        <p:nvPr/>
      </p:nvGrpSpPr>
      <p:grpSpPr>
        <a:xfrm>
          <a:off x="0" y="0"/>
          <a:ext cx="0" cy="0"/>
          <a:chOff x="0" y="0"/>
          <a:chExt cx="0" cy="0"/>
        </a:xfrm>
      </p:grpSpPr>
      <p:grpSp>
        <p:nvGrpSpPr>
          <p:cNvPr id="276" name="Google Shape;276;p143"/>
          <p:cNvGrpSpPr/>
          <p:nvPr/>
        </p:nvGrpSpPr>
        <p:grpSpPr>
          <a:xfrm>
            <a:off x="812159" y="829917"/>
            <a:ext cx="10567685" cy="5198169"/>
            <a:chOff x="2184400" y="1402025"/>
            <a:chExt cx="7823200" cy="4942038"/>
          </a:xfrm>
        </p:grpSpPr>
        <p:sp>
          <p:nvSpPr>
            <p:cNvPr id="277" name="Google Shape;277;p143"/>
            <p:cNvSpPr/>
            <p:nvPr/>
          </p:nvSpPr>
          <p:spPr>
            <a:xfrm>
              <a:off x="2184400" y="1402025"/>
              <a:ext cx="7823200" cy="4942038"/>
            </a:xfrm>
            <a:prstGeom prst="roundRect">
              <a:avLst>
                <a:gd name="adj" fmla="val 2665"/>
              </a:avLst>
            </a:prstGeom>
            <a:solidFill>
              <a:srgbClr val="0F9ED5"/>
            </a:solidFill>
            <a:ln w="25400" cap="flat" cmpd="sng">
              <a:solidFill>
                <a:srgbClr val="0F9ED5"/>
              </a:solidFill>
              <a:prstDash val="solid"/>
              <a:round/>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278" name="Google Shape;278;p143"/>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r>
                <a:rPr lang="ar-MA" sz="4400" b="1" i="0" u="none" strike="noStrike" cap="none">
                  <a:solidFill>
                    <a:srgbClr val="0F9ED5"/>
                  </a:solidFill>
                  <a:latin typeface="Calibri"/>
                  <a:ea typeface="Calibri"/>
                  <a:cs typeface="Calibri"/>
                  <a:sym typeface="Calibri"/>
                </a:rPr>
                <a:t>الممارسة الجماعية</a:t>
              </a:r>
              <a:endParaRPr sz="4400" b="1" i="0" u="none" strike="noStrike" cap="none">
                <a:solidFill>
                  <a:srgbClr val="0F9ED5"/>
                </a:solidFill>
                <a:latin typeface="Calibri"/>
                <a:ea typeface="Calibri"/>
                <a:cs typeface="Calibri"/>
                <a:sym typeface="Calibri"/>
              </a:endParaRPr>
            </a:p>
          </p:txBody>
        </p:sp>
      </p:grpSp>
      <p:sp>
        <p:nvSpPr>
          <p:cNvPr id="279" name="Google Shape;279;p143"/>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pic>
        <p:nvPicPr>
          <p:cNvPr id="280" name="Google Shape;280;p143"/>
          <p:cNvPicPr preferRelativeResize="0"/>
          <p:nvPr/>
        </p:nvPicPr>
        <p:blipFill rotWithShape="1">
          <a:blip r:embed="rId3">
            <a:alphaModFix/>
          </a:blip>
          <a:srcRect/>
          <a:stretch/>
        </p:blipFill>
        <p:spPr>
          <a:xfrm>
            <a:off x="4992506" y="1398207"/>
            <a:ext cx="2206989" cy="2206989"/>
          </a:xfrm>
          <a:prstGeom prst="rect">
            <a:avLst/>
          </a:prstGeom>
          <a:noFill/>
          <a:ln>
            <a:noFill/>
          </a:ln>
        </p:spPr>
      </p:pic>
      <p:sp>
        <p:nvSpPr>
          <p:cNvPr id="281" name="Google Shape;281;p143"/>
          <p:cNvSpPr txBox="1">
            <a:spLocks noGrp="1"/>
          </p:cNvSpPr>
          <p:nvPr>
            <p:ph type="body" idx="1"/>
          </p:nvPr>
        </p:nvSpPr>
        <p:spPr>
          <a:xfrm>
            <a:off x="7950201" y="5236960"/>
            <a:ext cx="23353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26880982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lôture de la séance">
  <p:cSld name="Clôture de la séance">
    <p:bg>
      <p:bgPr>
        <a:gradFill>
          <a:gsLst>
            <a:gs pos="0">
              <a:srgbClr val="F19D19"/>
            </a:gs>
            <a:gs pos="3000">
              <a:schemeClr val="lt1"/>
            </a:gs>
            <a:gs pos="94000">
              <a:srgbClr val="F19D19"/>
            </a:gs>
            <a:gs pos="100000">
              <a:srgbClr val="F19D19"/>
            </a:gs>
          </a:gsLst>
          <a:path path="circle">
            <a:fillToRect l="50000" t="50000" r="50000" b="50000"/>
          </a:path>
          <a:tileRect/>
        </a:gradFill>
        <a:effectLst/>
      </p:bgPr>
    </p:bg>
    <p:spTree>
      <p:nvGrpSpPr>
        <p:cNvPr id="1" name="Shape 295"/>
        <p:cNvGrpSpPr/>
        <p:nvPr/>
      </p:nvGrpSpPr>
      <p:grpSpPr>
        <a:xfrm>
          <a:off x="0" y="0"/>
          <a:ext cx="0" cy="0"/>
          <a:chOff x="0" y="0"/>
          <a:chExt cx="0" cy="0"/>
        </a:xfrm>
      </p:grpSpPr>
      <p:grpSp>
        <p:nvGrpSpPr>
          <p:cNvPr id="296" name="Google Shape;296;p145"/>
          <p:cNvGrpSpPr/>
          <p:nvPr/>
        </p:nvGrpSpPr>
        <p:grpSpPr>
          <a:xfrm>
            <a:off x="812158" y="844906"/>
            <a:ext cx="10567685" cy="5198169"/>
            <a:chOff x="2184399" y="1402024"/>
            <a:chExt cx="7823200" cy="4942038"/>
          </a:xfrm>
        </p:grpSpPr>
        <p:sp>
          <p:nvSpPr>
            <p:cNvPr id="297" name="Google Shape;297;p145"/>
            <p:cNvSpPr/>
            <p:nvPr/>
          </p:nvSpPr>
          <p:spPr>
            <a:xfrm>
              <a:off x="2184399" y="1402024"/>
              <a:ext cx="7823200" cy="4942038"/>
            </a:xfrm>
            <a:prstGeom prst="roundRect">
              <a:avLst>
                <a:gd name="adj" fmla="val 2665"/>
              </a:avLst>
            </a:prstGeom>
            <a:solidFill>
              <a:srgbClr val="F19D19"/>
            </a:solidFill>
            <a:ln w="25400" cap="flat" cmpd="sng">
              <a:solidFill>
                <a:srgbClr val="F19D19"/>
              </a:solidFill>
              <a:prstDash val="solid"/>
              <a:round/>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298" name="Google Shape;298;p145"/>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sp>
        <p:nvSpPr>
          <p:cNvPr id="299" name="Google Shape;299;p145"/>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300" name="Google Shape;300;p145"/>
          <p:cNvSpPr txBox="1"/>
          <p:nvPr/>
        </p:nvSpPr>
        <p:spPr>
          <a:xfrm>
            <a:off x="946951" y="3651380"/>
            <a:ext cx="10298101" cy="906595"/>
          </a:xfrm>
          <a:prstGeom prst="rect">
            <a:avLst/>
          </a:prstGeom>
          <a:noFill/>
          <a:ln>
            <a:noFill/>
          </a:ln>
        </p:spPr>
        <p:txBody>
          <a:bodyPr spcFirstLastPara="1" wrap="square" lIns="91425" tIns="45700" rIns="91425" bIns="45700" anchor="t" anchorCtr="0">
            <a:spAutoFit/>
          </a:bodyPr>
          <a:lstStyle/>
          <a:p>
            <a:pPr marL="0" marR="0" lvl="0" indent="0" algn="ctr" rtl="0">
              <a:lnSpc>
                <a:spcPct val="131218"/>
              </a:lnSpc>
              <a:spcBef>
                <a:spcPts val="0"/>
              </a:spcBef>
              <a:spcAft>
                <a:spcPts val="0"/>
              </a:spcAft>
              <a:buNone/>
            </a:pPr>
            <a:r>
              <a:rPr lang="ar-MA" sz="4400" b="1" i="0" u="none" strike="noStrike" cap="none">
                <a:solidFill>
                  <a:srgbClr val="F19D19"/>
                </a:solidFill>
                <a:latin typeface="Calibri"/>
                <a:ea typeface="Calibri"/>
                <a:cs typeface="Calibri"/>
                <a:sym typeface="Calibri"/>
              </a:rPr>
              <a:t>اختتام الحصة</a:t>
            </a:r>
            <a:endParaRPr/>
          </a:p>
        </p:txBody>
      </p:sp>
      <p:pic>
        <p:nvPicPr>
          <p:cNvPr id="301" name="Google Shape;301;p145"/>
          <p:cNvPicPr preferRelativeResize="0"/>
          <p:nvPr/>
        </p:nvPicPr>
        <p:blipFill rotWithShape="1">
          <a:blip r:embed="rId3">
            <a:alphaModFix/>
          </a:blip>
          <a:srcRect/>
          <a:stretch/>
        </p:blipFill>
        <p:spPr>
          <a:xfrm>
            <a:off x="4973623" y="1310778"/>
            <a:ext cx="2096135" cy="2158333"/>
          </a:xfrm>
          <a:prstGeom prst="rect">
            <a:avLst/>
          </a:prstGeom>
          <a:noFill/>
          <a:ln>
            <a:noFill/>
          </a:ln>
        </p:spPr>
      </p:pic>
      <p:sp>
        <p:nvSpPr>
          <p:cNvPr id="302" name="Google Shape;302;p145"/>
          <p:cNvSpPr txBox="1">
            <a:spLocks noGrp="1"/>
          </p:cNvSpPr>
          <p:nvPr>
            <p:ph type="body" idx="1"/>
          </p:nvPr>
        </p:nvSpPr>
        <p:spPr>
          <a:xfrm>
            <a:off x="8661401" y="5229083"/>
            <a:ext cx="169875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4888865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lide Clôture">
  <p:cSld name="Slide Clôture">
    <p:spTree>
      <p:nvGrpSpPr>
        <p:cNvPr id="1" name="Shape 318"/>
        <p:cNvGrpSpPr/>
        <p:nvPr/>
      </p:nvGrpSpPr>
      <p:grpSpPr>
        <a:xfrm>
          <a:off x="0" y="0"/>
          <a:ext cx="0" cy="0"/>
          <a:chOff x="0" y="0"/>
          <a:chExt cx="0" cy="0"/>
        </a:xfrm>
      </p:grpSpPr>
      <p:grpSp>
        <p:nvGrpSpPr>
          <p:cNvPr id="319" name="Google Shape;319;p148"/>
          <p:cNvGrpSpPr/>
          <p:nvPr/>
        </p:nvGrpSpPr>
        <p:grpSpPr>
          <a:xfrm>
            <a:off x="0" y="1"/>
            <a:ext cx="12192000" cy="6858001"/>
            <a:chOff x="0" y="0"/>
            <a:chExt cx="13716000" cy="10287000"/>
          </a:xfrm>
        </p:grpSpPr>
        <p:sp>
          <p:nvSpPr>
            <p:cNvPr id="320" name="Google Shape;320;p148"/>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321" name="Google Shape;321;p148"/>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322" name="Google Shape;322;p148"/>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323" name="Google Shape;323;p148"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
        <p:nvSpPr>
          <p:cNvPr id="324" name="Google Shape;324;p148"/>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5" name="Google Shape;325;p148"/>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42763930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theme" Target="../theme/theme2.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8E2F3"/>
        </a:solidFill>
        <a:effectLst/>
      </p:bgPr>
    </p:bg>
    <p:spTree>
      <p:nvGrpSpPr>
        <p:cNvPr id="1" name="Shape 9"/>
        <p:cNvGrpSpPr/>
        <p:nvPr/>
      </p:nvGrpSpPr>
      <p:grpSpPr>
        <a:xfrm>
          <a:off x="0" y="0"/>
          <a:ext cx="0" cy="0"/>
          <a:chOff x="0" y="0"/>
          <a:chExt cx="0" cy="0"/>
        </a:xfrm>
      </p:grpSpPr>
      <p:sp>
        <p:nvSpPr>
          <p:cNvPr id="10" name="Google Shape;10;p7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7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7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7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7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96" r:id="rId10"/>
    <p:sldLayoutId id="2147483697" r:id="rId11"/>
    <p:sldLayoutId id="214748370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D8E2F3"/>
        </a:solidFill>
        <a:effectLst/>
      </p:bgPr>
    </p:bg>
    <p:spTree>
      <p:nvGrpSpPr>
        <p:cNvPr id="1" name="Shape 111"/>
        <p:cNvGrpSpPr/>
        <p:nvPr/>
      </p:nvGrpSpPr>
      <p:grpSpPr>
        <a:xfrm>
          <a:off x="0" y="0"/>
          <a:ext cx="0" cy="0"/>
          <a:chOff x="0" y="0"/>
          <a:chExt cx="0" cy="0"/>
        </a:xfrm>
      </p:grpSpPr>
      <p:sp>
        <p:nvSpPr>
          <p:cNvPr id="112" name="Google Shape;112;p8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3" name="Google Shape;113;p8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8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5" name="Google Shape;115;p8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6" name="Google Shape;116;p8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98" r:id="rId11"/>
    <p:sldLayoutId id="2147483699" r:id="rId12"/>
    <p:sldLayoutId id="2147483700" r:id="rId13"/>
    <p:sldLayoutId id="2147483702" r:id="rId14"/>
    <p:sldLayoutId id="2147483703" r:id="rId15"/>
    <p:sldLayoutId id="2147483704" r:id="rId16"/>
    <p:sldLayoutId id="2147483705" r:id="rId17"/>
    <p:sldLayoutId id="2147483706" r:id="rId18"/>
    <p:sldLayoutId id="2147483707" r:id="rId19"/>
    <p:sldLayoutId id="2147483708"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3.png"/><Relationship Id="rId11" Type="http://schemas.microsoft.com/office/2007/relationships/hdphoto" Target="../media/hdphoto2.wdp"/><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jpe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8.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24.xml"/><Relationship Id="rId5" Type="http://schemas.openxmlformats.org/officeDocument/2006/relationships/image" Target="../media/image33.jpe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24.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26.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39.jpg"/></Relationships>
</file>

<file path=ppt/slides/_rels/slide2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39.jp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24.xml"/><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0.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6.xml"/><Relationship Id="rId1" Type="http://schemas.openxmlformats.org/officeDocument/2006/relationships/slideLayout" Target="../slideLayouts/slideLayout14.xml"/><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2.xml"/></Relationships>
</file>

<file path=ppt/slides/_rels/slide6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1.xml"/><Relationship Id="rId1" Type="http://schemas.openxmlformats.org/officeDocument/2006/relationships/slideLayout" Target="../slideLayouts/slideLayout32.xml"/></Relationships>
</file>

<file path=ppt/slides/_rels/slide6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2.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pic>
        <p:nvPicPr>
          <p:cNvPr id="29" name="Image 28">
            <a:extLst>
              <a:ext uri="{FF2B5EF4-FFF2-40B4-BE49-F238E27FC236}">
                <a16:creationId xmlns:a16="http://schemas.microsoft.com/office/drawing/2014/main" id="{E3545328-1474-7FCA-E119-8F6C100545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322" y="3218691"/>
            <a:ext cx="3081981" cy="2311486"/>
          </a:xfrm>
          <a:prstGeom prst="rect">
            <a:avLst/>
          </a:prstGeom>
        </p:spPr>
      </p:pic>
      <p:pic>
        <p:nvPicPr>
          <p:cNvPr id="2" name="Google Shape;775;p100" descr="الصفحة الرئيسية">
            <a:extLst>
              <a:ext uri="{FF2B5EF4-FFF2-40B4-BE49-F238E27FC236}">
                <a16:creationId xmlns:a16="http://schemas.microsoft.com/office/drawing/2014/main" id="{6AD23381-334C-67D8-CF1A-37D4D26D1014}"/>
              </a:ext>
            </a:extLst>
          </p:cNvPr>
          <p:cNvPicPr>
            <a:picLocks noChangeAspect="1"/>
          </p:cNvPicPr>
          <p:nvPr/>
        </p:nvPicPr>
        <p:blipFill>
          <a:blip r:embed="rId4">
            <a:alphaModFix/>
          </a:blip>
          <a:srcRect/>
          <a:stretch>
            <a:fillRect/>
          </a:stretch>
        </p:blipFill>
        <p:spPr>
          <a:xfrm>
            <a:off x="3909508" y="183876"/>
            <a:ext cx="4372980" cy="663104"/>
          </a:xfrm>
          <a:prstGeom prst="rect">
            <a:avLst/>
          </a:prstGeom>
          <a:noFill/>
          <a:ln cap="flat">
            <a:noFill/>
          </a:ln>
        </p:spPr>
      </p:pic>
      <p:sp>
        <p:nvSpPr>
          <p:cNvPr id="3" name="Google Shape;777;p100">
            <a:extLst>
              <a:ext uri="{FF2B5EF4-FFF2-40B4-BE49-F238E27FC236}">
                <a16:creationId xmlns:a16="http://schemas.microsoft.com/office/drawing/2014/main" id="{C1CD5E3F-6334-6BAD-8391-699AEABC32B7}"/>
              </a:ext>
            </a:extLst>
          </p:cNvPr>
          <p:cNvSpPr/>
          <p:nvPr/>
        </p:nvSpPr>
        <p:spPr>
          <a:xfrm>
            <a:off x="4806077" y="347542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602745"/>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الوحدة الأولى</a:t>
            </a:r>
            <a:r>
              <a:rPr lang="ar-MA" sz="2400" b="1" i="0" u="none" strike="noStrike" kern="1200" cap="none" spc="0" baseline="0" dirty="0">
                <a:solidFill>
                  <a:srgbClr val="FFFFFF"/>
                </a:solidFill>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7264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dirty="0">
              <a:solidFill>
                <a:srgbClr val="FFFFFF"/>
              </a:solidFill>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06077" y="4374434"/>
            <a:ext cx="6625147"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497788"/>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6822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dirty="0">
              <a:solidFill>
                <a:srgbClr val="FFFFFF"/>
              </a:solidFill>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95998" y="1666874"/>
            <a:ext cx="5012000" cy="923330"/>
          </a:xfrm>
          <a:prstGeom prst="rect">
            <a:avLst/>
          </a:prstGeom>
          <a:noFill/>
          <a:ln cap="flat">
            <a:noFill/>
          </a:ln>
        </p:spPr>
        <p:txBody>
          <a:bodyPr vert="horz" wrap="square" lIns="0" tIns="0" rIns="0" bIns="0" anchor="t" anchorCtr="0" compatLnSpc="1">
            <a:spAutoFit/>
          </a:bodyPr>
          <a:lstStyle/>
          <a:p>
            <a:pPr lvl="0" algn="r" rtl="1">
              <a:buSzPts val="5400"/>
            </a:pPr>
            <a:r>
              <a:rPr lang="ar-MA" sz="6000" b="1" dirty="0">
                <a:solidFill>
                  <a:srgbClr val="002060"/>
                </a:solidFill>
                <a:ea typeface="Calibri"/>
                <a:cs typeface="Calibri"/>
                <a:sym typeface="Calibri"/>
              </a:rPr>
              <a:t>مَادَّةُ ﭐللُّغَةِ ﭐلْعَرَبِيَّةِ</a:t>
            </a:r>
            <a:endParaRPr lang="ar-MA" sz="6000" dirty="0">
              <a:solidFill>
                <a:schemeClr val="dk1"/>
              </a:solidFill>
              <a:ea typeface="Calibri"/>
              <a:cs typeface="Calibri"/>
              <a:sym typeface="Calibri"/>
            </a:endParaRP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12757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5">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kern="1200" dirty="0">
                  <a:solidFill>
                    <a:srgbClr val="FFFFFF"/>
                  </a:solidFill>
                  <a:latin typeface="Calibri" panose="020F0502020204030204" pitchFamily="34" charset="0"/>
                  <a:ea typeface="Dosis"/>
                  <a:cs typeface="Calibri" panose="020F0502020204030204" pitchFamily="34" charset="0"/>
                </a:rPr>
                <a:t>الثالثة</a:t>
              </a:r>
              <a:r>
                <a:rPr lang="ar-MA" sz="2400" b="1" i="0" u="none" strike="noStrike" kern="1200" cap="none" spc="0" baseline="0" dirty="0">
                  <a:solidFill>
                    <a:srgbClr val="FFFFFF"/>
                  </a:solidFill>
                  <a:uFillTx/>
                  <a:latin typeface="Calibri" panose="020F0502020204030204" pitchFamily="34" charset="0"/>
                  <a:ea typeface="Dosis"/>
                  <a:cs typeface="Calibri" panose="020F0502020204030204" pitchFamily="34" charset="0"/>
                </a:rPr>
                <a:t>  </a:t>
              </a:r>
            </a:p>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401066"/>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fr-FR" sz="2400" b="1" i="0" u="none" strike="noStrike" kern="1200" cap="none" spc="0" baseline="0" dirty="0">
                <a:solidFill>
                  <a:srgbClr val="FFFFFF"/>
                </a:solidFill>
                <a:uFillTx/>
                <a:latin typeface="Calibri"/>
                <a:ea typeface="Calibri"/>
                <a:cs typeface="Calibri"/>
              </a:rPr>
              <a:t> </a:t>
            </a:r>
            <a:r>
              <a:rPr lang="ar-MA" sz="2400" b="1" i="0" u="none" strike="noStrike" kern="1200" cap="none" spc="0" baseline="0" dirty="0">
                <a:solidFill>
                  <a:srgbClr val="FFFFFF"/>
                </a:solidFill>
                <a:uFillTx/>
                <a:latin typeface="Calibri"/>
                <a:ea typeface="Calibri"/>
                <a:cs typeface="Calibri"/>
              </a:rPr>
              <a:t> : 4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7096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dirty="0">
              <a:solidFill>
                <a:srgbClr val="FFFFFF"/>
              </a:solidFill>
              <a:uFillTx/>
              <a:latin typeface="Calibri"/>
              <a:ea typeface="Calibri"/>
              <a:cs typeface="Calibri"/>
            </a:endParaRPr>
          </a:p>
        </p:txBody>
      </p:sp>
      <p:sp>
        <p:nvSpPr>
          <p:cNvPr id="23" name="Google Shape;781;p100">
            <a:extLst>
              <a:ext uri="{FF2B5EF4-FFF2-40B4-BE49-F238E27FC236}">
                <a16:creationId xmlns:a16="http://schemas.microsoft.com/office/drawing/2014/main" id="{328AD07A-2BE8-E8A4-C02B-B9C4DE22C9E7}"/>
              </a:ext>
            </a:extLst>
          </p:cNvPr>
          <p:cNvSpPr/>
          <p:nvPr/>
        </p:nvSpPr>
        <p:spPr>
          <a:xfrm>
            <a:off x="4773976" y="5144692"/>
            <a:ext cx="6657247"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rtl="1">
              <a:defRPr sz="1800" b="0" i="0" u="none" strike="noStrike" kern="0" cap="none" spc="0" baseline="0">
                <a:solidFill>
                  <a:srgbClr val="000000"/>
                </a:solidFill>
                <a:uFillTx/>
              </a:defRPr>
            </a:pPr>
            <a:r>
              <a:rPr lang="ar-MA" sz="2400" b="1" kern="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a:t>
            </a:r>
            <a:endParaRPr lang="fr-FR" sz="667" b="0" i="0" u="none" strike="noStrike" kern="1200" cap="none" spc="0" baseline="0" dirty="0">
              <a:solidFill>
                <a:srgbClr val="FFFFFF"/>
              </a:solidFill>
              <a:uFillTx/>
              <a:latin typeface="Calibri"/>
              <a:ea typeface="Calibri"/>
              <a:cs typeface="Calibri"/>
            </a:endParaRPr>
          </a:p>
        </p:txBody>
      </p:sp>
      <p:sp>
        <p:nvSpPr>
          <p:cNvPr id="24" name="Google Shape;782;p100">
            <a:extLst>
              <a:ext uri="{FF2B5EF4-FFF2-40B4-BE49-F238E27FC236}">
                <a16:creationId xmlns:a16="http://schemas.microsoft.com/office/drawing/2014/main" id="{61109EE3-7AB9-A65B-8940-341C607461A7}"/>
              </a:ext>
            </a:extLst>
          </p:cNvPr>
          <p:cNvSpPr txBox="1"/>
          <p:nvPr/>
        </p:nvSpPr>
        <p:spPr>
          <a:xfrm>
            <a:off x="9758500" y="5229922"/>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الحصة: 4</a:t>
            </a:r>
            <a:endParaRPr lang="fr-FR" sz="2400" b="1" i="0" u="none" strike="noStrike" kern="1200" cap="none" spc="0" baseline="0" dirty="0">
              <a:solidFill>
                <a:srgbClr val="FFFFFF"/>
              </a:solidFill>
              <a:uFillTx/>
              <a:latin typeface="Calibri"/>
              <a:ea typeface="Calibri"/>
              <a:cs typeface="Calibri"/>
            </a:endParaRPr>
          </a:p>
        </p:txBody>
      </p:sp>
      <p:sp>
        <p:nvSpPr>
          <p:cNvPr id="25" name="Google Shape;783;p100">
            <a:extLst>
              <a:ext uri="{FF2B5EF4-FFF2-40B4-BE49-F238E27FC236}">
                <a16:creationId xmlns:a16="http://schemas.microsoft.com/office/drawing/2014/main" id="{93D21B39-1633-4036-1A1C-A89F17307FFF}"/>
              </a:ext>
            </a:extLst>
          </p:cNvPr>
          <p:cNvSpPr/>
          <p:nvPr/>
        </p:nvSpPr>
        <p:spPr>
          <a:xfrm>
            <a:off x="9729809" y="5219531"/>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5236149" y="3575995"/>
            <a:ext cx="472789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chemeClr val="bg1"/>
                </a:solidFill>
                <a:latin typeface="Calibri" panose="020F0502020204030204" pitchFamily="34" charset="0"/>
                <a:cs typeface="Calibri" panose="020F0502020204030204" pitchFamily="34" charset="0"/>
              </a:rPr>
              <a:t>عالم المال</a:t>
            </a:r>
          </a:p>
        </p:txBody>
      </p:sp>
      <p:sp>
        <p:nvSpPr>
          <p:cNvPr id="14" name="Google Shape;777;p100">
            <a:extLst>
              <a:ext uri="{FF2B5EF4-FFF2-40B4-BE49-F238E27FC236}">
                <a16:creationId xmlns:a16="http://schemas.microsoft.com/office/drawing/2014/main" id="{B061001E-C319-678E-9780-36CCEC5BF150}"/>
              </a:ext>
            </a:extLst>
          </p:cNvPr>
          <p:cNvSpPr/>
          <p:nvPr/>
        </p:nvSpPr>
        <p:spPr>
          <a:xfrm>
            <a:off x="4806077" y="2682482"/>
            <a:ext cx="6595601"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18" name="Google Shape;779;p100">
            <a:extLst>
              <a:ext uri="{FF2B5EF4-FFF2-40B4-BE49-F238E27FC236}">
                <a16:creationId xmlns:a16="http://schemas.microsoft.com/office/drawing/2014/main" id="{48D4A471-6B41-2192-2F3F-89C5CB6D8B2A}"/>
              </a:ext>
            </a:extLst>
          </p:cNvPr>
          <p:cNvSpPr txBox="1"/>
          <p:nvPr/>
        </p:nvSpPr>
        <p:spPr>
          <a:xfrm>
            <a:off x="9845068" y="2741378"/>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المرحلة</a:t>
            </a:r>
            <a:r>
              <a:rPr lang="fr-FR" sz="2400" b="1" dirty="0">
                <a:solidFill>
                  <a:srgbClr val="FFFFFF"/>
                </a:solidFill>
                <a:latin typeface="Calibri"/>
                <a:ea typeface="Calibri"/>
                <a:cs typeface="Calibri"/>
              </a:rPr>
              <a:t>  </a:t>
            </a:r>
            <a:r>
              <a:rPr lang="ar-MA" sz="2400" b="1" dirty="0">
                <a:solidFill>
                  <a:srgbClr val="FFFFFF"/>
                </a:solidFill>
                <a:latin typeface="Calibri"/>
                <a:ea typeface="Calibri"/>
                <a:cs typeface="Calibri"/>
              </a:rPr>
              <a:t> 4</a:t>
            </a:r>
            <a:endParaRPr lang="ar-MA" sz="2400" b="1" i="0" u="none" strike="noStrike" kern="1200" cap="none" spc="0" baseline="0" dirty="0">
              <a:solidFill>
                <a:srgbClr val="FFFFFF"/>
              </a:solidFill>
              <a:uFillTx/>
              <a:latin typeface="Calibri"/>
              <a:ea typeface="Calibri"/>
              <a:cs typeface="Calibri"/>
            </a:endParaRPr>
          </a:p>
        </p:txBody>
      </p:sp>
      <p:sp>
        <p:nvSpPr>
          <p:cNvPr id="19" name="Google Shape;779;p100">
            <a:extLst>
              <a:ext uri="{FF2B5EF4-FFF2-40B4-BE49-F238E27FC236}">
                <a16:creationId xmlns:a16="http://schemas.microsoft.com/office/drawing/2014/main" id="{14D308F6-5533-8135-AA5D-F522B423BAAB}"/>
              </a:ext>
            </a:extLst>
          </p:cNvPr>
          <p:cNvSpPr txBox="1"/>
          <p:nvPr/>
        </p:nvSpPr>
        <p:spPr>
          <a:xfrm>
            <a:off x="5079257" y="2765513"/>
            <a:ext cx="472789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chemeClr val="bg1"/>
                </a:solidFill>
                <a:latin typeface="Calibri" panose="020F0502020204030204" pitchFamily="34" charset="0"/>
                <a:cs typeface="Calibri" panose="020F0502020204030204" pitchFamily="34" charset="0"/>
              </a:rPr>
              <a:t>المال والأعمال</a:t>
            </a:r>
          </a:p>
        </p:txBody>
      </p:sp>
      <p:sp>
        <p:nvSpPr>
          <p:cNvPr id="20" name="Google Shape;780;p100">
            <a:extLst>
              <a:ext uri="{FF2B5EF4-FFF2-40B4-BE49-F238E27FC236}">
                <a16:creationId xmlns:a16="http://schemas.microsoft.com/office/drawing/2014/main" id="{4415FF52-2AD7-7436-4E10-154169CB7FDC}"/>
              </a:ext>
            </a:extLst>
          </p:cNvPr>
          <p:cNvSpPr/>
          <p:nvPr/>
        </p:nvSpPr>
        <p:spPr>
          <a:xfrm>
            <a:off x="9645301" y="2821182"/>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1" name="Google Shape;779;p100">
            <a:extLst>
              <a:ext uri="{FF2B5EF4-FFF2-40B4-BE49-F238E27FC236}">
                <a16:creationId xmlns:a16="http://schemas.microsoft.com/office/drawing/2014/main" id="{BBF1E82C-B7CC-24A2-0D2D-7CDD297AD1BF}"/>
              </a:ext>
            </a:extLst>
          </p:cNvPr>
          <p:cNvSpPr txBox="1"/>
          <p:nvPr/>
        </p:nvSpPr>
        <p:spPr>
          <a:xfrm>
            <a:off x="5236149" y="4476335"/>
            <a:ext cx="472789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chemeClr val="bg1"/>
                </a:solidFill>
                <a:latin typeface="Calibri" panose="020F0502020204030204" pitchFamily="34" charset="0"/>
                <a:cs typeface="Calibri" panose="020F0502020204030204" pitchFamily="34" charset="0"/>
                <a:sym typeface="Arial"/>
              </a:rPr>
              <a:t>الثاني</a:t>
            </a:r>
          </a:p>
        </p:txBody>
      </p:sp>
      <p:sp>
        <p:nvSpPr>
          <p:cNvPr id="13" name="ZoneTexte 12">
            <a:extLst>
              <a:ext uri="{FF2B5EF4-FFF2-40B4-BE49-F238E27FC236}">
                <a16:creationId xmlns:a16="http://schemas.microsoft.com/office/drawing/2014/main" id="{BE726A4E-098C-6958-AE89-DC5D8BFDB969}"/>
              </a:ext>
            </a:extLst>
          </p:cNvPr>
          <p:cNvSpPr txBox="1"/>
          <p:nvPr/>
        </p:nvSpPr>
        <p:spPr>
          <a:xfrm>
            <a:off x="4871676" y="5219531"/>
            <a:ext cx="4741005" cy="461665"/>
          </a:xfrm>
          <a:prstGeom prst="rect">
            <a:avLst/>
          </a:prstGeom>
          <a:noFill/>
        </p:spPr>
        <p:txBody>
          <a:bodyPr wrap="square" rtlCol="0">
            <a:spAutoFit/>
          </a:bodyPr>
          <a:lstStyle/>
          <a:p>
            <a:pPr algn="r" rtl="1"/>
            <a:r>
              <a:rPr lang="ar-MA" sz="2400" b="1" dirty="0">
                <a:latin typeface="Calibri" panose="020F0502020204030204" pitchFamily="34" charset="0"/>
                <a:ea typeface="Calibri" panose="020F0502020204030204" pitchFamily="34" charset="0"/>
                <a:cs typeface="Calibri" panose="020F0502020204030204" pitchFamily="34" charset="0"/>
              </a:rPr>
              <a:t>الطلاقة والفهم (ح2) الْقَوَانِينُ ﭐلْخَمْسَةُ لِلْمَالِ</a:t>
            </a: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sp>
        <p:nvSpPr>
          <p:cNvPr id="15" name="Google Shape;356;p1">
            <a:extLst>
              <a:ext uri="{FF2B5EF4-FFF2-40B4-BE49-F238E27FC236}">
                <a16:creationId xmlns:a16="http://schemas.microsoft.com/office/drawing/2014/main" id="{1E264C8F-E368-E9C3-B54F-126443B505CB}"/>
              </a:ext>
            </a:extLst>
          </p:cNvPr>
          <p:cNvSpPr/>
          <p:nvPr/>
        </p:nvSpPr>
        <p:spPr>
          <a:xfrm>
            <a:off x="917856" y="5766741"/>
            <a:ext cx="2451295" cy="740566"/>
          </a:xfrm>
          <a:prstGeom prst="rect">
            <a:avLst/>
          </a:prstGeom>
          <a:solidFill>
            <a:srgbClr val="D0CECE"/>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dirty="0">
                <a:solidFill>
                  <a:schemeClr val="dk1"/>
                </a:solidFill>
                <a:latin typeface="Calibri"/>
                <a:ea typeface="Calibri"/>
                <a:cs typeface="Calibri"/>
                <a:sym typeface="Calibri"/>
              </a:rPr>
              <a:t>الصفحتان: </a:t>
            </a:r>
            <a:r>
              <a:rPr lang="ar-MA" sz="2400" b="1" i="0" u="none" strike="noStrike" cap="none" dirty="0">
                <a:solidFill>
                  <a:srgbClr val="FF0000"/>
                </a:solidFill>
                <a:latin typeface="Calibri"/>
                <a:ea typeface="Calibri"/>
                <a:cs typeface="Calibri"/>
                <a:sym typeface="Calibri"/>
              </a:rPr>
              <a:t>42/41</a:t>
            </a:r>
            <a:r>
              <a:rPr lang="ar-MA" sz="2400" b="1" i="0" u="none" strike="noStrike" cap="none" dirty="0">
                <a:solidFill>
                  <a:schemeClr val="dk1"/>
                </a:solidFill>
                <a:latin typeface="Calibri"/>
                <a:ea typeface="Calibri"/>
                <a:cs typeface="Calibri"/>
                <a:sym typeface="Calibri"/>
              </a:rPr>
              <a:t>   </a:t>
            </a:r>
            <a:endParaRPr sz="14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dirty="0">
                <a:solidFill>
                  <a:schemeClr val="dk1"/>
                </a:solidFill>
                <a:latin typeface="Calibri"/>
                <a:ea typeface="Calibri"/>
                <a:cs typeface="Calibri"/>
                <a:sym typeface="Calibri"/>
              </a:rPr>
              <a:t>من كراسة المتعلم</a:t>
            </a:r>
            <a:endParaRPr sz="24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32511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Shape 315">
          <a:extLst>
            <a:ext uri="{FF2B5EF4-FFF2-40B4-BE49-F238E27FC236}">
              <a16:creationId xmlns:a16="http://schemas.microsoft.com/office/drawing/2014/main" id="{77AA73CD-A2B1-A328-3E36-2B727DBACDD9}"/>
            </a:ext>
          </a:extLst>
        </p:cNvPr>
        <p:cNvGrpSpPr/>
        <p:nvPr/>
      </p:nvGrpSpPr>
      <p:grpSpPr>
        <a:xfrm>
          <a:off x="0" y="0"/>
          <a:ext cx="0" cy="0"/>
          <a:chOff x="0" y="0"/>
          <a:chExt cx="0" cy="0"/>
        </a:xfrm>
      </p:grpSpPr>
      <p:sp>
        <p:nvSpPr>
          <p:cNvPr id="321" name="Google Shape;321;p52">
            <a:extLst>
              <a:ext uri="{FF2B5EF4-FFF2-40B4-BE49-F238E27FC236}">
                <a16:creationId xmlns:a16="http://schemas.microsoft.com/office/drawing/2014/main" id="{B2883A13-2559-D444-3F7C-E23C270DE28F}"/>
              </a:ext>
            </a:extLst>
          </p:cNvPr>
          <p:cNvSpPr txBox="1"/>
          <p:nvPr/>
        </p:nvSpPr>
        <p:spPr>
          <a:xfrm>
            <a:off x="2151695" y="129892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صفحات خاصة بالأستاذ(ة)</a:t>
            </a:r>
            <a:endParaRPr sz="1467" kern="0" dirty="0">
              <a:solidFill>
                <a:srgbClr val="000000"/>
              </a:solidFill>
              <a:latin typeface="Arial"/>
              <a:ea typeface="Arial"/>
              <a:cs typeface="Arial"/>
              <a:sym typeface="Arial"/>
            </a:endParaRPr>
          </a:p>
        </p:txBody>
      </p:sp>
      <p:sp>
        <p:nvSpPr>
          <p:cNvPr id="322" name="Google Shape;322;p52">
            <a:extLst>
              <a:ext uri="{FF2B5EF4-FFF2-40B4-BE49-F238E27FC236}">
                <a16:creationId xmlns:a16="http://schemas.microsoft.com/office/drawing/2014/main" id="{D5837EAE-20AD-99EF-2B3E-CEB7C82C0EDD}"/>
              </a:ext>
            </a:extLst>
          </p:cNvPr>
          <p:cNvSpPr txBox="1"/>
          <p:nvPr/>
        </p:nvSpPr>
        <p:spPr>
          <a:xfrm>
            <a:off x="2151695" y="222613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نمذجة المهمة من طرف الأستاذ (شرح بصوت مرتفع)</a:t>
            </a:r>
            <a:endParaRPr sz="1467" kern="0" dirty="0">
              <a:solidFill>
                <a:srgbClr val="000000"/>
              </a:solidFill>
              <a:latin typeface="Arial"/>
              <a:ea typeface="Arial"/>
              <a:cs typeface="Arial"/>
              <a:sym typeface="Arial"/>
            </a:endParaRPr>
          </a:p>
        </p:txBody>
      </p:sp>
      <p:pic>
        <p:nvPicPr>
          <p:cNvPr id="14" name="Google Shape;318;p52" descr="Image générée">
            <a:extLst>
              <a:ext uri="{FF2B5EF4-FFF2-40B4-BE49-F238E27FC236}">
                <a16:creationId xmlns:a16="http://schemas.microsoft.com/office/drawing/2014/main" id="{D1CD87F2-F7CE-22E5-D7E3-165D0692175B}"/>
              </a:ext>
            </a:extLst>
          </p:cNvPr>
          <p:cNvPicPr preferRelativeResize="0"/>
          <p:nvPr/>
        </p:nvPicPr>
        <p:blipFill rotWithShape="1">
          <a:blip r:embed="rId3">
            <a:alphaModFix/>
          </a:blip>
          <a:srcRect t="23545" r="71114" b="60700"/>
          <a:stretch/>
        </p:blipFill>
        <p:spPr>
          <a:xfrm>
            <a:off x="10496362" y="2946687"/>
            <a:ext cx="1035476" cy="854359"/>
          </a:xfrm>
          <a:prstGeom prst="rect">
            <a:avLst/>
          </a:prstGeom>
          <a:noFill/>
          <a:ln>
            <a:noFill/>
          </a:ln>
        </p:spPr>
      </p:pic>
      <p:sp>
        <p:nvSpPr>
          <p:cNvPr id="15" name="Google Shape;322;p52">
            <a:extLst>
              <a:ext uri="{FF2B5EF4-FFF2-40B4-BE49-F238E27FC236}">
                <a16:creationId xmlns:a16="http://schemas.microsoft.com/office/drawing/2014/main" id="{54E6DE26-E2E1-A2A4-43DE-C403B5362AE2}"/>
              </a:ext>
            </a:extLst>
          </p:cNvPr>
          <p:cNvSpPr txBox="1"/>
          <p:nvPr/>
        </p:nvSpPr>
        <p:spPr>
          <a:xfrm>
            <a:off x="2151695" y="3159518"/>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تعليمات أو شروحات للتلاميذ – خارج إطار النمذجة (بصوت مرتفع)</a:t>
            </a:r>
            <a:endParaRPr sz="2000" kern="0" dirty="0">
              <a:solidFill>
                <a:srgbClr val="000000"/>
              </a:solidFill>
              <a:latin typeface="Arial"/>
              <a:ea typeface="Arial"/>
              <a:cs typeface="Arial"/>
              <a:sym typeface="Arial"/>
            </a:endParaRPr>
          </a:p>
        </p:txBody>
      </p:sp>
      <p:sp>
        <p:nvSpPr>
          <p:cNvPr id="17" name="Google Shape;332;p53">
            <a:extLst>
              <a:ext uri="{FF2B5EF4-FFF2-40B4-BE49-F238E27FC236}">
                <a16:creationId xmlns:a16="http://schemas.microsoft.com/office/drawing/2014/main" id="{4CCC0828-7E80-9A7F-53E4-4E9A4213E0B4}"/>
              </a:ext>
            </a:extLst>
          </p:cNvPr>
          <p:cNvSpPr txBox="1"/>
          <p:nvPr/>
        </p:nvSpPr>
        <p:spPr>
          <a:xfrm>
            <a:off x="2151695" y="400551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التذكير بميثاق القسم</a:t>
            </a:r>
            <a:endParaRPr sz="2000" kern="0" dirty="0">
              <a:solidFill>
                <a:srgbClr val="000000"/>
              </a:solidFill>
              <a:latin typeface="Arial"/>
              <a:cs typeface="Arial"/>
              <a:sym typeface="Arial"/>
            </a:endParaRPr>
          </a:p>
        </p:txBody>
      </p:sp>
      <p:pic>
        <p:nvPicPr>
          <p:cNvPr id="18" name="Google Shape;336;p53">
            <a:extLst>
              <a:ext uri="{FF2B5EF4-FFF2-40B4-BE49-F238E27FC236}">
                <a16:creationId xmlns:a16="http://schemas.microsoft.com/office/drawing/2014/main" id="{B50E3D5D-D7AD-F82B-67DC-7DB302EC5C59}"/>
              </a:ext>
            </a:extLst>
          </p:cNvPr>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41" name="Google Shape;291;p51">
            <a:extLst>
              <a:ext uri="{FF2B5EF4-FFF2-40B4-BE49-F238E27FC236}">
                <a16:creationId xmlns:a16="http://schemas.microsoft.com/office/drawing/2014/main" id="{F00333A0-6453-2E49-949E-6472F7A92683}"/>
              </a:ext>
            </a:extLst>
          </p:cNvPr>
          <p:cNvSpPr/>
          <p:nvPr/>
        </p:nvSpPr>
        <p:spPr>
          <a:xfrm>
            <a:off x="3721103" y="87258"/>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للأستاذ</a:t>
            </a:r>
          </a:p>
        </p:txBody>
      </p:sp>
      <p:grpSp>
        <p:nvGrpSpPr>
          <p:cNvPr id="4" name="Groupe 3">
            <a:extLst>
              <a:ext uri="{FF2B5EF4-FFF2-40B4-BE49-F238E27FC236}">
                <a16:creationId xmlns:a16="http://schemas.microsoft.com/office/drawing/2014/main" id="{0ED093D4-5700-EC0C-1F50-022022B950B2}"/>
              </a:ext>
            </a:extLst>
          </p:cNvPr>
          <p:cNvGrpSpPr/>
          <p:nvPr/>
        </p:nvGrpSpPr>
        <p:grpSpPr>
          <a:xfrm>
            <a:off x="10657636" y="2019636"/>
            <a:ext cx="814489" cy="699291"/>
            <a:chOff x="277892" y="2322046"/>
            <a:chExt cx="828656" cy="786827"/>
          </a:xfrm>
        </p:grpSpPr>
        <p:sp>
          <p:nvSpPr>
            <p:cNvPr id="2" name="Freeform 2">
              <a:extLst>
                <a:ext uri="{FF2B5EF4-FFF2-40B4-BE49-F238E27FC236}">
                  <a16:creationId xmlns:a16="http://schemas.microsoft.com/office/drawing/2014/main" id="{3A065145-272B-2708-F6F1-248403A3073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3" name="Freeform 4">
              <a:extLst>
                <a:ext uri="{FF2B5EF4-FFF2-40B4-BE49-F238E27FC236}">
                  <a16:creationId xmlns:a16="http://schemas.microsoft.com/office/drawing/2014/main" id="{DB213ECF-8A17-F2A6-DE3D-1F1E43965200}"/>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6"/>
                  </a:ext>
                </a:extLst>
              </a:blip>
              <a:stretch>
                <a:fillRect l="-101449" t="-1678"/>
              </a:stretch>
            </a:blipFill>
            <a:ln cap="rnd">
              <a:noFill/>
              <a:prstDash val="solid"/>
              <a:round/>
            </a:ln>
          </p:spPr>
          <p:txBody>
            <a:bodyPr/>
            <a:lstStyle/>
            <a:p>
              <a:endParaRPr lang="fr-FR"/>
            </a:p>
          </p:txBody>
        </p:sp>
      </p:grpSp>
      <p:pic>
        <p:nvPicPr>
          <p:cNvPr id="5" name="Picture 2" descr="Image générée">
            <a:extLst>
              <a:ext uri="{FF2B5EF4-FFF2-40B4-BE49-F238E27FC236}">
                <a16:creationId xmlns:a16="http://schemas.microsoft.com/office/drawing/2014/main" id="{D6B0A181-334F-0A62-0BFB-E79E14F44A2A}"/>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10657635"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2">
            <a:extLst>
              <a:ext uri="{FF2B5EF4-FFF2-40B4-BE49-F238E27FC236}">
                <a16:creationId xmlns:a16="http://schemas.microsoft.com/office/drawing/2014/main" id="{94ECFE8F-F414-2BBE-BC04-81B2DB84A948}"/>
              </a:ext>
            </a:extLst>
          </p:cNvPr>
          <p:cNvPicPr>
            <a:picLocks noChangeAspect="1"/>
          </p:cNvPicPr>
          <p:nvPr/>
        </p:nvPicPr>
        <p:blipFill>
          <a:blip r:embed="rId8">
            <a:duotone>
              <a:schemeClr val="accent2">
                <a:shade val="45000"/>
                <a:satMod val="135000"/>
              </a:schemeClr>
              <a:prstClr val="white"/>
            </a:duotone>
          </a:blip>
          <a:stretch>
            <a:fillRect/>
          </a:stretch>
        </p:blipFill>
        <p:spPr>
          <a:xfrm>
            <a:off x="10701998" y="4942460"/>
            <a:ext cx="590757" cy="603600"/>
          </a:xfrm>
          <a:prstGeom prst="ellipse">
            <a:avLst/>
          </a:prstGeom>
          <a:solidFill>
            <a:srgbClr val="FFC000"/>
          </a:solidFill>
          <a:ln>
            <a:noFill/>
          </a:ln>
        </p:spPr>
      </p:pic>
      <p:sp>
        <p:nvSpPr>
          <p:cNvPr id="7" name="Google Shape;332;p53">
            <a:extLst>
              <a:ext uri="{FF2B5EF4-FFF2-40B4-BE49-F238E27FC236}">
                <a16:creationId xmlns:a16="http://schemas.microsoft.com/office/drawing/2014/main" id="{EE1FD77A-3ADF-D04D-724F-140666A15318}"/>
              </a:ext>
            </a:extLst>
          </p:cNvPr>
          <p:cNvSpPr txBox="1"/>
          <p:nvPr/>
        </p:nvSpPr>
        <p:spPr>
          <a:xfrm>
            <a:off x="2064863" y="5034031"/>
            <a:ext cx="8328032"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تصحيح التمرين المنزلي</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366021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Shape 315">
          <a:extLst>
            <a:ext uri="{FF2B5EF4-FFF2-40B4-BE49-F238E27FC236}">
              <a16:creationId xmlns:a16="http://schemas.microsoft.com/office/drawing/2014/main" id="{4404A920-C090-452F-B5C5-0EBA5A5AF4BD}"/>
            </a:ext>
          </a:extLst>
        </p:cNvPr>
        <p:cNvGrpSpPr/>
        <p:nvPr/>
      </p:nvGrpSpPr>
      <p:grpSpPr>
        <a:xfrm>
          <a:off x="0" y="0"/>
          <a:ext cx="0" cy="0"/>
          <a:chOff x="0" y="0"/>
          <a:chExt cx="0" cy="0"/>
        </a:xfrm>
      </p:grpSpPr>
      <p:sp>
        <p:nvSpPr>
          <p:cNvPr id="3" name="Google Shape;334;p53">
            <a:extLst>
              <a:ext uri="{FF2B5EF4-FFF2-40B4-BE49-F238E27FC236}">
                <a16:creationId xmlns:a16="http://schemas.microsoft.com/office/drawing/2014/main" id="{12B7D81D-9A82-DA8D-D601-716E82EF882D}"/>
              </a:ext>
            </a:extLst>
          </p:cNvPr>
          <p:cNvSpPr txBox="1"/>
          <p:nvPr/>
        </p:nvSpPr>
        <p:spPr>
          <a:xfrm>
            <a:off x="1830625" y="4599181"/>
            <a:ext cx="8677479" cy="400003"/>
          </a:xfrm>
          <a:prstGeom prst="rect">
            <a:avLst/>
          </a:prstGeom>
          <a:noFill/>
          <a:ln>
            <a:noFill/>
          </a:ln>
        </p:spPr>
        <p:txBody>
          <a:bodyPr spcFirstLastPara="1" wrap="square" lIns="91400" tIns="45667" rIns="91400" bIns="45667" anchor="t" anchorCtr="0">
            <a:spAutoFit/>
          </a:bodyPr>
          <a:lstStyle/>
          <a:p>
            <a:pPr algn="r" defTabSz="1219170" rtl="1" eaLnBrk="0" fontAlgn="base" hangingPunct="0">
              <a:spcBef>
                <a:spcPct val="0"/>
              </a:spcBef>
              <a:spcAft>
                <a:spcPct val="0"/>
              </a:spcAft>
            </a:pPr>
            <a:r>
              <a:rPr lang="ar-SA" altLang="fr-FR" sz="2000" b="1" kern="0" dirty="0">
                <a:solidFill>
                  <a:srgbClr val="44546A"/>
                </a:solidFill>
                <a:latin typeface="Calibri"/>
                <a:cs typeface="Calibri"/>
                <a:sym typeface="Arial"/>
              </a:rPr>
              <a:t>يشتغل التلاميذ بشكل مستقل</a:t>
            </a:r>
            <a:endParaRPr lang="fr-FR" altLang="fr-FR" sz="2000" kern="0" dirty="0">
              <a:solidFill>
                <a:srgbClr val="000000"/>
              </a:solidFill>
              <a:latin typeface="Arial" panose="020B0604020202020204" pitchFamily="34" charset="0"/>
              <a:cs typeface="Arial"/>
              <a:sym typeface="Arial"/>
            </a:endParaRPr>
          </a:p>
        </p:txBody>
      </p:sp>
      <p:pic>
        <p:nvPicPr>
          <p:cNvPr id="6" name="Google Shape;338;p53">
            <a:extLst>
              <a:ext uri="{FF2B5EF4-FFF2-40B4-BE49-F238E27FC236}">
                <a16:creationId xmlns:a16="http://schemas.microsoft.com/office/drawing/2014/main" id="{99CA0589-7987-D756-C1CC-B03EEF031C45}"/>
              </a:ext>
            </a:extLst>
          </p:cNvPr>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4" name="Google Shape;335;p53">
            <a:extLst>
              <a:ext uri="{FF2B5EF4-FFF2-40B4-BE49-F238E27FC236}">
                <a16:creationId xmlns:a16="http://schemas.microsoft.com/office/drawing/2014/main" id="{E8B537E3-58E7-D06E-9589-1154AEC609C9}"/>
              </a:ext>
            </a:extLst>
          </p:cNvPr>
          <p:cNvSpPr txBox="1"/>
          <p:nvPr/>
        </p:nvSpPr>
        <p:spPr>
          <a:xfrm>
            <a:off x="1830625" y="3830265"/>
            <a:ext cx="8677478"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altLang="fr-FR" sz="2000" b="1" kern="0" dirty="0">
                <a:solidFill>
                  <a:srgbClr val="44546A"/>
                </a:solidFill>
                <a:latin typeface="Calibri"/>
                <a:cs typeface="Calibri"/>
                <a:sym typeface="Arial"/>
              </a:rPr>
              <a:t>يشتغل التلاميذ في ثنائيات</a:t>
            </a:r>
            <a:endParaRPr lang="fr-FR" altLang="fr-FR" sz="2000" b="1" kern="0" dirty="0">
              <a:solidFill>
                <a:srgbClr val="44546A"/>
              </a:solidFill>
              <a:latin typeface="Calibri"/>
              <a:cs typeface="Calibri"/>
              <a:sym typeface="Arial"/>
            </a:endParaRPr>
          </a:p>
        </p:txBody>
      </p:sp>
      <p:pic>
        <p:nvPicPr>
          <p:cNvPr id="7" name="Google Shape;339;p53">
            <a:extLst>
              <a:ext uri="{FF2B5EF4-FFF2-40B4-BE49-F238E27FC236}">
                <a16:creationId xmlns:a16="http://schemas.microsoft.com/office/drawing/2014/main" id="{DDA38603-9FD0-5873-CE31-15062339C83E}"/>
              </a:ext>
            </a:extLst>
          </p:cNvPr>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10" name="Google Shape;289;p51">
            <a:extLst>
              <a:ext uri="{FF2B5EF4-FFF2-40B4-BE49-F238E27FC236}">
                <a16:creationId xmlns:a16="http://schemas.microsoft.com/office/drawing/2014/main" id="{A512D62E-50A4-C4D3-B8D7-731106EA1EE6}"/>
              </a:ext>
            </a:extLst>
          </p:cNvPr>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11" name="Google Shape;290;p51">
            <a:extLst>
              <a:ext uri="{FF2B5EF4-FFF2-40B4-BE49-F238E27FC236}">
                <a16:creationId xmlns:a16="http://schemas.microsoft.com/office/drawing/2014/main" id="{6265C85C-3A24-7175-028A-B405CA5EF11B}"/>
              </a:ext>
            </a:extLst>
          </p:cNvPr>
          <p:cNvSpPr txBox="1"/>
          <p:nvPr/>
        </p:nvSpPr>
        <p:spPr>
          <a:xfrm>
            <a:off x="1842082" y="2449852"/>
            <a:ext cx="8677478" cy="400002"/>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يستمع التلاميذ للأستاذ بتركيز</a:t>
            </a:r>
            <a:endParaRPr sz="1467" kern="0" dirty="0">
              <a:solidFill>
                <a:srgbClr val="000000"/>
              </a:solidFill>
              <a:latin typeface="Arial"/>
              <a:ea typeface="Arial"/>
              <a:cs typeface="Arial"/>
              <a:sym typeface="Arial"/>
            </a:endParaRPr>
          </a:p>
        </p:txBody>
      </p:sp>
      <p:sp>
        <p:nvSpPr>
          <p:cNvPr id="13" name="Google Shape;293;p51">
            <a:extLst>
              <a:ext uri="{FF2B5EF4-FFF2-40B4-BE49-F238E27FC236}">
                <a16:creationId xmlns:a16="http://schemas.microsoft.com/office/drawing/2014/main" id="{38D3624C-E4A9-466D-7528-C354FFD89792}"/>
              </a:ext>
            </a:extLst>
          </p:cNvPr>
          <p:cNvSpPr txBox="1"/>
          <p:nvPr/>
        </p:nvSpPr>
        <p:spPr>
          <a:xfrm>
            <a:off x="1830624" y="1694487"/>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يرفع التلاميذ أيديهم للمشاركة</a:t>
            </a:r>
            <a:endParaRPr sz="1467" kern="0" dirty="0">
              <a:solidFill>
                <a:srgbClr val="000000"/>
              </a:solidFill>
              <a:latin typeface="Arial"/>
              <a:ea typeface="Arial"/>
              <a:cs typeface="Arial"/>
              <a:sym typeface="Arial"/>
            </a:endParaRPr>
          </a:p>
        </p:txBody>
      </p:sp>
      <p:pic>
        <p:nvPicPr>
          <p:cNvPr id="16" name="Google Shape;294;p51" descr="Lever la main - Icônes mains et gestes gratuites">
            <a:extLst>
              <a:ext uri="{FF2B5EF4-FFF2-40B4-BE49-F238E27FC236}">
                <a16:creationId xmlns:a16="http://schemas.microsoft.com/office/drawing/2014/main" id="{21E3C786-5C04-37E1-0217-CBE21366D16A}"/>
              </a:ext>
            </a:extLst>
          </p:cNvPr>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2" name="Google Shape;333;p53">
            <a:extLst>
              <a:ext uri="{FF2B5EF4-FFF2-40B4-BE49-F238E27FC236}">
                <a16:creationId xmlns:a16="http://schemas.microsoft.com/office/drawing/2014/main" id="{984AC82D-389F-7373-6774-A4078B78B27D}"/>
              </a:ext>
            </a:extLst>
          </p:cNvPr>
          <p:cNvSpPr txBox="1"/>
          <p:nvPr/>
        </p:nvSpPr>
        <p:spPr>
          <a:xfrm>
            <a:off x="1848762" y="1040371"/>
            <a:ext cx="8677478" cy="420457"/>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133" b="1" kern="0" dirty="0">
                <a:solidFill>
                  <a:srgbClr val="44546A"/>
                </a:solidFill>
                <a:latin typeface="Calibri"/>
                <a:ea typeface="Calibri"/>
                <a:cs typeface="Calibri"/>
                <a:sym typeface="Calibri"/>
              </a:rPr>
              <a:t>يستعمل التلاميذ اللوحات للإجابة</a:t>
            </a:r>
            <a:endParaRPr sz="1867" kern="0" dirty="0">
              <a:solidFill>
                <a:srgbClr val="000000"/>
              </a:solidFill>
              <a:latin typeface="Arial"/>
              <a:cs typeface="Arial"/>
              <a:sym typeface="Arial"/>
            </a:endParaRPr>
          </a:p>
        </p:txBody>
      </p:sp>
      <p:grpSp>
        <p:nvGrpSpPr>
          <p:cNvPr id="27" name="Groupe 26">
            <a:extLst>
              <a:ext uri="{FF2B5EF4-FFF2-40B4-BE49-F238E27FC236}">
                <a16:creationId xmlns:a16="http://schemas.microsoft.com/office/drawing/2014/main" id="{55978DD5-318A-3F16-AECB-860607D32046}"/>
              </a:ext>
            </a:extLst>
          </p:cNvPr>
          <p:cNvGrpSpPr/>
          <p:nvPr/>
        </p:nvGrpSpPr>
        <p:grpSpPr>
          <a:xfrm>
            <a:off x="10772075" y="916351"/>
            <a:ext cx="632111" cy="603600"/>
            <a:chOff x="779845" y="4335989"/>
            <a:chExt cx="442253" cy="575842"/>
          </a:xfrm>
        </p:grpSpPr>
        <p:pic>
          <p:nvPicPr>
            <p:cNvPr id="25" name="Google Shape;307;p51" descr="Une image contenant Dessin animé, clipart, Animation, illustration&#10;&#10;Description générée automatiquement">
              <a:extLst>
                <a:ext uri="{FF2B5EF4-FFF2-40B4-BE49-F238E27FC236}">
                  <a16:creationId xmlns:a16="http://schemas.microsoft.com/office/drawing/2014/main" id="{A49B9A76-6535-3AE5-BC9D-739EFE81502C}"/>
                </a:ext>
              </a:extLst>
            </p:cNvPr>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26" name="Rectangle 25">
              <a:extLst>
                <a:ext uri="{FF2B5EF4-FFF2-40B4-BE49-F238E27FC236}">
                  <a16:creationId xmlns:a16="http://schemas.microsoft.com/office/drawing/2014/main" id="{0CF11E36-0025-C3F4-CFF1-8372D4951514}"/>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sp>
        <p:nvSpPr>
          <p:cNvPr id="37" name="Google Shape;295;p51">
            <a:extLst>
              <a:ext uri="{FF2B5EF4-FFF2-40B4-BE49-F238E27FC236}">
                <a16:creationId xmlns:a16="http://schemas.microsoft.com/office/drawing/2014/main" id="{D697CEA9-64C8-7CC4-9A62-C872FF15F975}"/>
              </a:ext>
            </a:extLst>
          </p:cNvPr>
          <p:cNvSpPr txBox="1"/>
          <p:nvPr/>
        </p:nvSpPr>
        <p:spPr>
          <a:xfrm>
            <a:off x="1830626" y="3116028"/>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يسجّل التلاميذ ما ينبغي تسجيله على دفاترهم</a:t>
            </a:r>
            <a:endParaRPr sz="1467" kern="0" dirty="0">
              <a:solidFill>
                <a:srgbClr val="000000"/>
              </a:solidFill>
              <a:latin typeface="Arial"/>
              <a:ea typeface="Arial"/>
              <a:cs typeface="Arial"/>
              <a:sym typeface="Arial"/>
            </a:endParaRPr>
          </a:p>
        </p:txBody>
      </p:sp>
      <p:grpSp>
        <p:nvGrpSpPr>
          <p:cNvPr id="38" name="Groupe 37">
            <a:extLst>
              <a:ext uri="{FF2B5EF4-FFF2-40B4-BE49-F238E27FC236}">
                <a16:creationId xmlns:a16="http://schemas.microsoft.com/office/drawing/2014/main" id="{952E4744-072C-513B-756C-AE0DA46B1D50}"/>
              </a:ext>
            </a:extLst>
          </p:cNvPr>
          <p:cNvGrpSpPr/>
          <p:nvPr/>
        </p:nvGrpSpPr>
        <p:grpSpPr>
          <a:xfrm>
            <a:off x="10824282" y="3014983"/>
            <a:ext cx="551667" cy="471961"/>
            <a:chOff x="10280460" y="4850932"/>
            <a:chExt cx="630930" cy="588164"/>
          </a:xfrm>
        </p:grpSpPr>
        <p:pic>
          <p:nvPicPr>
            <p:cNvPr id="39" name="Picture 7">
              <a:extLst>
                <a:ext uri="{FF2B5EF4-FFF2-40B4-BE49-F238E27FC236}">
                  <a16:creationId xmlns:a16="http://schemas.microsoft.com/office/drawing/2014/main" id="{64852FB5-3F0D-3729-FC3D-0C53A049F71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40" name="Picture 7">
              <a:extLst>
                <a:ext uri="{FF2B5EF4-FFF2-40B4-BE49-F238E27FC236}">
                  <a16:creationId xmlns:a16="http://schemas.microsoft.com/office/drawing/2014/main" id="{34116C93-BDC5-384F-AE20-60234D0F0D5F}"/>
                </a:ext>
              </a:extLst>
            </p:cNvPr>
            <p:cNvPicPr>
              <a:picLocks noChangeAspect="1"/>
            </p:cNvPicPr>
            <p:nvPr/>
          </p:nvPicPr>
          <p:blipFill>
            <a:blip r:embed="rId9"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sp>
        <p:nvSpPr>
          <p:cNvPr id="41" name="Google Shape;291;p51">
            <a:extLst>
              <a:ext uri="{FF2B5EF4-FFF2-40B4-BE49-F238E27FC236}">
                <a16:creationId xmlns:a16="http://schemas.microsoft.com/office/drawing/2014/main" id="{88F57F45-EEF4-CF02-1883-FB25B1F1C701}"/>
              </a:ext>
            </a:extLst>
          </p:cNvPr>
          <p:cNvSpPr/>
          <p:nvPr/>
        </p:nvSpPr>
        <p:spPr>
          <a:xfrm>
            <a:off x="3523676" y="81409"/>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للتلاميذ</a:t>
            </a:r>
            <a:endParaRPr lang="fr-FR" sz="1867" kern="0" dirty="0">
              <a:solidFill>
                <a:srgbClr val="000000"/>
              </a:solidFill>
              <a:latin typeface="Arial"/>
              <a:cs typeface="Arial"/>
              <a:sym typeface="Arial"/>
            </a:endParaRPr>
          </a:p>
        </p:txBody>
      </p:sp>
      <p:sp>
        <p:nvSpPr>
          <p:cNvPr id="12" name="Google Shape;335;p53">
            <a:extLst>
              <a:ext uri="{FF2B5EF4-FFF2-40B4-BE49-F238E27FC236}">
                <a16:creationId xmlns:a16="http://schemas.microsoft.com/office/drawing/2014/main" id="{CCAF46D7-9D20-7525-4F08-B73A468B6D08}"/>
              </a:ext>
            </a:extLst>
          </p:cNvPr>
          <p:cNvSpPr txBox="1"/>
          <p:nvPr/>
        </p:nvSpPr>
        <p:spPr>
          <a:xfrm>
            <a:off x="1830624" y="5298757"/>
            <a:ext cx="8677481"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يقوم التلاميذ إلى السبورة</a:t>
            </a:r>
            <a:endParaRPr sz="2000" kern="0" dirty="0">
              <a:solidFill>
                <a:srgbClr val="000000"/>
              </a:solidFill>
              <a:latin typeface="Arial"/>
              <a:cs typeface="Arial"/>
              <a:sym typeface="Arial"/>
            </a:endParaRPr>
          </a:p>
        </p:txBody>
      </p:sp>
      <p:pic>
        <p:nvPicPr>
          <p:cNvPr id="14" name="Picture 1">
            <a:extLst>
              <a:ext uri="{FF2B5EF4-FFF2-40B4-BE49-F238E27FC236}">
                <a16:creationId xmlns:a16="http://schemas.microsoft.com/office/drawing/2014/main" id="{BAB5C24D-1786-0BEE-AD11-9FC6968F2D5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772075" y="5298758"/>
            <a:ext cx="648055" cy="648055"/>
          </a:xfrm>
          <a:prstGeom prst="rect">
            <a:avLst/>
          </a:prstGeom>
        </p:spPr>
      </p:pic>
    </p:spTree>
    <p:extLst>
      <p:ext uri="{BB962C8B-B14F-4D97-AF65-F5344CB8AC3E}">
        <p14:creationId xmlns:p14="http://schemas.microsoft.com/office/powerpoint/2010/main" val="201744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937601" y="446738"/>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dirty="0">
                <a:solidFill>
                  <a:srgbClr val="44546A"/>
                </a:solidFill>
                <a:uFillTx/>
                <a:latin typeface="Calibri"/>
                <a:cs typeface="Arial"/>
              </a:rPr>
              <a:t>هيكلة الوحدة</a:t>
            </a:r>
            <a:r>
              <a:rPr lang="fr-FR" sz="3200" b="1" i="0" u="none" strike="noStrike" kern="1200" cap="none" spc="0" baseline="0" dirty="0">
                <a:solidFill>
                  <a:srgbClr val="44546A"/>
                </a:solidFill>
                <a:uFillTx/>
                <a:latin typeface="Calibri"/>
                <a:cs typeface="Arial"/>
              </a:rPr>
              <a:t> </a:t>
            </a:r>
            <a:r>
              <a:rPr lang="ar-MA" sz="3200" b="1" i="0" u="none" strike="noStrike" kern="1200" cap="none" spc="0" baseline="0" dirty="0" err="1">
                <a:solidFill>
                  <a:srgbClr val="44546A"/>
                </a:solidFill>
                <a:uFillTx/>
                <a:latin typeface="Calibri"/>
                <a:cs typeface="Arial"/>
              </a:rPr>
              <a:t>الديدكتيكية</a:t>
            </a:r>
            <a:r>
              <a:rPr lang="ar-MA" sz="3200" b="1" i="0" u="none" strike="noStrike" kern="1200" cap="none" spc="0" baseline="0" dirty="0">
                <a:solidFill>
                  <a:srgbClr val="44546A"/>
                </a:solidFill>
                <a:uFillTx/>
                <a:latin typeface="Calibri"/>
                <a:cs typeface="Arial"/>
              </a:rPr>
              <a:t>:</a:t>
            </a:r>
            <a:endParaRPr lang="fr-FR" sz="3200" b="1" i="0" u="none" strike="noStrike" kern="1200" cap="none" spc="0" baseline="0" dirty="0">
              <a:solidFill>
                <a:srgbClr val="44546A"/>
              </a:solidFill>
              <a:uFillTx/>
              <a:latin typeface="Calibri"/>
            </a:endParaRPr>
          </a:p>
        </p:txBody>
      </p:sp>
      <p:grpSp>
        <p:nvGrpSpPr>
          <p:cNvPr id="13" name="Groupe 12"/>
          <p:cNvGrpSpPr/>
          <p:nvPr/>
        </p:nvGrpSpPr>
        <p:grpSpPr>
          <a:xfrm>
            <a:off x="6014542" y="2099609"/>
            <a:ext cx="5972645" cy="2634863"/>
            <a:chOff x="4161265" y="1553611"/>
            <a:chExt cx="6586684" cy="2634863"/>
          </a:xfrm>
        </p:grpSpPr>
        <p:sp>
          <p:nvSpPr>
            <p:cNvPr id="3" name="Rectangle : coins arrondis 18 - 3">
              <a:extLst>
                <a:ext uri="{FF2B5EF4-FFF2-40B4-BE49-F238E27FC236}">
                  <a16:creationId xmlns:a16="http://schemas.microsoft.com/office/drawing/2014/main" id="{E7125ABE-93C9-34A7-EC4C-E28F434EFB62}"/>
                </a:ext>
              </a:extLst>
            </p:cNvPr>
            <p:cNvSpPr/>
            <p:nvPr/>
          </p:nvSpPr>
          <p:spPr>
            <a:xfrm>
              <a:off x="4161265" y="1553611"/>
              <a:ext cx="4621663"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أستمع بتركيز وأفهم: العملة الافتراضية</a:t>
              </a:r>
              <a:endParaRPr lang="fr-FR" sz="2000" dirty="0">
                <a:solidFill>
                  <a:prstClr val="black"/>
                </a:solidFill>
                <a:latin typeface="Calibri" panose="020F0502020204030204" pitchFamily="34" charset="0"/>
                <a:cs typeface="Calibri" panose="020F0502020204030204" pitchFamily="34"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3</a:t>
              </a:r>
              <a:endParaRPr lang="fr-FR" sz="2400" b="1" dirty="0">
                <a:solidFill>
                  <a:prstClr val="black"/>
                </a:solidFill>
                <a:latin typeface="Calibri" panose="020F0502020204030204" pitchFamily="34" charset="0"/>
                <a:cs typeface="Calibri" panose="020F0502020204030204" pitchFamily="34" charset="0"/>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أتحدث: عرض خطة تدبير الميزانية الشخصية</a:t>
              </a:r>
              <a:endParaRPr lang="fr-FR" sz="2000" dirty="0">
                <a:solidFill>
                  <a:prstClr val="black"/>
                </a:solidFill>
                <a:latin typeface="Calibri" panose="020F0502020204030204" pitchFamily="34" charset="0"/>
                <a:cs typeface="Calibri" panose="020F0502020204030204" pitchFamily="34"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a:solidFill>
                    <a:prstClr val="black"/>
                  </a:solidFill>
                  <a:latin typeface="Calibri" panose="020F0502020204030204" pitchFamily="34" charset="0"/>
                  <a:cs typeface="Calibri" panose="020F0502020204030204" pitchFamily="34" charset="0"/>
                </a:rPr>
                <a:t>الحصة 1</a:t>
              </a:r>
              <a:endParaRPr lang="fr-FR" sz="2000" dirty="0">
                <a:solidFill>
                  <a:prstClr val="black"/>
                </a:solidFill>
                <a:latin typeface="Calibri" panose="020F0502020204030204" pitchFamily="34" charset="0"/>
                <a:cs typeface="Calibri" panose="020F0502020204030204" pitchFamily="34" charset="0"/>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2 </a:t>
              </a:r>
              <a:endParaRPr lang="fr-FR" sz="2000" dirty="0">
                <a:solidFill>
                  <a:prstClr val="black"/>
                </a:solidFill>
                <a:latin typeface="Calibri" panose="020F0502020204030204" pitchFamily="34" charset="0"/>
                <a:cs typeface="Calibri" panose="020F0502020204030204" pitchFamily="34" charset="0"/>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الظواهر اللغوية : أسلوب الشرط</a:t>
              </a:r>
              <a:endParaRPr lang="fr-FR" sz="2000" dirty="0">
                <a:solidFill>
                  <a:prstClr val="black"/>
                </a:solidFill>
                <a:latin typeface="Calibri" panose="020F0502020204030204" pitchFamily="34" charset="0"/>
                <a:cs typeface="Calibri" panose="020F0502020204030204" pitchFamily="34" charset="0"/>
              </a:endParaRPr>
            </a:p>
          </p:txBody>
        </p:sp>
      </p:grpSp>
      <p:sp>
        <p:nvSpPr>
          <p:cNvPr id="8" name="Rectangle 7"/>
          <p:cNvSpPr/>
          <p:nvPr/>
        </p:nvSpPr>
        <p:spPr>
          <a:xfrm>
            <a:off x="6130654"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الأول</a:t>
            </a:r>
            <a:endParaRPr lang="fr-FR" sz="3200" b="1" dirty="0"/>
          </a:p>
        </p:txBody>
      </p:sp>
      <p:sp>
        <p:nvSpPr>
          <p:cNvPr id="20" name="Rectangle 19">
            <a:extLst>
              <a:ext uri="{FF2B5EF4-FFF2-40B4-BE49-F238E27FC236}">
                <a16:creationId xmlns:a16="http://schemas.microsoft.com/office/drawing/2014/main" id="{BE86A8C4-6D2E-08FE-380E-BBAACF41B61A}"/>
              </a:ext>
            </a:extLst>
          </p:cNvPr>
          <p:cNvSpPr/>
          <p:nvPr/>
        </p:nvSpPr>
        <p:spPr>
          <a:xfrm>
            <a:off x="123748"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الثاني</a:t>
            </a:r>
            <a:endParaRPr lang="fr-FR" sz="3200" b="1" dirty="0"/>
          </a:p>
        </p:txBody>
      </p:sp>
      <p:pic>
        <p:nvPicPr>
          <p:cNvPr id="14" name="Picture 2" descr="Image générée">
            <a:extLst>
              <a:ext uri="{FF2B5EF4-FFF2-40B4-BE49-F238E27FC236}">
                <a16:creationId xmlns:a16="http://schemas.microsoft.com/office/drawing/2014/main" id="{391D9FDF-DC37-C5F3-2A11-BDC24ACC282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Rounded Corners 11">
            <a:extLst>
              <a:ext uri="{FF2B5EF4-FFF2-40B4-BE49-F238E27FC236}">
                <a16:creationId xmlns:a16="http://schemas.microsoft.com/office/drawing/2014/main" id="{8B6D9A02-8B10-6B31-2CC7-C8FEF8D7E740}"/>
              </a:ext>
            </a:extLst>
          </p:cNvPr>
          <p:cNvSpPr/>
          <p:nvPr/>
        </p:nvSpPr>
        <p:spPr>
          <a:xfrm>
            <a:off x="0" y="1985471"/>
            <a:ext cx="6177458" cy="976025"/>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4" name="Rectangle : coins arrondis 18 - 3">
            <a:extLst>
              <a:ext uri="{FF2B5EF4-FFF2-40B4-BE49-F238E27FC236}">
                <a16:creationId xmlns:a16="http://schemas.microsoft.com/office/drawing/2014/main" id="{F9A3CDC3-707D-2378-436F-1D52A189304C}"/>
              </a:ext>
            </a:extLst>
          </p:cNvPr>
          <p:cNvSpPr/>
          <p:nvPr/>
        </p:nvSpPr>
        <p:spPr>
          <a:xfrm>
            <a:off x="6165351" y="5024195"/>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accent5">
              <a:lumMod val="20000"/>
              <a:lumOff val="80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b="1" dirty="0">
                <a:solidFill>
                  <a:prstClr val="black"/>
                </a:solidFill>
                <a:latin typeface="Calibri" panose="020F0502020204030204" pitchFamily="34" charset="0"/>
                <a:cs typeface="Calibri" panose="020F0502020204030204" pitchFamily="34" charset="0"/>
              </a:rPr>
              <a:t>الطلاقة والفهم:</a:t>
            </a:r>
            <a:r>
              <a:rPr lang="ar-MA" sz="2000" b="1" dirty="0">
                <a:latin typeface="Calibri" panose="020F0502020204030204" pitchFamily="34" charset="0"/>
                <a:ea typeface="Calibri" panose="020F0502020204030204" pitchFamily="34" charset="0"/>
                <a:cs typeface="Calibri" panose="020F0502020204030204" pitchFamily="34" charset="0"/>
              </a:rPr>
              <a:t> الْقَوَانِينُ ﭐلْخَمْسَةُ لِلْمَالِ </a:t>
            </a:r>
            <a:r>
              <a:rPr lang="ar-MA" sz="2000" b="1" dirty="0">
                <a:solidFill>
                  <a:prstClr val="black"/>
                </a:solidFill>
                <a:latin typeface="Calibri" panose="020F0502020204030204" pitchFamily="34" charset="0"/>
                <a:cs typeface="Calibri" panose="020F0502020204030204" pitchFamily="34" charset="0"/>
              </a:rPr>
              <a:t>(ح1)</a:t>
            </a:r>
            <a:endParaRPr lang="fr-FR" sz="2000" b="1" dirty="0">
              <a:solidFill>
                <a:prstClr val="black"/>
              </a:solidFill>
              <a:latin typeface="Calibri" panose="020F0502020204030204" pitchFamily="34" charset="0"/>
              <a:cs typeface="Calibri" panose="020F0502020204030204" pitchFamily="34" charset="0"/>
            </a:endParaRPr>
          </a:p>
        </p:txBody>
      </p:sp>
      <p:sp>
        <p:nvSpPr>
          <p:cNvPr id="35" name="Rectangle : coins arrondis 18 - 3">
            <a:extLst>
              <a:ext uri="{FF2B5EF4-FFF2-40B4-BE49-F238E27FC236}">
                <a16:creationId xmlns:a16="http://schemas.microsoft.com/office/drawing/2014/main" id="{07C2A8BA-4526-5D5A-E090-97A6A477C5A7}"/>
              </a:ext>
            </a:extLst>
          </p:cNvPr>
          <p:cNvSpPr/>
          <p:nvPr/>
        </p:nvSpPr>
        <p:spPr>
          <a:xfrm>
            <a:off x="10363046" y="5024195"/>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accent5">
              <a:lumMod val="20000"/>
              <a:lumOff val="80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4</a:t>
            </a:r>
            <a:endParaRPr lang="fr-FR" sz="2400" b="1" dirty="0">
              <a:solidFill>
                <a:prstClr val="black"/>
              </a:solidFill>
              <a:latin typeface="Calibri" panose="020F0502020204030204" pitchFamily="34" charset="0"/>
              <a:cs typeface="Calibri" panose="020F0502020204030204" pitchFamily="34" charset="0"/>
            </a:endParaRPr>
          </a:p>
        </p:txBody>
      </p:sp>
      <p:sp>
        <p:nvSpPr>
          <p:cNvPr id="36" name="Rectangle : coins arrondis 18 - 3">
            <a:extLst>
              <a:ext uri="{FF2B5EF4-FFF2-40B4-BE49-F238E27FC236}">
                <a16:creationId xmlns:a16="http://schemas.microsoft.com/office/drawing/2014/main" id="{95A9A18D-D5DC-8099-DE36-AE5B2E2BFA70}"/>
              </a:ext>
            </a:extLst>
          </p:cNvPr>
          <p:cNvSpPr/>
          <p:nvPr/>
        </p:nvSpPr>
        <p:spPr>
          <a:xfrm>
            <a:off x="4356298" y="2110550"/>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B050"/>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5</a:t>
            </a:r>
            <a:endParaRPr lang="fr-FR" sz="2400" b="1" dirty="0">
              <a:solidFill>
                <a:prstClr val="black"/>
              </a:solidFill>
              <a:latin typeface="Calibri" panose="020F0502020204030204" pitchFamily="34" charset="0"/>
              <a:cs typeface="Calibri" panose="020F0502020204030204" pitchFamily="34" charset="0"/>
            </a:endParaRPr>
          </a:p>
        </p:txBody>
      </p:sp>
      <p:sp>
        <p:nvSpPr>
          <p:cNvPr id="37" name="Rectangle : coins arrondis 18 - 3">
            <a:extLst>
              <a:ext uri="{FF2B5EF4-FFF2-40B4-BE49-F238E27FC236}">
                <a16:creationId xmlns:a16="http://schemas.microsoft.com/office/drawing/2014/main" id="{F30FC279-36DB-6477-AFC6-1793604E5EF7}"/>
              </a:ext>
            </a:extLst>
          </p:cNvPr>
          <p:cNvSpPr/>
          <p:nvPr/>
        </p:nvSpPr>
        <p:spPr>
          <a:xfrm>
            <a:off x="4356298" y="3093267"/>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6</a:t>
            </a:r>
            <a:endParaRPr lang="fr-FR" sz="2400" b="1" dirty="0">
              <a:solidFill>
                <a:prstClr val="black"/>
              </a:solidFill>
              <a:latin typeface="Calibri" panose="020F0502020204030204" pitchFamily="34" charset="0"/>
              <a:cs typeface="Calibri" panose="020F0502020204030204" pitchFamily="34" charset="0"/>
            </a:endParaRPr>
          </a:p>
        </p:txBody>
      </p:sp>
      <p:sp>
        <p:nvSpPr>
          <p:cNvPr id="38" name="Rectangle : coins arrondis 18 - 3">
            <a:extLst>
              <a:ext uri="{FF2B5EF4-FFF2-40B4-BE49-F238E27FC236}">
                <a16:creationId xmlns:a16="http://schemas.microsoft.com/office/drawing/2014/main" id="{8B4D1E08-071B-5731-CDF4-002CCE9F7C45}"/>
              </a:ext>
            </a:extLst>
          </p:cNvPr>
          <p:cNvSpPr/>
          <p:nvPr/>
        </p:nvSpPr>
        <p:spPr>
          <a:xfrm>
            <a:off x="4383518" y="3987296"/>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7</a:t>
            </a:r>
            <a:endParaRPr lang="fr-FR" sz="2400" b="1" dirty="0">
              <a:solidFill>
                <a:prstClr val="black"/>
              </a:solidFill>
              <a:latin typeface="Calibri" panose="020F0502020204030204" pitchFamily="34" charset="0"/>
              <a:cs typeface="Calibri" panose="020F0502020204030204" pitchFamily="34" charset="0"/>
            </a:endParaRPr>
          </a:p>
        </p:txBody>
      </p:sp>
      <p:sp>
        <p:nvSpPr>
          <p:cNvPr id="39" name="Rectangle : coins arrondis 18 - 3">
            <a:extLst>
              <a:ext uri="{FF2B5EF4-FFF2-40B4-BE49-F238E27FC236}">
                <a16:creationId xmlns:a16="http://schemas.microsoft.com/office/drawing/2014/main" id="{82B8B411-C1E9-4E31-0A6C-2838648118A2}"/>
              </a:ext>
            </a:extLst>
          </p:cNvPr>
          <p:cNvSpPr/>
          <p:nvPr/>
        </p:nvSpPr>
        <p:spPr>
          <a:xfrm>
            <a:off x="4410738" y="4989601"/>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8</a:t>
            </a:r>
            <a:endParaRPr lang="fr-FR" sz="2400" b="1" dirty="0">
              <a:solidFill>
                <a:prstClr val="black"/>
              </a:solidFill>
              <a:latin typeface="Calibri" panose="020F0502020204030204" pitchFamily="34" charset="0"/>
              <a:cs typeface="Calibri" panose="020F0502020204030204" pitchFamily="34" charset="0"/>
            </a:endParaRPr>
          </a:p>
        </p:txBody>
      </p:sp>
      <p:sp>
        <p:nvSpPr>
          <p:cNvPr id="40" name="Rectangle : coins arrondis 18 - 3">
            <a:extLst>
              <a:ext uri="{FF2B5EF4-FFF2-40B4-BE49-F238E27FC236}">
                <a16:creationId xmlns:a16="http://schemas.microsoft.com/office/drawing/2014/main" id="{575D0DDF-22C1-2C06-248E-A699A713349D}"/>
              </a:ext>
            </a:extLst>
          </p:cNvPr>
          <p:cNvSpPr/>
          <p:nvPr/>
        </p:nvSpPr>
        <p:spPr>
          <a:xfrm>
            <a:off x="204813" y="208234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B050"/>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الطلاقة والفهم: الْقَوَانِينُ ﭐلْخَمْسَةُ لِلْمَالِ (ح2)</a:t>
            </a:r>
          </a:p>
        </p:txBody>
      </p:sp>
      <p:sp>
        <p:nvSpPr>
          <p:cNvPr id="41" name="Rectangle : coins arrondis 18 - 3">
            <a:extLst>
              <a:ext uri="{FF2B5EF4-FFF2-40B4-BE49-F238E27FC236}">
                <a16:creationId xmlns:a16="http://schemas.microsoft.com/office/drawing/2014/main" id="{14C7D416-722A-3B81-987B-AFCD47D0E5ED}"/>
              </a:ext>
            </a:extLst>
          </p:cNvPr>
          <p:cNvSpPr/>
          <p:nvPr/>
        </p:nvSpPr>
        <p:spPr>
          <a:xfrm>
            <a:off x="214482" y="3093266"/>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الإنتاج الكتابي ح 1 </a:t>
            </a:r>
          </a:p>
          <a:p>
            <a:pPr algn="ctr" defTabSz="685783"/>
            <a:r>
              <a:rPr lang="ar-MA" sz="2000" dirty="0">
                <a:solidFill>
                  <a:prstClr val="black"/>
                </a:solidFill>
                <a:latin typeface="Calibri" panose="020F0502020204030204" pitchFamily="34" charset="0"/>
                <a:cs typeface="Calibri" panose="020F0502020204030204" pitchFamily="34" charset="0"/>
              </a:rPr>
              <a:t>إنتاج نص حجاجي </a:t>
            </a:r>
            <a:endParaRPr lang="fr-FR" sz="2000" dirty="0">
              <a:solidFill>
                <a:prstClr val="black"/>
              </a:solidFill>
              <a:latin typeface="Calibri" panose="020F0502020204030204" pitchFamily="34" charset="0"/>
              <a:cs typeface="Calibri" panose="020F0502020204030204" pitchFamily="34" charset="0"/>
            </a:endParaRPr>
          </a:p>
        </p:txBody>
      </p:sp>
      <p:sp>
        <p:nvSpPr>
          <p:cNvPr id="42" name="Rectangle : coins arrondis 18 - 3">
            <a:extLst>
              <a:ext uri="{FF2B5EF4-FFF2-40B4-BE49-F238E27FC236}">
                <a16:creationId xmlns:a16="http://schemas.microsoft.com/office/drawing/2014/main" id="{379F29A2-ACD9-0AD3-D580-ADF58910212E}"/>
              </a:ext>
            </a:extLst>
          </p:cNvPr>
          <p:cNvSpPr/>
          <p:nvPr/>
        </p:nvSpPr>
        <p:spPr>
          <a:xfrm>
            <a:off x="192706" y="4063124"/>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الإنتاج الكتابي ح 2 </a:t>
            </a:r>
          </a:p>
          <a:p>
            <a:pPr algn="ctr" defTabSz="685783" rtl="1"/>
            <a:r>
              <a:rPr lang="ar-MA" sz="2000" dirty="0">
                <a:solidFill>
                  <a:prstClr val="black"/>
                </a:solidFill>
                <a:latin typeface="Calibri" panose="020F0502020204030204" pitchFamily="34" charset="0"/>
                <a:cs typeface="Calibri" panose="020F0502020204030204" pitchFamily="34" charset="0"/>
              </a:rPr>
              <a:t>إنتاج نص حجاجي</a:t>
            </a:r>
            <a:endParaRPr lang="fr-FR" sz="2000" dirty="0">
              <a:solidFill>
                <a:prstClr val="black"/>
              </a:solidFill>
              <a:latin typeface="Calibri" panose="020F0502020204030204" pitchFamily="34" charset="0"/>
              <a:cs typeface="Calibri" panose="020F0502020204030204" pitchFamily="34" charset="0"/>
            </a:endParaRPr>
          </a:p>
        </p:txBody>
      </p:sp>
      <p:sp>
        <p:nvSpPr>
          <p:cNvPr id="43" name="Rectangle : coins arrondis 18 - 3">
            <a:extLst>
              <a:ext uri="{FF2B5EF4-FFF2-40B4-BE49-F238E27FC236}">
                <a16:creationId xmlns:a16="http://schemas.microsoft.com/office/drawing/2014/main" id="{766044F0-5CFE-8157-9E44-17C2FCAABF69}"/>
              </a:ext>
            </a:extLst>
          </p:cNvPr>
          <p:cNvSpPr/>
          <p:nvPr/>
        </p:nvSpPr>
        <p:spPr>
          <a:xfrm>
            <a:off x="174428" y="5024194"/>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الدعم والتقويم</a:t>
            </a:r>
            <a:endParaRPr lang="fr-FR" sz="2000" dirty="0">
              <a:solidFill>
                <a:prstClr val="black"/>
              </a:solidFill>
              <a:latin typeface="Calibri" panose="020F0502020204030204" pitchFamily="34" charset="0"/>
              <a:cs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g2d52039f3b7_0_160"/>
          <p:cNvSpPr txBox="1">
            <a:spLocks noGrp="1"/>
          </p:cNvSpPr>
          <p:nvPr>
            <p:ph type="body" idx="1"/>
          </p:nvPr>
        </p:nvSpPr>
        <p:spPr>
          <a:xfrm>
            <a:off x="8686801" y="5236960"/>
            <a:ext cx="1598732" cy="503301"/>
          </a:xfrm>
          <a:prstGeom prst="rect">
            <a:avLst/>
          </a:prstGeom>
          <a:noFill/>
          <a:ln>
            <a:noFill/>
          </a:ln>
        </p:spPr>
        <p:txBody>
          <a:bodyPr spcFirstLastPara="1" wrap="square" lIns="91425" tIns="45700" rIns="91425" bIns="45700" anchor="ctr" anchorCtr="0">
            <a:normAutofit fontScale="92500" lnSpcReduction="20000"/>
          </a:bodyPr>
          <a:lstStyle/>
          <a:p>
            <a:pPr marL="457200" lvl="0" indent="-406400" algn="r" rtl="1">
              <a:lnSpc>
                <a:spcPct val="90000"/>
              </a:lnSpc>
              <a:spcBef>
                <a:spcPts val="1000"/>
              </a:spcBef>
              <a:spcAft>
                <a:spcPts val="0"/>
              </a:spcAft>
              <a:buSzPct val="108108"/>
              <a:buNone/>
            </a:pPr>
            <a:r>
              <a:rPr lang="ar-MA" dirty="0"/>
              <a:t>5 دقائق</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C2AE2F5-00D0-D322-D82A-12A0BB876B43}"/>
              </a:ext>
            </a:extLst>
          </p:cNvPr>
          <p:cNvSpPr>
            <a:spLocks noGrp="1"/>
          </p:cNvSpPr>
          <p:nvPr>
            <p:ph type="body" sz="quarter" idx="12"/>
          </p:nvPr>
        </p:nvSpPr>
        <p:spPr/>
        <p:txBody>
          <a:bodyPr>
            <a:normAutofit fontScale="92500" lnSpcReduction="20000"/>
          </a:bodyPr>
          <a:lstStyle/>
          <a:p>
            <a:r>
              <a:rPr lang="fr-FR" dirty="0"/>
              <a:t>8</a:t>
            </a:r>
            <a:r>
              <a:rPr lang="ar-MA" dirty="0"/>
              <a:t> دقائق</a:t>
            </a:r>
            <a:endParaRPr lang="fr-FR" dirty="0"/>
          </a:p>
        </p:txBody>
      </p:sp>
      <p:sp>
        <p:nvSpPr>
          <p:cNvPr id="4" name="Text Placeholder 3">
            <a:extLst>
              <a:ext uri="{FF2B5EF4-FFF2-40B4-BE49-F238E27FC236}">
                <a16:creationId xmlns:a16="http://schemas.microsoft.com/office/drawing/2014/main" id="{E5EBD758-0B26-2EF0-9687-0CE1115F506F}"/>
              </a:ext>
            </a:extLst>
          </p:cNvPr>
          <p:cNvSpPr>
            <a:spLocks noGrp="1"/>
          </p:cNvSpPr>
          <p:nvPr>
            <p:ph type="body" sz="quarter" idx="16"/>
          </p:nvPr>
        </p:nvSpPr>
        <p:spPr/>
        <p:txBody>
          <a:bodyPr>
            <a:normAutofit fontScale="92500" lnSpcReduction="20000"/>
          </a:bodyPr>
          <a:lstStyle/>
          <a:p>
            <a:r>
              <a:rPr lang="ar-MA" dirty="0">
                <a:solidFill>
                  <a:schemeClr val="dk2"/>
                </a:solidFill>
              </a:rPr>
              <a:t>القراءة : القراءة بطلاقة</a:t>
            </a:r>
            <a:endParaRPr lang="ar-MA" dirty="0"/>
          </a:p>
          <a:p>
            <a:endParaRPr lang="ar-MA" dirty="0">
              <a:solidFill>
                <a:srgbClr val="106585"/>
              </a:solidFill>
              <a:latin typeface="Calibri"/>
              <a:ea typeface="Calibri"/>
              <a:cs typeface="Calibri"/>
              <a:sym typeface="Calibri"/>
            </a:endParaRPr>
          </a:p>
        </p:txBody>
      </p:sp>
      <p:sp>
        <p:nvSpPr>
          <p:cNvPr id="5" name="Text Placeholder 4">
            <a:extLst>
              <a:ext uri="{FF2B5EF4-FFF2-40B4-BE49-F238E27FC236}">
                <a16:creationId xmlns:a16="http://schemas.microsoft.com/office/drawing/2014/main" id="{008CFB63-0BA9-40EE-EA3E-F4A775EEE3D9}"/>
              </a:ext>
            </a:extLst>
          </p:cNvPr>
          <p:cNvSpPr>
            <a:spLocks noGrp="1"/>
          </p:cNvSpPr>
          <p:nvPr>
            <p:ph type="body" sz="quarter" idx="17"/>
          </p:nvPr>
        </p:nvSpPr>
        <p:spPr/>
        <p:txBody>
          <a:bodyPr>
            <a:normAutofit fontScale="92500" lnSpcReduction="20000"/>
          </a:bodyPr>
          <a:lstStyle/>
          <a:p>
            <a:pPr indent="-406400">
              <a:buSzPct val="126126"/>
            </a:pPr>
            <a:r>
              <a:rPr lang="ar-MA" sz="2400" dirty="0">
                <a:solidFill>
                  <a:schemeClr val="dk2"/>
                </a:solidFill>
              </a:rPr>
              <a:t>الفهم الاستنتاجي والتعبير عن رأي </a:t>
            </a:r>
          </a:p>
        </p:txBody>
      </p:sp>
      <p:sp>
        <p:nvSpPr>
          <p:cNvPr id="6" name="Text Placeholder 5">
            <a:extLst>
              <a:ext uri="{FF2B5EF4-FFF2-40B4-BE49-F238E27FC236}">
                <a16:creationId xmlns:a16="http://schemas.microsoft.com/office/drawing/2014/main" id="{85E1DE97-2030-65DD-A72C-7B1361332314}"/>
              </a:ext>
            </a:extLst>
          </p:cNvPr>
          <p:cNvSpPr>
            <a:spLocks noGrp="1"/>
          </p:cNvSpPr>
          <p:nvPr>
            <p:ph type="body" sz="quarter" idx="18"/>
          </p:nvPr>
        </p:nvSpPr>
        <p:spPr>
          <a:xfrm>
            <a:off x="4575349" y="1885165"/>
            <a:ext cx="5044339" cy="460800"/>
          </a:xfrm>
        </p:spPr>
        <p:txBody>
          <a:bodyPr>
            <a:no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MA" b="1" i="0" u="none" strike="noStrike" kern="0" cap="none" spc="0" normalizeH="0" baseline="0" noProof="0" dirty="0">
                <a:ln>
                  <a:noFill/>
                </a:ln>
                <a:solidFill>
                  <a:srgbClr val="0F4861"/>
                </a:solidFill>
                <a:effectLst/>
                <a:uLnTx/>
                <a:uFillTx/>
                <a:latin typeface="Calibri"/>
                <a:ea typeface="Calibri"/>
                <a:cs typeface="Calibri"/>
                <a:sym typeface="Calibri"/>
              </a:rPr>
              <a:t> </a:t>
            </a:r>
            <a:r>
              <a:rPr lang="ar-MA" dirty="0">
                <a:solidFill>
                  <a:srgbClr val="106585"/>
                </a:solidFill>
                <a:latin typeface="Calibri"/>
                <a:ea typeface="Calibri"/>
                <a:cs typeface="Calibri"/>
                <a:sym typeface="Calibri"/>
              </a:rPr>
              <a:t>افتتاح الحصة</a:t>
            </a:r>
            <a:endParaRPr kumimoji="0" lang="ar-MA" b="1" i="0" u="none" strike="noStrike" kern="0" cap="none" spc="0" normalizeH="0" baseline="0" noProof="0" dirty="0">
              <a:ln>
                <a:noFill/>
              </a:ln>
              <a:solidFill>
                <a:srgbClr val="0F4861"/>
              </a:solidFill>
              <a:effectLst/>
              <a:uLnTx/>
              <a:uFillTx/>
              <a:latin typeface="Calibri"/>
              <a:ea typeface="Calibri"/>
              <a:cs typeface="Calibri"/>
              <a:sym typeface="Calibri"/>
            </a:endParaRPr>
          </a:p>
        </p:txBody>
      </p:sp>
      <p:sp>
        <p:nvSpPr>
          <p:cNvPr id="8" name="Text Placeholder 7">
            <a:extLst>
              <a:ext uri="{FF2B5EF4-FFF2-40B4-BE49-F238E27FC236}">
                <a16:creationId xmlns:a16="http://schemas.microsoft.com/office/drawing/2014/main" id="{D3B697DE-D479-330B-D925-5B0334BE5AFF}"/>
              </a:ext>
            </a:extLst>
          </p:cNvPr>
          <p:cNvSpPr>
            <a:spLocks noGrp="1"/>
          </p:cNvSpPr>
          <p:nvPr>
            <p:ph type="body" sz="quarter" idx="20"/>
          </p:nvPr>
        </p:nvSpPr>
        <p:spPr/>
        <p:txBody>
          <a:bodyPr>
            <a:normAutofit fontScale="92500" lnSpcReduction="20000"/>
          </a:bodyPr>
          <a:lstStyle/>
          <a:p>
            <a:r>
              <a:rPr lang="fr-FR" dirty="0"/>
              <a:t>15</a:t>
            </a:r>
            <a:r>
              <a:rPr lang="ar-MA" dirty="0"/>
              <a:t> دقيقة</a:t>
            </a:r>
            <a:endParaRPr lang="fr-FR" dirty="0"/>
          </a:p>
        </p:txBody>
      </p:sp>
      <p:sp>
        <p:nvSpPr>
          <p:cNvPr id="9" name="Text Placeholder 8">
            <a:extLst>
              <a:ext uri="{FF2B5EF4-FFF2-40B4-BE49-F238E27FC236}">
                <a16:creationId xmlns:a16="http://schemas.microsoft.com/office/drawing/2014/main" id="{22BF2F17-C563-8327-74B1-E7551FC3811F}"/>
              </a:ext>
            </a:extLst>
          </p:cNvPr>
          <p:cNvSpPr>
            <a:spLocks noGrp="1"/>
          </p:cNvSpPr>
          <p:nvPr>
            <p:ph type="body" sz="quarter" idx="21"/>
          </p:nvPr>
        </p:nvSpPr>
        <p:spPr/>
        <p:txBody>
          <a:bodyPr>
            <a:normAutofit fontScale="92500" lnSpcReduction="20000"/>
          </a:bodyPr>
          <a:lstStyle/>
          <a:p>
            <a:r>
              <a:rPr lang="fr-FR" dirty="0"/>
              <a:t>25</a:t>
            </a:r>
            <a:r>
              <a:rPr lang="ar-MA" dirty="0"/>
              <a:t> دقيقة</a:t>
            </a:r>
            <a:endParaRPr lang="fr-FR" dirty="0"/>
          </a:p>
        </p:txBody>
      </p:sp>
      <p:sp>
        <p:nvSpPr>
          <p:cNvPr id="11" name="Text Placeholder 10">
            <a:extLst>
              <a:ext uri="{FF2B5EF4-FFF2-40B4-BE49-F238E27FC236}">
                <a16:creationId xmlns:a16="http://schemas.microsoft.com/office/drawing/2014/main" id="{30885A03-38C0-713A-60E8-15C90E9D083A}"/>
              </a:ext>
            </a:extLst>
          </p:cNvPr>
          <p:cNvSpPr>
            <a:spLocks noGrp="1"/>
          </p:cNvSpPr>
          <p:nvPr>
            <p:ph type="body" sz="quarter" idx="23"/>
          </p:nvPr>
        </p:nvSpPr>
        <p:spPr/>
        <p:txBody>
          <a:bodyPr>
            <a:normAutofit fontScale="92500" lnSpcReduction="20000"/>
          </a:bodyPr>
          <a:lstStyle/>
          <a:p>
            <a:r>
              <a:rPr lang="ar-MA" dirty="0"/>
              <a:t>7 دقائق</a:t>
            </a:r>
            <a:endParaRPr lang="fr-FR" dirty="0"/>
          </a:p>
        </p:txBody>
      </p:sp>
      <p:sp>
        <p:nvSpPr>
          <p:cNvPr id="12" name="Text Placeholder 11">
            <a:extLst>
              <a:ext uri="{FF2B5EF4-FFF2-40B4-BE49-F238E27FC236}">
                <a16:creationId xmlns:a16="http://schemas.microsoft.com/office/drawing/2014/main" id="{87C51C3D-0493-B201-DFFE-2637DD066CC4}"/>
              </a:ext>
            </a:extLst>
          </p:cNvPr>
          <p:cNvSpPr>
            <a:spLocks noGrp="1"/>
          </p:cNvSpPr>
          <p:nvPr>
            <p:ph type="body" sz="quarter" idx="24"/>
          </p:nvPr>
        </p:nvSpPr>
        <p:spPr/>
        <p:txBody>
          <a:bodyPr>
            <a:normAutofit fontScale="92500" lnSpcReduction="20000"/>
          </a:bodyPr>
          <a:lstStyle/>
          <a:p>
            <a:r>
              <a:rPr lang="ar-MA" dirty="0">
                <a:solidFill>
                  <a:srgbClr val="106585"/>
                </a:solidFill>
                <a:latin typeface="Calibri"/>
                <a:ea typeface="Calibri"/>
                <a:cs typeface="Calibri"/>
                <a:sym typeface="Calibri"/>
              </a:rPr>
              <a:t>اختتام الحصة</a:t>
            </a:r>
            <a:endParaRPr lang="ar-MA" b="0"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703833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C6C5CF-9329-FBFF-754B-8213C0103096}"/>
              </a:ext>
            </a:extLst>
          </p:cNvPr>
          <p:cNvSpPr>
            <a:spLocks noGrp="1"/>
          </p:cNvSpPr>
          <p:nvPr>
            <p:ph type="title"/>
          </p:nvPr>
        </p:nvSpPr>
        <p:spPr/>
        <p:txBody>
          <a:bodyPr/>
          <a:lstStyle/>
          <a:p>
            <a:r>
              <a:rPr lang="ar-MA" dirty="0"/>
              <a:t>مَرْحَبًا بِكُمْ. هَلْ أَنْتُمْ مُسْتَعِدُّونَ لِنَبْدَأَ حِصَّتَنَا؟ هَيَّا بِنَا لِنَنْطَلِقْ!</a:t>
            </a:r>
          </a:p>
        </p:txBody>
      </p:sp>
      <p:pic>
        <p:nvPicPr>
          <p:cNvPr id="6" name="Espace réservé du contenu 5">
            <a:extLst>
              <a:ext uri="{FF2B5EF4-FFF2-40B4-BE49-F238E27FC236}">
                <a16:creationId xmlns:a16="http://schemas.microsoft.com/office/drawing/2014/main" id="{C875FD42-FFA9-07F9-B699-8D9EBCF53FBB}"/>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b="12198"/>
          <a:stretch>
            <a:fillRect/>
          </a:stretch>
        </p:blipFill>
        <p:spPr>
          <a:xfrm>
            <a:off x="2258461" y="1342118"/>
            <a:ext cx="7675078" cy="4492624"/>
          </a:xfrm>
        </p:spPr>
      </p:pic>
      <p:pic>
        <p:nvPicPr>
          <p:cNvPr id="3" name="Google Shape;656;p54">
            <a:extLst>
              <a:ext uri="{FF2B5EF4-FFF2-40B4-BE49-F238E27FC236}">
                <a16:creationId xmlns:a16="http://schemas.microsoft.com/office/drawing/2014/main" id="{A3FCEE46-C4F3-CE0B-F18B-E69C73A82B19}"/>
              </a:ext>
            </a:extLst>
          </p:cNvPr>
          <p:cNvPicPr>
            <a:picLocks noChangeAspect="1"/>
          </p:cNvPicPr>
          <p:nvPr/>
        </p:nvPicPr>
        <p:blipFill>
          <a:blip r:embed="rId3">
            <a:alphaModFix/>
          </a:blip>
          <a:srcRect/>
          <a:stretch>
            <a:fillRect/>
          </a:stretch>
        </p:blipFill>
        <p:spPr>
          <a:xfrm>
            <a:off x="215238" y="210537"/>
            <a:ext cx="591916" cy="591916"/>
          </a:xfrm>
          <a:prstGeom prst="rect">
            <a:avLst/>
          </a:prstGeom>
          <a:noFill/>
          <a:ln cap="flat">
            <a:noFill/>
          </a:ln>
        </p:spPr>
      </p:pic>
    </p:spTree>
    <p:extLst>
      <p:ext uri="{BB962C8B-B14F-4D97-AF65-F5344CB8AC3E}">
        <p14:creationId xmlns:p14="http://schemas.microsoft.com/office/powerpoint/2010/main" val="362867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CC8CA-4C4B-1318-F7BC-FA7E1B88AA0E}"/>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9A9E8752-E97D-DFDE-E7B7-4102C6B1AAF3}"/>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F716621-37D5-4507-73D9-F0126D4BEF47}"/>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9B7CEFA5-94A0-133D-3627-B89D3F95D52C}"/>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AA5CF957-F6BE-9203-5E31-4629D0BE2434}"/>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9B5B100B-96E8-4403-EA94-A629F2338761}"/>
              </a:ext>
            </a:extLst>
          </p:cNvPr>
          <p:cNvSpPr txBox="1"/>
          <p:nvPr/>
        </p:nvSpPr>
        <p:spPr>
          <a:xfrm>
            <a:off x="5361614" y="2407852"/>
            <a:ext cx="5447895" cy="736227"/>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4000" b="1" kern="0" dirty="0">
                <a:solidFill>
                  <a:srgbClr val="F19D19"/>
                </a:solidFill>
                <a:latin typeface="Calibri"/>
                <a:ea typeface="Calibri"/>
                <a:cs typeface="Calibri"/>
                <a:sym typeface="Calibri"/>
              </a:rPr>
              <a:t>نشاط اعتيادي</a:t>
            </a:r>
            <a:endParaRPr lang="fr-FR" sz="4000" b="1" kern="0" dirty="0">
              <a:solidFill>
                <a:srgbClr val="F19D19"/>
              </a:solidFill>
              <a:latin typeface="Arial"/>
            </a:endParaRPr>
          </a:p>
        </p:txBody>
      </p:sp>
      <p:sp>
        <p:nvSpPr>
          <p:cNvPr id="2" name="ZoneTexte 1">
            <a:extLst>
              <a:ext uri="{FF2B5EF4-FFF2-40B4-BE49-F238E27FC236}">
                <a16:creationId xmlns:a16="http://schemas.microsoft.com/office/drawing/2014/main" id="{9B212A0C-5975-AE5F-9B1B-F2AD698F3F08}"/>
              </a:ext>
            </a:extLst>
          </p:cNvPr>
          <p:cNvSpPr txBox="1"/>
          <p:nvPr/>
        </p:nvSpPr>
        <p:spPr>
          <a:xfrm>
            <a:off x="5064323" y="3992449"/>
            <a:ext cx="6042479" cy="748795"/>
          </a:xfrm>
          <a:prstGeom prst="rect">
            <a:avLst/>
          </a:prstGeom>
          <a:noFill/>
        </p:spPr>
        <p:txBody>
          <a:bodyPr wrap="square" rtlCol="0">
            <a:spAutoFit/>
          </a:bodyPr>
          <a:lstStyle/>
          <a:p>
            <a:pPr algn="ctr"/>
            <a:r>
              <a:rPr lang="ar-MA" sz="2133" i="1" dirty="0">
                <a:solidFill>
                  <a:schemeClr val="bg1">
                    <a:lumMod val="50000"/>
                  </a:schemeClr>
                </a:solidFill>
              </a:rPr>
              <a:t>دقيقة </a:t>
            </a:r>
            <a:endParaRPr lang="fr-FR" sz="2133" i="1" dirty="0">
              <a:solidFill>
                <a:schemeClr val="bg1">
                  <a:lumMod val="50000"/>
                </a:schemeClr>
              </a:solidFill>
            </a:endParaRPr>
          </a:p>
          <a:p>
            <a:pPr algn="ctr"/>
            <a:endParaRPr lang="fr-FR" sz="2133" i="1" dirty="0">
              <a:solidFill>
                <a:schemeClr val="bg1">
                  <a:lumMod val="50000"/>
                </a:schemeClr>
              </a:solidFill>
            </a:endParaRPr>
          </a:p>
        </p:txBody>
      </p:sp>
      <p:pic>
        <p:nvPicPr>
          <p:cNvPr id="7" name="Image 6" descr="Une image contenant dessin humoristique, habits, garçon, Dessin d’enfant&#10;&#10;Le contenu généré par l’IA peut être incorrect.">
            <a:extLst>
              <a:ext uri="{FF2B5EF4-FFF2-40B4-BE49-F238E27FC236}">
                <a16:creationId xmlns:a16="http://schemas.microsoft.com/office/drawing/2014/main" id="{22BD3D63-8B05-748C-8619-74395F143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370" y="1727822"/>
            <a:ext cx="3207836" cy="3013422"/>
          </a:xfrm>
          <a:prstGeom prst="rect">
            <a:avLst/>
          </a:prstGeom>
        </p:spPr>
      </p:pic>
    </p:spTree>
    <p:extLst>
      <p:ext uri="{BB962C8B-B14F-4D97-AF65-F5344CB8AC3E}">
        <p14:creationId xmlns:p14="http://schemas.microsoft.com/office/powerpoint/2010/main" val="3472085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2D6AD3-ED06-9F61-DAEB-5B3B6DBD1718}"/>
              </a:ext>
            </a:extLst>
          </p:cNvPr>
          <p:cNvSpPr>
            <a:spLocks noGrp="1"/>
          </p:cNvSpPr>
          <p:nvPr>
            <p:ph type="title"/>
          </p:nvPr>
        </p:nvSpPr>
        <p:spPr/>
        <p:txBody>
          <a:bodyPr/>
          <a:lstStyle/>
          <a:p>
            <a:r>
              <a:rPr lang="ar-MA" kern="0" dirty="0">
                <a:solidFill>
                  <a:srgbClr val="757070"/>
                </a:solidFill>
                <a:cs typeface="Calibri"/>
              </a:rPr>
              <a:t>الآن، دعونا نتحقق معًا من الواجبات المنزلية التي طلب منكم إنجازها، لنتأكد من مدى اجتهادكم وفهمكم للدرس.</a:t>
            </a:r>
            <a:br>
              <a:rPr lang="en-US" dirty="0">
                <a:solidFill>
                  <a:srgbClr val="757070"/>
                </a:solidFill>
                <a:ea typeface="Calibri"/>
                <a:cs typeface="Calibri"/>
              </a:rPr>
            </a:br>
            <a:endParaRPr lang="fr-FR" dirty="0"/>
          </a:p>
        </p:txBody>
      </p:sp>
      <p:sp>
        <p:nvSpPr>
          <p:cNvPr id="4" name="Espace réservé du contenu 3">
            <a:extLst>
              <a:ext uri="{FF2B5EF4-FFF2-40B4-BE49-F238E27FC236}">
                <a16:creationId xmlns:a16="http://schemas.microsoft.com/office/drawing/2014/main" id="{98E3AFDE-0817-9C88-24EA-C771BA2A29D1}"/>
              </a:ext>
            </a:extLst>
          </p:cNvPr>
          <p:cNvSpPr>
            <a:spLocks noGrp="1"/>
          </p:cNvSpPr>
          <p:nvPr>
            <p:ph sz="quarter" idx="11"/>
          </p:nvPr>
        </p:nvSpPr>
        <p:spPr/>
        <p:txBody>
          <a:bodyPr/>
          <a:lstStyle/>
          <a:p>
            <a:r>
              <a:rPr lang="ar-SA" dirty="0">
                <a:solidFill>
                  <a:srgbClr val="AFABAB"/>
                </a:solidFill>
                <a:latin typeface="Calibri" pitchFamily="34"/>
                <a:cs typeface="Calibri" pitchFamily="34"/>
              </a:rPr>
              <a:t>يراقب  المدرس مدى إنجاز المتعلمين للواجبات المنزلية( يكفي المدرس بعينة من المتعلمين في كل حصة).</a:t>
            </a:r>
          </a:p>
          <a:p>
            <a:endParaRPr lang="fr-FR" dirty="0"/>
          </a:p>
        </p:txBody>
      </p:sp>
    </p:spTree>
    <p:extLst>
      <p:ext uri="{BB962C8B-B14F-4D97-AF65-F5344CB8AC3E}">
        <p14:creationId xmlns:p14="http://schemas.microsoft.com/office/powerpoint/2010/main" val="2747131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5EA6C-69E5-C42D-92BE-4DDD79CE82F2}"/>
            </a:ext>
          </a:extLst>
        </p:cNvPr>
        <p:cNvGrpSpPr/>
        <p:nvPr/>
      </p:nvGrpSpPr>
      <p:grpSpPr>
        <a:xfrm>
          <a:off x="0" y="0"/>
          <a:ext cx="0" cy="0"/>
          <a:chOff x="0" y="0"/>
          <a:chExt cx="0" cy="0"/>
        </a:xfrm>
      </p:grpSpPr>
      <p:pic>
        <p:nvPicPr>
          <p:cNvPr id="12" name="Image 11" descr="Une image contenant Visage humain, personne, habits, dessin&#10;&#10;Le contenu généré par l’IA peut être incorrect.">
            <a:extLst>
              <a:ext uri="{FF2B5EF4-FFF2-40B4-BE49-F238E27FC236}">
                <a16:creationId xmlns:a16="http://schemas.microsoft.com/office/drawing/2014/main" id="{086745B3-6C1B-8764-65D5-CB6A2713C327}"/>
              </a:ext>
            </a:extLst>
          </p:cNvPr>
          <p:cNvPicPr>
            <a:picLocks noChangeAspect="1"/>
          </p:cNvPicPr>
          <p:nvPr/>
        </p:nvPicPr>
        <p:blipFill>
          <a:blip r:embed="rId2"/>
          <a:stretch>
            <a:fillRect/>
          </a:stretch>
        </p:blipFill>
        <p:spPr>
          <a:xfrm>
            <a:off x="289743" y="1746941"/>
            <a:ext cx="3766659" cy="3766659"/>
          </a:xfrm>
          <a:prstGeom prst="rect">
            <a:avLst/>
          </a:prstGeom>
        </p:spPr>
      </p:pic>
      <p:grpSp>
        <p:nvGrpSpPr>
          <p:cNvPr id="8" name="Group 14">
            <a:extLst>
              <a:ext uri="{FF2B5EF4-FFF2-40B4-BE49-F238E27FC236}">
                <a16:creationId xmlns:a16="http://schemas.microsoft.com/office/drawing/2014/main" id="{52BA451A-9A83-C7C4-CAF3-89F6D10D282F}"/>
              </a:ext>
            </a:extLst>
          </p:cNvPr>
          <p:cNvGrpSpPr/>
          <p:nvPr/>
        </p:nvGrpSpPr>
        <p:grpSpPr>
          <a:xfrm>
            <a:off x="4855028" y="1394568"/>
            <a:ext cx="6212869" cy="3873929"/>
            <a:chOff x="1641585" y="1048972"/>
            <a:chExt cx="5867403" cy="3260732"/>
          </a:xfrm>
        </p:grpSpPr>
        <p:sp>
          <p:nvSpPr>
            <p:cNvPr id="11" name="Rectangle : coins arrondis 10">
              <a:extLst>
                <a:ext uri="{FF2B5EF4-FFF2-40B4-BE49-F238E27FC236}">
                  <a16:creationId xmlns:a16="http://schemas.microsoft.com/office/drawing/2014/main" id="{C137A8D1-11AA-C03F-EB39-A07E32AEBE61}"/>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26858EE5-8B11-BE98-4ECF-19EC6C5F2D17}"/>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968ECA29-4F0C-7C28-E368-2AB5662A0B1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72D95F8B-5B42-CFFC-A276-9B7F4BC72A9E}"/>
              </a:ext>
            </a:extLst>
          </p:cNvPr>
          <p:cNvSpPr txBox="1"/>
          <p:nvPr/>
        </p:nvSpPr>
        <p:spPr>
          <a:xfrm>
            <a:off x="5195818" y="2376625"/>
            <a:ext cx="5869201" cy="74533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مراقبة إنجاز الواجبات المنزلية</a:t>
            </a:r>
            <a:endParaRPr lang="fr-FR" sz="3733" b="1" dirty="0">
              <a:solidFill>
                <a:srgbClr val="F19D19"/>
              </a:solidFill>
            </a:endParaRPr>
          </a:p>
        </p:txBody>
      </p:sp>
      <p:sp>
        <p:nvSpPr>
          <p:cNvPr id="2" name="ZoneTexte 1">
            <a:extLst>
              <a:ext uri="{FF2B5EF4-FFF2-40B4-BE49-F238E27FC236}">
                <a16:creationId xmlns:a16="http://schemas.microsoft.com/office/drawing/2014/main" id="{36758978-1602-B81F-AA21-044576F00C90}"/>
              </a:ext>
            </a:extLst>
          </p:cNvPr>
          <p:cNvSpPr txBox="1"/>
          <p:nvPr/>
        </p:nvSpPr>
        <p:spPr>
          <a:xfrm>
            <a:off x="4944733" y="3736044"/>
            <a:ext cx="6042479" cy="748795"/>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a:p>
            <a:pPr algn="ctr"/>
            <a:endParaRPr lang="fr-FR" sz="2133" i="1" dirty="0">
              <a:solidFill>
                <a:schemeClr val="bg1">
                  <a:lumMod val="50000"/>
                </a:schemeClr>
              </a:solidFill>
            </a:endParaRPr>
          </a:p>
        </p:txBody>
      </p:sp>
    </p:spTree>
    <p:extLst>
      <p:ext uri="{BB962C8B-B14F-4D97-AF65-F5344CB8AC3E}">
        <p14:creationId xmlns:p14="http://schemas.microsoft.com/office/powerpoint/2010/main" val="548617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pic>
        <p:nvPicPr>
          <p:cNvPr id="508" name="Google Shape;508;p57"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509" name="Google Shape;509;p57"/>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510" name="Google Shape;510;p57"/>
          <p:cNvSpPr txBox="1"/>
          <p:nvPr/>
        </p:nvSpPr>
        <p:spPr>
          <a:xfrm>
            <a:off x="1337188" y="110718"/>
            <a:ext cx="10029660" cy="412380"/>
          </a:xfrm>
          <a:prstGeom prst="rect">
            <a:avLst/>
          </a:prstGeom>
          <a:noFill/>
          <a:ln>
            <a:noFill/>
          </a:ln>
        </p:spPr>
        <p:txBody>
          <a:bodyPr spcFirstLastPara="1" wrap="square" lIns="91425" tIns="45700" rIns="91425" bIns="45700" anchor="t" anchorCtr="0">
            <a:spAutoFit/>
          </a:bodyPr>
          <a:lstStyle/>
          <a:p>
            <a:pPr marL="0" marR="0" lvl="0" indent="-127000" algn="r" rtl="1">
              <a:lnSpc>
                <a:spcPct val="103750"/>
              </a:lnSpc>
              <a:spcBef>
                <a:spcPts val="0"/>
              </a:spcBef>
              <a:spcAft>
                <a:spcPts val="0"/>
              </a:spcAft>
              <a:buClr>
                <a:srgbClr val="000000"/>
              </a:buClr>
              <a:buSzPts val="2000"/>
              <a:buFont typeface="Arial"/>
              <a:buChar char="•"/>
            </a:pPr>
            <a:r>
              <a:rPr lang="ar-MA" sz="2000" b="1" i="0" u="none" strike="noStrike" cap="none" dirty="0">
                <a:solidFill>
                  <a:srgbClr val="106585"/>
                </a:solidFill>
                <a:latin typeface="Calibri"/>
                <a:ea typeface="Calibri"/>
                <a:cs typeface="Calibri"/>
                <a:sym typeface="Calibri"/>
              </a:rPr>
              <a:t>النشاط الاعتيادي: نتعرف الشخصية .</a:t>
            </a:r>
            <a:endParaRPr dirty="0"/>
          </a:p>
        </p:txBody>
      </p:sp>
      <p:sp>
        <p:nvSpPr>
          <p:cNvPr id="511" name="Google Shape;511;p57"/>
          <p:cNvSpPr txBox="1"/>
          <p:nvPr/>
        </p:nvSpPr>
        <p:spPr>
          <a:xfrm>
            <a:off x="1653274" y="496148"/>
            <a:ext cx="960120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000000"/>
              </a:buClr>
              <a:buSzPts val="1400"/>
              <a:buFont typeface="Arial"/>
              <a:buNone/>
            </a:pPr>
            <a:r>
              <a:rPr lang="ar-MA" sz="1400" b="0" i="1" u="none" strike="noStrike" cap="none" dirty="0">
                <a:solidFill>
                  <a:srgbClr val="323F4F"/>
                </a:solidFill>
                <a:latin typeface="Calibri"/>
                <a:ea typeface="Calibri"/>
                <a:cs typeface="Calibri"/>
                <a:sym typeface="Calibri"/>
              </a:rPr>
              <a:t>يوجه المدرس  المتعلمين إلى تخمين الجواب ويشجعهم ببعض الإشارات </a:t>
            </a:r>
            <a:endParaRPr dirty="0"/>
          </a:p>
        </p:txBody>
      </p:sp>
      <p:pic>
        <p:nvPicPr>
          <p:cNvPr id="512" name="Google Shape;512;p57"/>
          <p:cNvPicPr preferRelativeResize="0"/>
          <p:nvPr/>
        </p:nvPicPr>
        <p:blipFill rotWithShape="1">
          <a:blip r:embed="rId4">
            <a:alphaModFix/>
          </a:blip>
          <a:srcRect/>
          <a:stretch/>
        </p:blipFill>
        <p:spPr>
          <a:xfrm>
            <a:off x="138746" y="63282"/>
            <a:ext cx="730250" cy="730250"/>
          </a:xfrm>
          <a:prstGeom prst="rect">
            <a:avLst/>
          </a:prstGeom>
          <a:noFill/>
          <a:ln>
            <a:noFill/>
          </a:ln>
        </p:spPr>
      </p:pic>
      <p:sp>
        <p:nvSpPr>
          <p:cNvPr id="513" name="Google Shape;513;p57"/>
          <p:cNvSpPr txBox="1"/>
          <p:nvPr/>
        </p:nvSpPr>
        <p:spPr>
          <a:xfrm>
            <a:off x="3679313" y="793532"/>
            <a:ext cx="8359439" cy="5816937"/>
          </a:xfrm>
          <a:prstGeom prst="rect">
            <a:avLst/>
          </a:prstGeom>
          <a:noFill/>
          <a:ln>
            <a:noFill/>
          </a:ln>
        </p:spPr>
        <p:txBody>
          <a:bodyPr spcFirstLastPara="1" wrap="square" lIns="91425" tIns="45700" rIns="91425" bIns="45700" anchor="t" anchorCtr="0">
            <a:spAutoFit/>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أنا رجلُ أعمالٍ مغربيّ،</a:t>
            </a:r>
            <a:br>
              <a:rPr lang="ar-MA" sz="2400" dirty="0">
                <a:latin typeface="Calibri" panose="020F0502020204030204" pitchFamily="34" charset="0"/>
                <a:ea typeface="Calibri" panose="020F0502020204030204" pitchFamily="34" charset="0"/>
                <a:cs typeface="Calibri" panose="020F0502020204030204" pitchFamily="34" charset="0"/>
              </a:rPr>
            </a:br>
            <a:r>
              <a:rPr lang="ar-MA" sz="2400" dirty="0">
                <a:latin typeface="Calibri" panose="020F0502020204030204" pitchFamily="34" charset="0"/>
                <a:ea typeface="Calibri" panose="020F0502020204030204" pitchFamily="34" charset="0"/>
                <a:cs typeface="Calibri" panose="020F0502020204030204" pitchFamily="34" charset="0"/>
              </a:rPr>
              <a:t>وُلدتُ بمدينة فاس سنة 1935،</a:t>
            </a:r>
            <a:br>
              <a:rPr lang="ar-MA" sz="2400" dirty="0">
                <a:latin typeface="Calibri" panose="020F0502020204030204" pitchFamily="34" charset="0"/>
                <a:ea typeface="Calibri" panose="020F0502020204030204" pitchFamily="34" charset="0"/>
                <a:cs typeface="Calibri" panose="020F0502020204030204" pitchFamily="34" charset="0"/>
              </a:rPr>
            </a:br>
            <a:r>
              <a:rPr lang="ar-MA" sz="2400" dirty="0">
                <a:latin typeface="Calibri" panose="020F0502020204030204" pitchFamily="34" charset="0"/>
                <a:ea typeface="Calibri" panose="020F0502020204030204" pitchFamily="34" charset="0"/>
                <a:cs typeface="Calibri" panose="020F0502020204030204" pitchFamily="34" charset="0"/>
              </a:rPr>
              <a:t>بدأتُ مسيرتي المهنية </a:t>
            </a:r>
            <a:r>
              <a:rPr lang="ar-MA" sz="2400" b="1" dirty="0">
                <a:latin typeface="Calibri" panose="020F0502020204030204" pitchFamily="34" charset="0"/>
                <a:ea typeface="Calibri" panose="020F0502020204030204" pitchFamily="34" charset="0"/>
                <a:cs typeface="Calibri" panose="020F0502020204030204" pitchFamily="34" charset="0"/>
              </a:rPr>
              <a:t>موظفًا بسيطًا</a:t>
            </a:r>
            <a:r>
              <a:rPr lang="ar-MA" sz="2400" dirty="0">
                <a:latin typeface="Calibri" panose="020F0502020204030204" pitchFamily="34" charset="0"/>
                <a:ea typeface="Calibri" panose="020F0502020204030204" pitchFamily="34" charset="0"/>
                <a:cs typeface="Calibri" panose="020F0502020204030204" pitchFamily="34" charset="0"/>
              </a:rPr>
              <a:t>، ثم أصبحتُ من كبار المستثمرين في المغرب،</a:t>
            </a:r>
          </a:p>
          <a:p>
            <a:pPr algn="r" rtl="1"/>
            <a:r>
              <a:rPr lang="ar-MA" sz="2400" dirty="0">
                <a:latin typeface="Calibri" panose="020F0502020204030204" pitchFamily="34" charset="0"/>
                <a:ea typeface="Calibri" panose="020F0502020204030204" pitchFamily="34" charset="0"/>
                <a:cs typeface="Calibri" panose="020F0502020204030204" pitchFamily="34" charset="0"/>
              </a:rPr>
              <a:t>من إنجازاتي:</a:t>
            </a:r>
          </a:p>
          <a:p>
            <a:pPr algn="r" rtl="1">
              <a:buFont typeface="Arial" panose="020B0604020202020204" pitchFamily="34" charset="0"/>
              <a:buChar char="•"/>
            </a:pPr>
            <a:r>
              <a:rPr lang="ar-MA" sz="2400" dirty="0">
                <a:latin typeface="Calibri" panose="020F0502020204030204" pitchFamily="34" charset="0"/>
                <a:ea typeface="Calibri" panose="020F0502020204030204" pitchFamily="34" charset="0"/>
                <a:cs typeface="Calibri" panose="020F0502020204030204" pitchFamily="34" charset="0"/>
              </a:rPr>
              <a:t>تأسيس مجموعة اقتصادية كبرى تُعد من أهم الشركات في إفريقيا. </a:t>
            </a:r>
          </a:p>
          <a:p>
            <a:pPr algn="r" rtl="1">
              <a:buFont typeface="Arial" panose="020B0604020202020204" pitchFamily="34" charset="0"/>
              <a:buChar char="•"/>
            </a:pPr>
            <a:r>
              <a:rPr lang="ar-MA" sz="2400" dirty="0">
                <a:latin typeface="Calibri" panose="020F0502020204030204" pitchFamily="34" charset="0"/>
                <a:ea typeface="Calibri" panose="020F0502020204030204" pitchFamily="34" charset="0"/>
                <a:cs typeface="Calibri" panose="020F0502020204030204" pitchFamily="34" charset="0"/>
              </a:rPr>
              <a:t>الاستثمار في مجالات متعددة مثل</a:t>
            </a:r>
            <a:r>
              <a:rPr lang="ar-MA" sz="4800" dirty="0"/>
              <a:t> </a:t>
            </a:r>
            <a:r>
              <a:rPr lang="ar-MA" sz="2400" dirty="0">
                <a:latin typeface="Calibri" panose="020F0502020204030204" pitchFamily="34" charset="0"/>
                <a:ea typeface="Calibri" panose="020F0502020204030204" pitchFamily="34" charset="0"/>
                <a:cs typeface="Calibri" panose="020F0502020204030204" pitchFamily="34" charset="0"/>
              </a:rPr>
              <a:t>الأبناك، التأمين، الاتصالات، والصناعة. </a:t>
            </a:r>
          </a:p>
          <a:p>
            <a:pPr algn="r" rtl="1">
              <a:buFont typeface="Arial" panose="020B0604020202020204" pitchFamily="34" charset="0"/>
              <a:buChar char="•"/>
            </a:pPr>
            <a:r>
              <a:rPr lang="ar-MA" sz="2400" dirty="0">
                <a:latin typeface="Calibri" panose="020F0502020204030204" pitchFamily="34" charset="0"/>
                <a:ea typeface="Calibri" panose="020F0502020204030204" pitchFamily="34" charset="0"/>
                <a:cs typeface="Calibri" panose="020F0502020204030204" pitchFamily="34" charset="0"/>
              </a:rPr>
              <a:t>المساهمة في تطوير الاقتصاد الوطني وخلق فرص الشغل. </a:t>
            </a:r>
          </a:p>
          <a:p>
            <a:pPr algn="r" rtl="1">
              <a:buFont typeface="Arial" panose="020B0604020202020204" pitchFamily="34" charset="0"/>
              <a:buChar char="•"/>
            </a:pPr>
            <a:r>
              <a:rPr lang="ar-MA" sz="2400" dirty="0">
                <a:latin typeface="Calibri" panose="020F0502020204030204" pitchFamily="34" charset="0"/>
                <a:ea typeface="Calibri" panose="020F0502020204030204" pitchFamily="34" charset="0"/>
                <a:cs typeface="Calibri" panose="020F0502020204030204" pitchFamily="34" charset="0"/>
              </a:rPr>
              <a:t>القيام بأعمال اجتماعية وخيرية لدعم التنمية. </a:t>
            </a:r>
          </a:p>
          <a:p>
            <a:pPr algn="r" rtl="1"/>
            <a:r>
              <a:rPr lang="ar-MA" sz="2400" dirty="0">
                <a:latin typeface="Calibri" panose="020F0502020204030204" pitchFamily="34" charset="0"/>
                <a:ea typeface="Calibri" panose="020F0502020204030204" pitchFamily="34" charset="0"/>
                <a:cs typeface="Calibri" panose="020F0502020204030204" pitchFamily="34" charset="0"/>
              </a:rPr>
              <a:t>أُعتبر من أثرى رجال الأعمال في إفريقيا،</a:t>
            </a:r>
            <a:br>
              <a:rPr lang="ar-MA" sz="2400" dirty="0">
                <a:latin typeface="Calibri" panose="020F0502020204030204" pitchFamily="34" charset="0"/>
                <a:ea typeface="Calibri" panose="020F0502020204030204" pitchFamily="34" charset="0"/>
                <a:cs typeface="Calibri" panose="020F0502020204030204" pitchFamily="34" charset="0"/>
              </a:rPr>
            </a:br>
            <a:r>
              <a:rPr lang="ar-MA" sz="2400" dirty="0">
                <a:latin typeface="Calibri" panose="020F0502020204030204" pitchFamily="34" charset="0"/>
                <a:ea typeface="Calibri" panose="020F0502020204030204" pitchFamily="34" charset="0"/>
                <a:cs typeface="Calibri" panose="020F0502020204030204" pitchFamily="34" charset="0"/>
              </a:rPr>
              <a:t>وأرأس </a:t>
            </a:r>
            <a:r>
              <a:rPr lang="ar-MA" sz="2400" b="1" dirty="0">
                <a:latin typeface="Calibri" panose="020F0502020204030204" pitchFamily="34" charset="0"/>
                <a:ea typeface="Calibri" panose="020F0502020204030204" pitchFamily="34" charset="0"/>
                <a:cs typeface="Calibri" panose="020F0502020204030204" pitchFamily="34" charset="0"/>
              </a:rPr>
              <a:t>"بنكا"</a:t>
            </a:r>
            <a:r>
              <a:rPr lang="ar-MA" sz="2400" dirty="0">
                <a:latin typeface="Calibri" panose="020F0502020204030204" pitchFamily="34" charset="0"/>
                <a:ea typeface="Calibri" panose="020F0502020204030204" pitchFamily="34" charset="0"/>
                <a:cs typeface="Calibri" panose="020F0502020204030204" pitchFamily="34" charset="0"/>
              </a:rPr>
              <a:t> معروفا،</a:t>
            </a:r>
          </a:p>
          <a:p>
            <a:pPr algn="r" rtl="1"/>
            <a:r>
              <a:rPr lang="ar-MA" sz="2400" dirty="0">
                <a:latin typeface="Calibri" panose="020F0502020204030204" pitchFamily="34" charset="0"/>
                <a:ea typeface="Calibri" panose="020F0502020204030204" pitchFamily="34" charset="0"/>
                <a:cs typeface="Calibri" panose="020F0502020204030204" pitchFamily="34" charset="0"/>
              </a:rPr>
              <a:t>فمن أكون</a:t>
            </a:r>
            <a:r>
              <a:rPr lang="ar-MA" sz="4800" dirty="0"/>
              <a:t>؟</a:t>
            </a:r>
          </a:p>
          <a:p>
            <a:pPr marL="0" marR="0" lvl="0" indent="0" algn="r" rtl="1">
              <a:lnSpc>
                <a:spcPct val="100000"/>
              </a:lnSpc>
              <a:spcBef>
                <a:spcPts val="0"/>
              </a:spcBef>
              <a:spcAft>
                <a:spcPts val="0"/>
              </a:spcAft>
              <a:buClr>
                <a:srgbClr val="000000"/>
              </a:buClr>
              <a:buSzPts val="3200"/>
              <a:buFont typeface="Arial"/>
              <a:buNone/>
            </a:pPr>
            <a:endParaRPr dirty="0"/>
          </a:p>
          <a:p>
            <a:pPr marL="0" marR="0" lvl="0" indent="0" algn="ctr" rtl="1">
              <a:lnSpc>
                <a:spcPct val="100000"/>
              </a:lnSpc>
              <a:spcBef>
                <a:spcPts val="0"/>
              </a:spcBef>
              <a:spcAft>
                <a:spcPts val="0"/>
              </a:spcAft>
              <a:buClr>
                <a:srgbClr val="000000"/>
              </a:buClr>
              <a:buSzPts val="3200"/>
              <a:buFont typeface="Arial"/>
              <a:buNone/>
            </a:pPr>
            <a:endParaRPr sz="1400" b="0" i="0" u="none" strike="noStrike" cap="none" dirty="0">
              <a:solidFill>
                <a:srgbClr val="000000"/>
              </a:solidFill>
              <a:latin typeface="Arial"/>
              <a:ea typeface="Arial"/>
              <a:cs typeface="Arial"/>
              <a:sym typeface="Arial"/>
            </a:endParaRPr>
          </a:p>
          <a:p>
            <a:pPr marL="0" marR="0" lvl="0" indent="0" algn="ctr" rtl="1">
              <a:lnSpc>
                <a:spcPct val="100000"/>
              </a:lnSpc>
              <a:spcBef>
                <a:spcPts val="0"/>
              </a:spcBef>
              <a:spcAft>
                <a:spcPts val="0"/>
              </a:spcAft>
              <a:buClr>
                <a:srgbClr val="000000"/>
              </a:buClr>
              <a:buSzPts val="2400"/>
              <a:buFont typeface="Arial"/>
              <a:buNone/>
            </a:pPr>
            <a:endParaRPr sz="3200" b="1" i="0" u="none" strike="noStrike" cap="none" dirty="0">
              <a:solidFill>
                <a:schemeClr val="dk1"/>
              </a:solidFill>
              <a:latin typeface="Calibri"/>
              <a:ea typeface="Calibri"/>
              <a:cs typeface="Calibri"/>
              <a:sym typeface="Calibri"/>
            </a:endParaRPr>
          </a:p>
        </p:txBody>
      </p:sp>
      <p:pic>
        <p:nvPicPr>
          <p:cNvPr id="2052" name="Picture 4" descr="‫عثمان بنجلون - ويكيبيديا‬‎">
            <a:extLst>
              <a:ext uri="{FF2B5EF4-FFF2-40B4-BE49-F238E27FC236}">
                <a16:creationId xmlns:a16="http://schemas.microsoft.com/office/drawing/2014/main" id="{1369B6A3-2BC5-86C6-669A-A31774B6D8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1374" y="1729710"/>
            <a:ext cx="2995081" cy="26358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pic>
        <p:nvPicPr>
          <p:cNvPr id="519" name="Google Shape;519;p58"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520" name="Google Shape;520;p58"/>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521" name="Google Shape;521;p58"/>
          <p:cNvSpPr txBox="1"/>
          <p:nvPr/>
        </p:nvSpPr>
        <p:spPr>
          <a:xfrm>
            <a:off x="1653274" y="496148"/>
            <a:ext cx="960120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000000"/>
              </a:buClr>
              <a:buSzPts val="1400"/>
              <a:buFont typeface="Arial"/>
              <a:buNone/>
            </a:pPr>
            <a:r>
              <a:rPr lang="ar-MA" sz="1400" b="0" i="1" u="none" strike="noStrike" cap="none">
                <a:solidFill>
                  <a:srgbClr val="323F4F"/>
                </a:solidFill>
                <a:latin typeface="Calibri"/>
                <a:ea typeface="Calibri"/>
                <a:cs typeface="Calibri"/>
                <a:sym typeface="Calibri"/>
              </a:rPr>
              <a:t>يوجه المدرس  المتعلمين إلى الجواب مع تشجيع الذين توفقوا في الإجابة</a:t>
            </a:r>
            <a:endParaRPr/>
          </a:p>
        </p:txBody>
      </p:sp>
      <p:pic>
        <p:nvPicPr>
          <p:cNvPr id="522" name="Google Shape;522;p58" descr="Lever la main - Icônes mains et gestes gratuites"/>
          <p:cNvPicPr preferRelativeResize="0"/>
          <p:nvPr/>
        </p:nvPicPr>
        <p:blipFill rotWithShape="1">
          <a:blip r:embed="rId4">
            <a:alphaModFix/>
          </a:blip>
          <a:srcRect/>
          <a:stretch/>
        </p:blipFill>
        <p:spPr>
          <a:xfrm>
            <a:off x="90141" y="34992"/>
            <a:ext cx="735012" cy="733425"/>
          </a:xfrm>
          <a:prstGeom prst="rect">
            <a:avLst/>
          </a:prstGeom>
          <a:noFill/>
          <a:ln>
            <a:noFill/>
          </a:ln>
        </p:spPr>
      </p:pic>
      <p:sp>
        <p:nvSpPr>
          <p:cNvPr id="523" name="Google Shape;523;p58"/>
          <p:cNvSpPr txBox="1"/>
          <p:nvPr/>
        </p:nvSpPr>
        <p:spPr>
          <a:xfrm>
            <a:off x="1337188" y="2051332"/>
            <a:ext cx="8977862" cy="830956"/>
          </a:xfrm>
          <a:prstGeom prst="rect">
            <a:avLst/>
          </a:prstGeom>
          <a:noFill/>
          <a:ln>
            <a:noFill/>
          </a:ln>
        </p:spPr>
        <p:txBody>
          <a:bodyPr spcFirstLastPara="1" wrap="square" lIns="91425" tIns="45700" rIns="91425" bIns="45700" anchor="t" anchorCtr="0">
            <a:spAutoFit/>
          </a:bodyPr>
          <a:lstStyle/>
          <a:p>
            <a:pPr marL="0" marR="0" lvl="0" indent="0" algn="ctr" rtl="1">
              <a:lnSpc>
                <a:spcPct val="150000"/>
              </a:lnSpc>
              <a:spcBef>
                <a:spcPts val="0"/>
              </a:spcBef>
              <a:spcAft>
                <a:spcPts val="0"/>
              </a:spcAft>
              <a:buNone/>
            </a:pPr>
            <a:r>
              <a:rPr lang="ar-MA" sz="3200" b="1" i="0" u="none" strike="noStrike" cap="none" dirty="0">
                <a:solidFill>
                  <a:schemeClr val="dk1"/>
                </a:solidFill>
                <a:latin typeface="Calibri"/>
                <a:ea typeface="Calibri"/>
                <a:cs typeface="Calibri"/>
                <a:sym typeface="Calibri"/>
              </a:rPr>
              <a:t>الجواب </a:t>
            </a:r>
            <a:r>
              <a:rPr lang="ar-MA" sz="3200" b="1" dirty="0">
                <a:solidFill>
                  <a:schemeClr val="dk1"/>
                </a:solidFill>
                <a:latin typeface="Calibri"/>
                <a:ea typeface="Calibri"/>
                <a:cs typeface="Calibri"/>
                <a:sym typeface="Calibri"/>
              </a:rPr>
              <a:t>هو رجل الأعمال الكبير عثمان بنجلون</a:t>
            </a:r>
            <a:endParaRPr sz="3200" b="1" dirty="0">
              <a:solidFill>
                <a:schemeClr val="dk1"/>
              </a:solidFill>
              <a:latin typeface="Calibri"/>
              <a:ea typeface="Calibri"/>
              <a:cs typeface="Calibri"/>
              <a:sym typeface="Calibri"/>
            </a:endParaRPr>
          </a:p>
        </p:txBody>
      </p:sp>
      <p:sp>
        <p:nvSpPr>
          <p:cNvPr id="524" name="Google Shape;524;p58"/>
          <p:cNvSpPr txBox="1"/>
          <p:nvPr/>
        </p:nvSpPr>
        <p:spPr>
          <a:xfrm>
            <a:off x="1337188" y="110718"/>
            <a:ext cx="1002966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106585"/>
                </a:solidFill>
                <a:latin typeface="Calibri"/>
                <a:ea typeface="Calibri"/>
                <a:cs typeface="Calibri"/>
                <a:sym typeface="Calibri"/>
              </a:rPr>
              <a:t>النشاط الاعتيادي: نتعرف الشخصية .</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2D6AD3-ED06-9F61-DAEB-5B3B6DBD1718}"/>
              </a:ext>
            </a:extLst>
          </p:cNvPr>
          <p:cNvSpPr>
            <a:spLocks noGrp="1"/>
          </p:cNvSpPr>
          <p:nvPr>
            <p:ph type="title"/>
          </p:nvPr>
        </p:nvSpPr>
        <p:spPr/>
        <p:txBody>
          <a:bodyPr/>
          <a:lstStyle/>
          <a:p>
            <a:r>
              <a:rPr lang="ar-MA" kern="0" dirty="0">
                <a:solidFill>
                  <a:srgbClr val="757070"/>
                </a:solidFill>
                <a:cs typeface="Calibri"/>
              </a:rPr>
              <a:t>الآن، دعونا نتحقق معًا من الواجبات المنزلية التي طلب منكم إنجازها، لنتأكد من مدى اجتهادكم وفهمكم للدرس.</a:t>
            </a:r>
            <a:br>
              <a:rPr lang="en-US" dirty="0">
                <a:solidFill>
                  <a:srgbClr val="757070"/>
                </a:solidFill>
                <a:ea typeface="Calibri"/>
                <a:cs typeface="Calibri"/>
              </a:rPr>
            </a:br>
            <a:endParaRPr lang="fr-FR" dirty="0"/>
          </a:p>
        </p:txBody>
      </p:sp>
      <p:sp>
        <p:nvSpPr>
          <p:cNvPr id="4" name="Espace réservé du contenu 3">
            <a:extLst>
              <a:ext uri="{FF2B5EF4-FFF2-40B4-BE49-F238E27FC236}">
                <a16:creationId xmlns:a16="http://schemas.microsoft.com/office/drawing/2014/main" id="{98E3AFDE-0817-9C88-24EA-C771BA2A29D1}"/>
              </a:ext>
            </a:extLst>
          </p:cNvPr>
          <p:cNvSpPr>
            <a:spLocks noGrp="1"/>
          </p:cNvSpPr>
          <p:nvPr>
            <p:ph sz="quarter" idx="11"/>
          </p:nvPr>
        </p:nvSpPr>
        <p:spPr/>
        <p:txBody>
          <a:bodyPr/>
          <a:lstStyle/>
          <a:p>
            <a:r>
              <a:rPr lang="ar-SA" dirty="0">
                <a:solidFill>
                  <a:srgbClr val="AFABAB"/>
                </a:solidFill>
                <a:latin typeface="Calibri" pitchFamily="34"/>
                <a:cs typeface="Calibri" pitchFamily="34"/>
              </a:rPr>
              <a:t>يراقب  المدرس مدى إنجاز المتعلمين للواجبات المنزلية( يكفي المدرس بعينة من المتعلمين في كل حصة).</a:t>
            </a:r>
          </a:p>
          <a:p>
            <a:endParaRPr lang="fr-FR" dirty="0"/>
          </a:p>
        </p:txBody>
      </p:sp>
    </p:spTree>
    <p:extLst>
      <p:ext uri="{BB962C8B-B14F-4D97-AF65-F5344CB8AC3E}">
        <p14:creationId xmlns:p14="http://schemas.microsoft.com/office/powerpoint/2010/main" val="40117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A38BCF4-86BF-366B-52F1-7F627B92A3DF}"/>
              </a:ext>
            </a:extLst>
          </p:cNvPr>
          <p:cNvSpPr>
            <a:spLocks noGrp="1"/>
          </p:cNvSpPr>
          <p:nvPr>
            <p:ph type="body" sz="quarter" idx="10"/>
          </p:nvPr>
        </p:nvSpPr>
        <p:spPr/>
        <p:txBody>
          <a:bodyPr/>
          <a:lstStyle/>
          <a:p>
            <a:endParaRPr lang="fr-FR"/>
          </a:p>
        </p:txBody>
      </p:sp>
    </p:spTree>
    <p:extLst>
      <p:ext uri="{BB962C8B-B14F-4D97-AF65-F5344CB8AC3E}">
        <p14:creationId xmlns:p14="http://schemas.microsoft.com/office/powerpoint/2010/main" val="2473336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Tree>
    <p:extLst>
      <p:ext uri="{BB962C8B-B14F-4D97-AF65-F5344CB8AC3E}">
        <p14:creationId xmlns:p14="http://schemas.microsoft.com/office/powerpoint/2010/main" val="2919135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
        <p:nvSpPr>
          <p:cNvPr id="3" name="ZoneTexte 2">
            <a:extLst>
              <a:ext uri="{FF2B5EF4-FFF2-40B4-BE49-F238E27FC236}">
                <a16:creationId xmlns:a16="http://schemas.microsoft.com/office/drawing/2014/main" id="{0E9C42CF-462A-F9D5-782B-1E01466F08C8}"/>
              </a:ext>
            </a:extLst>
          </p:cNvPr>
          <p:cNvSpPr txBox="1"/>
          <p:nvPr/>
        </p:nvSpPr>
        <p:spPr>
          <a:xfrm>
            <a:off x="1748011" y="4314251"/>
            <a:ext cx="1998489" cy="984885"/>
          </a:xfrm>
          <a:prstGeom prst="rect">
            <a:avLst/>
          </a:prstGeom>
          <a:noFill/>
        </p:spPr>
        <p:txBody>
          <a:bodyPr wrap="square">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أشارك بنشاط.</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أرفع يدي للمشاركة.</a:t>
            </a:r>
          </a:p>
          <a:p>
            <a:pPr marL="0" marR="0" lvl="0" indent="0" algn="l"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ar-MA" sz="18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5" name="Google Shape;1186;p114">
            <a:extLst>
              <a:ext uri="{FF2B5EF4-FFF2-40B4-BE49-F238E27FC236}">
                <a16:creationId xmlns:a16="http://schemas.microsoft.com/office/drawing/2014/main" id="{58796D7B-13A5-6541-107E-A02ED15A5764}"/>
              </a:ext>
            </a:extLst>
          </p:cNvPr>
          <p:cNvSpPr txBox="1"/>
          <p:nvPr/>
        </p:nvSpPr>
        <p:spPr>
          <a:xfrm>
            <a:off x="6096000" y="4274112"/>
            <a:ext cx="4854820" cy="992541"/>
          </a:xfrm>
          <a:prstGeom prst="rect">
            <a:avLst/>
          </a:prstGeom>
          <a:noFill/>
          <a:ln cap="flat">
            <a:noFill/>
          </a:ln>
        </p:spPr>
        <p:txBody>
          <a:bodyPr vert="horz" wrap="square" lIns="68570" tIns="34271" rIns="68570" bIns="34271" anchor="t" anchorCtr="0" compatLnSpc="1">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يتحدث أستاذي، وأصغي بعناية لحديث زملائي وزميلاتي</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يجيب زملائي</a:t>
            </a: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7552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08BBE-AF5F-50D6-684B-F2D2141F79A6}"/>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1F848815-31E2-53AB-48FD-3FA0CFDC4DD5}"/>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52C1F13-C376-05E2-4B97-A45758010CB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62DA9CA6-0DF1-6253-3B17-2DCDFAE4CE88}"/>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5108FB0A-5ADA-75CD-2343-86E751ECE95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4BA5EA1D-E99E-81CD-8199-6CFFAE3305A7}"/>
              </a:ext>
            </a:extLst>
          </p:cNvPr>
          <p:cNvSpPr txBox="1"/>
          <p:nvPr/>
        </p:nvSpPr>
        <p:spPr>
          <a:xfrm>
            <a:off x="5103228" y="2502426"/>
            <a:ext cx="5869201" cy="670825"/>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SA" sz="3600" b="1" kern="0" dirty="0">
                <a:solidFill>
                  <a:schemeClr val="accent2"/>
                </a:solidFill>
                <a:latin typeface="Calibri"/>
                <a:ea typeface="Calibri"/>
                <a:cs typeface="Calibri"/>
              </a:rPr>
              <a:t>التصريح بالأهداف</a:t>
            </a:r>
            <a:endParaRPr lang="fr-FR" sz="3733" b="1" dirty="0">
              <a:solidFill>
                <a:srgbClr val="F19D19"/>
              </a:solidFill>
            </a:endParaRPr>
          </a:p>
        </p:txBody>
      </p:sp>
      <p:sp>
        <p:nvSpPr>
          <p:cNvPr id="5" name="ZoneTexte 4">
            <a:extLst>
              <a:ext uri="{FF2B5EF4-FFF2-40B4-BE49-F238E27FC236}">
                <a16:creationId xmlns:a16="http://schemas.microsoft.com/office/drawing/2014/main" id="{02821B81-C816-6FC1-34C7-F64AF4791BCD}"/>
              </a:ext>
            </a:extLst>
          </p:cNvPr>
          <p:cNvSpPr txBox="1"/>
          <p:nvPr/>
        </p:nvSpPr>
        <p:spPr>
          <a:xfrm>
            <a:off x="4944735" y="4240107"/>
            <a:ext cx="6042479" cy="420564"/>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p:txBody>
      </p:sp>
      <p:pic>
        <p:nvPicPr>
          <p:cNvPr id="7" name="Image 6">
            <a:extLst>
              <a:ext uri="{FF2B5EF4-FFF2-40B4-BE49-F238E27FC236}">
                <a16:creationId xmlns:a16="http://schemas.microsoft.com/office/drawing/2014/main" id="{076877F7-3B54-EC6A-3BE2-B80CF249F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920" y="1708359"/>
            <a:ext cx="2975420" cy="3372144"/>
          </a:xfrm>
          <a:prstGeom prst="rect">
            <a:avLst/>
          </a:prstGeom>
        </p:spPr>
      </p:pic>
    </p:spTree>
    <p:extLst>
      <p:ext uri="{BB962C8B-B14F-4D97-AF65-F5344CB8AC3E}">
        <p14:creationId xmlns:p14="http://schemas.microsoft.com/office/powerpoint/2010/main" val="1408431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53"/>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a:t>عِندَ نِهَايَةِ هذِهِ الحِصَّةِ، سَتَكُونُونَ قَادِرِينَ عَلَى:</a:t>
            </a:r>
            <a:br>
              <a:rPr lang="ar-MA"/>
            </a:br>
            <a:endParaRPr/>
          </a:p>
        </p:txBody>
      </p:sp>
      <p:sp>
        <p:nvSpPr>
          <p:cNvPr id="561" name="Google Shape;561;p53"/>
          <p:cNvSpPr txBox="1">
            <a:spLocks noGrp="1"/>
          </p:cNvSpPr>
          <p:nvPr>
            <p:ph type="body" idx="2"/>
          </p:nvPr>
        </p:nvSpPr>
        <p:spPr>
          <a:xfrm>
            <a:off x="1396951" y="411286"/>
            <a:ext cx="10250160" cy="321521"/>
          </a:xfrm>
          <a:prstGeom prst="rect">
            <a:avLst/>
          </a:prstGeom>
          <a:noFill/>
          <a:ln>
            <a:noFill/>
          </a:ln>
        </p:spPr>
        <p:txBody>
          <a:bodyPr spcFirstLastPara="1" wrap="square" lIns="91425" tIns="45700" rIns="91425" bIns="45700" anchor="t" anchorCtr="0">
            <a:noAutofit/>
          </a:bodyPr>
          <a:lstStyle/>
          <a:p>
            <a:pPr marL="50800" lvl="0" indent="0" algn="r" rtl="1">
              <a:lnSpc>
                <a:spcPct val="90000"/>
              </a:lnSpc>
              <a:spcBef>
                <a:spcPts val="1000"/>
              </a:spcBef>
              <a:spcAft>
                <a:spcPts val="0"/>
              </a:spcAft>
              <a:buSzPts val="2800"/>
              <a:buNone/>
            </a:pPr>
            <a:r>
              <a:rPr lang="ar-MA"/>
              <a:t>يشرح المدرس أهداف الحصة، والمطلوب من المتعلم في كل هدف.</a:t>
            </a:r>
            <a:endParaRPr/>
          </a:p>
          <a:p>
            <a:pPr marL="457200" lvl="0" indent="-228600" algn="r" rtl="1">
              <a:lnSpc>
                <a:spcPct val="90000"/>
              </a:lnSpc>
              <a:spcBef>
                <a:spcPts val="1000"/>
              </a:spcBef>
              <a:spcAft>
                <a:spcPts val="0"/>
              </a:spcAft>
              <a:buSzPts val="2800"/>
              <a:buFont typeface="Arial"/>
              <a:buNone/>
            </a:pPr>
            <a:endParaRPr/>
          </a:p>
        </p:txBody>
      </p:sp>
      <p:sp>
        <p:nvSpPr>
          <p:cNvPr id="562" name="Google Shape;562;p53"/>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lnSpc>
                <a:spcPct val="100000"/>
              </a:lnSpc>
              <a:spcBef>
                <a:spcPts val="0"/>
              </a:spcBef>
              <a:spcAft>
                <a:spcPts val="0"/>
              </a:spcAft>
              <a:buNone/>
            </a:pPr>
            <a:endParaRPr sz="1200" b="0" i="0" u="none" strike="noStrike" cap="none">
              <a:solidFill>
                <a:srgbClr val="000000"/>
              </a:solidFill>
              <a:latin typeface="Calibri"/>
              <a:ea typeface="Calibri"/>
              <a:cs typeface="Calibri"/>
              <a:sym typeface="Calibri"/>
            </a:endParaRPr>
          </a:p>
        </p:txBody>
      </p:sp>
      <p:pic>
        <p:nvPicPr>
          <p:cNvPr id="563" name="Google Shape;563;p53"/>
          <p:cNvPicPr preferRelativeResize="0"/>
          <p:nvPr/>
        </p:nvPicPr>
        <p:blipFill rotWithShape="1">
          <a:blip r:embed="rId3">
            <a:alphaModFix/>
          </a:blip>
          <a:srcRect/>
          <a:stretch/>
        </p:blipFill>
        <p:spPr>
          <a:xfrm>
            <a:off x="10538871" y="1822235"/>
            <a:ext cx="707602" cy="707602"/>
          </a:xfrm>
          <a:prstGeom prst="rect">
            <a:avLst/>
          </a:prstGeom>
          <a:noFill/>
          <a:ln>
            <a:noFill/>
          </a:ln>
        </p:spPr>
      </p:pic>
      <p:pic>
        <p:nvPicPr>
          <p:cNvPr id="564" name="Google Shape;564;p53"/>
          <p:cNvPicPr preferRelativeResize="0"/>
          <p:nvPr/>
        </p:nvPicPr>
        <p:blipFill rotWithShape="1">
          <a:blip r:embed="rId3">
            <a:alphaModFix/>
          </a:blip>
          <a:srcRect/>
          <a:stretch/>
        </p:blipFill>
        <p:spPr>
          <a:xfrm>
            <a:off x="10538871" y="3251461"/>
            <a:ext cx="707602" cy="707602"/>
          </a:xfrm>
          <a:prstGeom prst="rect">
            <a:avLst/>
          </a:prstGeom>
          <a:noFill/>
          <a:ln>
            <a:noFill/>
          </a:ln>
        </p:spPr>
      </p:pic>
      <p:sp>
        <p:nvSpPr>
          <p:cNvPr id="565" name="Google Shape;565;p53"/>
          <p:cNvSpPr/>
          <p:nvPr/>
        </p:nvSpPr>
        <p:spPr>
          <a:xfrm>
            <a:off x="968558" y="1910989"/>
            <a:ext cx="9335649"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None/>
            </a:pPr>
            <a:r>
              <a:rPr lang="ar-MA" sz="2000" b="1" i="0" u="none" strike="noStrike" cap="none" dirty="0">
                <a:solidFill>
                  <a:srgbClr val="106585"/>
                </a:solidFill>
                <a:latin typeface="Calibri"/>
                <a:ea typeface="Calibri"/>
                <a:cs typeface="Calibri"/>
                <a:sym typeface="Calibri"/>
              </a:rPr>
              <a:t>قراءة مقطع من النص بطلاقة في حدود دقيقة محققا الاسترسال والتنغيم.</a:t>
            </a:r>
            <a:endParaRPr sz="1500" b="0" i="0" u="none" strike="noStrike" cap="none" dirty="0">
              <a:solidFill>
                <a:srgbClr val="000000"/>
              </a:solidFill>
              <a:latin typeface="Arial"/>
              <a:ea typeface="Arial"/>
              <a:cs typeface="Arial"/>
              <a:sym typeface="Arial"/>
            </a:endParaRPr>
          </a:p>
        </p:txBody>
      </p:sp>
      <p:pic>
        <p:nvPicPr>
          <p:cNvPr id="566" name="Google Shape;566;p53"/>
          <p:cNvPicPr preferRelativeResize="0"/>
          <p:nvPr/>
        </p:nvPicPr>
        <p:blipFill rotWithShape="1">
          <a:blip r:embed="rId4">
            <a:alphaModFix/>
          </a:blip>
          <a:srcRect/>
          <a:stretch/>
        </p:blipFill>
        <p:spPr>
          <a:xfrm>
            <a:off x="203565" y="214147"/>
            <a:ext cx="591916" cy="591916"/>
          </a:xfrm>
          <a:prstGeom prst="rect">
            <a:avLst/>
          </a:prstGeom>
          <a:noFill/>
          <a:ln>
            <a:noFill/>
          </a:ln>
        </p:spPr>
      </p:pic>
      <p:sp>
        <p:nvSpPr>
          <p:cNvPr id="2" name="Google Shape;420;p17">
            <a:extLst>
              <a:ext uri="{FF2B5EF4-FFF2-40B4-BE49-F238E27FC236}">
                <a16:creationId xmlns:a16="http://schemas.microsoft.com/office/drawing/2014/main" id="{0FD33364-DF2D-E048-1E9B-608065E94799}"/>
              </a:ext>
            </a:extLst>
          </p:cNvPr>
          <p:cNvSpPr/>
          <p:nvPr/>
        </p:nvSpPr>
        <p:spPr>
          <a:xfrm>
            <a:off x="968558" y="3429000"/>
            <a:ext cx="9394908" cy="1477297"/>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1800"/>
              <a:buFont typeface="Arial"/>
              <a:buNone/>
            </a:pPr>
            <a:r>
              <a:rPr lang="ar-MA" sz="2000" b="1" dirty="0">
                <a:solidFill>
                  <a:srgbClr val="106585"/>
                </a:solidFill>
                <a:latin typeface="Calibri"/>
                <a:ea typeface="Calibri"/>
                <a:cs typeface="Calibri"/>
                <a:sym typeface="Calibri"/>
              </a:rPr>
              <a:t>الفهم الاستنتاجي للنص:</a:t>
            </a:r>
            <a:endParaRPr sz="2000" b="1" dirty="0">
              <a:solidFill>
                <a:srgbClr val="106585"/>
              </a:solidFill>
              <a:latin typeface="Calibri"/>
              <a:ea typeface="Calibri"/>
              <a:cs typeface="Calibri"/>
              <a:sym typeface="Calibri"/>
            </a:endParaRPr>
          </a:p>
          <a:p>
            <a:pPr marL="342900" marR="0" lvl="0" indent="-342900" algn="r" rtl="1">
              <a:lnSpc>
                <a:spcPct val="100000"/>
              </a:lnSpc>
              <a:spcBef>
                <a:spcPts val="0"/>
              </a:spcBef>
              <a:spcAft>
                <a:spcPts val="0"/>
              </a:spcAft>
              <a:buClr>
                <a:srgbClr val="000000"/>
              </a:buClr>
              <a:buSzPts val="2000"/>
              <a:buFont typeface="Noto Sans Symbols"/>
              <a:buChar char="▪"/>
            </a:pPr>
            <a:r>
              <a:rPr lang="ar-MA" sz="2000" b="1" dirty="0">
                <a:solidFill>
                  <a:srgbClr val="106585"/>
                </a:solidFill>
                <a:latin typeface="Calibri"/>
                <a:ea typeface="Calibri"/>
                <a:cs typeface="Calibri"/>
                <a:sym typeface="Calibri"/>
              </a:rPr>
              <a:t>استنتاج معان ضمنية من النص</a:t>
            </a:r>
            <a:endParaRPr sz="2000" b="1" dirty="0">
              <a:solidFill>
                <a:srgbClr val="106585"/>
              </a:solidFill>
              <a:latin typeface="Calibri"/>
              <a:ea typeface="Calibri"/>
              <a:cs typeface="Calibri"/>
              <a:sym typeface="Calibri"/>
            </a:endParaRPr>
          </a:p>
          <a:p>
            <a:pPr marL="342900" marR="0" lvl="0" indent="-342900" algn="r" rtl="1">
              <a:lnSpc>
                <a:spcPct val="90000"/>
              </a:lnSpc>
              <a:spcBef>
                <a:spcPts val="1000"/>
              </a:spcBef>
              <a:spcAft>
                <a:spcPts val="0"/>
              </a:spcAft>
              <a:buClr>
                <a:srgbClr val="000000"/>
              </a:buClr>
              <a:buSzPts val="2000"/>
              <a:buFont typeface="Arial"/>
              <a:buChar char="•"/>
            </a:pPr>
            <a:r>
              <a:rPr lang="ar-MA" sz="2000" b="1" dirty="0">
                <a:solidFill>
                  <a:srgbClr val="106585"/>
                </a:solidFill>
                <a:latin typeface="Calibri"/>
                <a:ea typeface="Calibri"/>
                <a:cs typeface="Calibri"/>
                <a:sym typeface="Calibri"/>
              </a:rPr>
              <a:t>التعبير عن رأي في مضمون النص أو شيء من </a:t>
            </a:r>
            <a:r>
              <a:rPr lang="ar-MA" sz="2000" b="1" dirty="0" err="1">
                <a:solidFill>
                  <a:srgbClr val="106585"/>
                </a:solidFill>
                <a:latin typeface="Calibri"/>
                <a:ea typeface="Calibri"/>
                <a:cs typeface="Calibri"/>
                <a:sym typeface="Calibri"/>
              </a:rPr>
              <a:t>متعلقاته</a:t>
            </a:r>
            <a:endParaRPr sz="2000" b="1" dirty="0">
              <a:solidFill>
                <a:srgbClr val="106585"/>
              </a:solidFill>
              <a:latin typeface="Calibri"/>
              <a:ea typeface="Calibri"/>
              <a:cs typeface="Calibri"/>
              <a:sym typeface="Calibri"/>
            </a:endParaRPr>
          </a:p>
          <a:p>
            <a:pPr marL="0" marR="0" lvl="0" indent="0" algn="r" rtl="1">
              <a:lnSpc>
                <a:spcPct val="100000"/>
              </a:lnSpc>
              <a:spcBef>
                <a:spcPts val="0"/>
              </a:spcBef>
              <a:spcAft>
                <a:spcPts val="0"/>
              </a:spcAft>
              <a:buClr>
                <a:srgbClr val="000000"/>
              </a:buClr>
              <a:buSzPts val="2000"/>
              <a:buFont typeface="Arial"/>
              <a:buNone/>
            </a:pPr>
            <a:endParaRPr sz="2000" b="0" i="0" u="none" strike="noStrike" cap="none" dirty="0">
              <a:solidFill>
                <a:srgbClr val="106585"/>
              </a:solidFill>
              <a:latin typeface="Calibri"/>
              <a:ea typeface="Calibri"/>
              <a:cs typeface="Calibri"/>
              <a:sym typeface="Calibri"/>
            </a:endParaRPr>
          </a:p>
          <a:p>
            <a:pPr marL="342900" marR="0" lvl="0" indent="-190500" algn="r" rtl="1">
              <a:lnSpc>
                <a:spcPct val="100000"/>
              </a:lnSpc>
              <a:spcBef>
                <a:spcPts val="0"/>
              </a:spcBef>
              <a:spcAft>
                <a:spcPts val="0"/>
              </a:spcAft>
              <a:buClr>
                <a:srgbClr val="106585"/>
              </a:buClr>
              <a:buSzPts val="2400"/>
              <a:buFont typeface="Arial"/>
              <a:buNone/>
            </a:pPr>
            <a:endParaRPr sz="2000" b="0" i="0" u="none" strike="noStrike" cap="none"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3"/>
                                        </p:tgtEl>
                                        <p:attrNameLst>
                                          <p:attrName>style.visibility</p:attrName>
                                        </p:attrNameLst>
                                      </p:cBhvr>
                                      <p:to>
                                        <p:strVal val="visible"/>
                                      </p:to>
                                    </p:set>
                                    <p:animEffect transition="in" filter="fade">
                                      <p:cBhvr>
                                        <p:cTn id="7" dur="2000"/>
                                        <p:tgtEl>
                                          <p:spTgt spid="56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64"/>
                                        </p:tgtEl>
                                        <p:attrNameLst>
                                          <p:attrName>style.visibility</p:attrName>
                                        </p:attrNameLst>
                                      </p:cBhvr>
                                      <p:to>
                                        <p:strVal val="visible"/>
                                      </p:to>
                                    </p:set>
                                    <p:animEffect transition="in" filter="fade">
                                      <p:cBhvr>
                                        <p:cTn id="12" dur="2000"/>
                                        <p:tgtEl>
                                          <p:spTgt spid="56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65"/>
                                        </p:tgtEl>
                                        <p:attrNameLst>
                                          <p:attrName>style.visibility</p:attrName>
                                        </p:attrNameLst>
                                      </p:cBhvr>
                                      <p:to>
                                        <p:strVal val="visible"/>
                                      </p:to>
                                    </p:set>
                                    <p:animEffect transition="in" filter="fade">
                                      <p:cBhvr>
                                        <p:cTn id="17" dur="500"/>
                                        <p:tgtEl>
                                          <p:spTgt spid="56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62"/>
        <p:cNvGrpSpPr/>
        <p:nvPr/>
      </p:nvGrpSpPr>
      <p:grpSpPr>
        <a:xfrm>
          <a:off x="0" y="0"/>
          <a:ext cx="0" cy="0"/>
          <a:chOff x="0" y="0"/>
          <a:chExt cx="0" cy="0"/>
        </a:xfrm>
      </p:grpSpPr>
      <p:sp>
        <p:nvSpPr>
          <p:cNvPr id="763" name="Google Shape;763;p19"/>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p>
            <a:pPr marL="457200" lvl="0" indent="-406400" algn="ctr" rtl="1">
              <a:lnSpc>
                <a:spcPct val="90000"/>
              </a:lnSpc>
              <a:spcBef>
                <a:spcPts val="1000"/>
              </a:spcBef>
              <a:spcAft>
                <a:spcPts val="0"/>
              </a:spcAft>
              <a:buSzPts val="2800"/>
              <a:buNone/>
            </a:pPr>
            <a:r>
              <a:rPr lang="ar-MA"/>
              <a:t>10  دقائق</a:t>
            </a:r>
            <a:endParaRPr/>
          </a:p>
        </p:txBody>
      </p:sp>
      <p:sp>
        <p:nvSpPr>
          <p:cNvPr id="764" name="Google Shape;764;p19"/>
          <p:cNvSpPr txBox="1">
            <a:spLocks noGrp="1"/>
          </p:cNvSpPr>
          <p:nvPr>
            <p:ph type="body" idx="2"/>
          </p:nvPr>
        </p:nvSpPr>
        <p:spPr>
          <a:xfrm>
            <a:off x="5025419" y="2287934"/>
            <a:ext cx="5869201" cy="418862"/>
          </a:xfrm>
          <a:prstGeom prst="rect">
            <a:avLst/>
          </a:prstGeom>
          <a:noFill/>
          <a:ln>
            <a:noFill/>
          </a:ln>
        </p:spPr>
        <p:txBody>
          <a:bodyPr spcFirstLastPara="1" wrap="square" lIns="91425" tIns="45700" rIns="91425" bIns="45700" anchor="t" anchorCtr="0">
            <a:noAutofit/>
          </a:bodyPr>
          <a:lstStyle/>
          <a:p>
            <a:pPr marL="457200" lvl="0" indent="-406400" algn="ctr" rtl="1">
              <a:lnSpc>
                <a:spcPct val="90000"/>
              </a:lnSpc>
              <a:spcBef>
                <a:spcPts val="1000"/>
              </a:spcBef>
              <a:spcAft>
                <a:spcPts val="0"/>
              </a:spcAft>
              <a:buSzPts val="2800"/>
              <a:buNone/>
            </a:pPr>
            <a:r>
              <a:rPr lang="ar-MA"/>
              <a:t>النشاط الأول:</a:t>
            </a:r>
            <a:endParaRPr/>
          </a:p>
          <a:p>
            <a:pPr marL="457200" lvl="0" indent="-406400" algn="ctr" rtl="0">
              <a:lnSpc>
                <a:spcPct val="90000"/>
              </a:lnSpc>
              <a:spcBef>
                <a:spcPts val="1000"/>
              </a:spcBef>
              <a:spcAft>
                <a:spcPts val="0"/>
              </a:spcAft>
              <a:buSzPts val="2800"/>
              <a:buNone/>
            </a:pPr>
            <a:r>
              <a:rPr lang="ar-MA"/>
              <a:t>القراءة بطلاقة</a:t>
            </a:r>
            <a:endParaRPr/>
          </a:p>
        </p:txBody>
      </p:sp>
      <p:pic>
        <p:nvPicPr>
          <p:cNvPr id="765" name="Google Shape;765;p19"/>
          <p:cNvPicPr preferRelativeResize="0"/>
          <p:nvPr/>
        </p:nvPicPr>
        <p:blipFill rotWithShape="1">
          <a:blip r:embed="rId3">
            <a:alphaModFix/>
          </a:blip>
          <a:srcRect l="75835"/>
          <a:stretch/>
        </p:blipFill>
        <p:spPr>
          <a:xfrm>
            <a:off x="1006668" y="1264192"/>
            <a:ext cx="3380469" cy="406389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69"/>
        <p:cNvGrpSpPr/>
        <p:nvPr/>
      </p:nvGrpSpPr>
      <p:grpSpPr>
        <a:xfrm>
          <a:off x="0" y="0"/>
          <a:ext cx="0" cy="0"/>
          <a:chOff x="0" y="0"/>
          <a:chExt cx="0" cy="0"/>
        </a:xfrm>
      </p:grpSpPr>
      <p:sp>
        <p:nvSpPr>
          <p:cNvPr id="770" name="Google Shape;770;p43"/>
          <p:cNvSpPr txBox="1">
            <a:spLocks noGrp="1"/>
          </p:cNvSpPr>
          <p:nvPr>
            <p:ph type="body" idx="1"/>
          </p:nvPr>
        </p:nvSpPr>
        <p:spPr>
          <a:xfrm>
            <a:off x="8204201" y="5236960"/>
            <a:ext cx="2081332" cy="503301"/>
          </a:xfrm>
          <a:prstGeom prst="rect">
            <a:avLst/>
          </a:prstGeom>
          <a:noFill/>
          <a:ln>
            <a:noFill/>
          </a:ln>
        </p:spPr>
        <p:txBody>
          <a:bodyPr spcFirstLastPara="1" wrap="square" lIns="91425" tIns="45700" rIns="91425" bIns="45700" anchor="ctr" anchorCtr="0">
            <a:noAutofit/>
          </a:bodyPr>
          <a:lstStyle/>
          <a:p>
            <a:pPr marL="457200" lvl="0" indent="-406400" algn="r" rtl="1">
              <a:lnSpc>
                <a:spcPct val="90000"/>
              </a:lnSpc>
              <a:spcBef>
                <a:spcPts val="1000"/>
              </a:spcBef>
              <a:spcAft>
                <a:spcPts val="0"/>
              </a:spcAft>
              <a:buSzPts val="2800"/>
              <a:buNone/>
            </a:pPr>
            <a:r>
              <a:rPr lang="ar-MA"/>
              <a:t>دقيقتان</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14"/>
        <p:cNvGrpSpPr/>
        <p:nvPr/>
      </p:nvGrpSpPr>
      <p:grpSpPr>
        <a:xfrm>
          <a:off x="0" y="0"/>
          <a:ext cx="0" cy="0"/>
          <a:chOff x="0" y="0"/>
          <a:chExt cx="0" cy="0"/>
        </a:xfrm>
      </p:grpSpPr>
      <p:pic>
        <p:nvPicPr>
          <p:cNvPr id="815" name="Google Shape;815;p27"/>
          <p:cNvPicPr preferRelativeResize="0"/>
          <p:nvPr/>
        </p:nvPicPr>
        <p:blipFill rotWithShape="1">
          <a:blip r:embed="rId3">
            <a:alphaModFix/>
          </a:blip>
          <a:srcRect/>
          <a:stretch/>
        </p:blipFill>
        <p:spPr>
          <a:xfrm>
            <a:off x="221058" y="216734"/>
            <a:ext cx="591916" cy="591916"/>
          </a:xfrm>
          <a:prstGeom prst="rect">
            <a:avLst/>
          </a:prstGeom>
          <a:noFill/>
          <a:ln>
            <a:noFill/>
          </a:ln>
        </p:spPr>
      </p:pic>
      <p:sp>
        <p:nvSpPr>
          <p:cNvPr id="816" name="Google Shape;816;p27"/>
          <p:cNvSpPr txBox="1"/>
          <p:nvPr/>
        </p:nvSpPr>
        <p:spPr>
          <a:xfrm>
            <a:off x="2180080" y="2313075"/>
            <a:ext cx="8956964" cy="2018694"/>
          </a:xfrm>
          <a:prstGeom prst="rect">
            <a:avLst/>
          </a:prstGeom>
          <a:noFill/>
          <a:ln>
            <a:noFill/>
          </a:ln>
        </p:spPr>
        <p:txBody>
          <a:bodyPr spcFirstLastPara="1" wrap="square" lIns="91425" tIns="45700" rIns="91425" bIns="45700" anchor="t" anchorCtr="0">
            <a:spAutoFit/>
          </a:bodyPr>
          <a:lstStyle/>
          <a:p>
            <a:pPr marL="0" marR="0" lvl="0" indent="0" algn="ctr" rtl="1">
              <a:lnSpc>
                <a:spcPct val="150000"/>
              </a:lnSpc>
              <a:spcBef>
                <a:spcPts val="0"/>
              </a:spcBef>
              <a:spcAft>
                <a:spcPts val="0"/>
              </a:spcAft>
              <a:buNone/>
            </a:pPr>
            <a:r>
              <a:rPr lang="ar-MA" sz="4400" b="1" i="0" u="none" strike="noStrike" cap="none">
                <a:solidFill>
                  <a:srgbClr val="000000"/>
                </a:solidFill>
                <a:latin typeface="Calibri"/>
                <a:ea typeface="Calibri"/>
                <a:cs typeface="Calibri"/>
                <a:sym typeface="Calibri"/>
              </a:rPr>
              <a:t>قراءة فقرة من النص بتوظيف</a:t>
            </a:r>
            <a:endParaRPr/>
          </a:p>
          <a:p>
            <a:pPr marL="0" marR="0" lvl="0" indent="0" algn="ctr" rtl="1">
              <a:lnSpc>
                <a:spcPct val="150000"/>
              </a:lnSpc>
              <a:spcBef>
                <a:spcPts val="0"/>
              </a:spcBef>
              <a:spcAft>
                <a:spcPts val="0"/>
              </a:spcAft>
              <a:buNone/>
            </a:pPr>
            <a:r>
              <a:rPr lang="ar-MA" sz="4400" b="1" i="0" u="none" strike="noStrike" cap="none">
                <a:solidFill>
                  <a:srgbClr val="000000"/>
                </a:solidFill>
                <a:latin typeface="Calibri"/>
                <a:ea typeface="Calibri"/>
                <a:cs typeface="Calibri"/>
                <a:sym typeface="Calibri"/>
              </a:rPr>
              <a:t> شبكة التقويم الذاتي</a:t>
            </a:r>
            <a:endParaRPr/>
          </a:p>
        </p:txBody>
      </p:sp>
      <p:sp>
        <p:nvSpPr>
          <p:cNvPr id="817" name="Google Shape;817;p27"/>
          <p:cNvSpPr txBox="1"/>
          <p:nvPr/>
        </p:nvSpPr>
        <p:spPr>
          <a:xfrm>
            <a:off x="5263666" y="147204"/>
            <a:ext cx="60960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AEABAB"/>
              </a:buClr>
              <a:buSzPts val="2000"/>
              <a:buFont typeface="Calibri"/>
              <a:buNone/>
            </a:pPr>
            <a:r>
              <a:rPr lang="ar-MA" sz="2000" b="1" i="0" u="none" strike="noStrike" cap="none">
                <a:solidFill>
                  <a:srgbClr val="AEABAB"/>
                </a:solidFill>
                <a:latin typeface="Calibri"/>
                <a:ea typeface="Calibri"/>
                <a:cs typeface="Calibri"/>
                <a:sym typeface="Calibri"/>
              </a:rPr>
              <a:t>نتدرب على القراءة </a:t>
            </a:r>
            <a:endParaRPr sz="1400" b="0" i="0" u="none" strike="noStrike" cap="none">
              <a:solidFill>
                <a:srgbClr val="000000"/>
              </a:solidFill>
              <a:latin typeface="Arial"/>
              <a:ea typeface="Arial"/>
              <a:cs typeface="Arial"/>
              <a:sym typeface="Arial"/>
            </a:endParaRPr>
          </a:p>
        </p:txBody>
      </p:sp>
      <p:sp>
        <p:nvSpPr>
          <p:cNvPr id="818" name="Google Shape;818;p27"/>
          <p:cNvSpPr txBox="1"/>
          <p:nvPr/>
        </p:nvSpPr>
        <p:spPr>
          <a:xfrm>
            <a:off x="1198562" y="505533"/>
            <a:ext cx="10161104" cy="470617"/>
          </a:xfrm>
          <a:prstGeom prst="rect">
            <a:avLst/>
          </a:prstGeom>
          <a:noFill/>
          <a:ln>
            <a:noFill/>
          </a:ln>
        </p:spPr>
        <p:txBody>
          <a:bodyPr spcFirstLastPara="1" wrap="square" lIns="91425" tIns="45700" rIns="91425" bIns="45700" anchor="ctr" anchorCtr="0">
            <a:normAutofit fontScale="97500" lnSpcReduction="10000"/>
          </a:bodyPr>
          <a:lstStyle/>
          <a:p>
            <a:pPr marL="0" marR="0" lvl="0" indent="0" algn="r" rtl="1">
              <a:lnSpc>
                <a:spcPct val="90000"/>
              </a:lnSpc>
              <a:spcBef>
                <a:spcPts val="0"/>
              </a:spcBef>
              <a:spcAft>
                <a:spcPts val="0"/>
              </a:spcAft>
              <a:buClr>
                <a:srgbClr val="AEABAB"/>
              </a:buClr>
              <a:buSzPct val="102564"/>
              <a:buFont typeface="Calibri"/>
              <a:buNone/>
            </a:pPr>
            <a:r>
              <a:rPr lang="ar-MA" sz="1400" b="1" i="0" u="none" strike="noStrike" cap="none">
                <a:solidFill>
                  <a:srgbClr val="AEABAB"/>
                </a:solidFill>
                <a:latin typeface="Calibri"/>
                <a:ea typeface="Calibri"/>
                <a:cs typeface="Calibri"/>
                <a:sym typeface="Calibri"/>
              </a:rPr>
              <a:t>يقرأ المدرس الجمل قراءة سليمة محترما مخرج حرف الضاد والتقاء الساكنين ، ويشرح قواعد القراءة وينبه التلاميذ إلى بعض الأخطاء الشائعة، ثم يطلب منهم أن يقرأوا بعده مراعين القواعد مع تقديم التغذية الراجعة الفورية</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6">
                                            <p:txEl>
                                              <p:pRg st="0" end="0"/>
                                            </p:txEl>
                                          </p:spTgt>
                                        </p:tgtEl>
                                        <p:attrNameLst>
                                          <p:attrName>style.visibility</p:attrName>
                                        </p:attrNameLst>
                                      </p:cBhvr>
                                      <p:to>
                                        <p:strVal val="visible"/>
                                      </p:to>
                                    </p:set>
                                    <p:animEffect transition="in" filter="fade">
                                      <p:cBhvr>
                                        <p:cTn id="7" dur="1000"/>
                                        <p:tgtEl>
                                          <p:spTgt spid="8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6">
                                            <p:txEl>
                                              <p:pRg st="1" end="1"/>
                                            </p:txEl>
                                          </p:spTgt>
                                        </p:tgtEl>
                                        <p:attrNameLst>
                                          <p:attrName>style.visibility</p:attrName>
                                        </p:attrNameLst>
                                      </p:cBhvr>
                                      <p:to>
                                        <p:strVal val="visible"/>
                                      </p:to>
                                    </p:set>
                                    <p:animEffect transition="in" filter="fade">
                                      <p:cBhvr>
                                        <p:cTn id="12" dur="1000"/>
                                        <p:tgtEl>
                                          <p:spTgt spid="8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sp>
        <p:nvSpPr>
          <p:cNvPr id="772" name="Google Shape;772;p81"/>
          <p:cNvSpPr txBox="1">
            <a:spLocks noGrp="1"/>
          </p:cNvSpPr>
          <p:nvPr>
            <p:ph type="body" idx="1"/>
          </p:nvPr>
        </p:nvSpPr>
        <p:spPr>
          <a:xfrm>
            <a:off x="1665515" y="99221"/>
            <a:ext cx="7884058" cy="798768"/>
          </a:xfrm>
          <a:prstGeom prst="rect">
            <a:avLst/>
          </a:prstGeom>
          <a:noFill/>
          <a:ln>
            <a:noFill/>
          </a:ln>
        </p:spPr>
        <p:txBody>
          <a:bodyPr spcFirstLastPara="1" wrap="square" lIns="91425" tIns="45700" rIns="91425" bIns="45700" anchor="t" anchorCtr="0">
            <a:spAutoFit/>
          </a:bodyPr>
          <a:lstStyle/>
          <a:p>
            <a:pPr marL="0" lvl="0" indent="0" algn="ctr" rtl="1">
              <a:lnSpc>
                <a:spcPct val="107000"/>
              </a:lnSpc>
              <a:spcBef>
                <a:spcPts val="600"/>
              </a:spcBef>
              <a:spcAft>
                <a:spcPts val="800"/>
              </a:spcAft>
              <a:buClr>
                <a:schemeClr val="dk1"/>
              </a:buClr>
              <a:buSzPts val="3200"/>
              <a:buNone/>
            </a:pPr>
            <a:r>
              <a:rPr lang="ar-MA" sz="3200" b="1" i="0" u="none" strike="noStrike">
                <a:solidFill>
                  <a:srgbClr val="000000"/>
                </a:solidFill>
                <a:latin typeface="Calibri"/>
                <a:ea typeface="Calibri"/>
                <a:cs typeface="Calibri"/>
                <a:sym typeface="Calibri"/>
              </a:rPr>
              <a:t>اَلْقَوَانِينُ ﭐلْخَمْسَةُ لِلْمَالِ</a:t>
            </a:r>
            <a:endParaRPr sz="1400">
              <a:latin typeface="Calibri"/>
              <a:ea typeface="Calibri"/>
              <a:cs typeface="Calibri"/>
              <a:sym typeface="Calibri"/>
            </a:endParaRPr>
          </a:p>
        </p:txBody>
      </p:sp>
      <p:sp>
        <p:nvSpPr>
          <p:cNvPr id="773" name="Google Shape;773;p81"/>
          <p:cNvSpPr txBox="1">
            <a:spLocks noGrp="1"/>
          </p:cNvSpPr>
          <p:nvPr>
            <p:ph type="body" idx="2"/>
          </p:nvPr>
        </p:nvSpPr>
        <p:spPr>
          <a:xfrm>
            <a:off x="1426183" y="1597236"/>
            <a:ext cx="5833977" cy="3663527"/>
          </a:xfrm>
          <a:prstGeom prst="rect">
            <a:avLst/>
          </a:prstGeom>
          <a:noFill/>
          <a:ln>
            <a:noFill/>
          </a:ln>
        </p:spPr>
        <p:txBody>
          <a:bodyPr spcFirstLastPara="1" wrap="square" lIns="91425" tIns="45700" rIns="91425" bIns="45700" anchor="t" anchorCtr="0">
            <a:spAutoFit/>
          </a:bodyPr>
          <a:lstStyle/>
          <a:p>
            <a:pPr marL="0" marR="139700" lvl="0" indent="0" algn="just" rtl="1">
              <a:lnSpc>
                <a:spcPct val="90000"/>
              </a:lnSpc>
              <a:spcBef>
                <a:spcPts val="215"/>
              </a:spcBef>
              <a:spcAft>
                <a:spcPts val="0"/>
              </a:spcAft>
              <a:buSzPts val="3000"/>
              <a:buNone/>
            </a:pPr>
            <a:r>
              <a:rPr lang="ar-MA" sz="3200" dirty="0">
                <a:latin typeface="Calibri"/>
                <a:ea typeface="Calibri"/>
                <a:cs typeface="Calibri"/>
                <a:sym typeface="Calibri"/>
              </a:rPr>
              <a:t>   تُرِيدُ أَنْ تَكُونَ مُسْتَثْمِرًا نَاجِحًا؟ إِلَيْكَ </a:t>
            </a:r>
            <a:r>
              <a:rPr lang="ar-MA" sz="3200" dirty="0" err="1">
                <a:latin typeface="Calibri"/>
                <a:ea typeface="Calibri"/>
                <a:cs typeface="Calibri"/>
                <a:sym typeface="Calibri"/>
              </a:rPr>
              <a:t>ﭐلطَّرِيقَةَ</a:t>
            </a:r>
            <a:r>
              <a:rPr lang="ar-MA" sz="3200" dirty="0">
                <a:latin typeface="Calibri"/>
                <a:ea typeface="Calibri"/>
                <a:cs typeface="Calibri"/>
                <a:sym typeface="Calibri"/>
              </a:rPr>
              <a:t>: عَلَيْكَ أَنْ تُحْسِنَ تَدْبِيرَ </a:t>
            </a:r>
            <a:r>
              <a:rPr lang="ar-MA" sz="3200" dirty="0" err="1">
                <a:latin typeface="Calibri"/>
                <a:ea typeface="Calibri"/>
                <a:cs typeface="Calibri"/>
                <a:sym typeface="Calibri"/>
              </a:rPr>
              <a:t>ﭐلْمَالِ</a:t>
            </a:r>
            <a:r>
              <a:rPr lang="ar-MA" sz="3200" dirty="0">
                <a:latin typeface="Calibri"/>
                <a:ea typeface="Calibri"/>
                <a:cs typeface="Calibri"/>
                <a:sym typeface="Calibri"/>
              </a:rPr>
              <a:t> مِنْ بِدَايَةِ جَمْعِهِ إِلَى نِهَايَةِ صَرْفِهِ فِي مَشَارِيعَ مُتَعَدِّدَةٍ. لأجل ذلك يَجْدُرُ بك أَنْ تحْرِصَ أَشَدَّ </a:t>
            </a:r>
            <a:r>
              <a:rPr lang="ar-MA" sz="3200" dirty="0" err="1">
                <a:latin typeface="Calibri"/>
                <a:ea typeface="Calibri"/>
                <a:cs typeface="Calibri"/>
                <a:sym typeface="Calibri"/>
              </a:rPr>
              <a:t>ﭐلْحِرْصِ</a:t>
            </a:r>
            <a:r>
              <a:rPr lang="ar-MA" sz="3200" dirty="0">
                <a:latin typeface="Calibri"/>
                <a:ea typeface="Calibri"/>
                <a:cs typeface="Calibri"/>
                <a:sym typeface="Calibri"/>
              </a:rPr>
              <a:t> عَلَى اتِّبَاعِ </a:t>
            </a:r>
            <a:r>
              <a:rPr lang="ar-MA" sz="3200" dirty="0" err="1">
                <a:latin typeface="Calibri"/>
                <a:ea typeface="Calibri"/>
                <a:cs typeface="Calibri"/>
                <a:sym typeface="Calibri"/>
              </a:rPr>
              <a:t>ﭐلْقَوَانِينِ</a:t>
            </a:r>
            <a:r>
              <a:rPr lang="ar-MA" sz="3200" dirty="0">
                <a:latin typeface="Calibri"/>
                <a:ea typeface="Calibri"/>
                <a:cs typeface="Calibri"/>
                <a:sym typeface="Calibri"/>
              </a:rPr>
              <a:t> </a:t>
            </a:r>
            <a:r>
              <a:rPr lang="ar-MA" sz="3200" dirty="0" err="1">
                <a:latin typeface="Calibri"/>
                <a:ea typeface="Calibri"/>
                <a:cs typeface="Calibri"/>
                <a:sym typeface="Calibri"/>
              </a:rPr>
              <a:t>ﭐلْخَمْسَةِ</a:t>
            </a:r>
            <a:r>
              <a:rPr lang="ar-MA" sz="3200" dirty="0">
                <a:latin typeface="Calibri"/>
                <a:ea typeface="Calibri"/>
                <a:cs typeface="Calibri"/>
                <a:sym typeface="Calibri"/>
              </a:rPr>
              <a:t> </a:t>
            </a:r>
            <a:r>
              <a:rPr lang="ar-MA" sz="3200" dirty="0" err="1">
                <a:latin typeface="Calibri"/>
                <a:ea typeface="Calibri"/>
                <a:cs typeface="Calibri"/>
                <a:sym typeface="Calibri"/>
              </a:rPr>
              <a:t>ﭐلْآتِية</a:t>
            </a:r>
            <a:r>
              <a:rPr lang="ar-MA" sz="3200" dirty="0">
                <a:latin typeface="Calibri"/>
                <a:ea typeface="Calibri"/>
                <a:cs typeface="Calibri"/>
                <a:sym typeface="Calibri"/>
              </a:rPr>
              <a:t> وتعُضَّ عَلَيْهَا بِالنَّوَاجِدِ، حَتَّى لَا تَكُونَ عُرْضَةً لِلْإِفْلَاسِ </a:t>
            </a:r>
            <a:r>
              <a:rPr lang="ar-MA" sz="3200" dirty="0" err="1">
                <a:latin typeface="Calibri"/>
                <a:ea typeface="Calibri"/>
                <a:cs typeface="Calibri"/>
                <a:sym typeface="Calibri"/>
              </a:rPr>
              <a:t>وﭐلضَّيَاعِ</a:t>
            </a:r>
            <a:r>
              <a:rPr lang="ar-MA" sz="3200" dirty="0">
                <a:latin typeface="Calibri"/>
                <a:ea typeface="Calibri"/>
                <a:cs typeface="Calibri"/>
                <a:sym typeface="Calibri"/>
              </a:rPr>
              <a:t> </a:t>
            </a:r>
            <a:r>
              <a:rPr lang="ar-MA" sz="3200" dirty="0" err="1">
                <a:latin typeface="Calibri"/>
                <a:ea typeface="Calibri"/>
                <a:cs typeface="Calibri"/>
                <a:sym typeface="Calibri"/>
              </a:rPr>
              <a:t>وﭐلْإِمْلَاقِ</a:t>
            </a:r>
            <a:r>
              <a:rPr lang="ar-MA" sz="3200" dirty="0">
                <a:latin typeface="Calibri"/>
                <a:ea typeface="Calibri"/>
                <a:cs typeface="Calibri"/>
                <a:sym typeface="Calibri"/>
              </a:rPr>
              <a:t> </a:t>
            </a:r>
            <a:r>
              <a:rPr lang="ar-MA" sz="3200" dirty="0" err="1">
                <a:latin typeface="Calibri"/>
                <a:ea typeface="Calibri"/>
                <a:cs typeface="Calibri"/>
                <a:sym typeface="Calibri"/>
              </a:rPr>
              <a:t>وﭐلتَّشَرُّدِ</a:t>
            </a:r>
            <a:r>
              <a:rPr lang="ar-MA" sz="3200" dirty="0">
                <a:latin typeface="Calibri"/>
                <a:ea typeface="Calibri"/>
                <a:cs typeface="Calibri"/>
                <a:sym typeface="Calibri"/>
              </a:rPr>
              <a:t>...وهَذِهِ </a:t>
            </a:r>
            <a:r>
              <a:rPr lang="ar-MA" sz="3200" dirty="0" err="1">
                <a:latin typeface="Calibri"/>
                <a:ea typeface="Calibri"/>
                <a:cs typeface="Calibri"/>
                <a:sym typeface="Calibri"/>
              </a:rPr>
              <a:t>ﭐلْقَوَانِينُ</a:t>
            </a:r>
            <a:r>
              <a:rPr lang="ar-MA" sz="3200" dirty="0">
                <a:latin typeface="Calibri"/>
                <a:ea typeface="Calibri"/>
                <a:cs typeface="Calibri"/>
                <a:sym typeface="Calibri"/>
              </a:rPr>
              <a:t> هِيَ:</a:t>
            </a:r>
            <a:endParaRPr dirty="0"/>
          </a:p>
        </p:txBody>
      </p:sp>
      <p:sp>
        <p:nvSpPr>
          <p:cNvPr id="774" name="Google Shape;774;p81"/>
          <p:cNvSpPr txBox="1"/>
          <p:nvPr/>
        </p:nvSpPr>
        <p:spPr>
          <a:xfrm>
            <a:off x="64108" y="268539"/>
            <a:ext cx="1362075" cy="4619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ar-MA" sz="2400" b="0" i="1" u="none" strike="noStrike" cap="none">
                <a:solidFill>
                  <a:schemeClr val="dk1"/>
                </a:solidFill>
                <a:latin typeface="Calibri"/>
                <a:ea typeface="Calibri"/>
                <a:cs typeface="Calibri"/>
                <a:sym typeface="Calibri"/>
              </a:rPr>
              <a:t>3/1</a:t>
            </a:r>
            <a:endParaRPr sz="2400" b="0" i="1" u="none" strike="noStrike" cap="none">
              <a:solidFill>
                <a:schemeClr val="dk1"/>
              </a:solidFill>
              <a:latin typeface="Calibri"/>
              <a:ea typeface="Calibri"/>
              <a:cs typeface="Calibri"/>
              <a:sym typeface="Calibri"/>
            </a:endParaRPr>
          </a:p>
        </p:txBody>
      </p:sp>
      <p:sp>
        <p:nvSpPr>
          <p:cNvPr id="775" name="Google Shape;775;p81"/>
          <p:cNvSpPr/>
          <p:nvPr/>
        </p:nvSpPr>
        <p:spPr>
          <a:xfrm flipH="1">
            <a:off x="11390313" y="127000"/>
            <a:ext cx="579437" cy="392113"/>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1" i="0" u="none" strike="noStrike" cap="none">
              <a:solidFill>
                <a:srgbClr val="7F7F7F"/>
              </a:solidFill>
              <a:latin typeface="Dosis"/>
              <a:ea typeface="Dosis"/>
              <a:cs typeface="Dosis"/>
              <a:sym typeface="Dosis"/>
            </a:endParaRPr>
          </a:p>
        </p:txBody>
      </p:sp>
      <p:pic>
        <p:nvPicPr>
          <p:cNvPr id="2" name="Image 1">
            <a:extLst>
              <a:ext uri="{FF2B5EF4-FFF2-40B4-BE49-F238E27FC236}">
                <a16:creationId xmlns:a16="http://schemas.microsoft.com/office/drawing/2014/main" id="{8E1131FF-7F5C-81B6-0170-6150CD7F9ADA}"/>
              </a:ext>
            </a:extLst>
          </p:cNvPr>
          <p:cNvPicPr>
            <a:picLocks noChangeAspect="1"/>
          </p:cNvPicPr>
          <p:nvPr/>
        </p:nvPicPr>
        <p:blipFill>
          <a:blip r:embed="rId4"/>
          <a:stretch>
            <a:fillRect/>
          </a:stretch>
        </p:blipFill>
        <p:spPr>
          <a:xfrm>
            <a:off x="7946923" y="1597236"/>
            <a:ext cx="3591791" cy="4494045"/>
          </a:xfrm>
          <a:prstGeom prst="rect">
            <a:avLst/>
          </a:prstGeom>
        </p:spPr>
      </p:pic>
    </p:spTree>
    <p:extLst>
      <p:ext uri="{BB962C8B-B14F-4D97-AF65-F5344CB8AC3E}">
        <p14:creationId xmlns:p14="http://schemas.microsoft.com/office/powerpoint/2010/main" val="3786994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52"/>
        <p:cNvGrpSpPr/>
        <p:nvPr/>
      </p:nvGrpSpPr>
      <p:grpSpPr>
        <a:xfrm>
          <a:off x="0" y="0"/>
          <a:ext cx="0" cy="0"/>
          <a:chOff x="0" y="0"/>
          <a:chExt cx="0" cy="0"/>
        </a:xfrm>
      </p:grpSpPr>
      <p:grpSp>
        <p:nvGrpSpPr>
          <p:cNvPr id="853" name="Google Shape;853;p67"/>
          <p:cNvGrpSpPr/>
          <p:nvPr/>
        </p:nvGrpSpPr>
        <p:grpSpPr>
          <a:xfrm>
            <a:off x="812159" y="829917"/>
            <a:ext cx="10567685" cy="5198169"/>
            <a:chOff x="2184400" y="1402025"/>
            <a:chExt cx="7823200" cy="4942038"/>
          </a:xfrm>
        </p:grpSpPr>
        <p:sp>
          <p:nvSpPr>
            <p:cNvPr id="854" name="Google Shape;854;p67"/>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55" name="Google Shape;855;p67"/>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F9ED5"/>
                </a:buClr>
                <a:buSzPts val="4400"/>
                <a:buFont typeface="Calibri"/>
                <a:buNone/>
              </a:pPr>
              <a:r>
                <a:rPr lang="ar-MA" sz="4400" b="1" i="0" u="none" strike="noStrike" cap="none">
                  <a:solidFill>
                    <a:srgbClr val="0F9ED5"/>
                  </a:solidFill>
                  <a:latin typeface="Calibri"/>
                  <a:ea typeface="Calibri"/>
                  <a:cs typeface="Calibri"/>
                  <a:sym typeface="Calibri"/>
                </a:rPr>
                <a:t>الممارسة الموجهة الجماعية</a:t>
              </a:r>
              <a:endParaRPr sz="4400" b="1" i="0" u="none" strike="noStrike" cap="none">
                <a:solidFill>
                  <a:srgbClr val="0F9ED5"/>
                </a:solidFill>
                <a:latin typeface="Calibri"/>
                <a:ea typeface="Calibri"/>
                <a:cs typeface="Calibri"/>
                <a:sym typeface="Calibri"/>
              </a:endParaRPr>
            </a:p>
          </p:txBody>
        </p:sp>
      </p:grpSp>
      <p:grpSp>
        <p:nvGrpSpPr>
          <p:cNvPr id="856" name="Google Shape;856;p67"/>
          <p:cNvGrpSpPr/>
          <p:nvPr/>
        </p:nvGrpSpPr>
        <p:grpSpPr>
          <a:xfrm>
            <a:off x="8796759" y="4917801"/>
            <a:ext cx="2425143" cy="936371"/>
            <a:chOff x="8796759" y="4917801"/>
            <a:chExt cx="2425142" cy="936370"/>
          </a:xfrm>
        </p:grpSpPr>
        <p:sp>
          <p:nvSpPr>
            <p:cNvPr id="857" name="Google Shape;857;p67"/>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58" name="Google Shape;858;p67"/>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3600"/>
                <a:buFont typeface="Arial"/>
                <a:buNone/>
              </a:pPr>
              <a:endParaRPr sz="3600" b="1" i="0" u="none" strike="noStrike" cap="none">
                <a:solidFill>
                  <a:srgbClr val="000000"/>
                </a:solidFill>
                <a:latin typeface="Calibri"/>
                <a:ea typeface="Calibri"/>
                <a:cs typeface="Calibri"/>
                <a:sym typeface="Calibri"/>
              </a:endParaRPr>
            </a:p>
          </p:txBody>
        </p:sp>
      </p:grpSp>
      <p:pic>
        <p:nvPicPr>
          <p:cNvPr id="859" name="Google Shape;859;p67"/>
          <p:cNvPicPr preferRelativeResize="0"/>
          <p:nvPr/>
        </p:nvPicPr>
        <p:blipFill rotWithShape="1">
          <a:blip r:embed="rId4">
            <a:alphaModFix/>
          </a:blip>
          <a:srcRect/>
          <a:stretch/>
        </p:blipFill>
        <p:spPr>
          <a:xfrm>
            <a:off x="4992506" y="1398207"/>
            <a:ext cx="2206989" cy="2206989"/>
          </a:xfrm>
          <a:prstGeom prst="rect">
            <a:avLst/>
          </a:prstGeom>
          <a:noFill/>
          <a:ln>
            <a:noFill/>
          </a:ln>
        </p:spPr>
      </p:pic>
      <p:sp>
        <p:nvSpPr>
          <p:cNvPr id="860" name="Google Shape;860;p67"/>
          <p:cNvSpPr/>
          <p:nvPr/>
        </p:nvSpPr>
        <p:spPr>
          <a:xfrm>
            <a:off x="8664315" y="5060928"/>
            <a:ext cx="1701772"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10 دقائق</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65"/>
        <p:cNvGrpSpPr/>
        <p:nvPr/>
      </p:nvGrpSpPr>
      <p:grpSpPr>
        <a:xfrm>
          <a:off x="0" y="0"/>
          <a:ext cx="0" cy="0"/>
          <a:chOff x="0" y="0"/>
          <a:chExt cx="0" cy="0"/>
        </a:xfrm>
      </p:grpSpPr>
      <p:sp>
        <p:nvSpPr>
          <p:cNvPr id="866" name="Google Shape;866;p74"/>
          <p:cNvSpPr txBox="1"/>
          <p:nvPr/>
        </p:nvSpPr>
        <p:spPr>
          <a:xfrm>
            <a:off x="1778418" y="242459"/>
            <a:ext cx="9407525" cy="320088"/>
          </a:xfrm>
          <a:prstGeom prst="rect">
            <a:avLst/>
          </a:prstGeom>
          <a:noFill/>
          <a:ln>
            <a:noFill/>
          </a:ln>
        </p:spPr>
        <p:txBody>
          <a:bodyPr spcFirstLastPara="1" wrap="square" lIns="0" tIns="0" rIns="0" bIns="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 الان حان دوركم. نقرأ النص مراعين ضوابط الطلاقة؟ </a:t>
            </a:r>
            <a:endParaRPr sz="1400" b="0" i="0" u="none" strike="noStrike" cap="none">
              <a:solidFill>
                <a:srgbClr val="000000"/>
              </a:solidFill>
              <a:latin typeface="Arial"/>
              <a:ea typeface="Arial"/>
              <a:cs typeface="Arial"/>
              <a:sym typeface="Arial"/>
            </a:endParaRPr>
          </a:p>
        </p:txBody>
      </p:sp>
      <p:sp>
        <p:nvSpPr>
          <p:cNvPr id="867" name="Google Shape;867;p74"/>
          <p:cNvSpPr/>
          <p:nvPr/>
        </p:nvSpPr>
        <p:spPr>
          <a:xfrm>
            <a:off x="2709863" y="1557338"/>
            <a:ext cx="6945312" cy="869950"/>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أَضَعُ أصبعي تَحْتَ كُلِّ كَلِمَةٍ أَقْرَؤُها</a:t>
            </a:r>
            <a:endParaRPr sz="2800" b="1" i="0" u="none" strike="noStrike" cap="none">
              <a:solidFill>
                <a:schemeClr val="dk1"/>
              </a:solidFill>
              <a:latin typeface="Calibri"/>
              <a:ea typeface="Calibri"/>
              <a:cs typeface="Calibri"/>
              <a:sym typeface="Calibri"/>
            </a:endParaRPr>
          </a:p>
        </p:txBody>
      </p:sp>
      <p:sp>
        <p:nvSpPr>
          <p:cNvPr id="868" name="Google Shape;868;p74"/>
          <p:cNvSpPr/>
          <p:nvPr/>
        </p:nvSpPr>
        <p:spPr>
          <a:xfrm>
            <a:off x="2709863" y="2808288"/>
            <a:ext cx="6945312" cy="871537"/>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أَصِلُ قِراءَةَ ٱلْكَلِماتِ بَعْضِها بِبَعْضٍ؛</a:t>
            </a:r>
            <a:endParaRPr sz="1400" b="0" i="0" u="none" strike="noStrike" cap="none">
              <a:solidFill>
                <a:srgbClr val="000000"/>
              </a:solidFill>
              <a:latin typeface="Arial"/>
              <a:ea typeface="Arial"/>
              <a:cs typeface="Arial"/>
              <a:sym typeface="Arial"/>
            </a:endParaRPr>
          </a:p>
        </p:txBody>
      </p:sp>
      <p:sp>
        <p:nvSpPr>
          <p:cNvPr id="869" name="Google Shape;869;p74"/>
          <p:cNvSpPr/>
          <p:nvPr/>
        </p:nvSpPr>
        <p:spPr>
          <a:xfrm>
            <a:off x="2709863" y="4060825"/>
            <a:ext cx="6945312" cy="869950"/>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أَلْتَزِمُ ٱلْوَقْفَ عِنْدَ عَلاماتِ ٱلتَّرْقيمِ؛</a:t>
            </a:r>
            <a:endParaRPr sz="1400" b="0" i="0" u="none" strike="noStrike" cap="none">
              <a:solidFill>
                <a:srgbClr val="000000"/>
              </a:solidFill>
              <a:latin typeface="Arial"/>
              <a:ea typeface="Arial"/>
              <a:cs typeface="Arial"/>
              <a:sym typeface="Arial"/>
            </a:endParaRPr>
          </a:p>
        </p:txBody>
      </p:sp>
      <p:sp>
        <p:nvSpPr>
          <p:cNvPr id="870" name="Google Shape;870;p74"/>
          <p:cNvSpPr/>
          <p:nvPr/>
        </p:nvSpPr>
        <p:spPr>
          <a:xfrm>
            <a:off x="2709863" y="5311775"/>
            <a:ext cx="6945312" cy="871538"/>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أُحاوِلُ تَمَثُّلَ  ٱلْكَلِماتِ بَدَلَ تَهَجّيها.</a:t>
            </a:r>
            <a:endParaRPr sz="1400" b="0" i="0" u="none" strike="noStrike" cap="none">
              <a:solidFill>
                <a:srgbClr val="000000"/>
              </a:solidFill>
              <a:latin typeface="Arial"/>
              <a:ea typeface="Arial"/>
              <a:cs typeface="Arial"/>
              <a:sym typeface="Arial"/>
            </a:endParaRPr>
          </a:p>
        </p:txBody>
      </p:sp>
      <p:sp>
        <p:nvSpPr>
          <p:cNvPr id="871" name="Google Shape;871;p74"/>
          <p:cNvSpPr/>
          <p:nvPr/>
        </p:nvSpPr>
        <p:spPr>
          <a:xfrm>
            <a:off x="10045700" y="1557338"/>
            <a:ext cx="1122363" cy="86995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1</a:t>
            </a:r>
            <a:endParaRPr sz="1400" b="0" i="0" u="none" strike="noStrike" cap="none">
              <a:solidFill>
                <a:srgbClr val="000000"/>
              </a:solidFill>
              <a:latin typeface="Arial"/>
              <a:ea typeface="Arial"/>
              <a:cs typeface="Arial"/>
              <a:sym typeface="Arial"/>
            </a:endParaRPr>
          </a:p>
        </p:txBody>
      </p:sp>
      <p:sp>
        <p:nvSpPr>
          <p:cNvPr id="872" name="Google Shape;872;p74"/>
          <p:cNvSpPr/>
          <p:nvPr/>
        </p:nvSpPr>
        <p:spPr>
          <a:xfrm>
            <a:off x="10045700" y="2808288"/>
            <a:ext cx="1122363" cy="87153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2</a:t>
            </a:r>
            <a:endParaRPr sz="1400" b="0" i="0" u="none" strike="noStrike" cap="none">
              <a:solidFill>
                <a:srgbClr val="000000"/>
              </a:solidFill>
              <a:latin typeface="Arial"/>
              <a:ea typeface="Arial"/>
              <a:cs typeface="Arial"/>
              <a:sym typeface="Arial"/>
            </a:endParaRPr>
          </a:p>
        </p:txBody>
      </p:sp>
      <p:sp>
        <p:nvSpPr>
          <p:cNvPr id="873" name="Google Shape;873;p74"/>
          <p:cNvSpPr/>
          <p:nvPr/>
        </p:nvSpPr>
        <p:spPr>
          <a:xfrm>
            <a:off x="10045700" y="4060825"/>
            <a:ext cx="1122363" cy="86995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3</a:t>
            </a:r>
            <a:endParaRPr sz="1400" b="0" i="0" u="none" strike="noStrike" cap="none">
              <a:solidFill>
                <a:srgbClr val="000000"/>
              </a:solidFill>
              <a:latin typeface="Arial"/>
              <a:ea typeface="Arial"/>
              <a:cs typeface="Arial"/>
              <a:sym typeface="Arial"/>
            </a:endParaRPr>
          </a:p>
        </p:txBody>
      </p:sp>
      <p:sp>
        <p:nvSpPr>
          <p:cNvPr id="874" name="Google Shape;874;p74"/>
          <p:cNvSpPr/>
          <p:nvPr/>
        </p:nvSpPr>
        <p:spPr>
          <a:xfrm>
            <a:off x="10045700" y="5311775"/>
            <a:ext cx="1122363" cy="871538"/>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4</a:t>
            </a:r>
            <a:endParaRPr sz="1400" b="0" i="0" u="none" strike="noStrike" cap="none">
              <a:solidFill>
                <a:srgbClr val="000000"/>
              </a:solidFill>
              <a:latin typeface="Arial"/>
              <a:ea typeface="Arial"/>
              <a:cs typeface="Arial"/>
              <a:sym typeface="Arial"/>
            </a:endParaRPr>
          </a:p>
        </p:txBody>
      </p:sp>
      <p:sp>
        <p:nvSpPr>
          <p:cNvPr id="875" name="Google Shape;875;p74"/>
          <p:cNvSpPr txBox="1">
            <a:spLocks noGrp="1"/>
          </p:cNvSpPr>
          <p:nvPr>
            <p:ph type="title"/>
          </p:nvPr>
        </p:nvSpPr>
        <p:spPr>
          <a:xfrm>
            <a:off x="1101967" y="517499"/>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800"/>
              <a:buNone/>
            </a:pPr>
            <a:r>
              <a:rPr lang="ar-MA" sz="1400">
                <a:solidFill>
                  <a:srgbClr val="323F4F"/>
                </a:solidFill>
              </a:rPr>
              <a:t>يشرح المدرس ضوابط القراءة بطلاقة</a:t>
            </a:r>
            <a:endParaRPr sz="1400">
              <a:solidFill>
                <a:srgbClr val="323F4F"/>
              </a:solidFill>
            </a:endParaRPr>
          </a:p>
        </p:txBody>
      </p:sp>
      <p:pic>
        <p:nvPicPr>
          <p:cNvPr id="876" name="Google Shape;876;p74"/>
          <p:cNvPicPr preferRelativeResize="0"/>
          <p:nvPr/>
        </p:nvPicPr>
        <p:blipFill rotWithShape="1">
          <a:blip r:embed="rId3">
            <a:alphaModFix/>
          </a:blip>
          <a:srcRect/>
          <a:stretch/>
        </p:blipFill>
        <p:spPr>
          <a:xfrm>
            <a:off x="294589" y="197422"/>
            <a:ext cx="730250" cy="7302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67"/>
                                        </p:tgtEl>
                                        <p:attrNameLst>
                                          <p:attrName>style.visibility</p:attrName>
                                        </p:attrNameLst>
                                      </p:cBhvr>
                                      <p:to>
                                        <p:strVal val="visible"/>
                                      </p:to>
                                    </p:set>
                                    <p:anim calcmode="lin" valueType="num">
                                      <p:cBhvr additive="base">
                                        <p:cTn id="7" dur="500"/>
                                        <p:tgtEl>
                                          <p:spTgt spid="867"/>
                                        </p:tgtEl>
                                        <p:attrNameLst>
                                          <p:attrName>ppt_w</p:attrName>
                                        </p:attrNameLst>
                                      </p:cBhvr>
                                      <p:tavLst>
                                        <p:tav tm="0">
                                          <p:val>
                                            <p:strVal val="0"/>
                                          </p:val>
                                        </p:tav>
                                        <p:tav tm="100000">
                                          <p:val>
                                            <p:strVal val="#ppt_w"/>
                                          </p:val>
                                        </p:tav>
                                      </p:tavLst>
                                    </p:anim>
                                    <p:anim calcmode="lin" valueType="num">
                                      <p:cBhvr additive="base">
                                        <p:cTn id="8" dur="500"/>
                                        <p:tgtEl>
                                          <p:spTgt spid="867"/>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868"/>
                                        </p:tgtEl>
                                        <p:attrNameLst>
                                          <p:attrName>style.visibility</p:attrName>
                                        </p:attrNameLst>
                                      </p:cBhvr>
                                      <p:to>
                                        <p:strVal val="visible"/>
                                      </p:to>
                                    </p:set>
                                    <p:animEffect transition="in" filter="fade">
                                      <p:cBhvr>
                                        <p:cTn id="13" dur="2000"/>
                                        <p:tgtEl>
                                          <p:spTgt spid="868"/>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869"/>
                                        </p:tgtEl>
                                        <p:attrNameLst>
                                          <p:attrName>style.visibility</p:attrName>
                                        </p:attrNameLst>
                                      </p:cBhvr>
                                      <p:to>
                                        <p:strVal val="visible"/>
                                      </p:to>
                                    </p:set>
                                    <p:anim calcmode="lin" valueType="num">
                                      <p:cBhvr additive="base">
                                        <p:cTn id="18" dur="500"/>
                                        <p:tgtEl>
                                          <p:spTgt spid="869"/>
                                        </p:tgtEl>
                                        <p:attrNameLst>
                                          <p:attrName>ppt_w</p:attrName>
                                        </p:attrNameLst>
                                      </p:cBhvr>
                                      <p:tavLst>
                                        <p:tav tm="0">
                                          <p:val>
                                            <p:strVal val="0"/>
                                          </p:val>
                                        </p:tav>
                                        <p:tav tm="100000">
                                          <p:val>
                                            <p:strVal val="#ppt_w"/>
                                          </p:val>
                                        </p:tav>
                                      </p:tavLst>
                                    </p:anim>
                                    <p:anim calcmode="lin" valueType="num">
                                      <p:cBhvr additive="base">
                                        <p:cTn id="19" dur="500"/>
                                        <p:tgtEl>
                                          <p:spTgt spid="869"/>
                                        </p:tgtEl>
                                        <p:attrNameLst>
                                          <p:attrName>ppt_h</p:attrName>
                                        </p:attrNameLst>
                                      </p:cBhvr>
                                      <p:tavLst>
                                        <p:tav tm="0">
                                          <p:val>
                                            <p:str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870"/>
                                        </p:tgtEl>
                                        <p:attrNameLst>
                                          <p:attrName>style.visibility</p:attrName>
                                        </p:attrNameLst>
                                      </p:cBhvr>
                                      <p:to>
                                        <p:strVal val="visible"/>
                                      </p:to>
                                    </p:set>
                                    <p:animEffect transition="in" filter="fade">
                                      <p:cBhvr>
                                        <p:cTn id="24" dur="1000"/>
                                        <p:tgtEl>
                                          <p:spTgt spid="8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sp>
        <p:nvSpPr>
          <p:cNvPr id="772" name="Google Shape;772;p81"/>
          <p:cNvSpPr txBox="1">
            <a:spLocks noGrp="1"/>
          </p:cNvSpPr>
          <p:nvPr>
            <p:ph type="body" idx="1"/>
          </p:nvPr>
        </p:nvSpPr>
        <p:spPr>
          <a:xfrm>
            <a:off x="1665515" y="99221"/>
            <a:ext cx="7884058" cy="798768"/>
          </a:xfrm>
          <a:prstGeom prst="rect">
            <a:avLst/>
          </a:prstGeom>
          <a:noFill/>
          <a:ln>
            <a:noFill/>
          </a:ln>
        </p:spPr>
        <p:txBody>
          <a:bodyPr spcFirstLastPara="1" wrap="square" lIns="91425" tIns="45700" rIns="91425" bIns="45700" anchor="t" anchorCtr="0">
            <a:spAutoFit/>
          </a:bodyPr>
          <a:lstStyle/>
          <a:p>
            <a:pPr marL="0" lvl="0" indent="0" algn="ctr" rtl="1">
              <a:lnSpc>
                <a:spcPct val="107000"/>
              </a:lnSpc>
              <a:spcBef>
                <a:spcPts val="600"/>
              </a:spcBef>
              <a:spcAft>
                <a:spcPts val="800"/>
              </a:spcAft>
              <a:buClr>
                <a:schemeClr val="dk1"/>
              </a:buClr>
              <a:buSzPts val="3200"/>
              <a:buNone/>
            </a:pPr>
            <a:r>
              <a:rPr lang="ar-MA" sz="3200" b="1" i="0" u="none" strike="noStrike">
                <a:solidFill>
                  <a:srgbClr val="000000"/>
                </a:solidFill>
                <a:latin typeface="Calibri"/>
                <a:ea typeface="Calibri"/>
                <a:cs typeface="Calibri"/>
                <a:sym typeface="Calibri"/>
              </a:rPr>
              <a:t>اَلْقَوَانِينُ ﭐلْخَمْسَةُ لِلْمَالِ</a:t>
            </a:r>
            <a:endParaRPr sz="1400">
              <a:latin typeface="Calibri"/>
              <a:ea typeface="Calibri"/>
              <a:cs typeface="Calibri"/>
              <a:sym typeface="Calibri"/>
            </a:endParaRPr>
          </a:p>
        </p:txBody>
      </p:sp>
      <p:sp>
        <p:nvSpPr>
          <p:cNvPr id="773" name="Google Shape;773;p81"/>
          <p:cNvSpPr txBox="1">
            <a:spLocks noGrp="1"/>
          </p:cNvSpPr>
          <p:nvPr>
            <p:ph type="body" idx="2"/>
          </p:nvPr>
        </p:nvSpPr>
        <p:spPr>
          <a:xfrm>
            <a:off x="1426183" y="1597236"/>
            <a:ext cx="5833977" cy="3663527"/>
          </a:xfrm>
          <a:prstGeom prst="rect">
            <a:avLst/>
          </a:prstGeom>
          <a:noFill/>
          <a:ln>
            <a:noFill/>
          </a:ln>
        </p:spPr>
        <p:txBody>
          <a:bodyPr spcFirstLastPara="1" wrap="square" lIns="91425" tIns="45700" rIns="91425" bIns="45700" anchor="t" anchorCtr="0">
            <a:spAutoFit/>
          </a:bodyPr>
          <a:lstStyle/>
          <a:p>
            <a:pPr marL="0" marR="139700" lvl="0" indent="0" algn="just" rtl="1">
              <a:lnSpc>
                <a:spcPct val="90000"/>
              </a:lnSpc>
              <a:spcBef>
                <a:spcPts val="215"/>
              </a:spcBef>
              <a:spcAft>
                <a:spcPts val="0"/>
              </a:spcAft>
              <a:buSzPts val="3000"/>
              <a:buNone/>
            </a:pPr>
            <a:r>
              <a:rPr lang="ar-MA" sz="3200" dirty="0">
                <a:latin typeface="Calibri"/>
                <a:ea typeface="Calibri"/>
                <a:cs typeface="Calibri"/>
                <a:sym typeface="Calibri"/>
              </a:rPr>
              <a:t>   تُرِيدُ أَنْ تَكُونَ مُسْتَثْمِرًا نَاجِحًا؟ إِلَيْكَ </a:t>
            </a:r>
            <a:r>
              <a:rPr lang="ar-MA" sz="3200" dirty="0" err="1">
                <a:latin typeface="Calibri"/>
                <a:ea typeface="Calibri"/>
                <a:cs typeface="Calibri"/>
                <a:sym typeface="Calibri"/>
              </a:rPr>
              <a:t>ﭐلطَّرِيقَةَ</a:t>
            </a:r>
            <a:r>
              <a:rPr lang="ar-MA" sz="3200" dirty="0">
                <a:latin typeface="Calibri"/>
                <a:ea typeface="Calibri"/>
                <a:cs typeface="Calibri"/>
                <a:sym typeface="Calibri"/>
              </a:rPr>
              <a:t>: عَلَيْكَ أَنْ تُحْسِنَ تَدْبِيرَ </a:t>
            </a:r>
            <a:r>
              <a:rPr lang="ar-MA" sz="3200" dirty="0" err="1">
                <a:latin typeface="Calibri"/>
                <a:ea typeface="Calibri"/>
                <a:cs typeface="Calibri"/>
                <a:sym typeface="Calibri"/>
              </a:rPr>
              <a:t>ﭐلْمَالِ</a:t>
            </a:r>
            <a:r>
              <a:rPr lang="ar-MA" sz="3200" dirty="0">
                <a:latin typeface="Calibri"/>
                <a:ea typeface="Calibri"/>
                <a:cs typeface="Calibri"/>
                <a:sym typeface="Calibri"/>
              </a:rPr>
              <a:t> مِنْ بِدَايَةِ جَمْعِهِ إِلَى نِهَايَةِ صَرْفِهِ فِي مَشَارِيعَ مُتَعَدِّدَةٍ. لأجل ذلك يَجْدُرُ بك أَنْ تحْرِصَ أَشَدَّ </a:t>
            </a:r>
            <a:r>
              <a:rPr lang="ar-MA" sz="3200" dirty="0" err="1">
                <a:latin typeface="Calibri"/>
                <a:ea typeface="Calibri"/>
                <a:cs typeface="Calibri"/>
                <a:sym typeface="Calibri"/>
              </a:rPr>
              <a:t>ﭐلْحِرْصِ</a:t>
            </a:r>
            <a:r>
              <a:rPr lang="ar-MA" sz="3200" dirty="0">
                <a:latin typeface="Calibri"/>
                <a:ea typeface="Calibri"/>
                <a:cs typeface="Calibri"/>
                <a:sym typeface="Calibri"/>
              </a:rPr>
              <a:t> عَلَى اتِّبَاعِ </a:t>
            </a:r>
            <a:r>
              <a:rPr lang="ar-MA" sz="3200" dirty="0" err="1">
                <a:latin typeface="Calibri"/>
                <a:ea typeface="Calibri"/>
                <a:cs typeface="Calibri"/>
                <a:sym typeface="Calibri"/>
              </a:rPr>
              <a:t>ﭐلْقَوَانِينِ</a:t>
            </a:r>
            <a:r>
              <a:rPr lang="ar-MA" sz="3200" dirty="0">
                <a:latin typeface="Calibri"/>
                <a:ea typeface="Calibri"/>
                <a:cs typeface="Calibri"/>
                <a:sym typeface="Calibri"/>
              </a:rPr>
              <a:t> </a:t>
            </a:r>
            <a:r>
              <a:rPr lang="ar-MA" sz="3200" dirty="0" err="1">
                <a:latin typeface="Calibri"/>
                <a:ea typeface="Calibri"/>
                <a:cs typeface="Calibri"/>
                <a:sym typeface="Calibri"/>
              </a:rPr>
              <a:t>ﭐلْخَمْسَةِ</a:t>
            </a:r>
            <a:r>
              <a:rPr lang="ar-MA" sz="3200" dirty="0">
                <a:latin typeface="Calibri"/>
                <a:ea typeface="Calibri"/>
                <a:cs typeface="Calibri"/>
                <a:sym typeface="Calibri"/>
              </a:rPr>
              <a:t> </a:t>
            </a:r>
            <a:r>
              <a:rPr lang="ar-MA" sz="3200" dirty="0" err="1">
                <a:latin typeface="Calibri"/>
                <a:ea typeface="Calibri"/>
                <a:cs typeface="Calibri"/>
                <a:sym typeface="Calibri"/>
              </a:rPr>
              <a:t>ﭐلْآتِية</a:t>
            </a:r>
            <a:r>
              <a:rPr lang="ar-MA" sz="3200" dirty="0">
                <a:latin typeface="Calibri"/>
                <a:ea typeface="Calibri"/>
                <a:cs typeface="Calibri"/>
                <a:sym typeface="Calibri"/>
              </a:rPr>
              <a:t> وتعُضَّ عَلَيْهَا بِالنَّوَاجِدِ، حَتَّى لَا تَكُونَ عُرْضَةً لِلْإِفْلَاسِ </a:t>
            </a:r>
            <a:r>
              <a:rPr lang="ar-MA" sz="3200" dirty="0" err="1">
                <a:latin typeface="Calibri"/>
                <a:ea typeface="Calibri"/>
                <a:cs typeface="Calibri"/>
                <a:sym typeface="Calibri"/>
              </a:rPr>
              <a:t>وﭐلضَّيَاعِ</a:t>
            </a:r>
            <a:r>
              <a:rPr lang="ar-MA" sz="3200" dirty="0">
                <a:latin typeface="Calibri"/>
                <a:ea typeface="Calibri"/>
                <a:cs typeface="Calibri"/>
                <a:sym typeface="Calibri"/>
              </a:rPr>
              <a:t> </a:t>
            </a:r>
            <a:r>
              <a:rPr lang="ar-MA" sz="3200" dirty="0" err="1">
                <a:latin typeface="Calibri"/>
                <a:ea typeface="Calibri"/>
                <a:cs typeface="Calibri"/>
                <a:sym typeface="Calibri"/>
              </a:rPr>
              <a:t>وﭐلْإِمْلَاقِ</a:t>
            </a:r>
            <a:r>
              <a:rPr lang="ar-MA" sz="3200" dirty="0">
                <a:latin typeface="Calibri"/>
                <a:ea typeface="Calibri"/>
                <a:cs typeface="Calibri"/>
                <a:sym typeface="Calibri"/>
              </a:rPr>
              <a:t> </a:t>
            </a:r>
            <a:r>
              <a:rPr lang="ar-MA" sz="3200" dirty="0" err="1">
                <a:latin typeface="Calibri"/>
                <a:ea typeface="Calibri"/>
                <a:cs typeface="Calibri"/>
                <a:sym typeface="Calibri"/>
              </a:rPr>
              <a:t>وﭐلتَّشَرُّدِ</a:t>
            </a:r>
            <a:r>
              <a:rPr lang="ar-MA" sz="3200" dirty="0">
                <a:latin typeface="Calibri"/>
                <a:ea typeface="Calibri"/>
                <a:cs typeface="Calibri"/>
                <a:sym typeface="Calibri"/>
              </a:rPr>
              <a:t>...وهَذِهِ </a:t>
            </a:r>
            <a:r>
              <a:rPr lang="ar-MA" sz="3200" dirty="0" err="1">
                <a:latin typeface="Calibri"/>
                <a:ea typeface="Calibri"/>
                <a:cs typeface="Calibri"/>
                <a:sym typeface="Calibri"/>
              </a:rPr>
              <a:t>ﭐلْقَوَانِينُ</a:t>
            </a:r>
            <a:r>
              <a:rPr lang="ar-MA" sz="3200" dirty="0">
                <a:latin typeface="Calibri"/>
                <a:ea typeface="Calibri"/>
                <a:cs typeface="Calibri"/>
                <a:sym typeface="Calibri"/>
              </a:rPr>
              <a:t> هِيَ:</a:t>
            </a:r>
            <a:endParaRPr dirty="0"/>
          </a:p>
        </p:txBody>
      </p:sp>
      <p:sp>
        <p:nvSpPr>
          <p:cNvPr id="774" name="Google Shape;774;p81"/>
          <p:cNvSpPr txBox="1"/>
          <p:nvPr/>
        </p:nvSpPr>
        <p:spPr>
          <a:xfrm>
            <a:off x="64108" y="268539"/>
            <a:ext cx="1362075" cy="4619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ar-MA" sz="2400" b="0" i="1" u="none" strike="noStrike" cap="none">
                <a:solidFill>
                  <a:schemeClr val="dk1"/>
                </a:solidFill>
                <a:latin typeface="Calibri"/>
                <a:ea typeface="Calibri"/>
                <a:cs typeface="Calibri"/>
                <a:sym typeface="Calibri"/>
              </a:rPr>
              <a:t>3/1</a:t>
            </a:r>
            <a:endParaRPr sz="2400" b="0" i="1" u="none" strike="noStrike" cap="none">
              <a:solidFill>
                <a:schemeClr val="dk1"/>
              </a:solidFill>
              <a:latin typeface="Calibri"/>
              <a:ea typeface="Calibri"/>
              <a:cs typeface="Calibri"/>
              <a:sym typeface="Calibri"/>
            </a:endParaRPr>
          </a:p>
        </p:txBody>
      </p:sp>
      <p:sp>
        <p:nvSpPr>
          <p:cNvPr id="775" name="Google Shape;775;p81"/>
          <p:cNvSpPr/>
          <p:nvPr/>
        </p:nvSpPr>
        <p:spPr>
          <a:xfrm flipH="1">
            <a:off x="11390313" y="127000"/>
            <a:ext cx="579437" cy="392113"/>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1" i="0" u="none" strike="noStrike" cap="none">
              <a:solidFill>
                <a:srgbClr val="7F7F7F"/>
              </a:solidFill>
              <a:latin typeface="Dosis"/>
              <a:ea typeface="Dosis"/>
              <a:cs typeface="Dosis"/>
              <a:sym typeface="Dosis"/>
            </a:endParaRPr>
          </a:p>
        </p:txBody>
      </p:sp>
      <p:pic>
        <p:nvPicPr>
          <p:cNvPr id="2" name="Image 1">
            <a:extLst>
              <a:ext uri="{FF2B5EF4-FFF2-40B4-BE49-F238E27FC236}">
                <a16:creationId xmlns:a16="http://schemas.microsoft.com/office/drawing/2014/main" id="{8E1131FF-7F5C-81B6-0170-6150CD7F9ADA}"/>
              </a:ext>
            </a:extLst>
          </p:cNvPr>
          <p:cNvPicPr>
            <a:picLocks noChangeAspect="1"/>
          </p:cNvPicPr>
          <p:nvPr/>
        </p:nvPicPr>
        <p:blipFill>
          <a:blip r:embed="rId4"/>
          <a:stretch>
            <a:fillRect/>
          </a:stretch>
        </p:blipFill>
        <p:spPr>
          <a:xfrm>
            <a:off x="7946923" y="1597236"/>
            <a:ext cx="3591791" cy="4494045"/>
          </a:xfrm>
          <a:prstGeom prst="rect">
            <a:avLst/>
          </a:prstGeom>
        </p:spPr>
      </p:pic>
    </p:spTree>
    <p:extLst>
      <p:ext uri="{BB962C8B-B14F-4D97-AF65-F5344CB8AC3E}">
        <p14:creationId xmlns:p14="http://schemas.microsoft.com/office/powerpoint/2010/main" val="3850235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sp>
        <p:nvSpPr>
          <p:cNvPr id="772" name="Google Shape;772;p81"/>
          <p:cNvSpPr txBox="1">
            <a:spLocks noGrp="1"/>
          </p:cNvSpPr>
          <p:nvPr>
            <p:ph type="body" idx="1"/>
          </p:nvPr>
        </p:nvSpPr>
        <p:spPr>
          <a:xfrm>
            <a:off x="1665515" y="99221"/>
            <a:ext cx="7884058" cy="798768"/>
          </a:xfrm>
          <a:prstGeom prst="rect">
            <a:avLst/>
          </a:prstGeom>
          <a:noFill/>
          <a:ln>
            <a:noFill/>
          </a:ln>
        </p:spPr>
        <p:txBody>
          <a:bodyPr spcFirstLastPara="1" wrap="square" lIns="91425" tIns="45700" rIns="91425" bIns="45700" anchor="t" anchorCtr="0">
            <a:spAutoFit/>
          </a:bodyPr>
          <a:lstStyle/>
          <a:p>
            <a:pPr marL="0" lvl="0" indent="0" algn="ctr" rtl="1">
              <a:lnSpc>
                <a:spcPct val="107000"/>
              </a:lnSpc>
              <a:spcBef>
                <a:spcPts val="600"/>
              </a:spcBef>
              <a:spcAft>
                <a:spcPts val="800"/>
              </a:spcAft>
              <a:buClr>
                <a:schemeClr val="dk1"/>
              </a:buClr>
              <a:buSzPts val="3200"/>
              <a:buNone/>
            </a:pPr>
            <a:r>
              <a:rPr lang="ar-MA" sz="3200" b="1" i="0" u="none" strike="noStrike">
                <a:solidFill>
                  <a:srgbClr val="000000"/>
                </a:solidFill>
                <a:latin typeface="Calibri"/>
                <a:ea typeface="Calibri"/>
                <a:cs typeface="Calibri"/>
                <a:sym typeface="Calibri"/>
              </a:rPr>
              <a:t>اَلْقَوَانِينُ ﭐلْخَمْسَةُ لِلْمَالِ</a:t>
            </a:r>
            <a:endParaRPr sz="1400">
              <a:latin typeface="Calibri"/>
              <a:ea typeface="Calibri"/>
              <a:cs typeface="Calibri"/>
              <a:sym typeface="Calibri"/>
            </a:endParaRPr>
          </a:p>
        </p:txBody>
      </p:sp>
      <p:sp>
        <p:nvSpPr>
          <p:cNvPr id="773" name="Google Shape;773;p81"/>
          <p:cNvSpPr txBox="1">
            <a:spLocks noGrp="1"/>
          </p:cNvSpPr>
          <p:nvPr>
            <p:ph type="body" idx="2"/>
          </p:nvPr>
        </p:nvSpPr>
        <p:spPr>
          <a:xfrm>
            <a:off x="1337187" y="2206016"/>
            <a:ext cx="9225600" cy="2777130"/>
          </a:xfrm>
          <a:prstGeom prst="rect">
            <a:avLst/>
          </a:prstGeom>
          <a:noFill/>
          <a:ln>
            <a:noFill/>
          </a:ln>
        </p:spPr>
        <p:txBody>
          <a:bodyPr spcFirstLastPara="1" wrap="square" lIns="91425" tIns="45700" rIns="91425" bIns="45700" anchor="t" anchorCtr="0">
            <a:spAutoFit/>
          </a:bodyPr>
          <a:lstStyle/>
          <a:p>
            <a:pPr marL="0" marR="139700" lvl="0" indent="0" algn="just" rtl="1">
              <a:lnSpc>
                <a:spcPct val="90000"/>
              </a:lnSpc>
              <a:spcBef>
                <a:spcPts val="215"/>
              </a:spcBef>
              <a:spcAft>
                <a:spcPts val="0"/>
              </a:spcAft>
              <a:buSzPts val="3000"/>
              <a:buNone/>
            </a:pPr>
            <a:r>
              <a:rPr lang="ar-MA" sz="3200" b="1" dirty="0">
                <a:latin typeface="Calibri"/>
                <a:ea typeface="Calibri"/>
                <a:cs typeface="Calibri"/>
                <a:sym typeface="Calibri"/>
              </a:rPr>
              <a:t>اَلْقَانُونُ </a:t>
            </a:r>
            <a:r>
              <a:rPr lang="ar-MA" sz="3200" b="1" dirty="0" err="1">
                <a:latin typeface="Calibri"/>
                <a:ea typeface="Calibri"/>
                <a:cs typeface="Calibri"/>
                <a:sym typeface="Calibri"/>
              </a:rPr>
              <a:t>ﭐلْأَوَّلُ</a:t>
            </a:r>
            <a:r>
              <a:rPr lang="ar-MA" sz="3200" b="1" dirty="0">
                <a:latin typeface="Calibri"/>
                <a:ea typeface="Calibri"/>
                <a:cs typeface="Calibri"/>
                <a:sym typeface="Calibri"/>
              </a:rPr>
              <a:t>: </a:t>
            </a:r>
            <a:r>
              <a:rPr lang="ar-MA" sz="3200" dirty="0">
                <a:latin typeface="Calibri"/>
                <a:ea typeface="Calibri"/>
                <a:cs typeface="Calibri"/>
                <a:sym typeface="Calibri"/>
              </a:rPr>
              <a:t>يَأْتِي </a:t>
            </a:r>
            <a:r>
              <a:rPr lang="ar-MA" sz="3200" dirty="0" err="1">
                <a:latin typeface="Calibri"/>
                <a:ea typeface="Calibri"/>
                <a:cs typeface="Calibri"/>
                <a:sym typeface="Calibri"/>
              </a:rPr>
              <a:t>ﭐلْمَالُ</a:t>
            </a:r>
            <a:r>
              <a:rPr lang="ar-MA" sz="3200" dirty="0">
                <a:latin typeface="Calibri"/>
                <a:ea typeface="Calibri"/>
                <a:cs typeface="Calibri"/>
                <a:sym typeface="Calibri"/>
              </a:rPr>
              <a:t> بِسُهُولَةٍ وبِكَمِّيَّاتٍ مُتَزَايِدَةٍ لِأَيِّ إِنْسَانٍ يَقُومُ بِادِّخَارِ مَا لَا يَقِلُّ عَنْ عُشُرِ إِيرَادَاتِهِ كَيْ يُنْشِئَ مُمْتَلَكَاتٍ مِنْ أَجْلِ مُسْتَقْبَلِهِ ومُسْتَقْبَلِ عَائِلَتِهِ: أَيْ كُلُّ شَخْصٍ يَدَّخِرُ عُشُرَ إِيرَادَاتِهِ بِطَرِيقَةٍ مُنْتَظِمَةٍ ويَسْتَثْمِرُ هَذِهِ </a:t>
            </a:r>
            <a:r>
              <a:rPr lang="ar-MA" sz="3200" dirty="0" err="1">
                <a:latin typeface="Calibri"/>
                <a:ea typeface="Calibri"/>
                <a:cs typeface="Calibri"/>
                <a:sym typeface="Calibri"/>
              </a:rPr>
              <a:t>ﭐلْمُدَّخَرَاتِ</a:t>
            </a:r>
            <a:r>
              <a:rPr lang="ar-MA" sz="3200" dirty="0">
                <a:latin typeface="Calibri"/>
                <a:ea typeface="Calibri"/>
                <a:cs typeface="Calibri"/>
                <a:sym typeface="Calibri"/>
              </a:rPr>
              <a:t> بِحِكْمَةٍ سَيُنْشِئُ بِالتَّأْكِيدِ مُمْتَلَكَاتٍ قَيِّمَةً توفر له دَخْلا فِي </a:t>
            </a:r>
            <a:r>
              <a:rPr lang="ar-MA" sz="3200" dirty="0" err="1">
                <a:latin typeface="Calibri"/>
                <a:ea typeface="Calibri"/>
                <a:cs typeface="Calibri"/>
                <a:sym typeface="Calibri"/>
              </a:rPr>
              <a:t>ﭐلْمُسْتَقْبَلِ</a:t>
            </a:r>
            <a:r>
              <a:rPr lang="ar-MA" sz="3200" dirty="0">
                <a:latin typeface="Calibri"/>
                <a:ea typeface="Calibri"/>
                <a:cs typeface="Calibri"/>
                <a:sym typeface="Calibri"/>
              </a:rPr>
              <a:t>، بِالْإِضَافَةِ إِلَى تَوْفِيرِ ضَمَانٍ آمِنٍ لِعَائِلَتِهِ فِي حَالَةِ وَفَاتِهِ. </a:t>
            </a:r>
            <a:endParaRPr dirty="0"/>
          </a:p>
        </p:txBody>
      </p:sp>
      <p:sp>
        <p:nvSpPr>
          <p:cNvPr id="774" name="Google Shape;774;p81"/>
          <p:cNvSpPr txBox="1"/>
          <p:nvPr/>
        </p:nvSpPr>
        <p:spPr>
          <a:xfrm>
            <a:off x="64108" y="268539"/>
            <a:ext cx="1362075" cy="4619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ar-MA" sz="2400" b="0" i="1" u="none" strike="noStrike" cap="none">
                <a:solidFill>
                  <a:schemeClr val="dk1"/>
                </a:solidFill>
                <a:latin typeface="Calibri"/>
                <a:ea typeface="Calibri"/>
                <a:cs typeface="Calibri"/>
                <a:sym typeface="Calibri"/>
              </a:rPr>
              <a:t>3/1</a:t>
            </a:r>
            <a:endParaRPr sz="2400" b="0" i="1" u="none" strike="noStrike" cap="none">
              <a:solidFill>
                <a:schemeClr val="dk1"/>
              </a:solidFill>
              <a:latin typeface="Calibri"/>
              <a:ea typeface="Calibri"/>
              <a:cs typeface="Calibri"/>
              <a:sym typeface="Calibri"/>
            </a:endParaRPr>
          </a:p>
        </p:txBody>
      </p:sp>
      <p:sp>
        <p:nvSpPr>
          <p:cNvPr id="775" name="Google Shape;775;p81"/>
          <p:cNvSpPr/>
          <p:nvPr/>
        </p:nvSpPr>
        <p:spPr>
          <a:xfrm flipH="1">
            <a:off x="11390313" y="127000"/>
            <a:ext cx="579437" cy="392113"/>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1" i="0" u="none" strike="noStrike" cap="none">
              <a:solidFill>
                <a:srgbClr val="7F7F7F"/>
              </a:solidFill>
              <a:latin typeface="Dosis"/>
              <a:ea typeface="Dosis"/>
              <a:cs typeface="Dosis"/>
              <a:sym typeface="Dosis"/>
            </a:endParaRPr>
          </a:p>
        </p:txBody>
      </p:sp>
    </p:spTree>
    <p:extLst>
      <p:ext uri="{BB962C8B-B14F-4D97-AF65-F5344CB8AC3E}">
        <p14:creationId xmlns:p14="http://schemas.microsoft.com/office/powerpoint/2010/main" val="36873297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sp>
        <p:nvSpPr>
          <p:cNvPr id="772" name="Google Shape;772;p81"/>
          <p:cNvSpPr txBox="1">
            <a:spLocks noGrp="1"/>
          </p:cNvSpPr>
          <p:nvPr>
            <p:ph type="body" idx="1"/>
          </p:nvPr>
        </p:nvSpPr>
        <p:spPr>
          <a:xfrm>
            <a:off x="1665515" y="99221"/>
            <a:ext cx="7884058" cy="798768"/>
          </a:xfrm>
          <a:prstGeom prst="rect">
            <a:avLst/>
          </a:prstGeom>
          <a:noFill/>
          <a:ln>
            <a:noFill/>
          </a:ln>
        </p:spPr>
        <p:txBody>
          <a:bodyPr spcFirstLastPara="1" wrap="square" lIns="91425" tIns="45700" rIns="91425" bIns="45700" anchor="t" anchorCtr="0">
            <a:spAutoFit/>
          </a:bodyPr>
          <a:lstStyle/>
          <a:p>
            <a:pPr marL="0" lvl="0" indent="0" algn="ctr" rtl="1">
              <a:lnSpc>
                <a:spcPct val="107000"/>
              </a:lnSpc>
              <a:spcBef>
                <a:spcPts val="600"/>
              </a:spcBef>
              <a:spcAft>
                <a:spcPts val="800"/>
              </a:spcAft>
              <a:buClr>
                <a:schemeClr val="dk1"/>
              </a:buClr>
              <a:buSzPts val="3200"/>
              <a:buNone/>
            </a:pPr>
            <a:r>
              <a:rPr lang="ar-MA" sz="3200" b="1" i="0" u="none" strike="noStrike">
                <a:solidFill>
                  <a:srgbClr val="000000"/>
                </a:solidFill>
                <a:latin typeface="Calibri"/>
                <a:ea typeface="Calibri"/>
                <a:cs typeface="Calibri"/>
                <a:sym typeface="Calibri"/>
              </a:rPr>
              <a:t>اَلْقَوَانِينُ ﭐلْخَمْسَةُ لِلْمَالِ</a:t>
            </a:r>
            <a:endParaRPr sz="1400">
              <a:latin typeface="Calibri"/>
              <a:ea typeface="Calibri"/>
              <a:cs typeface="Calibri"/>
              <a:sym typeface="Calibri"/>
            </a:endParaRPr>
          </a:p>
        </p:txBody>
      </p:sp>
      <p:sp>
        <p:nvSpPr>
          <p:cNvPr id="773" name="Google Shape;773;p81"/>
          <p:cNvSpPr txBox="1">
            <a:spLocks noGrp="1"/>
          </p:cNvSpPr>
          <p:nvPr>
            <p:ph type="body" idx="2"/>
          </p:nvPr>
        </p:nvSpPr>
        <p:spPr>
          <a:xfrm>
            <a:off x="1426183" y="2262034"/>
            <a:ext cx="9225600" cy="2333932"/>
          </a:xfrm>
          <a:prstGeom prst="rect">
            <a:avLst/>
          </a:prstGeom>
          <a:noFill/>
          <a:ln>
            <a:noFill/>
          </a:ln>
        </p:spPr>
        <p:txBody>
          <a:bodyPr spcFirstLastPara="1" wrap="square" lIns="91425" tIns="45700" rIns="91425" bIns="45700" anchor="t" anchorCtr="0">
            <a:spAutoFit/>
          </a:bodyPr>
          <a:lstStyle/>
          <a:p>
            <a:pPr marL="0" marR="139700" lvl="0" indent="0" algn="just" rtl="1">
              <a:lnSpc>
                <a:spcPct val="90000"/>
              </a:lnSpc>
              <a:spcBef>
                <a:spcPts val="215"/>
              </a:spcBef>
              <a:spcAft>
                <a:spcPts val="0"/>
              </a:spcAft>
              <a:buSzPts val="3000"/>
              <a:buNone/>
            </a:pPr>
            <a:r>
              <a:rPr lang="ar-MA" sz="3200" dirty="0">
                <a:latin typeface="Calibri"/>
                <a:ea typeface="Calibri"/>
                <a:cs typeface="Calibri"/>
                <a:sym typeface="Calibri"/>
              </a:rPr>
              <a:t>   تُرِيدُ أَنْ تَكُونَ مُسْتَثْمِرًا نَاجِحًا؟ إِلَيْكَ </a:t>
            </a:r>
            <a:r>
              <a:rPr lang="ar-MA" sz="3200" dirty="0" err="1">
                <a:latin typeface="Calibri"/>
                <a:ea typeface="Calibri"/>
                <a:cs typeface="Calibri"/>
                <a:sym typeface="Calibri"/>
              </a:rPr>
              <a:t>ﭐلطَّرِيقَةَ</a:t>
            </a:r>
            <a:r>
              <a:rPr lang="ar-MA" sz="3200" dirty="0">
                <a:latin typeface="Calibri"/>
                <a:ea typeface="Calibri"/>
                <a:cs typeface="Calibri"/>
                <a:sym typeface="Calibri"/>
              </a:rPr>
              <a:t>: عَلَيْكَ أَنْ تُحْسِنَ تَدْبِيرَ </a:t>
            </a:r>
            <a:r>
              <a:rPr lang="ar-MA" sz="3200" dirty="0" err="1">
                <a:latin typeface="Calibri"/>
                <a:ea typeface="Calibri"/>
                <a:cs typeface="Calibri"/>
                <a:sym typeface="Calibri"/>
              </a:rPr>
              <a:t>ﭐلْمَالِ</a:t>
            </a:r>
            <a:r>
              <a:rPr lang="ar-MA" sz="3200" dirty="0">
                <a:latin typeface="Calibri"/>
                <a:ea typeface="Calibri"/>
                <a:cs typeface="Calibri"/>
                <a:sym typeface="Calibri"/>
              </a:rPr>
              <a:t> مِنْ بِدَايَةِ جَمْعِهِ إِلَى نِهَايَةِ صَرْفِهِ فِي مَشَارِيعَ مُتَعَدِّدَةٍ. لأجل ذلك يَجْدُرُ بك أَنْ تحْرِصَ أَشَدَّ </a:t>
            </a:r>
            <a:r>
              <a:rPr lang="ar-MA" sz="3200" dirty="0" err="1">
                <a:latin typeface="Calibri"/>
                <a:ea typeface="Calibri"/>
                <a:cs typeface="Calibri"/>
                <a:sym typeface="Calibri"/>
              </a:rPr>
              <a:t>ﭐلْحِرْصِ</a:t>
            </a:r>
            <a:r>
              <a:rPr lang="ar-MA" sz="3200" dirty="0">
                <a:latin typeface="Calibri"/>
                <a:ea typeface="Calibri"/>
                <a:cs typeface="Calibri"/>
                <a:sym typeface="Calibri"/>
              </a:rPr>
              <a:t> عَلَى اتِّبَاعِ </a:t>
            </a:r>
            <a:r>
              <a:rPr lang="ar-MA" sz="3200" dirty="0" err="1">
                <a:latin typeface="Calibri"/>
                <a:ea typeface="Calibri"/>
                <a:cs typeface="Calibri"/>
                <a:sym typeface="Calibri"/>
              </a:rPr>
              <a:t>ﭐلْقَوَانِينِ</a:t>
            </a:r>
            <a:r>
              <a:rPr lang="ar-MA" sz="3200" dirty="0">
                <a:latin typeface="Calibri"/>
                <a:ea typeface="Calibri"/>
                <a:cs typeface="Calibri"/>
                <a:sym typeface="Calibri"/>
              </a:rPr>
              <a:t> </a:t>
            </a:r>
            <a:r>
              <a:rPr lang="ar-MA" sz="3200" dirty="0" err="1">
                <a:latin typeface="Calibri"/>
                <a:ea typeface="Calibri"/>
                <a:cs typeface="Calibri"/>
                <a:sym typeface="Calibri"/>
              </a:rPr>
              <a:t>ﭐلْخَمْسَةِ</a:t>
            </a:r>
            <a:r>
              <a:rPr lang="ar-MA" sz="3200" dirty="0">
                <a:latin typeface="Calibri"/>
                <a:ea typeface="Calibri"/>
                <a:cs typeface="Calibri"/>
                <a:sym typeface="Calibri"/>
              </a:rPr>
              <a:t> </a:t>
            </a:r>
            <a:r>
              <a:rPr lang="ar-MA" sz="3200" dirty="0" err="1">
                <a:latin typeface="Calibri"/>
                <a:ea typeface="Calibri"/>
                <a:cs typeface="Calibri"/>
                <a:sym typeface="Calibri"/>
              </a:rPr>
              <a:t>ﭐلْآتِية</a:t>
            </a:r>
            <a:r>
              <a:rPr lang="ar-MA" sz="3200" dirty="0">
                <a:latin typeface="Calibri"/>
                <a:ea typeface="Calibri"/>
                <a:cs typeface="Calibri"/>
                <a:sym typeface="Calibri"/>
              </a:rPr>
              <a:t> وتعُضَّ عَلَيْهَا بِالنَّوَاجِدِ، حَتَّى لَا تَكُونَ عُرْضَةً لِلْإِفْلَاسِ </a:t>
            </a:r>
            <a:r>
              <a:rPr lang="ar-MA" sz="3200" dirty="0" err="1">
                <a:latin typeface="Calibri"/>
                <a:ea typeface="Calibri"/>
                <a:cs typeface="Calibri"/>
                <a:sym typeface="Calibri"/>
              </a:rPr>
              <a:t>وﭐلضَّيَاعِ</a:t>
            </a:r>
            <a:r>
              <a:rPr lang="ar-MA" sz="3200" dirty="0">
                <a:latin typeface="Calibri"/>
                <a:ea typeface="Calibri"/>
                <a:cs typeface="Calibri"/>
                <a:sym typeface="Calibri"/>
              </a:rPr>
              <a:t> </a:t>
            </a:r>
            <a:r>
              <a:rPr lang="ar-MA" sz="3200" dirty="0" err="1">
                <a:latin typeface="Calibri"/>
                <a:ea typeface="Calibri"/>
                <a:cs typeface="Calibri"/>
                <a:sym typeface="Calibri"/>
              </a:rPr>
              <a:t>وﭐلْإِمْلَاقِ</a:t>
            </a:r>
            <a:r>
              <a:rPr lang="ar-MA" sz="3200" dirty="0">
                <a:latin typeface="Calibri"/>
                <a:ea typeface="Calibri"/>
                <a:cs typeface="Calibri"/>
                <a:sym typeface="Calibri"/>
              </a:rPr>
              <a:t> </a:t>
            </a:r>
            <a:r>
              <a:rPr lang="ar-MA" sz="3200" dirty="0" err="1">
                <a:latin typeface="Calibri"/>
                <a:ea typeface="Calibri"/>
                <a:cs typeface="Calibri"/>
                <a:sym typeface="Calibri"/>
              </a:rPr>
              <a:t>وﭐلتَّشَرُّدِ</a:t>
            </a:r>
            <a:r>
              <a:rPr lang="ar-MA" sz="3200" dirty="0">
                <a:latin typeface="Calibri"/>
                <a:ea typeface="Calibri"/>
                <a:cs typeface="Calibri"/>
                <a:sym typeface="Calibri"/>
              </a:rPr>
              <a:t>...وهَذِهِ </a:t>
            </a:r>
            <a:r>
              <a:rPr lang="ar-MA" sz="3200" dirty="0" err="1">
                <a:latin typeface="Calibri"/>
                <a:ea typeface="Calibri"/>
                <a:cs typeface="Calibri"/>
                <a:sym typeface="Calibri"/>
              </a:rPr>
              <a:t>ﭐلْقَوَانِينُ</a:t>
            </a:r>
            <a:r>
              <a:rPr lang="ar-MA" sz="3200" dirty="0">
                <a:latin typeface="Calibri"/>
                <a:ea typeface="Calibri"/>
                <a:cs typeface="Calibri"/>
                <a:sym typeface="Calibri"/>
              </a:rPr>
              <a:t> هِيَ:</a:t>
            </a:r>
            <a:endParaRPr dirty="0"/>
          </a:p>
        </p:txBody>
      </p:sp>
      <p:sp>
        <p:nvSpPr>
          <p:cNvPr id="774" name="Google Shape;774;p81"/>
          <p:cNvSpPr txBox="1"/>
          <p:nvPr/>
        </p:nvSpPr>
        <p:spPr>
          <a:xfrm>
            <a:off x="64108" y="268539"/>
            <a:ext cx="1362075" cy="4619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ar-MA" sz="2400" b="0" i="1" u="none" strike="noStrike" cap="none">
                <a:solidFill>
                  <a:schemeClr val="dk1"/>
                </a:solidFill>
                <a:latin typeface="Calibri"/>
                <a:ea typeface="Calibri"/>
                <a:cs typeface="Calibri"/>
                <a:sym typeface="Calibri"/>
              </a:rPr>
              <a:t>3/1</a:t>
            </a:r>
            <a:endParaRPr sz="2400" b="0" i="1" u="none" strike="noStrike" cap="none">
              <a:solidFill>
                <a:schemeClr val="dk1"/>
              </a:solidFill>
              <a:latin typeface="Calibri"/>
              <a:ea typeface="Calibri"/>
              <a:cs typeface="Calibri"/>
              <a:sym typeface="Calibri"/>
            </a:endParaRPr>
          </a:p>
        </p:txBody>
      </p:sp>
      <p:sp>
        <p:nvSpPr>
          <p:cNvPr id="775" name="Google Shape;775;p81"/>
          <p:cNvSpPr/>
          <p:nvPr/>
        </p:nvSpPr>
        <p:spPr>
          <a:xfrm flipH="1">
            <a:off x="11390313" y="127000"/>
            <a:ext cx="579437" cy="392113"/>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1" i="0" u="none" strike="noStrike" cap="none">
              <a:solidFill>
                <a:srgbClr val="7F7F7F"/>
              </a:solidFill>
              <a:latin typeface="Dosis"/>
              <a:ea typeface="Dosis"/>
              <a:cs typeface="Dosis"/>
              <a:sym typeface="Dosis"/>
            </a:endParaRPr>
          </a:p>
        </p:txBody>
      </p:sp>
    </p:spTree>
    <p:extLst>
      <p:ext uri="{BB962C8B-B14F-4D97-AF65-F5344CB8AC3E}">
        <p14:creationId xmlns:p14="http://schemas.microsoft.com/office/powerpoint/2010/main" val="1138690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sp>
        <p:nvSpPr>
          <p:cNvPr id="772" name="Google Shape;772;p81"/>
          <p:cNvSpPr txBox="1">
            <a:spLocks noGrp="1"/>
          </p:cNvSpPr>
          <p:nvPr>
            <p:ph type="body" idx="1"/>
          </p:nvPr>
        </p:nvSpPr>
        <p:spPr>
          <a:xfrm>
            <a:off x="1665515" y="99221"/>
            <a:ext cx="7884058" cy="798768"/>
          </a:xfrm>
          <a:prstGeom prst="rect">
            <a:avLst/>
          </a:prstGeom>
          <a:noFill/>
          <a:ln>
            <a:noFill/>
          </a:ln>
        </p:spPr>
        <p:txBody>
          <a:bodyPr spcFirstLastPara="1" wrap="square" lIns="91425" tIns="45700" rIns="91425" bIns="45700" anchor="t" anchorCtr="0">
            <a:spAutoFit/>
          </a:bodyPr>
          <a:lstStyle/>
          <a:p>
            <a:pPr marL="0" lvl="0" indent="0" algn="ctr" rtl="1">
              <a:lnSpc>
                <a:spcPct val="107000"/>
              </a:lnSpc>
              <a:spcBef>
                <a:spcPts val="600"/>
              </a:spcBef>
              <a:spcAft>
                <a:spcPts val="800"/>
              </a:spcAft>
              <a:buClr>
                <a:schemeClr val="dk1"/>
              </a:buClr>
              <a:buSzPts val="3200"/>
              <a:buNone/>
            </a:pPr>
            <a:r>
              <a:rPr lang="ar-MA" sz="3200" b="1" i="0" u="none" strike="noStrike">
                <a:solidFill>
                  <a:srgbClr val="000000"/>
                </a:solidFill>
                <a:latin typeface="Calibri"/>
                <a:ea typeface="Calibri"/>
                <a:cs typeface="Calibri"/>
                <a:sym typeface="Calibri"/>
              </a:rPr>
              <a:t>اَلْقَوَانِينُ ﭐلْخَمْسَةُ لِلْمَالِ</a:t>
            </a:r>
            <a:endParaRPr sz="1400">
              <a:latin typeface="Calibri"/>
              <a:ea typeface="Calibri"/>
              <a:cs typeface="Calibri"/>
              <a:sym typeface="Calibri"/>
            </a:endParaRPr>
          </a:p>
        </p:txBody>
      </p:sp>
      <p:sp>
        <p:nvSpPr>
          <p:cNvPr id="773" name="Google Shape;773;p81"/>
          <p:cNvSpPr txBox="1">
            <a:spLocks noGrp="1"/>
          </p:cNvSpPr>
          <p:nvPr>
            <p:ph type="body" idx="2"/>
          </p:nvPr>
        </p:nvSpPr>
        <p:spPr>
          <a:xfrm>
            <a:off x="1337187" y="2206016"/>
            <a:ext cx="9225600" cy="2777130"/>
          </a:xfrm>
          <a:prstGeom prst="rect">
            <a:avLst/>
          </a:prstGeom>
          <a:noFill/>
          <a:ln>
            <a:noFill/>
          </a:ln>
        </p:spPr>
        <p:txBody>
          <a:bodyPr spcFirstLastPara="1" wrap="square" lIns="91425" tIns="45700" rIns="91425" bIns="45700" anchor="t" anchorCtr="0">
            <a:spAutoFit/>
          </a:bodyPr>
          <a:lstStyle/>
          <a:p>
            <a:pPr marL="0" marR="139700" lvl="0" indent="0" algn="just" rtl="1">
              <a:lnSpc>
                <a:spcPct val="90000"/>
              </a:lnSpc>
              <a:spcBef>
                <a:spcPts val="215"/>
              </a:spcBef>
              <a:spcAft>
                <a:spcPts val="0"/>
              </a:spcAft>
              <a:buSzPts val="3000"/>
              <a:buNone/>
            </a:pPr>
            <a:r>
              <a:rPr lang="ar-MA" sz="3200" b="1" dirty="0">
                <a:latin typeface="Calibri"/>
                <a:ea typeface="Calibri"/>
                <a:cs typeface="Calibri"/>
                <a:sym typeface="Calibri"/>
              </a:rPr>
              <a:t>اَلْقَانُونُ </a:t>
            </a:r>
            <a:r>
              <a:rPr lang="ar-MA" sz="3200" b="1" dirty="0" err="1">
                <a:latin typeface="Calibri"/>
                <a:ea typeface="Calibri"/>
                <a:cs typeface="Calibri"/>
                <a:sym typeface="Calibri"/>
              </a:rPr>
              <a:t>ﭐلْأَوَّلُ</a:t>
            </a:r>
            <a:r>
              <a:rPr lang="ar-MA" sz="3200" b="1" dirty="0">
                <a:latin typeface="Calibri"/>
                <a:ea typeface="Calibri"/>
                <a:cs typeface="Calibri"/>
                <a:sym typeface="Calibri"/>
              </a:rPr>
              <a:t>: </a:t>
            </a:r>
            <a:r>
              <a:rPr lang="ar-MA" sz="3200" dirty="0">
                <a:latin typeface="Calibri"/>
                <a:ea typeface="Calibri"/>
                <a:cs typeface="Calibri"/>
                <a:sym typeface="Calibri"/>
              </a:rPr>
              <a:t>يَأْتِي </a:t>
            </a:r>
            <a:r>
              <a:rPr lang="ar-MA" sz="3200" dirty="0" err="1">
                <a:latin typeface="Calibri"/>
                <a:ea typeface="Calibri"/>
                <a:cs typeface="Calibri"/>
                <a:sym typeface="Calibri"/>
              </a:rPr>
              <a:t>ﭐلْمَالُ</a:t>
            </a:r>
            <a:r>
              <a:rPr lang="ar-MA" sz="3200" dirty="0">
                <a:latin typeface="Calibri"/>
                <a:ea typeface="Calibri"/>
                <a:cs typeface="Calibri"/>
                <a:sym typeface="Calibri"/>
              </a:rPr>
              <a:t> بِسُهُولَةٍ وبِكَمِّيَّاتٍ مُتَزَايِدَةٍ لِأَيِّ إِنْسَانٍ يَقُومُ بِادِّخَارِ مَا لَا يَقِلُّ عَنْ عُشُرِ إِيرَادَاتِهِ كَيْ يُنْشِئَ مُمْتَلَكَاتٍ مِنْ أَجْلِ مُسْتَقْبَلِهِ ومُسْتَقْبَلِ عَائِلَتِهِ: أَيْ كُلُّ شَخْصٍ يَدَّخِرُ عُشُرَ إِيرَادَاتِهِ بِطَرِيقَةٍ مُنْتَظِمَةٍ ويَسْتَثْمِرُ هَذِهِ </a:t>
            </a:r>
            <a:r>
              <a:rPr lang="ar-MA" sz="3200" dirty="0" err="1">
                <a:latin typeface="Calibri"/>
                <a:ea typeface="Calibri"/>
                <a:cs typeface="Calibri"/>
                <a:sym typeface="Calibri"/>
              </a:rPr>
              <a:t>ﭐلْمُدَّخَرَاتِ</a:t>
            </a:r>
            <a:r>
              <a:rPr lang="ar-MA" sz="3200" dirty="0">
                <a:latin typeface="Calibri"/>
                <a:ea typeface="Calibri"/>
                <a:cs typeface="Calibri"/>
                <a:sym typeface="Calibri"/>
              </a:rPr>
              <a:t> بِحِكْمَةٍ سَيُنْشِئُ بِالتَّأْكِيدِ مُمْتَلَكَاتٍ قَيِّمَةً توفر له دَخْلا فِي </a:t>
            </a:r>
            <a:r>
              <a:rPr lang="ar-MA" sz="3200" dirty="0" err="1">
                <a:latin typeface="Calibri"/>
                <a:ea typeface="Calibri"/>
                <a:cs typeface="Calibri"/>
                <a:sym typeface="Calibri"/>
              </a:rPr>
              <a:t>ﭐلْمُسْتَقْبَلِ</a:t>
            </a:r>
            <a:r>
              <a:rPr lang="ar-MA" sz="3200" dirty="0">
                <a:latin typeface="Calibri"/>
                <a:ea typeface="Calibri"/>
                <a:cs typeface="Calibri"/>
                <a:sym typeface="Calibri"/>
              </a:rPr>
              <a:t>، بِالْإِضَافَةِ إِلَى تَوْفِيرِ ضَمَانٍ آمِنٍ لِعَائِلَتِهِ فِي حَالَةِ وَفَاتِهِ. </a:t>
            </a:r>
            <a:endParaRPr dirty="0"/>
          </a:p>
        </p:txBody>
      </p:sp>
      <p:sp>
        <p:nvSpPr>
          <p:cNvPr id="774" name="Google Shape;774;p81"/>
          <p:cNvSpPr txBox="1"/>
          <p:nvPr/>
        </p:nvSpPr>
        <p:spPr>
          <a:xfrm>
            <a:off x="64108" y="268539"/>
            <a:ext cx="1362075" cy="4619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ar-MA" sz="2400" b="0" i="1" u="none" strike="noStrike" cap="none">
                <a:solidFill>
                  <a:schemeClr val="dk1"/>
                </a:solidFill>
                <a:latin typeface="Calibri"/>
                <a:ea typeface="Calibri"/>
                <a:cs typeface="Calibri"/>
                <a:sym typeface="Calibri"/>
              </a:rPr>
              <a:t>3/1</a:t>
            </a:r>
            <a:endParaRPr sz="2400" b="0" i="1" u="none" strike="noStrike" cap="none">
              <a:solidFill>
                <a:schemeClr val="dk1"/>
              </a:solidFill>
              <a:latin typeface="Calibri"/>
              <a:ea typeface="Calibri"/>
              <a:cs typeface="Calibri"/>
              <a:sym typeface="Calibri"/>
            </a:endParaRPr>
          </a:p>
        </p:txBody>
      </p:sp>
      <p:sp>
        <p:nvSpPr>
          <p:cNvPr id="775" name="Google Shape;775;p81"/>
          <p:cNvSpPr/>
          <p:nvPr/>
        </p:nvSpPr>
        <p:spPr>
          <a:xfrm flipH="1">
            <a:off x="11390313" y="127000"/>
            <a:ext cx="579437" cy="392113"/>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1" i="0" u="none" strike="noStrike" cap="none">
              <a:solidFill>
                <a:srgbClr val="7F7F7F"/>
              </a:solidFill>
              <a:latin typeface="Dosis"/>
              <a:ea typeface="Dosis"/>
              <a:cs typeface="Dosis"/>
              <a:sym typeface="Dosis"/>
            </a:endParaRPr>
          </a:p>
        </p:txBody>
      </p:sp>
    </p:spTree>
    <p:extLst>
      <p:ext uri="{BB962C8B-B14F-4D97-AF65-F5344CB8AC3E}">
        <p14:creationId xmlns:p14="http://schemas.microsoft.com/office/powerpoint/2010/main" val="25632027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19"/>
        <p:cNvGrpSpPr/>
        <p:nvPr/>
      </p:nvGrpSpPr>
      <p:grpSpPr>
        <a:xfrm>
          <a:off x="0" y="0"/>
          <a:ext cx="0" cy="0"/>
          <a:chOff x="0" y="0"/>
          <a:chExt cx="0" cy="0"/>
        </a:xfrm>
      </p:grpSpPr>
      <p:sp>
        <p:nvSpPr>
          <p:cNvPr id="820" name="Google Shape;820;p83"/>
          <p:cNvSpPr txBox="1">
            <a:spLocks noGrp="1"/>
          </p:cNvSpPr>
          <p:nvPr>
            <p:ph type="body" idx="1"/>
          </p:nvPr>
        </p:nvSpPr>
        <p:spPr>
          <a:xfrm>
            <a:off x="2441864" y="99221"/>
            <a:ext cx="4821382" cy="798768"/>
          </a:xfrm>
          <a:prstGeom prst="rect">
            <a:avLst/>
          </a:prstGeom>
          <a:noFill/>
          <a:ln>
            <a:noFill/>
          </a:ln>
        </p:spPr>
        <p:txBody>
          <a:bodyPr spcFirstLastPara="1" wrap="square" lIns="91425" tIns="45700" rIns="91425" bIns="45700" anchor="t" anchorCtr="0">
            <a:spAutoFit/>
          </a:bodyPr>
          <a:lstStyle/>
          <a:p>
            <a:pPr marL="0" lvl="0" indent="0" algn="ctr" rtl="1">
              <a:lnSpc>
                <a:spcPct val="107000"/>
              </a:lnSpc>
              <a:spcBef>
                <a:spcPts val="600"/>
              </a:spcBef>
              <a:spcAft>
                <a:spcPts val="800"/>
              </a:spcAft>
              <a:buClr>
                <a:schemeClr val="dk1"/>
              </a:buClr>
              <a:buSzPts val="3200"/>
              <a:buNone/>
            </a:pPr>
            <a:r>
              <a:rPr lang="ar-MA" sz="3200" b="1" i="0" u="none" strike="noStrike">
                <a:solidFill>
                  <a:srgbClr val="000000"/>
                </a:solidFill>
                <a:latin typeface="Calibri"/>
                <a:ea typeface="Calibri"/>
                <a:cs typeface="Calibri"/>
                <a:sym typeface="Calibri"/>
              </a:rPr>
              <a:t>اَلْقَوَانِينُ ﭐلْخَمْسَةُ لِلْمَالِ</a:t>
            </a:r>
            <a:endParaRPr sz="1400">
              <a:latin typeface="Calibri"/>
              <a:ea typeface="Calibri"/>
              <a:cs typeface="Calibri"/>
              <a:sym typeface="Calibri"/>
            </a:endParaRPr>
          </a:p>
        </p:txBody>
      </p:sp>
      <p:sp>
        <p:nvSpPr>
          <p:cNvPr id="821" name="Google Shape;821;p83"/>
          <p:cNvSpPr txBox="1">
            <a:spLocks noGrp="1"/>
          </p:cNvSpPr>
          <p:nvPr>
            <p:ph type="body" idx="2"/>
          </p:nvPr>
        </p:nvSpPr>
        <p:spPr>
          <a:xfrm>
            <a:off x="1332057" y="1822559"/>
            <a:ext cx="9527886" cy="3541442"/>
          </a:xfrm>
          <a:prstGeom prst="rect">
            <a:avLst/>
          </a:prstGeom>
          <a:noFill/>
          <a:ln>
            <a:noFill/>
          </a:ln>
        </p:spPr>
        <p:txBody>
          <a:bodyPr spcFirstLastPara="1" wrap="square" lIns="91425" tIns="45700" rIns="91425" bIns="45700" anchor="t" anchorCtr="0">
            <a:spAutoFit/>
          </a:bodyPr>
          <a:lstStyle/>
          <a:p>
            <a:pPr marL="0" marR="139700" lvl="0" indent="0" algn="just" rtl="1">
              <a:lnSpc>
                <a:spcPct val="100000"/>
              </a:lnSpc>
              <a:spcBef>
                <a:spcPts val="215"/>
              </a:spcBef>
              <a:spcAft>
                <a:spcPts val="0"/>
              </a:spcAft>
              <a:buSzPts val="3000"/>
              <a:buNone/>
            </a:pPr>
            <a:r>
              <a:rPr lang="ar-MA" sz="3200" dirty="0">
                <a:latin typeface="Calibri"/>
                <a:ea typeface="Calibri"/>
                <a:cs typeface="Calibri"/>
                <a:sym typeface="Calibri"/>
              </a:rPr>
              <a:t>   </a:t>
            </a:r>
            <a:r>
              <a:rPr lang="ar-MA" sz="3200" b="1" dirty="0">
                <a:latin typeface="Calibri"/>
                <a:ea typeface="Calibri"/>
                <a:cs typeface="Calibri"/>
                <a:sym typeface="Calibri"/>
              </a:rPr>
              <a:t>اَلْقَانُونُ </a:t>
            </a:r>
            <a:r>
              <a:rPr lang="ar-MA" sz="3200" b="1" dirty="0" err="1">
                <a:latin typeface="Calibri"/>
                <a:ea typeface="Calibri"/>
                <a:cs typeface="Calibri"/>
                <a:sym typeface="Calibri"/>
              </a:rPr>
              <a:t>ﭐلثَّاني</a:t>
            </a:r>
            <a:r>
              <a:rPr lang="ar-MA" sz="3200" b="1" dirty="0">
                <a:latin typeface="Calibri"/>
                <a:ea typeface="Calibri"/>
                <a:cs typeface="Calibri"/>
                <a:sym typeface="Calibri"/>
              </a:rPr>
              <a:t>: </a:t>
            </a:r>
            <a:r>
              <a:rPr lang="ar-MA" sz="3200" dirty="0">
                <a:latin typeface="Calibri"/>
                <a:ea typeface="Calibri"/>
                <a:cs typeface="Calibri"/>
                <a:sym typeface="Calibri"/>
              </a:rPr>
              <a:t>يَعْمَلُ </a:t>
            </a:r>
            <a:r>
              <a:rPr lang="ar-MA" sz="3200" dirty="0" err="1">
                <a:latin typeface="Calibri"/>
                <a:ea typeface="Calibri"/>
                <a:cs typeface="Calibri"/>
                <a:sym typeface="Calibri"/>
              </a:rPr>
              <a:t>ﭐلْمَالُ</a:t>
            </a:r>
            <a:r>
              <a:rPr lang="ar-MA" sz="3200" dirty="0">
                <a:latin typeface="Calibri"/>
                <a:ea typeface="Calibri"/>
                <a:cs typeface="Calibri"/>
                <a:sym typeface="Calibri"/>
              </a:rPr>
              <a:t> بِكَدٍّ ورِضًا مِنْ أَجْلِ صَاحِبِهِ </a:t>
            </a:r>
            <a:r>
              <a:rPr lang="ar-MA" sz="3200" dirty="0" err="1">
                <a:latin typeface="Calibri"/>
                <a:ea typeface="Calibri"/>
                <a:cs typeface="Calibri"/>
                <a:sym typeface="Calibri"/>
              </a:rPr>
              <a:t>ﭐلْحَكِيمِ</a:t>
            </a:r>
            <a:r>
              <a:rPr lang="ar-MA" sz="3200" dirty="0">
                <a:latin typeface="Calibri"/>
                <a:ea typeface="Calibri"/>
                <a:cs typeface="Calibri"/>
                <a:sym typeface="Calibri"/>
              </a:rPr>
              <a:t> </a:t>
            </a:r>
            <a:r>
              <a:rPr lang="ar-MA" sz="3200" dirty="0" err="1">
                <a:latin typeface="Calibri"/>
                <a:ea typeface="Calibri"/>
                <a:cs typeface="Calibri"/>
                <a:sym typeface="Calibri"/>
              </a:rPr>
              <a:t>ﭐلَّذِي</a:t>
            </a:r>
            <a:r>
              <a:rPr lang="ar-MA" sz="3200" dirty="0">
                <a:latin typeface="Calibri"/>
                <a:ea typeface="Calibri"/>
                <a:cs typeface="Calibri"/>
                <a:sym typeface="Calibri"/>
              </a:rPr>
              <a:t> يَجِدُ وَسِيلَةً جَيِّدَةً لِإِنْمَائِهِ. اَلْمَقْصُودُ: إِنَّ </a:t>
            </a:r>
            <a:r>
              <a:rPr lang="ar-MA" sz="3200" dirty="0" err="1">
                <a:latin typeface="Calibri"/>
                <a:ea typeface="Calibri"/>
                <a:cs typeface="Calibri"/>
                <a:sym typeface="Calibri"/>
              </a:rPr>
              <a:t>ﭐلْمَالَ</a:t>
            </a:r>
            <a:r>
              <a:rPr lang="ar-MA" sz="3200" dirty="0">
                <a:latin typeface="Calibri"/>
                <a:ea typeface="Calibri"/>
                <a:cs typeface="Calibri"/>
                <a:sym typeface="Calibri"/>
              </a:rPr>
              <a:t> فِي وَاقِعِ </a:t>
            </a:r>
            <a:r>
              <a:rPr lang="ar-MA" sz="3200" dirty="0" err="1">
                <a:latin typeface="Calibri"/>
                <a:ea typeface="Calibri"/>
                <a:cs typeface="Calibri"/>
                <a:sym typeface="Calibri"/>
              </a:rPr>
              <a:t>ﭐلْأَمْرِ</a:t>
            </a:r>
            <a:r>
              <a:rPr lang="ar-MA" sz="3200" dirty="0">
                <a:latin typeface="Calibri"/>
                <a:ea typeface="Calibri"/>
                <a:cs typeface="Calibri"/>
                <a:sym typeface="Calibri"/>
              </a:rPr>
              <a:t> مِثْلُ </a:t>
            </a:r>
            <a:r>
              <a:rPr lang="ar-MA" sz="3200" dirty="0" err="1">
                <a:latin typeface="Calibri"/>
                <a:ea typeface="Calibri"/>
                <a:cs typeface="Calibri"/>
                <a:sym typeface="Calibri"/>
              </a:rPr>
              <a:t>ﭐلْعَامِلِ</a:t>
            </a:r>
            <a:r>
              <a:rPr lang="ar-MA" sz="3200" dirty="0">
                <a:latin typeface="Calibri"/>
                <a:ea typeface="Calibri"/>
                <a:cs typeface="Calibri"/>
                <a:sym typeface="Calibri"/>
              </a:rPr>
              <a:t> </a:t>
            </a:r>
            <a:r>
              <a:rPr lang="ar-MA" sz="3200" dirty="0" err="1">
                <a:latin typeface="Calibri"/>
                <a:ea typeface="Calibri"/>
                <a:cs typeface="Calibri"/>
                <a:sym typeface="Calibri"/>
              </a:rPr>
              <a:t>ﭐلرَّاغِبِ</a:t>
            </a:r>
            <a:r>
              <a:rPr lang="ar-MA" sz="3200" dirty="0">
                <a:latin typeface="Calibri"/>
                <a:ea typeface="Calibri"/>
                <a:cs typeface="Calibri"/>
                <a:sym typeface="Calibri"/>
              </a:rPr>
              <a:t> فِي </a:t>
            </a:r>
            <a:r>
              <a:rPr lang="ar-MA" sz="3200" dirty="0" err="1">
                <a:latin typeface="Calibri"/>
                <a:ea typeface="Calibri"/>
                <a:cs typeface="Calibri"/>
                <a:sym typeface="Calibri"/>
              </a:rPr>
              <a:t>ﭐلْعَمَلِ</a:t>
            </a:r>
            <a:r>
              <a:rPr lang="ar-MA" sz="3200" dirty="0">
                <a:latin typeface="Calibri"/>
                <a:ea typeface="Calibri"/>
                <a:cs typeface="Calibri"/>
                <a:sym typeface="Calibri"/>
              </a:rPr>
              <a:t>، مُتَلَهِّفٌ دَائِمًا للتّضَاعُفِ عِنْدَمَا تَسْنَحُ </a:t>
            </a:r>
            <a:r>
              <a:rPr lang="ar-MA" sz="3200" dirty="0" err="1">
                <a:latin typeface="Calibri"/>
                <a:ea typeface="Calibri"/>
                <a:cs typeface="Calibri"/>
                <a:sym typeface="Calibri"/>
              </a:rPr>
              <a:t>ﭐلْفُرْصَةُ</a:t>
            </a:r>
            <a:r>
              <a:rPr lang="ar-MA" sz="3200" dirty="0">
                <a:latin typeface="Calibri"/>
                <a:ea typeface="Calibri"/>
                <a:cs typeface="Calibri"/>
                <a:sym typeface="Calibri"/>
              </a:rPr>
              <a:t> لَهُ بِذَلِكَ، فالْإِنْسَانُ </a:t>
            </a:r>
            <a:r>
              <a:rPr lang="ar-MA" sz="3200" dirty="0" err="1">
                <a:latin typeface="Calibri"/>
                <a:ea typeface="Calibri"/>
                <a:cs typeface="Calibri"/>
                <a:sym typeface="Calibri"/>
              </a:rPr>
              <a:t>ﭐلَّذِي</a:t>
            </a:r>
            <a:r>
              <a:rPr lang="ar-MA" sz="3200" dirty="0">
                <a:latin typeface="Calibri"/>
                <a:ea typeface="Calibri"/>
                <a:cs typeface="Calibri"/>
                <a:sym typeface="Calibri"/>
              </a:rPr>
              <a:t> يَمْتَلِكُ مِقْدَارًا مِنَ </a:t>
            </a:r>
            <a:r>
              <a:rPr lang="ar-MA" sz="3200" dirty="0" err="1">
                <a:latin typeface="Calibri"/>
                <a:ea typeface="Calibri"/>
                <a:cs typeface="Calibri"/>
                <a:sym typeface="Calibri"/>
              </a:rPr>
              <a:t>ﭐلْمَالِ</a:t>
            </a:r>
            <a:r>
              <a:rPr lang="ar-MA" sz="3200" dirty="0">
                <a:latin typeface="Calibri"/>
                <a:ea typeface="Calibri"/>
                <a:cs typeface="Calibri"/>
                <a:sym typeface="Calibri"/>
              </a:rPr>
              <a:t> </a:t>
            </a:r>
            <a:r>
              <a:rPr lang="ar-MA" sz="3200" dirty="0" err="1">
                <a:latin typeface="Calibri"/>
                <a:ea typeface="Calibri"/>
                <a:cs typeface="Calibri"/>
                <a:sym typeface="Calibri"/>
              </a:rPr>
              <a:t>ﭐلْمُدَّخَرِ</a:t>
            </a:r>
            <a:r>
              <a:rPr lang="ar-MA" sz="3200" dirty="0">
                <a:latin typeface="Calibri"/>
                <a:ea typeface="Calibri"/>
                <a:cs typeface="Calibri"/>
                <a:sym typeface="Calibri"/>
              </a:rPr>
              <a:t>، سَتَأْتِيهِ </a:t>
            </a:r>
            <a:r>
              <a:rPr lang="ar-MA" sz="3200" dirty="0" err="1">
                <a:latin typeface="Calibri"/>
                <a:ea typeface="Calibri"/>
                <a:cs typeface="Calibri"/>
                <a:sym typeface="Calibri"/>
              </a:rPr>
              <a:t>ﭐلْفُرْصَةُ</a:t>
            </a:r>
            <a:r>
              <a:rPr lang="ar-MA" sz="3200" dirty="0">
                <a:latin typeface="Calibri"/>
                <a:ea typeface="Calibri"/>
                <a:cs typeface="Calibri"/>
                <a:sym typeface="Calibri"/>
              </a:rPr>
              <a:t> كَيْ يَسْتَخْدِمَهُ فِي اسْتِثْمَارَاتٍ مُرْبِحَةٍ. وبِمُرُورِ </a:t>
            </a:r>
            <a:r>
              <a:rPr lang="ar-MA" sz="3200" dirty="0" err="1">
                <a:latin typeface="Calibri"/>
                <a:ea typeface="Calibri"/>
                <a:cs typeface="Calibri"/>
                <a:sym typeface="Calibri"/>
              </a:rPr>
              <a:t>ﭐلسِّنِينِ</a:t>
            </a:r>
            <a:r>
              <a:rPr lang="ar-MA" sz="3200" dirty="0">
                <a:latin typeface="Calibri"/>
                <a:ea typeface="Calibri"/>
                <a:cs typeface="Calibri"/>
                <a:sym typeface="Calibri"/>
              </a:rPr>
              <a:t>، فَإِنَّ هَذَا </a:t>
            </a:r>
            <a:r>
              <a:rPr lang="ar-MA" sz="3200" dirty="0" err="1">
                <a:latin typeface="Calibri"/>
                <a:ea typeface="Calibri"/>
                <a:cs typeface="Calibri"/>
                <a:sym typeface="Calibri"/>
              </a:rPr>
              <a:t>ﭐلْمَالَ</a:t>
            </a:r>
            <a:r>
              <a:rPr lang="ar-MA" sz="3200" dirty="0">
                <a:latin typeface="Calibri"/>
                <a:ea typeface="Calibri"/>
                <a:cs typeface="Calibri"/>
                <a:sym typeface="Calibri"/>
              </a:rPr>
              <a:t> سَيَتَضَاعَفُ بِطَرِيقَةٍ مُذْهِلَةٍ.</a:t>
            </a:r>
            <a:endParaRPr dirty="0"/>
          </a:p>
          <a:p>
            <a:pPr marL="0" marR="139700" lvl="0" indent="0" algn="just" rtl="1">
              <a:lnSpc>
                <a:spcPct val="90000"/>
              </a:lnSpc>
              <a:spcBef>
                <a:spcPts val="215"/>
              </a:spcBef>
              <a:spcAft>
                <a:spcPts val="0"/>
              </a:spcAft>
              <a:buSzPts val="3000"/>
              <a:buNone/>
            </a:pPr>
            <a:endParaRPr sz="3200" dirty="0">
              <a:latin typeface="Calibri"/>
              <a:ea typeface="Calibri"/>
              <a:cs typeface="Calibri"/>
              <a:sym typeface="Calibri"/>
            </a:endParaRPr>
          </a:p>
        </p:txBody>
      </p:sp>
      <p:sp>
        <p:nvSpPr>
          <p:cNvPr id="822" name="Google Shape;822;p83"/>
          <p:cNvSpPr txBox="1"/>
          <p:nvPr/>
        </p:nvSpPr>
        <p:spPr>
          <a:xfrm>
            <a:off x="64108" y="268539"/>
            <a:ext cx="1362075" cy="4619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ar-MA" sz="2400" b="0" i="1" u="none" strike="noStrike" cap="none">
                <a:solidFill>
                  <a:schemeClr val="dk1"/>
                </a:solidFill>
                <a:latin typeface="Calibri"/>
                <a:ea typeface="Calibri"/>
                <a:cs typeface="Calibri"/>
                <a:sym typeface="Calibri"/>
              </a:rPr>
              <a:t>3/2</a:t>
            </a:r>
            <a:endParaRPr sz="2400" b="0" i="1" u="none" strike="noStrike" cap="none">
              <a:solidFill>
                <a:schemeClr val="dk1"/>
              </a:solidFill>
              <a:latin typeface="Calibri"/>
              <a:ea typeface="Calibri"/>
              <a:cs typeface="Calibri"/>
              <a:sym typeface="Calibri"/>
            </a:endParaRPr>
          </a:p>
        </p:txBody>
      </p:sp>
      <p:sp>
        <p:nvSpPr>
          <p:cNvPr id="823" name="Google Shape;823;p83"/>
          <p:cNvSpPr/>
          <p:nvPr/>
        </p:nvSpPr>
        <p:spPr>
          <a:xfrm flipH="1">
            <a:off x="11390313" y="127000"/>
            <a:ext cx="579437" cy="392113"/>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1" i="0" u="none" strike="noStrike" cap="none">
              <a:solidFill>
                <a:srgbClr val="7F7F7F"/>
              </a:solidFill>
              <a:latin typeface="Dosis"/>
              <a:ea typeface="Dosis"/>
              <a:cs typeface="Dosis"/>
              <a:sym typeface="Dosis"/>
            </a:endParaRPr>
          </a:p>
        </p:txBody>
      </p:sp>
    </p:spTree>
    <p:extLst>
      <p:ext uri="{BB962C8B-B14F-4D97-AF65-F5344CB8AC3E}">
        <p14:creationId xmlns:p14="http://schemas.microsoft.com/office/powerpoint/2010/main" val="36537537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19"/>
        <p:cNvGrpSpPr/>
        <p:nvPr/>
      </p:nvGrpSpPr>
      <p:grpSpPr>
        <a:xfrm>
          <a:off x="0" y="0"/>
          <a:ext cx="0" cy="0"/>
          <a:chOff x="0" y="0"/>
          <a:chExt cx="0" cy="0"/>
        </a:xfrm>
      </p:grpSpPr>
      <p:sp>
        <p:nvSpPr>
          <p:cNvPr id="820" name="Google Shape;820;p83"/>
          <p:cNvSpPr txBox="1">
            <a:spLocks noGrp="1"/>
          </p:cNvSpPr>
          <p:nvPr>
            <p:ph type="body" idx="1"/>
          </p:nvPr>
        </p:nvSpPr>
        <p:spPr>
          <a:xfrm>
            <a:off x="2441864" y="99221"/>
            <a:ext cx="4821382" cy="798768"/>
          </a:xfrm>
          <a:prstGeom prst="rect">
            <a:avLst/>
          </a:prstGeom>
          <a:noFill/>
          <a:ln>
            <a:noFill/>
          </a:ln>
        </p:spPr>
        <p:txBody>
          <a:bodyPr spcFirstLastPara="1" wrap="square" lIns="91425" tIns="45700" rIns="91425" bIns="45700" anchor="t" anchorCtr="0">
            <a:spAutoFit/>
          </a:bodyPr>
          <a:lstStyle/>
          <a:p>
            <a:pPr marL="0" lvl="0" indent="0" algn="ctr" rtl="1">
              <a:lnSpc>
                <a:spcPct val="107000"/>
              </a:lnSpc>
              <a:spcBef>
                <a:spcPts val="600"/>
              </a:spcBef>
              <a:spcAft>
                <a:spcPts val="800"/>
              </a:spcAft>
              <a:buClr>
                <a:schemeClr val="dk1"/>
              </a:buClr>
              <a:buSzPts val="3200"/>
              <a:buNone/>
            </a:pPr>
            <a:r>
              <a:rPr lang="ar-MA" sz="3200" b="1" i="0" u="none" strike="noStrike">
                <a:solidFill>
                  <a:srgbClr val="000000"/>
                </a:solidFill>
                <a:latin typeface="Calibri"/>
                <a:ea typeface="Calibri"/>
                <a:cs typeface="Calibri"/>
                <a:sym typeface="Calibri"/>
              </a:rPr>
              <a:t>اَلْقَوَانِينُ ﭐلْخَمْسَةُ لِلْمَالِ</a:t>
            </a:r>
            <a:endParaRPr sz="1400">
              <a:latin typeface="Calibri"/>
              <a:ea typeface="Calibri"/>
              <a:cs typeface="Calibri"/>
              <a:sym typeface="Calibri"/>
            </a:endParaRPr>
          </a:p>
        </p:txBody>
      </p:sp>
      <p:sp>
        <p:nvSpPr>
          <p:cNvPr id="821" name="Google Shape;821;p83"/>
          <p:cNvSpPr txBox="1">
            <a:spLocks noGrp="1"/>
          </p:cNvSpPr>
          <p:nvPr>
            <p:ph type="body" idx="2"/>
          </p:nvPr>
        </p:nvSpPr>
        <p:spPr>
          <a:xfrm>
            <a:off x="1959589" y="1658279"/>
            <a:ext cx="8272821" cy="3541442"/>
          </a:xfrm>
          <a:prstGeom prst="rect">
            <a:avLst/>
          </a:prstGeom>
          <a:noFill/>
          <a:ln>
            <a:noFill/>
          </a:ln>
        </p:spPr>
        <p:txBody>
          <a:bodyPr spcFirstLastPara="1" wrap="square" lIns="91425" tIns="45700" rIns="91425" bIns="45700" anchor="t" anchorCtr="0">
            <a:spAutoFit/>
          </a:bodyPr>
          <a:lstStyle/>
          <a:p>
            <a:pPr marL="0" marR="139700" lvl="0" indent="0" algn="just" rtl="1">
              <a:lnSpc>
                <a:spcPct val="100000"/>
              </a:lnSpc>
              <a:spcBef>
                <a:spcPts val="215"/>
              </a:spcBef>
              <a:spcAft>
                <a:spcPts val="0"/>
              </a:spcAft>
              <a:buSzPts val="3000"/>
              <a:buNone/>
            </a:pPr>
            <a:r>
              <a:rPr lang="ar-MA" sz="3200" b="1" dirty="0">
                <a:latin typeface="Calibri"/>
                <a:ea typeface="Calibri"/>
                <a:cs typeface="Calibri"/>
                <a:sym typeface="Calibri"/>
              </a:rPr>
              <a:t>اَلْقَانُونُ </a:t>
            </a:r>
            <a:r>
              <a:rPr lang="ar-MA" sz="3200" b="1" dirty="0" err="1">
                <a:latin typeface="Calibri"/>
                <a:ea typeface="Calibri"/>
                <a:cs typeface="Calibri"/>
                <a:sym typeface="Calibri"/>
              </a:rPr>
              <a:t>ﭐلثَّالِثُ</a:t>
            </a:r>
            <a:r>
              <a:rPr lang="ar-MA" sz="3200" b="1" dirty="0">
                <a:latin typeface="Calibri"/>
                <a:ea typeface="Calibri"/>
                <a:cs typeface="Calibri"/>
                <a:sym typeface="Calibri"/>
              </a:rPr>
              <a:t>: </a:t>
            </a:r>
            <a:r>
              <a:rPr lang="ar-MA" sz="3200" dirty="0">
                <a:latin typeface="Calibri"/>
                <a:ea typeface="Calibri"/>
                <a:cs typeface="Calibri"/>
                <a:sym typeface="Calibri"/>
              </a:rPr>
              <a:t>يَبْقَى </a:t>
            </a:r>
            <a:r>
              <a:rPr lang="ar-MA" sz="3200" dirty="0" err="1">
                <a:latin typeface="Calibri"/>
                <a:ea typeface="Calibri"/>
                <a:cs typeface="Calibri"/>
                <a:sym typeface="Calibri"/>
              </a:rPr>
              <a:t>ﭐلْمَالُ</a:t>
            </a:r>
            <a:r>
              <a:rPr lang="ar-MA" sz="3200" dirty="0">
                <a:latin typeface="Calibri"/>
                <a:ea typeface="Calibri"/>
                <a:cs typeface="Calibri"/>
                <a:sym typeface="Calibri"/>
              </a:rPr>
              <a:t> في حِمَايَةِ صَاحِبِهِ </a:t>
            </a:r>
            <a:r>
              <a:rPr lang="ar-MA" sz="3200" dirty="0" err="1">
                <a:latin typeface="Calibri"/>
                <a:ea typeface="Calibri"/>
                <a:cs typeface="Calibri"/>
                <a:sym typeface="Calibri"/>
              </a:rPr>
              <a:t>ﭐلْحَرِيصِ</a:t>
            </a:r>
            <a:r>
              <a:rPr lang="ar-MA" sz="3200" dirty="0">
                <a:latin typeface="Calibri"/>
                <a:ea typeface="Calibri"/>
                <a:cs typeface="Calibri"/>
                <a:sym typeface="Calibri"/>
              </a:rPr>
              <a:t> </a:t>
            </a:r>
            <a:r>
              <a:rPr lang="ar-MA" sz="3200" dirty="0" err="1">
                <a:latin typeface="Calibri"/>
                <a:ea typeface="Calibri"/>
                <a:cs typeface="Calibri"/>
                <a:sym typeface="Calibri"/>
              </a:rPr>
              <a:t>ﭐلَّذِي</a:t>
            </a:r>
            <a:r>
              <a:rPr lang="ar-MA" sz="3200" dirty="0">
                <a:latin typeface="Calibri"/>
                <a:ea typeface="Calibri"/>
                <a:cs typeface="Calibri"/>
                <a:sym typeface="Calibri"/>
              </a:rPr>
              <a:t> يَسْتَثْمِرُهُ فِي إِطَارِ </a:t>
            </a:r>
            <a:r>
              <a:rPr lang="ar-MA" sz="3200" dirty="0" err="1">
                <a:latin typeface="Calibri"/>
                <a:ea typeface="Calibri"/>
                <a:cs typeface="Calibri"/>
                <a:sym typeface="Calibri"/>
              </a:rPr>
              <a:t>ﭐلنُّصْحِ</a:t>
            </a:r>
            <a:r>
              <a:rPr lang="ar-MA" sz="3200" dirty="0">
                <a:latin typeface="Calibri"/>
                <a:ea typeface="Calibri"/>
                <a:cs typeface="Calibri"/>
                <a:sym typeface="Calibri"/>
              </a:rPr>
              <a:t> </a:t>
            </a:r>
            <a:r>
              <a:rPr lang="ar-MA" sz="3200" dirty="0" err="1">
                <a:latin typeface="Calibri"/>
                <a:ea typeface="Calibri"/>
                <a:cs typeface="Calibri"/>
                <a:sym typeface="Calibri"/>
              </a:rPr>
              <a:t>ﭐلَّذِي</a:t>
            </a:r>
            <a:r>
              <a:rPr lang="ar-MA" sz="3200" dirty="0">
                <a:latin typeface="Calibri"/>
                <a:ea typeface="Calibri"/>
                <a:cs typeface="Calibri"/>
                <a:sym typeface="Calibri"/>
              </a:rPr>
              <a:t> يُقَدِّمُهُ لَهُ </a:t>
            </a:r>
            <a:r>
              <a:rPr lang="ar-MA" sz="3200" dirty="0" err="1">
                <a:latin typeface="Calibri"/>
                <a:ea typeface="Calibri"/>
                <a:cs typeface="Calibri"/>
                <a:sym typeface="Calibri"/>
              </a:rPr>
              <a:t>ﭐلْبَارِعُونَ</a:t>
            </a:r>
            <a:r>
              <a:rPr lang="ar-MA" sz="3200" dirty="0">
                <a:latin typeface="Calibri"/>
                <a:ea typeface="Calibri"/>
                <a:cs typeface="Calibri"/>
                <a:sym typeface="Calibri"/>
              </a:rPr>
              <a:t> في </a:t>
            </a:r>
            <a:r>
              <a:rPr lang="ar-MA" sz="3200" dirty="0" err="1">
                <a:latin typeface="Calibri"/>
                <a:ea typeface="Calibri"/>
                <a:cs typeface="Calibri"/>
                <a:sym typeface="Calibri"/>
              </a:rPr>
              <a:t>ﭐلتَّعَامُلِ</a:t>
            </a:r>
            <a:r>
              <a:rPr lang="ar-MA" sz="3200" dirty="0">
                <a:latin typeface="Calibri"/>
                <a:ea typeface="Calibri"/>
                <a:cs typeface="Calibri"/>
                <a:sym typeface="Calibri"/>
              </a:rPr>
              <a:t> مَعَ </a:t>
            </a:r>
            <a:r>
              <a:rPr lang="ar-MA" sz="3200" dirty="0" err="1">
                <a:latin typeface="Calibri"/>
                <a:ea typeface="Calibri"/>
                <a:cs typeface="Calibri"/>
                <a:sym typeface="Calibri"/>
              </a:rPr>
              <a:t>ﭐلْمَالِ</a:t>
            </a:r>
            <a:r>
              <a:rPr lang="ar-MA" sz="3200" dirty="0">
                <a:latin typeface="Calibri"/>
                <a:ea typeface="Calibri"/>
                <a:cs typeface="Calibri"/>
                <a:sym typeface="Calibri"/>
              </a:rPr>
              <a:t>. فَالْإِنْسَانُ </a:t>
            </a:r>
            <a:r>
              <a:rPr lang="ar-MA" sz="3200" dirty="0" err="1">
                <a:latin typeface="Calibri"/>
                <a:ea typeface="Calibri"/>
                <a:cs typeface="Calibri"/>
                <a:sym typeface="Calibri"/>
              </a:rPr>
              <a:t>ﭐلَّذِي</a:t>
            </a:r>
            <a:r>
              <a:rPr lang="ar-MA" sz="3200" dirty="0">
                <a:latin typeface="Calibri"/>
                <a:ea typeface="Calibri"/>
                <a:cs typeface="Calibri"/>
                <a:sym typeface="Calibri"/>
              </a:rPr>
              <a:t> يَطْلُبُ نَصِيحَةَ </a:t>
            </a:r>
            <a:r>
              <a:rPr lang="ar-MA" sz="3200" dirty="0" err="1">
                <a:latin typeface="Calibri"/>
                <a:ea typeface="Calibri"/>
                <a:cs typeface="Calibri"/>
                <a:sym typeface="Calibri"/>
              </a:rPr>
              <a:t>ﭐلْأَذْكِيَّاءِ</a:t>
            </a:r>
            <a:r>
              <a:rPr lang="ar-MA" sz="3200" dirty="0">
                <a:latin typeface="Calibri"/>
                <a:ea typeface="Calibri"/>
                <a:cs typeface="Calibri"/>
                <a:sym typeface="Calibri"/>
              </a:rPr>
              <a:t> في </a:t>
            </a:r>
            <a:r>
              <a:rPr lang="ar-MA" sz="3200" dirty="0" err="1">
                <a:latin typeface="Calibri"/>
                <a:ea typeface="Calibri"/>
                <a:cs typeface="Calibri"/>
                <a:sym typeface="Calibri"/>
              </a:rPr>
              <a:t>ﭐلتَّعَامُلِ</a:t>
            </a:r>
            <a:r>
              <a:rPr lang="ar-MA" sz="3200" dirty="0">
                <a:latin typeface="Calibri"/>
                <a:ea typeface="Calibri"/>
                <a:cs typeface="Calibri"/>
                <a:sym typeface="Calibri"/>
              </a:rPr>
              <a:t> مَعَ </a:t>
            </a:r>
            <a:r>
              <a:rPr lang="ar-MA" sz="3200" dirty="0" err="1">
                <a:latin typeface="Calibri"/>
                <a:ea typeface="Calibri"/>
                <a:cs typeface="Calibri"/>
                <a:sym typeface="Calibri"/>
              </a:rPr>
              <a:t>ﭐلْمَالِ</a:t>
            </a:r>
            <a:r>
              <a:rPr lang="ar-MA" sz="3200" dirty="0">
                <a:latin typeface="Calibri"/>
                <a:ea typeface="Calibri"/>
                <a:cs typeface="Calibri"/>
                <a:sym typeface="Calibri"/>
              </a:rPr>
              <a:t>، سَيَتَعَلَّمُ سَرِيعًا، لَيْسَ فَقَط كيفيةَ تجنُّبِ تَعْرِيضِ ثَرْوَتِهِ لِلْخَطَرِ، ولَكِنْ أَيْضًا كَيْفِيَّةَ </a:t>
            </a:r>
            <a:r>
              <a:rPr lang="ar-MA" sz="3200" dirty="0" err="1">
                <a:latin typeface="Calibri"/>
                <a:ea typeface="Calibri"/>
                <a:cs typeface="Calibri"/>
                <a:sym typeface="Calibri"/>
              </a:rPr>
              <a:t>ﭐلْحِفَاظِ</a:t>
            </a:r>
            <a:r>
              <a:rPr lang="ar-MA" sz="3200" dirty="0">
                <a:latin typeface="Calibri"/>
                <a:ea typeface="Calibri"/>
                <a:cs typeface="Calibri"/>
                <a:sym typeface="Calibri"/>
              </a:rPr>
              <a:t> عَلَيْهَا بِأَمَانٍ، وكيْفِيَّةَ </a:t>
            </a:r>
            <a:r>
              <a:rPr lang="ar-MA" sz="3200" dirty="0" err="1">
                <a:latin typeface="Calibri"/>
                <a:ea typeface="Calibri"/>
                <a:cs typeface="Calibri"/>
                <a:sym typeface="Calibri"/>
              </a:rPr>
              <a:t>ﭐلِاسْتِمْتَاعِ</a:t>
            </a:r>
            <a:r>
              <a:rPr lang="ar-MA" sz="3200" dirty="0">
                <a:latin typeface="Calibri"/>
                <a:ea typeface="Calibri"/>
                <a:cs typeface="Calibri"/>
                <a:sym typeface="Calibri"/>
              </a:rPr>
              <a:t> بِطَرِيقَةٍ مُرْضِيَّةٍ بِزِيَادَتِهَا </a:t>
            </a:r>
            <a:r>
              <a:rPr lang="ar-MA" sz="3200" dirty="0" err="1">
                <a:latin typeface="Calibri"/>
                <a:ea typeface="Calibri"/>
                <a:cs typeface="Calibri"/>
                <a:sym typeface="Calibri"/>
              </a:rPr>
              <a:t>ﭐلْمُطَّرِدَةِ</a:t>
            </a:r>
            <a:r>
              <a:rPr lang="ar-MA" sz="3200" dirty="0">
                <a:latin typeface="Calibri"/>
                <a:ea typeface="Calibri"/>
                <a:cs typeface="Calibri"/>
                <a:sym typeface="Calibri"/>
              </a:rPr>
              <a:t>. </a:t>
            </a:r>
            <a:endParaRPr dirty="0"/>
          </a:p>
          <a:p>
            <a:pPr marL="0" marR="139700" lvl="0" indent="0" algn="just" rtl="1">
              <a:lnSpc>
                <a:spcPct val="90000"/>
              </a:lnSpc>
              <a:spcBef>
                <a:spcPts val="215"/>
              </a:spcBef>
              <a:spcAft>
                <a:spcPts val="0"/>
              </a:spcAft>
              <a:buSzPts val="3000"/>
              <a:buNone/>
            </a:pPr>
            <a:endParaRPr sz="3200" dirty="0">
              <a:latin typeface="Calibri"/>
              <a:ea typeface="Calibri"/>
              <a:cs typeface="Calibri"/>
              <a:sym typeface="Calibri"/>
            </a:endParaRPr>
          </a:p>
        </p:txBody>
      </p:sp>
      <p:sp>
        <p:nvSpPr>
          <p:cNvPr id="822" name="Google Shape;822;p83"/>
          <p:cNvSpPr txBox="1"/>
          <p:nvPr/>
        </p:nvSpPr>
        <p:spPr>
          <a:xfrm>
            <a:off x="64108" y="268539"/>
            <a:ext cx="1362075" cy="4619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ar-MA" sz="2400" b="0" i="1" u="none" strike="noStrike" cap="none">
                <a:solidFill>
                  <a:schemeClr val="dk1"/>
                </a:solidFill>
                <a:latin typeface="Calibri"/>
                <a:ea typeface="Calibri"/>
                <a:cs typeface="Calibri"/>
                <a:sym typeface="Calibri"/>
              </a:rPr>
              <a:t>3/2</a:t>
            </a:r>
            <a:endParaRPr sz="2400" b="0" i="1" u="none" strike="noStrike" cap="none">
              <a:solidFill>
                <a:schemeClr val="dk1"/>
              </a:solidFill>
              <a:latin typeface="Calibri"/>
              <a:ea typeface="Calibri"/>
              <a:cs typeface="Calibri"/>
              <a:sym typeface="Calibri"/>
            </a:endParaRPr>
          </a:p>
        </p:txBody>
      </p:sp>
      <p:sp>
        <p:nvSpPr>
          <p:cNvPr id="823" name="Google Shape;823;p83"/>
          <p:cNvSpPr/>
          <p:nvPr/>
        </p:nvSpPr>
        <p:spPr>
          <a:xfrm flipH="1">
            <a:off x="11390313" y="127000"/>
            <a:ext cx="579437" cy="392113"/>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1" i="0" u="none" strike="noStrike" cap="none">
              <a:solidFill>
                <a:srgbClr val="7F7F7F"/>
              </a:solidFill>
              <a:latin typeface="Dosis"/>
              <a:ea typeface="Dosis"/>
              <a:cs typeface="Dosis"/>
              <a:sym typeface="Dosis"/>
            </a:endParaRPr>
          </a:p>
        </p:txBody>
      </p:sp>
    </p:spTree>
    <p:extLst>
      <p:ext uri="{BB962C8B-B14F-4D97-AF65-F5344CB8AC3E}">
        <p14:creationId xmlns:p14="http://schemas.microsoft.com/office/powerpoint/2010/main" val="42524441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28"/>
        <p:cNvGrpSpPr/>
        <p:nvPr/>
      </p:nvGrpSpPr>
      <p:grpSpPr>
        <a:xfrm>
          <a:off x="0" y="0"/>
          <a:ext cx="0" cy="0"/>
          <a:chOff x="0" y="0"/>
          <a:chExt cx="0" cy="0"/>
        </a:xfrm>
      </p:grpSpPr>
      <p:sp>
        <p:nvSpPr>
          <p:cNvPr id="829" name="Google Shape;829;p44"/>
          <p:cNvSpPr/>
          <p:nvPr/>
        </p:nvSpPr>
        <p:spPr>
          <a:xfrm>
            <a:off x="0" y="401012"/>
            <a:ext cx="12192000" cy="6858000"/>
          </a:xfrm>
          <a:prstGeom prst="rect">
            <a:avLst/>
          </a:prstGeom>
          <a:solidFill>
            <a:srgbClr val="FFF2CC"/>
          </a:solidFill>
          <a:ln w="12700" cap="flat" cmpd="sng">
            <a:solidFill>
              <a:schemeClr val="accent6"/>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195263" algn="just" rtl="1">
              <a:lnSpc>
                <a:spcPct val="150000"/>
              </a:lnSpc>
              <a:spcBef>
                <a:spcPts val="0"/>
              </a:spcBef>
              <a:spcAft>
                <a:spcPts val="0"/>
              </a:spcAft>
              <a:buClr>
                <a:srgbClr val="000000"/>
              </a:buClr>
              <a:buSzPts val="3200"/>
              <a:buFont typeface="Arial"/>
              <a:buNone/>
            </a:pPr>
            <a:endParaRPr sz="3200" b="0" i="0" u="none" strike="noStrike" cap="none">
              <a:solidFill>
                <a:srgbClr val="000000"/>
              </a:solidFill>
              <a:latin typeface="Simplified Arabic"/>
              <a:ea typeface="Simplified Arabic"/>
              <a:cs typeface="Simplified Arabic"/>
              <a:sym typeface="Simplified Arabic"/>
            </a:endParaRPr>
          </a:p>
        </p:txBody>
      </p:sp>
      <p:sp>
        <p:nvSpPr>
          <p:cNvPr id="830" name="Google Shape;830;p44"/>
          <p:cNvSpPr txBox="1"/>
          <p:nvPr/>
        </p:nvSpPr>
        <p:spPr>
          <a:xfrm>
            <a:off x="1651818" y="2280890"/>
            <a:ext cx="9035971" cy="3098244"/>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None/>
            </a:pPr>
            <a:r>
              <a:rPr lang="ar-MA" sz="2800" b="1" i="0" u="none" strike="noStrike" cap="none" dirty="0">
                <a:solidFill>
                  <a:srgbClr val="000000"/>
                </a:solidFill>
                <a:latin typeface="Calibri"/>
                <a:ea typeface="Calibri"/>
                <a:cs typeface="Calibri"/>
                <a:sym typeface="Calibri"/>
              </a:rPr>
              <a:t>اَلْقَانُونُ </a:t>
            </a:r>
            <a:r>
              <a:rPr lang="ar-MA" sz="2800" b="1" i="0" u="none" strike="noStrike" cap="none" dirty="0" err="1">
                <a:solidFill>
                  <a:srgbClr val="000000"/>
                </a:solidFill>
                <a:latin typeface="Calibri"/>
                <a:ea typeface="Calibri"/>
                <a:cs typeface="Calibri"/>
                <a:sym typeface="Calibri"/>
              </a:rPr>
              <a:t>ﭐلرَّابِعُ</a:t>
            </a:r>
            <a:r>
              <a:rPr lang="ar-MA" sz="2800" b="1" i="0" u="none" strike="noStrike" cap="none" dirty="0">
                <a:solidFill>
                  <a:srgbClr val="000000"/>
                </a:solidFill>
                <a:latin typeface="Calibri"/>
                <a:ea typeface="Calibri"/>
                <a:cs typeface="Calibri"/>
                <a:sym typeface="Calibri"/>
              </a:rPr>
              <a:t>: </a:t>
            </a:r>
            <a:r>
              <a:rPr lang="ar-MA" sz="2800" b="0" i="0" u="none" strike="noStrike" cap="none" dirty="0">
                <a:solidFill>
                  <a:srgbClr val="000000"/>
                </a:solidFill>
                <a:latin typeface="Calibri"/>
                <a:ea typeface="Calibri"/>
                <a:cs typeface="Calibri"/>
                <a:sym typeface="Calibri"/>
              </a:rPr>
              <a:t>يَفِرُّ  </a:t>
            </a:r>
            <a:r>
              <a:rPr lang="ar-MA" sz="2800" b="0" i="0" u="none" strike="noStrike" cap="none" dirty="0" err="1">
                <a:solidFill>
                  <a:srgbClr val="000000"/>
                </a:solidFill>
                <a:latin typeface="Calibri"/>
                <a:ea typeface="Calibri"/>
                <a:cs typeface="Calibri"/>
                <a:sym typeface="Calibri"/>
              </a:rPr>
              <a:t>ﭐلْمَالُ</a:t>
            </a:r>
            <a:r>
              <a:rPr lang="ar-MA" sz="2800" b="0" i="0" u="none" strike="noStrike" cap="none" dirty="0">
                <a:solidFill>
                  <a:srgbClr val="000000"/>
                </a:solidFill>
                <a:latin typeface="Calibri"/>
                <a:ea typeface="Calibri"/>
                <a:cs typeface="Calibri"/>
                <a:sym typeface="Calibri"/>
              </a:rPr>
              <a:t> سَرِيعًا مِنْ بَيْنِ يَدَي </a:t>
            </a:r>
            <a:r>
              <a:rPr lang="ar-MA" sz="2800" b="0" i="0" u="none" strike="noStrike" cap="none" dirty="0" err="1">
                <a:solidFill>
                  <a:srgbClr val="000000"/>
                </a:solidFill>
                <a:latin typeface="Calibri"/>
                <a:ea typeface="Calibri"/>
                <a:cs typeface="Calibri"/>
                <a:sym typeface="Calibri"/>
              </a:rPr>
              <a:t>ﭐلْإِنْسَانِ</a:t>
            </a:r>
            <a:r>
              <a:rPr lang="ar-MA" sz="2800" b="0" i="0" u="none" strike="noStrike" cap="none" dirty="0">
                <a:solidFill>
                  <a:srgbClr val="000000"/>
                </a:solidFill>
                <a:latin typeface="Calibri"/>
                <a:ea typeface="Calibri"/>
                <a:cs typeface="Calibri"/>
                <a:sym typeface="Calibri"/>
              </a:rPr>
              <a:t> </a:t>
            </a:r>
            <a:r>
              <a:rPr lang="ar-MA" sz="2800" b="0" i="0" u="none" strike="noStrike" cap="none" dirty="0" err="1">
                <a:solidFill>
                  <a:srgbClr val="000000"/>
                </a:solidFill>
                <a:latin typeface="Calibri"/>
                <a:ea typeface="Calibri"/>
                <a:cs typeface="Calibri"/>
                <a:sym typeface="Calibri"/>
              </a:rPr>
              <a:t>ﭐلَّذِي</a:t>
            </a:r>
            <a:r>
              <a:rPr lang="ar-MA" sz="2800" b="0" i="0" u="none" strike="noStrike" cap="none" dirty="0">
                <a:solidFill>
                  <a:srgbClr val="000000"/>
                </a:solidFill>
                <a:latin typeface="Calibri"/>
                <a:ea typeface="Calibri"/>
                <a:cs typeface="Calibri"/>
                <a:sym typeface="Calibri"/>
              </a:rPr>
              <a:t> يَسْتَثْمِرُهُ في أَعْمَالٍ وأَغْرَاضٍ يَجْهَلُهَا. إنَّ مَنْ يَمْلِكُ </a:t>
            </a:r>
            <a:r>
              <a:rPr lang="ar-MA" sz="2800" b="0" i="0" u="none" strike="noStrike" cap="none" dirty="0" err="1">
                <a:solidFill>
                  <a:srgbClr val="000000"/>
                </a:solidFill>
                <a:latin typeface="Calibri"/>
                <a:ea typeface="Calibri"/>
                <a:cs typeface="Calibri"/>
                <a:sym typeface="Calibri"/>
              </a:rPr>
              <a:t>ﭐلْمَالَ</a:t>
            </a:r>
            <a:r>
              <a:rPr lang="ar-MA" sz="2800" b="0" i="0" u="none" strike="noStrike" cap="none" dirty="0">
                <a:solidFill>
                  <a:srgbClr val="000000"/>
                </a:solidFill>
                <a:latin typeface="Calibri"/>
                <a:ea typeface="Calibri"/>
                <a:cs typeface="Calibri"/>
                <a:sym typeface="Calibri"/>
              </a:rPr>
              <a:t> ولَيْسَتْ لَدَيْهِ </a:t>
            </a:r>
            <a:r>
              <a:rPr lang="ar-MA" sz="2800" b="0" i="0" u="none" strike="noStrike" cap="none" dirty="0" err="1">
                <a:solidFill>
                  <a:srgbClr val="000000"/>
                </a:solidFill>
                <a:latin typeface="Calibri"/>
                <a:ea typeface="Calibri"/>
                <a:cs typeface="Calibri"/>
                <a:sym typeface="Calibri"/>
              </a:rPr>
              <a:t>ﭐلْمَهَارَة</a:t>
            </a:r>
            <a:r>
              <a:rPr lang="ar-MA" sz="2800" b="0" i="0" u="none" strike="noStrike" cap="none" dirty="0">
                <a:solidFill>
                  <a:srgbClr val="000000"/>
                </a:solidFill>
                <a:latin typeface="Calibri"/>
                <a:ea typeface="Calibri"/>
                <a:cs typeface="Calibri"/>
                <a:sym typeface="Calibri"/>
              </a:rPr>
              <a:t> فِي </a:t>
            </a:r>
            <a:r>
              <a:rPr lang="ar-MA" sz="2800" b="0" i="0" u="none" strike="noStrike" cap="none" dirty="0" err="1">
                <a:solidFill>
                  <a:srgbClr val="000000"/>
                </a:solidFill>
                <a:latin typeface="Calibri"/>
                <a:ea typeface="Calibri"/>
                <a:cs typeface="Calibri"/>
                <a:sym typeface="Calibri"/>
              </a:rPr>
              <a:t>ﭐلتَّعَامُلِ</a:t>
            </a:r>
            <a:r>
              <a:rPr lang="ar-MA" sz="2800" b="0" i="0" u="none" strike="noStrike" cap="none" dirty="0">
                <a:solidFill>
                  <a:srgbClr val="000000"/>
                </a:solidFill>
                <a:latin typeface="Calibri"/>
                <a:ea typeface="Calibri"/>
                <a:cs typeface="Calibri"/>
                <a:sym typeface="Calibri"/>
              </a:rPr>
              <a:t> مَعَهُ، سَتَبْدُو كَثِيرٌ مِنَ </a:t>
            </a:r>
            <a:r>
              <a:rPr lang="ar-MA" sz="2800" b="0" i="0" u="none" strike="noStrike" cap="none" dirty="0" err="1">
                <a:solidFill>
                  <a:srgbClr val="000000"/>
                </a:solidFill>
                <a:latin typeface="Calibri"/>
                <a:ea typeface="Calibri"/>
                <a:cs typeface="Calibri"/>
                <a:sym typeface="Calibri"/>
              </a:rPr>
              <a:t>ﭐلِاسْتِخْدَامَاتِ</a:t>
            </a:r>
            <a:r>
              <a:rPr lang="ar-MA" sz="2800" b="0" i="0" u="none" strike="noStrike" cap="none" dirty="0">
                <a:solidFill>
                  <a:srgbClr val="000000"/>
                </a:solidFill>
                <a:latin typeface="Calibri"/>
                <a:ea typeface="Calibri"/>
                <a:cs typeface="Calibri"/>
                <a:sym typeface="Calibri"/>
              </a:rPr>
              <a:t> مُرْبِحَةً أَمَامَهُ، ولَكِنْ فِي أَحْيَانٍ كَثِيرَةٍ تَكُونُ مَحْفُوفَةً بِمَخَاطِرِ </a:t>
            </a:r>
            <a:r>
              <a:rPr lang="ar-MA" sz="2800" b="0" i="0" u="none" strike="noStrike" cap="none" dirty="0" err="1">
                <a:solidFill>
                  <a:srgbClr val="000000"/>
                </a:solidFill>
                <a:latin typeface="Calibri"/>
                <a:ea typeface="Calibri"/>
                <a:cs typeface="Calibri"/>
                <a:sym typeface="Calibri"/>
              </a:rPr>
              <a:t>ﭐلْخَسَارَةِ</a:t>
            </a:r>
            <a:r>
              <a:rPr lang="ar-MA" sz="2800" b="0" i="0" u="none" strike="noStrike" cap="none" dirty="0">
                <a:solidFill>
                  <a:srgbClr val="000000"/>
                </a:solidFill>
                <a:latin typeface="Calibri"/>
                <a:ea typeface="Calibri"/>
                <a:cs typeface="Calibri"/>
                <a:sym typeface="Calibri"/>
              </a:rPr>
              <a:t>؛ لِذَا فَإِنَّ قَلِيلَ </a:t>
            </a:r>
            <a:r>
              <a:rPr lang="ar-MA" sz="2800" b="0" i="0" u="none" strike="noStrike" cap="none" dirty="0" err="1">
                <a:solidFill>
                  <a:srgbClr val="000000"/>
                </a:solidFill>
                <a:latin typeface="Calibri"/>
                <a:ea typeface="Calibri"/>
                <a:cs typeface="Calibri"/>
                <a:sym typeface="Calibri"/>
              </a:rPr>
              <a:t>ﭐلْخِبْرَةِ</a:t>
            </a:r>
            <a:r>
              <a:rPr lang="ar-MA" sz="2800" b="0" i="0" u="none" strike="noStrike" cap="none" dirty="0">
                <a:solidFill>
                  <a:srgbClr val="000000"/>
                </a:solidFill>
                <a:latin typeface="Calibri"/>
                <a:ea typeface="Calibri"/>
                <a:cs typeface="Calibri"/>
                <a:sym typeface="Calibri"/>
              </a:rPr>
              <a:t> </a:t>
            </a:r>
            <a:r>
              <a:rPr lang="ar-MA" sz="2800" b="0" i="0" u="none" strike="noStrike" cap="none" dirty="0" err="1">
                <a:solidFill>
                  <a:srgbClr val="000000"/>
                </a:solidFill>
                <a:latin typeface="Calibri"/>
                <a:ea typeface="Calibri"/>
                <a:cs typeface="Calibri"/>
                <a:sym typeface="Calibri"/>
              </a:rPr>
              <a:t>ﭐلَّذِي</a:t>
            </a:r>
            <a:r>
              <a:rPr lang="ar-MA" sz="2800" b="0" i="0" u="none" strike="noStrike" cap="none" dirty="0">
                <a:solidFill>
                  <a:srgbClr val="000000"/>
                </a:solidFill>
                <a:latin typeface="Calibri"/>
                <a:ea typeface="Calibri"/>
                <a:cs typeface="Calibri"/>
                <a:sym typeface="Calibri"/>
              </a:rPr>
              <a:t> يَمْلِكُ </a:t>
            </a:r>
            <a:r>
              <a:rPr lang="ar-MA" sz="2800" b="0" i="0" u="none" strike="noStrike" cap="none" dirty="0" err="1">
                <a:solidFill>
                  <a:srgbClr val="000000"/>
                </a:solidFill>
                <a:latin typeface="Calibri"/>
                <a:ea typeface="Calibri"/>
                <a:cs typeface="Calibri"/>
                <a:sym typeface="Calibri"/>
              </a:rPr>
              <a:t>ﭐلْمَالَ</a:t>
            </a:r>
            <a:r>
              <a:rPr lang="ar-MA" sz="2800" b="0" i="0" u="none" strike="noStrike" cap="none" dirty="0">
                <a:solidFill>
                  <a:srgbClr val="000000"/>
                </a:solidFill>
                <a:latin typeface="Calibri"/>
                <a:ea typeface="Calibri"/>
                <a:cs typeface="Calibri"/>
                <a:sym typeface="Calibri"/>
              </a:rPr>
              <a:t> ويَعْتَمِدُ رَأْيَهُ </a:t>
            </a:r>
            <a:r>
              <a:rPr lang="ar-MA" sz="2800" b="0" i="0" u="none" strike="noStrike" cap="none" dirty="0" err="1">
                <a:solidFill>
                  <a:srgbClr val="000000"/>
                </a:solidFill>
                <a:latin typeface="Calibri"/>
                <a:ea typeface="Calibri"/>
                <a:cs typeface="Calibri"/>
                <a:sym typeface="Calibri"/>
              </a:rPr>
              <a:t>ﭐلشَّخْصِيَّ</a:t>
            </a:r>
            <a:r>
              <a:rPr lang="ar-MA" sz="2800" b="0" i="0" u="none" strike="noStrike" cap="none" dirty="0">
                <a:solidFill>
                  <a:srgbClr val="000000"/>
                </a:solidFill>
                <a:latin typeface="Calibri"/>
                <a:ea typeface="Calibri"/>
                <a:cs typeface="Calibri"/>
                <a:sym typeface="Calibri"/>
              </a:rPr>
              <a:t> فَقَطْ، قَدْ يَدْفَعُ ثَرْوَتَهُ ثَمَنًا لِقِلَّةِ خِبْرَتِهِ.</a:t>
            </a:r>
            <a:endParaRPr dirty="0"/>
          </a:p>
          <a:p>
            <a:pPr marL="0" marR="0" lvl="0" indent="0" algn="just" rtl="1">
              <a:lnSpc>
                <a:spcPct val="100000"/>
              </a:lnSpc>
              <a:spcBef>
                <a:spcPts val="800"/>
              </a:spcBef>
              <a:spcAft>
                <a:spcPts val="800"/>
              </a:spcAft>
              <a:buNone/>
            </a:pPr>
            <a:r>
              <a:rPr lang="ar-MA" sz="2800" b="0" i="0" u="none" strike="noStrike" cap="none" dirty="0">
                <a:solidFill>
                  <a:srgbClr val="000000"/>
                </a:solidFill>
                <a:latin typeface="Calibri"/>
                <a:ea typeface="Calibri"/>
                <a:cs typeface="Calibri"/>
                <a:sym typeface="Calibri"/>
              </a:rPr>
              <a:t>   </a:t>
            </a:r>
            <a:br>
              <a:rPr lang="ar-MA" sz="4000" b="0" i="0" u="none" strike="noStrike" cap="none" dirty="0">
                <a:solidFill>
                  <a:srgbClr val="000000"/>
                </a:solidFill>
                <a:latin typeface="Arial"/>
                <a:ea typeface="Arial"/>
                <a:cs typeface="Arial"/>
                <a:sym typeface="Arial"/>
              </a:rPr>
            </a:br>
            <a:endParaRPr sz="1400" b="1" i="0" u="none" strike="noStrike" cap="none" dirty="0">
              <a:solidFill>
                <a:srgbClr val="000000"/>
              </a:solidFill>
              <a:latin typeface="Arial"/>
              <a:ea typeface="Arial"/>
              <a:cs typeface="Arial"/>
              <a:sym typeface="Arial"/>
            </a:endParaRPr>
          </a:p>
        </p:txBody>
      </p:sp>
      <p:sp>
        <p:nvSpPr>
          <p:cNvPr id="831" name="Google Shape;831;p44"/>
          <p:cNvSpPr/>
          <p:nvPr/>
        </p:nvSpPr>
        <p:spPr>
          <a:xfrm>
            <a:off x="0" y="0"/>
            <a:ext cx="12192000" cy="802024"/>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32" name="Google Shape;832;p44"/>
          <p:cNvSpPr txBox="1"/>
          <p:nvPr/>
        </p:nvSpPr>
        <p:spPr>
          <a:xfrm>
            <a:off x="0" y="127000"/>
            <a:ext cx="1362075" cy="4619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ar-MA" sz="2400" b="0" i="1" u="none" strike="noStrike" cap="none">
                <a:solidFill>
                  <a:schemeClr val="dk1"/>
                </a:solidFill>
                <a:latin typeface="Calibri"/>
                <a:ea typeface="Calibri"/>
                <a:cs typeface="Calibri"/>
                <a:sym typeface="Calibri"/>
              </a:rPr>
              <a:t>3/3</a:t>
            </a:r>
            <a:endParaRPr sz="2400" b="0" i="1" u="none" strike="noStrike" cap="none">
              <a:solidFill>
                <a:schemeClr val="dk1"/>
              </a:solidFill>
              <a:latin typeface="Calibri"/>
              <a:ea typeface="Calibri"/>
              <a:cs typeface="Calibri"/>
              <a:sym typeface="Calibri"/>
            </a:endParaRPr>
          </a:p>
        </p:txBody>
      </p:sp>
      <p:sp>
        <p:nvSpPr>
          <p:cNvPr id="833" name="Google Shape;833;p44"/>
          <p:cNvSpPr/>
          <p:nvPr/>
        </p:nvSpPr>
        <p:spPr>
          <a:xfrm flipH="1">
            <a:off x="11390313" y="127000"/>
            <a:ext cx="579437" cy="392113"/>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1" i="0" u="none" strike="noStrike" cap="none">
              <a:solidFill>
                <a:srgbClr val="7F7F7F"/>
              </a:solidFill>
              <a:latin typeface="Dosis"/>
              <a:ea typeface="Dosis"/>
              <a:cs typeface="Dosis"/>
              <a:sym typeface="Dosis"/>
            </a:endParaRPr>
          </a:p>
        </p:txBody>
      </p:sp>
      <p:sp>
        <p:nvSpPr>
          <p:cNvPr id="834" name="Google Shape;834;p44"/>
          <p:cNvSpPr/>
          <p:nvPr/>
        </p:nvSpPr>
        <p:spPr>
          <a:xfrm>
            <a:off x="3408217" y="-76328"/>
            <a:ext cx="4196443" cy="798768"/>
          </a:xfrm>
          <a:prstGeom prst="rect">
            <a:avLst/>
          </a:prstGeom>
          <a:noFill/>
          <a:ln>
            <a:noFill/>
          </a:ln>
        </p:spPr>
        <p:txBody>
          <a:bodyPr spcFirstLastPara="1" wrap="square" lIns="91425" tIns="45700" rIns="91425" bIns="45700" anchor="t" anchorCtr="0">
            <a:spAutoFit/>
          </a:bodyPr>
          <a:lstStyle/>
          <a:p>
            <a:pPr marL="0" marR="0" lvl="0" indent="0" algn="ctr" rtl="1">
              <a:lnSpc>
                <a:spcPct val="107000"/>
              </a:lnSpc>
              <a:spcBef>
                <a:spcPts val="600"/>
              </a:spcBef>
              <a:spcAft>
                <a:spcPts val="800"/>
              </a:spcAft>
              <a:buClr>
                <a:schemeClr val="dk1"/>
              </a:buClr>
              <a:buSzPts val="3200"/>
              <a:buFont typeface="Arial"/>
              <a:buNone/>
            </a:pPr>
            <a:r>
              <a:rPr lang="ar-MA" sz="3200" b="1" i="0" u="none" strike="noStrike" cap="none">
                <a:solidFill>
                  <a:srgbClr val="000000"/>
                </a:solidFill>
                <a:latin typeface="Calibri"/>
                <a:ea typeface="Calibri"/>
                <a:cs typeface="Calibri"/>
                <a:sym typeface="Calibri"/>
              </a:rPr>
              <a:t>اَلْقَوَانِينُ ﭐلْخَمْسَةُ لِلْمَالِ</a:t>
            </a:r>
            <a:endParaRPr sz="14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1845875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28"/>
        <p:cNvGrpSpPr/>
        <p:nvPr/>
      </p:nvGrpSpPr>
      <p:grpSpPr>
        <a:xfrm>
          <a:off x="0" y="0"/>
          <a:ext cx="0" cy="0"/>
          <a:chOff x="0" y="0"/>
          <a:chExt cx="0" cy="0"/>
        </a:xfrm>
      </p:grpSpPr>
      <p:sp>
        <p:nvSpPr>
          <p:cNvPr id="829" name="Google Shape;829;p44"/>
          <p:cNvSpPr/>
          <p:nvPr/>
        </p:nvSpPr>
        <p:spPr>
          <a:xfrm>
            <a:off x="0" y="0"/>
            <a:ext cx="12192000" cy="6858000"/>
          </a:xfrm>
          <a:prstGeom prst="rect">
            <a:avLst/>
          </a:prstGeom>
          <a:solidFill>
            <a:srgbClr val="FFF2CC"/>
          </a:solidFill>
          <a:ln w="12700" cap="flat" cmpd="sng">
            <a:solidFill>
              <a:schemeClr val="accent6"/>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195263" algn="just" rtl="1">
              <a:lnSpc>
                <a:spcPct val="150000"/>
              </a:lnSpc>
              <a:spcBef>
                <a:spcPts val="0"/>
              </a:spcBef>
              <a:spcAft>
                <a:spcPts val="0"/>
              </a:spcAft>
              <a:buClr>
                <a:srgbClr val="000000"/>
              </a:buClr>
              <a:buSzPts val="3200"/>
              <a:buFont typeface="Arial"/>
              <a:buNone/>
            </a:pPr>
            <a:endParaRPr sz="3200" b="0" i="0" u="none" strike="noStrike" cap="none">
              <a:solidFill>
                <a:srgbClr val="000000"/>
              </a:solidFill>
              <a:latin typeface="Simplified Arabic"/>
              <a:ea typeface="Simplified Arabic"/>
              <a:cs typeface="Simplified Arabic"/>
              <a:sym typeface="Simplified Arabic"/>
            </a:endParaRPr>
          </a:p>
        </p:txBody>
      </p:sp>
      <p:sp>
        <p:nvSpPr>
          <p:cNvPr id="830" name="Google Shape;830;p44"/>
          <p:cNvSpPr txBox="1"/>
          <p:nvPr/>
        </p:nvSpPr>
        <p:spPr>
          <a:xfrm>
            <a:off x="1995948" y="1111339"/>
            <a:ext cx="8662220" cy="5755381"/>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800"/>
              </a:spcBef>
              <a:spcAft>
                <a:spcPts val="0"/>
              </a:spcAft>
              <a:buNone/>
            </a:pPr>
            <a:r>
              <a:rPr lang="ar-MA" sz="2800" b="1" i="0" u="none" strike="noStrike" cap="none" dirty="0">
                <a:solidFill>
                  <a:srgbClr val="000000"/>
                </a:solidFill>
                <a:latin typeface="Calibri"/>
                <a:ea typeface="Calibri"/>
                <a:cs typeface="Calibri"/>
                <a:sym typeface="Calibri"/>
              </a:rPr>
              <a:t>اَلْقَانُونُ </a:t>
            </a:r>
            <a:r>
              <a:rPr lang="ar-MA" sz="2800" b="1" i="0" u="none" strike="noStrike" cap="none" dirty="0" err="1">
                <a:solidFill>
                  <a:srgbClr val="000000"/>
                </a:solidFill>
                <a:latin typeface="Calibri"/>
                <a:ea typeface="Calibri"/>
                <a:cs typeface="Calibri"/>
                <a:sym typeface="Calibri"/>
              </a:rPr>
              <a:t>ﭐلْخَامِسُ</a:t>
            </a:r>
            <a:r>
              <a:rPr lang="ar-MA" sz="2800" b="1" i="0" u="none" strike="noStrike" cap="none" dirty="0">
                <a:solidFill>
                  <a:srgbClr val="000000"/>
                </a:solidFill>
                <a:latin typeface="Calibri"/>
                <a:ea typeface="Calibri"/>
                <a:cs typeface="Calibri"/>
                <a:sym typeface="Calibri"/>
              </a:rPr>
              <a:t>: </a:t>
            </a:r>
            <a:r>
              <a:rPr lang="ar-MA" sz="2800" b="0" i="0" u="none" strike="noStrike" cap="none" dirty="0">
                <a:solidFill>
                  <a:srgbClr val="000000"/>
                </a:solidFill>
                <a:latin typeface="Calibri"/>
                <a:ea typeface="Calibri"/>
                <a:cs typeface="Calibri"/>
                <a:sym typeface="Calibri"/>
              </a:rPr>
              <a:t>يَفِرُّ </a:t>
            </a:r>
            <a:r>
              <a:rPr lang="ar-MA" sz="2800" b="0" i="0" u="none" strike="noStrike" cap="none" dirty="0" err="1">
                <a:solidFill>
                  <a:srgbClr val="000000"/>
                </a:solidFill>
                <a:latin typeface="Calibri"/>
                <a:ea typeface="Calibri"/>
                <a:cs typeface="Calibri"/>
                <a:sym typeface="Calibri"/>
              </a:rPr>
              <a:t>ﭐلْمَالُ</a:t>
            </a:r>
            <a:r>
              <a:rPr lang="ar-MA" sz="2800" b="0" i="0" u="none" strike="noStrike" cap="none" dirty="0">
                <a:solidFill>
                  <a:srgbClr val="000000"/>
                </a:solidFill>
                <a:latin typeface="Calibri"/>
                <a:ea typeface="Calibri"/>
                <a:cs typeface="Calibri"/>
                <a:sym typeface="Calibri"/>
              </a:rPr>
              <a:t> مِنَ </a:t>
            </a:r>
            <a:r>
              <a:rPr lang="ar-MA" sz="2800" b="0" i="0" u="none" strike="noStrike" cap="none" dirty="0" err="1">
                <a:solidFill>
                  <a:srgbClr val="000000"/>
                </a:solidFill>
                <a:latin typeface="Calibri"/>
                <a:ea typeface="Calibri"/>
                <a:cs typeface="Calibri"/>
                <a:sym typeface="Calibri"/>
              </a:rPr>
              <a:t>ﭐلْإِنْسَانِ</a:t>
            </a:r>
            <a:r>
              <a:rPr lang="ar-MA" sz="2800" b="0" i="0" u="none" strike="noStrike" cap="none" dirty="0">
                <a:solidFill>
                  <a:srgbClr val="000000"/>
                </a:solidFill>
                <a:latin typeface="Calibri"/>
                <a:ea typeface="Calibri"/>
                <a:cs typeface="Calibri"/>
                <a:sym typeface="Calibri"/>
              </a:rPr>
              <a:t> </a:t>
            </a:r>
            <a:r>
              <a:rPr lang="ar-MA" sz="2800" b="0" i="0" u="none" strike="noStrike" cap="none" dirty="0" err="1">
                <a:solidFill>
                  <a:srgbClr val="000000"/>
                </a:solidFill>
                <a:latin typeface="Calibri"/>
                <a:ea typeface="Calibri"/>
                <a:cs typeface="Calibri"/>
                <a:sym typeface="Calibri"/>
              </a:rPr>
              <a:t>ﭐلَّذِي</a:t>
            </a:r>
            <a:r>
              <a:rPr lang="ar-MA" sz="2800" b="0" i="0" u="none" strike="noStrike" cap="none" dirty="0">
                <a:solidFill>
                  <a:srgbClr val="000000"/>
                </a:solidFill>
                <a:latin typeface="Calibri"/>
                <a:ea typeface="Calibri"/>
                <a:cs typeface="Calibri"/>
                <a:sym typeface="Calibri"/>
              </a:rPr>
              <a:t> يُجْبِرُهُ عَلَى جَنْيِ إِيرَادَاتٍ غَيْرِ مُمْكِنَةٍ، فَمَنْ يَتَعَامَل</a:t>
            </a:r>
            <a:r>
              <a:rPr lang="ar-MA" sz="2800" dirty="0">
                <a:latin typeface="Calibri"/>
                <a:ea typeface="Calibri"/>
                <a:cs typeface="Calibri"/>
                <a:sym typeface="Calibri"/>
              </a:rPr>
              <a:t>ْ</a:t>
            </a:r>
            <a:r>
              <a:rPr lang="ar-MA" sz="2800" b="0" i="0" u="none" strike="noStrike" cap="none" dirty="0">
                <a:solidFill>
                  <a:srgbClr val="000000"/>
                </a:solidFill>
                <a:latin typeface="Calibri"/>
                <a:ea typeface="Calibri"/>
                <a:cs typeface="Calibri"/>
                <a:sym typeface="Calibri"/>
              </a:rPr>
              <a:t> مَعَ </a:t>
            </a:r>
            <a:r>
              <a:rPr lang="ar-MA" sz="2800" b="0" i="0" u="none" strike="noStrike" cap="none" dirty="0" err="1">
                <a:solidFill>
                  <a:srgbClr val="000000"/>
                </a:solidFill>
                <a:latin typeface="Calibri"/>
                <a:ea typeface="Calibri"/>
                <a:cs typeface="Calibri"/>
                <a:sym typeface="Calibri"/>
              </a:rPr>
              <a:t>ﭐلْمَالِ</a:t>
            </a:r>
            <a:r>
              <a:rPr lang="ar-MA" sz="2800" b="0" i="0" u="none" strike="noStrike" cap="none" dirty="0">
                <a:solidFill>
                  <a:srgbClr val="000000"/>
                </a:solidFill>
                <a:latin typeface="Calibri"/>
                <a:ea typeface="Calibri"/>
                <a:cs typeface="Calibri"/>
                <a:sym typeface="Calibri"/>
              </a:rPr>
              <a:t> بِعَد</a:t>
            </a:r>
            <a:r>
              <a:rPr lang="ar-MA" sz="2800" dirty="0">
                <a:latin typeface="Calibri"/>
                <a:ea typeface="Calibri"/>
                <a:cs typeface="Calibri"/>
                <a:sym typeface="Calibri"/>
              </a:rPr>
              <a:t>َ</a:t>
            </a:r>
            <a:r>
              <a:rPr lang="ar-MA" sz="2800" b="0" i="0" u="none" strike="noStrike" cap="none" dirty="0">
                <a:solidFill>
                  <a:srgbClr val="000000"/>
                </a:solidFill>
                <a:latin typeface="Calibri"/>
                <a:ea typeface="Calibri"/>
                <a:cs typeface="Calibri"/>
                <a:sym typeface="Calibri"/>
              </a:rPr>
              <a:t>مِ وَاقِعِيَّةٍ، سَوَاءٌ بِالْمُغَامَرَاتِ غَيْرِ </a:t>
            </a:r>
            <a:r>
              <a:rPr lang="ar-MA" sz="2800" b="0" i="0" u="none" strike="noStrike" cap="none" dirty="0" err="1">
                <a:solidFill>
                  <a:srgbClr val="000000"/>
                </a:solidFill>
                <a:latin typeface="Calibri"/>
                <a:ea typeface="Calibri"/>
                <a:cs typeface="Calibri"/>
                <a:sym typeface="Calibri"/>
              </a:rPr>
              <a:t>ﭐلْمَدْرُوسَةِ</a:t>
            </a:r>
            <a:r>
              <a:rPr lang="ar-MA" sz="2800" b="0" i="0" u="none" strike="noStrike" cap="none" dirty="0">
                <a:solidFill>
                  <a:srgbClr val="000000"/>
                </a:solidFill>
                <a:latin typeface="Calibri"/>
                <a:ea typeface="Calibri"/>
                <a:cs typeface="Calibri"/>
                <a:sym typeface="Calibri"/>
              </a:rPr>
              <a:t> أوِ </a:t>
            </a:r>
            <a:r>
              <a:rPr lang="ar-MA" sz="2800" b="0" i="0" u="none" strike="noStrike" cap="none" dirty="0" err="1">
                <a:solidFill>
                  <a:srgbClr val="000000"/>
                </a:solidFill>
                <a:latin typeface="Calibri"/>
                <a:ea typeface="Calibri"/>
                <a:cs typeface="Calibri"/>
                <a:sym typeface="Calibri"/>
              </a:rPr>
              <a:t>ﭐلطَّمَعِ</a:t>
            </a:r>
            <a:r>
              <a:rPr lang="ar-MA" sz="2800" b="0" i="0" u="none" strike="noStrike" cap="none" dirty="0">
                <a:solidFill>
                  <a:srgbClr val="000000"/>
                </a:solidFill>
                <a:latin typeface="Calibri"/>
                <a:ea typeface="Calibri"/>
                <a:cs typeface="Calibri"/>
                <a:sym typeface="Calibri"/>
              </a:rPr>
              <a:t> </a:t>
            </a:r>
            <a:r>
              <a:rPr lang="ar-MA" sz="2800" b="0" i="0" u="none" strike="noStrike" cap="none" dirty="0" err="1">
                <a:solidFill>
                  <a:srgbClr val="000000"/>
                </a:solidFill>
                <a:latin typeface="Calibri"/>
                <a:ea typeface="Calibri"/>
                <a:cs typeface="Calibri"/>
                <a:sym typeface="Calibri"/>
              </a:rPr>
              <a:t>ﭐلزَّائِدِ</a:t>
            </a:r>
            <a:r>
              <a:rPr lang="ar-MA" sz="2800" b="0" i="0" u="none" strike="noStrike" cap="none" dirty="0">
                <a:solidFill>
                  <a:srgbClr val="000000"/>
                </a:solidFill>
                <a:latin typeface="Calibri"/>
                <a:ea typeface="Calibri"/>
                <a:cs typeface="Calibri"/>
                <a:sym typeface="Calibri"/>
              </a:rPr>
              <a:t>، فَإِنَّهُ غَالِبًا مَا يَجِد</a:t>
            </a:r>
            <a:r>
              <a:rPr lang="ar-MA" sz="2800" dirty="0">
                <a:latin typeface="Calibri"/>
                <a:ea typeface="Calibri"/>
                <a:cs typeface="Calibri"/>
                <a:sym typeface="Calibri"/>
              </a:rPr>
              <a:t>ْ</a:t>
            </a:r>
            <a:r>
              <a:rPr lang="ar-MA" sz="2800" b="0" i="0" u="none" strike="noStrike" cap="none" dirty="0">
                <a:solidFill>
                  <a:srgbClr val="000000"/>
                </a:solidFill>
                <a:latin typeface="Calibri"/>
                <a:ea typeface="Calibri"/>
                <a:cs typeface="Calibri"/>
                <a:sym typeface="Calibri"/>
              </a:rPr>
              <a:t> نَفْسَهُ في وَضْعٍ مَالِيٍّ سَيِّئٍ، لِأَنَّ </a:t>
            </a:r>
            <a:r>
              <a:rPr lang="ar-MA" sz="2800" b="0" i="0" u="none" strike="noStrike" cap="none" dirty="0" err="1">
                <a:solidFill>
                  <a:srgbClr val="000000"/>
                </a:solidFill>
                <a:latin typeface="Calibri"/>
                <a:ea typeface="Calibri"/>
                <a:cs typeface="Calibri"/>
                <a:sym typeface="Calibri"/>
              </a:rPr>
              <a:t>ﭐلْمَالَ</a:t>
            </a:r>
            <a:r>
              <a:rPr lang="ar-MA" sz="2800" b="0" i="0" u="none" strike="noStrike" cap="none" dirty="0">
                <a:solidFill>
                  <a:srgbClr val="000000"/>
                </a:solidFill>
                <a:latin typeface="Calibri"/>
                <a:ea typeface="Calibri"/>
                <a:cs typeface="Calibri"/>
                <a:sym typeface="Calibri"/>
              </a:rPr>
              <a:t> يَحْتَاجُ إِلَى إِدَارَةٍ عَقْلَانِيَّةٍ واسْترَاتِيجِيَّاتٍ سَلِيمَةٍ لِلْبَقَاءِ </a:t>
            </a:r>
            <a:r>
              <a:rPr lang="ar-MA" sz="2800" b="0" i="0" u="none" strike="noStrike" cap="none" dirty="0" err="1">
                <a:solidFill>
                  <a:srgbClr val="000000"/>
                </a:solidFill>
                <a:latin typeface="Calibri"/>
                <a:ea typeface="Calibri"/>
                <a:cs typeface="Calibri"/>
                <a:sym typeface="Calibri"/>
              </a:rPr>
              <a:t>وﭐلنُّمُوِّ</a:t>
            </a:r>
            <a:r>
              <a:rPr lang="ar-MA" sz="2800" b="0" i="0" u="none" strike="noStrike" cap="none" dirty="0">
                <a:solidFill>
                  <a:srgbClr val="000000"/>
                </a:solidFill>
                <a:latin typeface="Calibri"/>
                <a:ea typeface="Calibri"/>
                <a:cs typeface="Calibri"/>
                <a:sym typeface="Calibri"/>
              </a:rPr>
              <a:t>. يَحْصُلُ هَذَا لِلْمَرْءِ حَدِيثِ </a:t>
            </a:r>
            <a:r>
              <a:rPr lang="ar-MA" sz="2800" b="0" i="0" u="none" strike="noStrike" cap="none" dirty="0" err="1">
                <a:solidFill>
                  <a:srgbClr val="000000"/>
                </a:solidFill>
                <a:latin typeface="Calibri"/>
                <a:ea typeface="Calibri"/>
                <a:cs typeface="Calibri"/>
                <a:sym typeface="Calibri"/>
              </a:rPr>
              <a:t>ﭐلْعَهْدِ</a:t>
            </a:r>
            <a:r>
              <a:rPr lang="ar-MA" sz="2800" b="0" i="0" u="none" strike="noStrike" cap="none" dirty="0">
                <a:solidFill>
                  <a:srgbClr val="000000"/>
                </a:solidFill>
                <a:latin typeface="Calibri"/>
                <a:ea typeface="Calibri"/>
                <a:cs typeface="Calibri"/>
                <a:sym typeface="Calibri"/>
              </a:rPr>
              <a:t> بِامْتِلَاكِ </a:t>
            </a:r>
            <a:r>
              <a:rPr lang="ar-MA" sz="2800" b="0" i="0" u="none" strike="noStrike" cap="none" dirty="0" err="1">
                <a:solidFill>
                  <a:srgbClr val="000000"/>
                </a:solidFill>
                <a:latin typeface="Calibri"/>
                <a:ea typeface="Calibri"/>
                <a:cs typeface="Calibri"/>
                <a:sym typeface="Calibri"/>
              </a:rPr>
              <a:t>ﭐلْمَالِ</a:t>
            </a:r>
            <a:r>
              <a:rPr lang="ar-MA" sz="2800" b="0" i="0" u="none" strike="noStrike" cap="none" dirty="0">
                <a:solidFill>
                  <a:srgbClr val="000000"/>
                </a:solidFill>
                <a:latin typeface="Calibri"/>
                <a:ea typeface="Calibri"/>
                <a:cs typeface="Calibri"/>
                <a:sym typeface="Calibri"/>
              </a:rPr>
              <a:t> الَّذِي تُثِيرُهُ </a:t>
            </a:r>
            <a:r>
              <a:rPr lang="ar-MA" sz="2800" b="0" i="0" u="none" strike="noStrike" cap="none" dirty="0" err="1">
                <a:solidFill>
                  <a:srgbClr val="000000"/>
                </a:solidFill>
                <a:latin typeface="Calibri"/>
                <a:ea typeface="Calibri"/>
                <a:cs typeface="Calibri"/>
                <a:sym typeface="Calibri"/>
              </a:rPr>
              <a:t>ﭐلْمُقْتَرَحَاتُ</a:t>
            </a:r>
            <a:r>
              <a:rPr lang="ar-MA" sz="2800" b="0" i="0" u="none" strike="noStrike" cap="none" dirty="0">
                <a:solidFill>
                  <a:srgbClr val="000000"/>
                </a:solidFill>
                <a:latin typeface="Calibri"/>
                <a:ea typeface="Calibri"/>
                <a:cs typeface="Calibri"/>
                <a:sym typeface="Calibri"/>
              </a:rPr>
              <a:t> </a:t>
            </a:r>
            <a:r>
              <a:rPr lang="ar-MA" sz="2800" b="0" i="0" u="none" strike="noStrike" cap="none" dirty="0" err="1">
                <a:solidFill>
                  <a:srgbClr val="000000"/>
                </a:solidFill>
                <a:latin typeface="Calibri"/>
                <a:ea typeface="Calibri"/>
                <a:cs typeface="Calibri"/>
                <a:sym typeface="Calibri"/>
              </a:rPr>
              <a:t>ﭐلْوَهْمِيَّةُ</a:t>
            </a:r>
            <a:r>
              <a:rPr lang="ar-MA" sz="2800" b="0" i="0" u="none" strike="noStrike" cap="none" dirty="0">
                <a:solidFill>
                  <a:srgbClr val="000000"/>
                </a:solidFill>
                <a:latin typeface="Calibri"/>
                <a:ea typeface="Calibri"/>
                <a:cs typeface="Calibri"/>
                <a:sym typeface="Calibri"/>
              </a:rPr>
              <a:t> مِثْلَمَا تَفْعَلُ رِوَايَاتُ </a:t>
            </a:r>
            <a:r>
              <a:rPr lang="ar-MA" sz="2800" b="0" i="0" u="none" strike="noStrike" cap="none" dirty="0" err="1">
                <a:solidFill>
                  <a:srgbClr val="000000"/>
                </a:solidFill>
                <a:latin typeface="Calibri"/>
                <a:ea typeface="Calibri"/>
                <a:cs typeface="Calibri"/>
                <a:sym typeface="Calibri"/>
              </a:rPr>
              <a:t>ﭐلْمُغَامَرَاتِ</a:t>
            </a:r>
            <a:r>
              <a:rPr lang="ar-MA" sz="2800" b="0" i="0" u="none" strike="noStrike" cap="none" dirty="0">
                <a:solidFill>
                  <a:srgbClr val="000000"/>
                </a:solidFill>
                <a:latin typeface="Calibri"/>
                <a:ea typeface="Calibri"/>
                <a:cs typeface="Calibri"/>
                <a:sym typeface="Calibri"/>
              </a:rPr>
              <a:t> </a:t>
            </a:r>
            <a:r>
              <a:rPr lang="ar-MA" sz="2800" b="0" i="0" u="none" strike="noStrike" cap="none" dirty="0" err="1">
                <a:solidFill>
                  <a:srgbClr val="000000"/>
                </a:solidFill>
                <a:latin typeface="Calibri"/>
                <a:ea typeface="Calibri"/>
                <a:cs typeface="Calibri"/>
                <a:sym typeface="Calibri"/>
              </a:rPr>
              <a:t>وﭐلْإِثَارَةِ</a:t>
            </a:r>
            <a:r>
              <a:rPr lang="ar-MA" sz="2800" b="0" i="0" u="none" strike="noStrike" cap="none" dirty="0">
                <a:solidFill>
                  <a:srgbClr val="000000"/>
                </a:solidFill>
                <a:latin typeface="Calibri"/>
                <a:ea typeface="Calibri"/>
                <a:cs typeface="Calibri"/>
                <a:sym typeface="Calibri"/>
              </a:rPr>
              <a:t>، فأحْيَانًا لَا يَلْتَفِتُ إلى </a:t>
            </a:r>
            <a:r>
              <a:rPr lang="ar-MA" sz="2800" b="0" i="0" u="none" strike="noStrike" cap="none" dirty="0" err="1">
                <a:solidFill>
                  <a:srgbClr val="000000"/>
                </a:solidFill>
                <a:latin typeface="Calibri"/>
                <a:ea typeface="Calibri"/>
                <a:cs typeface="Calibri"/>
                <a:sym typeface="Calibri"/>
              </a:rPr>
              <a:t>ﭐلْمَخَاطِر</a:t>
            </a:r>
            <a:r>
              <a:rPr lang="ar-MA" sz="2800" b="0" i="0" u="none" strike="noStrike" cap="none" dirty="0">
                <a:solidFill>
                  <a:srgbClr val="000000"/>
                </a:solidFill>
                <a:latin typeface="Calibri"/>
                <a:ea typeface="Calibri"/>
                <a:cs typeface="Calibri"/>
                <a:sym typeface="Calibri"/>
              </a:rPr>
              <a:t> </a:t>
            </a:r>
            <a:r>
              <a:rPr lang="ar-MA" sz="2800" b="0" i="0" u="none" strike="noStrike" cap="none" dirty="0" err="1">
                <a:solidFill>
                  <a:srgbClr val="000000"/>
                </a:solidFill>
                <a:latin typeface="Calibri"/>
                <a:ea typeface="Calibri"/>
                <a:cs typeface="Calibri"/>
                <a:sym typeface="Calibri"/>
              </a:rPr>
              <a:t>ﭐلَّتِي</a:t>
            </a:r>
            <a:r>
              <a:rPr lang="ar-MA" sz="2800" b="0" i="0" u="none" strike="noStrike" cap="none" dirty="0">
                <a:solidFill>
                  <a:srgbClr val="000000"/>
                </a:solidFill>
                <a:latin typeface="Calibri"/>
                <a:ea typeface="Calibri"/>
                <a:cs typeface="Calibri"/>
                <a:sym typeface="Calibri"/>
              </a:rPr>
              <a:t> تَتَوَارَى خَلْفَ كُلِّ مَشْرُوعٍ يَهْدِفُ إِلَى كَسْبِ ثَرْوَةٍ كَبِيرَةٍ سريعةٍ مُفَاجِئَةٍ.</a:t>
            </a:r>
            <a:endParaRPr dirty="0"/>
          </a:p>
          <a:p>
            <a:pPr marL="0" marR="0" lvl="0" indent="0" algn="just" rtl="1">
              <a:lnSpc>
                <a:spcPct val="100000"/>
              </a:lnSpc>
              <a:spcBef>
                <a:spcPts val="800"/>
              </a:spcBef>
              <a:spcAft>
                <a:spcPts val="0"/>
              </a:spcAft>
              <a:buNone/>
            </a:pPr>
            <a:r>
              <a:rPr lang="ar-MA" sz="2800" b="0" i="0" u="none" strike="noStrike" cap="none" dirty="0">
                <a:solidFill>
                  <a:srgbClr val="000000"/>
                </a:solidFill>
                <a:latin typeface="Calibri"/>
                <a:ea typeface="Calibri"/>
                <a:cs typeface="Calibri"/>
                <a:sym typeface="Calibri"/>
              </a:rPr>
              <a:t>   هَذِهِ هِيَ </a:t>
            </a:r>
            <a:r>
              <a:rPr lang="ar-MA" sz="2800" b="0" i="0" u="none" strike="noStrike" cap="none" dirty="0" err="1">
                <a:solidFill>
                  <a:srgbClr val="000000"/>
                </a:solidFill>
                <a:latin typeface="Calibri"/>
                <a:ea typeface="Calibri"/>
                <a:cs typeface="Calibri"/>
                <a:sym typeface="Calibri"/>
              </a:rPr>
              <a:t>ﭐلْقَوَانِينُ</a:t>
            </a:r>
            <a:r>
              <a:rPr lang="ar-MA" sz="2800" b="0" i="0" u="none" strike="noStrike" cap="none" dirty="0">
                <a:solidFill>
                  <a:srgbClr val="000000"/>
                </a:solidFill>
                <a:latin typeface="Calibri"/>
                <a:ea typeface="Calibri"/>
                <a:cs typeface="Calibri"/>
                <a:sym typeface="Calibri"/>
              </a:rPr>
              <a:t> </a:t>
            </a:r>
            <a:r>
              <a:rPr lang="ar-MA" sz="2800" b="0" i="0" u="none" strike="noStrike" cap="none" dirty="0" err="1">
                <a:solidFill>
                  <a:srgbClr val="000000"/>
                </a:solidFill>
                <a:latin typeface="Calibri"/>
                <a:ea typeface="Calibri"/>
                <a:cs typeface="Calibri"/>
                <a:sym typeface="Calibri"/>
              </a:rPr>
              <a:t>ﭐلْخَمْسَةُ</a:t>
            </a:r>
            <a:r>
              <a:rPr lang="ar-MA" sz="2800" b="0" i="0" u="none" strike="noStrike" cap="none" dirty="0">
                <a:solidFill>
                  <a:srgbClr val="000000"/>
                </a:solidFill>
                <a:latin typeface="Calibri"/>
                <a:ea typeface="Calibri"/>
                <a:cs typeface="Calibri"/>
                <a:sym typeface="Calibri"/>
              </a:rPr>
              <a:t> </a:t>
            </a:r>
            <a:r>
              <a:rPr lang="ar-MA" sz="2800" b="0" i="0" u="none" strike="noStrike" cap="none" dirty="0" err="1">
                <a:solidFill>
                  <a:srgbClr val="000000"/>
                </a:solidFill>
                <a:latin typeface="Calibri"/>
                <a:ea typeface="Calibri"/>
                <a:cs typeface="Calibri"/>
                <a:sym typeface="Calibri"/>
              </a:rPr>
              <a:t>ﭐلَّتِي</a:t>
            </a:r>
            <a:r>
              <a:rPr lang="ar-MA" sz="2800" b="0" i="0" u="none" strike="noStrike" cap="none" dirty="0">
                <a:solidFill>
                  <a:srgbClr val="000000"/>
                </a:solidFill>
                <a:latin typeface="Calibri"/>
                <a:ea typeface="Calibri"/>
                <a:cs typeface="Calibri"/>
                <a:sym typeface="Calibri"/>
              </a:rPr>
              <a:t> تَحْكُمُ </a:t>
            </a:r>
            <a:r>
              <a:rPr lang="ar-MA" sz="2800" b="0" i="0" u="none" strike="noStrike" cap="none" dirty="0" err="1">
                <a:solidFill>
                  <a:srgbClr val="000000"/>
                </a:solidFill>
                <a:latin typeface="Calibri"/>
                <a:ea typeface="Calibri"/>
                <a:cs typeface="Calibri"/>
                <a:sym typeface="Calibri"/>
              </a:rPr>
              <a:t>ﭐلتَّعَامُلَ</a:t>
            </a:r>
            <a:r>
              <a:rPr lang="ar-MA" sz="2800" b="0" i="0" u="none" strike="noStrike" cap="none" dirty="0">
                <a:solidFill>
                  <a:srgbClr val="000000"/>
                </a:solidFill>
                <a:latin typeface="Calibri"/>
                <a:ea typeface="Calibri"/>
                <a:cs typeface="Calibri"/>
                <a:sym typeface="Calibri"/>
              </a:rPr>
              <a:t> مَعَ </a:t>
            </a:r>
            <a:r>
              <a:rPr lang="ar-MA" sz="2800" b="0" i="0" u="none" strike="noStrike" cap="none" dirty="0" err="1">
                <a:solidFill>
                  <a:srgbClr val="000000"/>
                </a:solidFill>
                <a:latin typeface="Calibri"/>
                <a:ea typeface="Calibri"/>
                <a:cs typeface="Calibri"/>
                <a:sym typeface="Calibri"/>
              </a:rPr>
              <a:t>ﭐلْمَالِ</a:t>
            </a:r>
            <a:r>
              <a:rPr lang="ar-MA" sz="2800" b="0" i="0" u="none" strike="noStrike" cap="none" dirty="0">
                <a:solidFill>
                  <a:srgbClr val="000000"/>
                </a:solidFill>
                <a:latin typeface="Calibri"/>
                <a:ea typeface="Calibri"/>
                <a:cs typeface="Calibri"/>
                <a:sym typeface="Calibri"/>
              </a:rPr>
              <a:t>، وهِيَ مَا يَنْبَغِي أَنْ يَتَعَلَّمَهَا كُلُّ إِنْسَانٍ ويَتَّبِعَهَا، إِذَا كانَ يُرِيدُ </a:t>
            </a:r>
            <a:r>
              <a:rPr lang="ar-MA" sz="2800" b="0" i="0" u="none" strike="noStrike" cap="none" dirty="0" err="1">
                <a:solidFill>
                  <a:srgbClr val="000000"/>
                </a:solidFill>
                <a:latin typeface="Calibri"/>
                <a:ea typeface="Calibri"/>
                <a:cs typeface="Calibri"/>
                <a:sym typeface="Calibri"/>
              </a:rPr>
              <a:t>ﭐلنَّجَاحَ</a:t>
            </a:r>
            <a:r>
              <a:rPr lang="ar-MA" sz="2800" b="0" i="0" u="none" strike="noStrike" cap="none" dirty="0">
                <a:solidFill>
                  <a:srgbClr val="000000"/>
                </a:solidFill>
                <a:latin typeface="Calibri"/>
                <a:ea typeface="Calibri"/>
                <a:cs typeface="Calibri"/>
                <a:sym typeface="Calibri"/>
              </a:rPr>
              <a:t> فِي حَيَاتِهِ.</a:t>
            </a:r>
          </a:p>
          <a:p>
            <a:pPr marL="0" marR="0" lvl="0" indent="0" algn="just" rtl="1">
              <a:lnSpc>
                <a:spcPct val="100000"/>
              </a:lnSpc>
              <a:spcBef>
                <a:spcPts val="800"/>
              </a:spcBef>
              <a:spcAft>
                <a:spcPts val="0"/>
              </a:spcAft>
              <a:buNone/>
            </a:pPr>
            <a:endParaRPr dirty="0"/>
          </a:p>
          <a:p>
            <a:pPr marL="0" marR="0" lvl="0" indent="0" algn="ctr" rtl="1">
              <a:lnSpc>
                <a:spcPct val="100000"/>
              </a:lnSpc>
              <a:spcBef>
                <a:spcPts val="800"/>
              </a:spcBef>
              <a:spcAft>
                <a:spcPts val="0"/>
              </a:spcAft>
              <a:buNone/>
            </a:pPr>
            <a:r>
              <a:rPr lang="ar-MA" sz="2000" b="1" i="0" u="none" strike="noStrike" cap="none" dirty="0">
                <a:solidFill>
                  <a:srgbClr val="000000"/>
                </a:solidFill>
                <a:latin typeface="Calibri"/>
                <a:ea typeface="Calibri"/>
                <a:cs typeface="Calibri"/>
                <a:sym typeface="Calibri"/>
              </a:rPr>
              <a:t>جورج </a:t>
            </a:r>
            <a:r>
              <a:rPr lang="ar-MA" sz="2000" b="1" i="0" u="none" strike="noStrike" cap="none" dirty="0" err="1">
                <a:solidFill>
                  <a:srgbClr val="000000"/>
                </a:solidFill>
                <a:latin typeface="Calibri"/>
                <a:ea typeface="Calibri"/>
                <a:cs typeface="Calibri"/>
                <a:sym typeface="Calibri"/>
              </a:rPr>
              <a:t>كلاسون</a:t>
            </a:r>
            <a:r>
              <a:rPr lang="ar-MA" sz="2000" b="1" i="0" u="none" strike="noStrike" cap="none" dirty="0">
                <a:solidFill>
                  <a:srgbClr val="000000"/>
                </a:solidFill>
                <a:latin typeface="Calibri"/>
                <a:ea typeface="Calibri"/>
                <a:cs typeface="Calibri"/>
                <a:sym typeface="Calibri"/>
              </a:rPr>
              <a:t>، أغنى رجل في بابل، مكتبة جرير، بدون تاريخ، ص:70 بتصرف</a:t>
            </a:r>
            <a:endParaRPr dirty="0"/>
          </a:p>
          <a:p>
            <a:pPr marL="0" marR="0" lvl="0" indent="0" algn="just" rtl="1">
              <a:lnSpc>
                <a:spcPct val="100000"/>
              </a:lnSpc>
              <a:spcBef>
                <a:spcPts val="800"/>
              </a:spcBef>
              <a:spcAft>
                <a:spcPts val="800"/>
              </a:spcAft>
              <a:buNone/>
            </a:pPr>
            <a:r>
              <a:rPr lang="ar-MA" sz="2800" b="0" i="0" u="none" strike="noStrike" cap="none" dirty="0">
                <a:solidFill>
                  <a:srgbClr val="000000"/>
                </a:solidFill>
                <a:latin typeface="Calibri"/>
                <a:ea typeface="Calibri"/>
                <a:cs typeface="Calibri"/>
                <a:sym typeface="Calibri"/>
              </a:rPr>
              <a:t>   </a:t>
            </a:r>
            <a:br>
              <a:rPr lang="ar-MA" sz="4000" b="0" i="0" u="none" strike="noStrike" cap="none" dirty="0">
                <a:solidFill>
                  <a:srgbClr val="000000"/>
                </a:solidFill>
                <a:latin typeface="Arial"/>
                <a:ea typeface="Arial"/>
                <a:cs typeface="Arial"/>
                <a:sym typeface="Arial"/>
              </a:rPr>
            </a:br>
            <a:endParaRPr sz="1400" b="1" i="0" u="none" strike="noStrike" cap="none" dirty="0">
              <a:solidFill>
                <a:srgbClr val="000000"/>
              </a:solidFill>
              <a:latin typeface="Arial"/>
              <a:ea typeface="Arial"/>
              <a:cs typeface="Arial"/>
              <a:sym typeface="Arial"/>
            </a:endParaRPr>
          </a:p>
        </p:txBody>
      </p:sp>
      <p:sp>
        <p:nvSpPr>
          <p:cNvPr id="831" name="Google Shape;831;p44"/>
          <p:cNvSpPr/>
          <p:nvPr/>
        </p:nvSpPr>
        <p:spPr>
          <a:xfrm>
            <a:off x="0" y="0"/>
            <a:ext cx="12192000" cy="802024"/>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32" name="Google Shape;832;p44"/>
          <p:cNvSpPr txBox="1"/>
          <p:nvPr/>
        </p:nvSpPr>
        <p:spPr>
          <a:xfrm>
            <a:off x="0" y="127000"/>
            <a:ext cx="1362075" cy="4619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ar-MA" sz="2400" b="0" i="1" u="none" strike="noStrike" cap="none">
                <a:solidFill>
                  <a:schemeClr val="dk1"/>
                </a:solidFill>
                <a:latin typeface="Calibri"/>
                <a:ea typeface="Calibri"/>
                <a:cs typeface="Calibri"/>
                <a:sym typeface="Calibri"/>
              </a:rPr>
              <a:t>3/3</a:t>
            </a:r>
            <a:endParaRPr sz="2400" b="0" i="1" u="none" strike="noStrike" cap="none">
              <a:solidFill>
                <a:schemeClr val="dk1"/>
              </a:solidFill>
              <a:latin typeface="Calibri"/>
              <a:ea typeface="Calibri"/>
              <a:cs typeface="Calibri"/>
              <a:sym typeface="Calibri"/>
            </a:endParaRPr>
          </a:p>
        </p:txBody>
      </p:sp>
      <p:sp>
        <p:nvSpPr>
          <p:cNvPr id="833" name="Google Shape;833;p44"/>
          <p:cNvSpPr/>
          <p:nvPr/>
        </p:nvSpPr>
        <p:spPr>
          <a:xfrm flipH="1">
            <a:off x="11390313" y="127000"/>
            <a:ext cx="579437" cy="392113"/>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1" i="0" u="none" strike="noStrike" cap="none">
              <a:solidFill>
                <a:srgbClr val="7F7F7F"/>
              </a:solidFill>
              <a:latin typeface="Dosis"/>
              <a:ea typeface="Dosis"/>
              <a:cs typeface="Dosis"/>
              <a:sym typeface="Dosis"/>
            </a:endParaRPr>
          </a:p>
        </p:txBody>
      </p:sp>
      <p:sp>
        <p:nvSpPr>
          <p:cNvPr id="834" name="Google Shape;834;p44"/>
          <p:cNvSpPr/>
          <p:nvPr/>
        </p:nvSpPr>
        <p:spPr>
          <a:xfrm>
            <a:off x="3408217" y="-76328"/>
            <a:ext cx="4196443" cy="798768"/>
          </a:xfrm>
          <a:prstGeom prst="rect">
            <a:avLst/>
          </a:prstGeom>
          <a:noFill/>
          <a:ln>
            <a:noFill/>
          </a:ln>
        </p:spPr>
        <p:txBody>
          <a:bodyPr spcFirstLastPara="1" wrap="square" lIns="91425" tIns="45700" rIns="91425" bIns="45700" anchor="t" anchorCtr="0">
            <a:spAutoFit/>
          </a:bodyPr>
          <a:lstStyle/>
          <a:p>
            <a:pPr marL="0" marR="0" lvl="0" indent="0" algn="ctr" rtl="1">
              <a:lnSpc>
                <a:spcPct val="107000"/>
              </a:lnSpc>
              <a:spcBef>
                <a:spcPts val="600"/>
              </a:spcBef>
              <a:spcAft>
                <a:spcPts val="800"/>
              </a:spcAft>
              <a:buClr>
                <a:schemeClr val="dk1"/>
              </a:buClr>
              <a:buSzPts val="3200"/>
              <a:buFont typeface="Arial"/>
              <a:buNone/>
            </a:pPr>
            <a:r>
              <a:rPr lang="ar-MA" sz="3200" b="1" i="0" u="none" strike="noStrike" cap="none">
                <a:solidFill>
                  <a:srgbClr val="000000"/>
                </a:solidFill>
                <a:latin typeface="Calibri"/>
                <a:ea typeface="Calibri"/>
                <a:cs typeface="Calibri"/>
                <a:sym typeface="Calibri"/>
              </a:rPr>
              <a:t>اَلْقَوَانِينُ ﭐلْخَمْسَةُ لِلْمَالِ</a:t>
            </a:r>
            <a:endParaRPr sz="14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5652447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96"/>
        <p:cNvGrpSpPr/>
        <p:nvPr/>
      </p:nvGrpSpPr>
      <p:grpSpPr>
        <a:xfrm>
          <a:off x="0" y="0"/>
          <a:ext cx="0" cy="0"/>
          <a:chOff x="0" y="0"/>
          <a:chExt cx="0" cy="0"/>
        </a:xfrm>
      </p:grpSpPr>
      <p:pic>
        <p:nvPicPr>
          <p:cNvPr id="897" name="Google Shape;897;p25"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898" name="Google Shape;898;p25"/>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899" name="Google Shape;899;p25"/>
          <p:cNvSpPr txBox="1"/>
          <p:nvPr/>
        </p:nvSpPr>
        <p:spPr>
          <a:xfrm>
            <a:off x="1337188" y="110718"/>
            <a:ext cx="10029660" cy="631327"/>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أقوم قراءتي : </a:t>
            </a:r>
            <a:endParaRPr sz="1400" b="0" i="0" u="none" strike="noStrike" cap="none">
              <a:solidFill>
                <a:srgbClr val="000000"/>
              </a:solidFill>
              <a:latin typeface="Arial"/>
              <a:ea typeface="Arial"/>
              <a:cs typeface="Arial"/>
              <a:sym typeface="Arial"/>
            </a:endParaRPr>
          </a:p>
          <a:p>
            <a:pPr marL="0" marR="0" lvl="0" indent="0" algn="r" rtl="1">
              <a:lnSpc>
                <a:spcPct val="103750"/>
              </a:lnSpc>
              <a:spcBef>
                <a:spcPts val="0"/>
              </a:spcBef>
              <a:spcAft>
                <a:spcPts val="0"/>
              </a:spcAft>
              <a:buClr>
                <a:srgbClr val="000000"/>
              </a:buClr>
              <a:buSzPts val="2000"/>
              <a:buFont typeface="Arial"/>
              <a:buNone/>
            </a:pPr>
            <a:endParaRPr sz="2000" b="1" i="0" u="none" strike="noStrike" cap="none">
              <a:solidFill>
                <a:srgbClr val="222A35"/>
              </a:solidFill>
              <a:latin typeface="Calibri"/>
              <a:ea typeface="Calibri"/>
              <a:cs typeface="Calibri"/>
              <a:sym typeface="Calibri"/>
            </a:endParaRPr>
          </a:p>
        </p:txBody>
      </p:sp>
      <p:sp>
        <p:nvSpPr>
          <p:cNvPr id="900" name="Google Shape;900;p25"/>
          <p:cNvSpPr txBox="1"/>
          <p:nvPr/>
        </p:nvSpPr>
        <p:spPr>
          <a:xfrm>
            <a:off x="1650562" y="526710"/>
            <a:ext cx="960120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000000"/>
              </a:buClr>
              <a:buSzPts val="1400"/>
              <a:buFont typeface="Arial"/>
              <a:buNone/>
            </a:pPr>
            <a:r>
              <a:rPr lang="ar-MA" sz="1400" b="0" i="0" u="none" strike="noStrike" cap="none">
                <a:solidFill>
                  <a:srgbClr val="323F4F"/>
                </a:solidFill>
                <a:latin typeface="Calibri"/>
                <a:ea typeface="Calibri"/>
                <a:cs typeface="Calibri"/>
                <a:sym typeface="Calibri"/>
              </a:rPr>
              <a:t>يدعو المدرس المتعلمين إلى تقويم قراءاتهم ذاتيا </a:t>
            </a:r>
            <a:r>
              <a:rPr lang="ar-MA" sz="1400" b="0" i="1" u="none" strike="noStrike" cap="none">
                <a:solidFill>
                  <a:srgbClr val="323F4F"/>
                </a:solidFill>
                <a:latin typeface="Calibri"/>
                <a:ea typeface="Calibri"/>
                <a:cs typeface="Calibri"/>
                <a:sym typeface="Calibri"/>
              </a:rPr>
              <a:t>.</a:t>
            </a:r>
            <a:endParaRPr/>
          </a:p>
        </p:txBody>
      </p:sp>
      <p:pic>
        <p:nvPicPr>
          <p:cNvPr id="901" name="Google Shape;901;p25" descr="Lever la main - Icônes mains et gestes gratuites"/>
          <p:cNvPicPr preferRelativeResize="0"/>
          <p:nvPr/>
        </p:nvPicPr>
        <p:blipFill rotWithShape="1">
          <a:blip r:embed="rId4">
            <a:alphaModFix/>
          </a:blip>
          <a:srcRect/>
          <a:stretch/>
        </p:blipFill>
        <p:spPr>
          <a:xfrm>
            <a:off x="90141" y="34992"/>
            <a:ext cx="735012" cy="733425"/>
          </a:xfrm>
          <a:prstGeom prst="rect">
            <a:avLst/>
          </a:prstGeom>
          <a:noFill/>
          <a:ln>
            <a:noFill/>
          </a:ln>
        </p:spPr>
      </p:pic>
      <p:sp>
        <p:nvSpPr>
          <p:cNvPr id="902" name="Google Shape;902;p25"/>
          <p:cNvSpPr txBox="1"/>
          <p:nvPr/>
        </p:nvSpPr>
        <p:spPr>
          <a:xfrm>
            <a:off x="3054927" y="1392382"/>
            <a:ext cx="7855528" cy="523220"/>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ar-MA" sz="2800" b="1" i="0" u="none" strike="noStrike" cap="none">
                <a:solidFill>
                  <a:srgbClr val="000000"/>
                </a:solidFill>
                <a:latin typeface="Calibri"/>
                <a:ea typeface="Calibri"/>
                <a:cs typeface="Calibri"/>
                <a:sym typeface="Calibri"/>
              </a:rPr>
              <a:t>أَتَمَرَّنُ عَلَى قِرَاءَةِ فِقْرَةٍ وأُقَوِّمُ ذَاتِي:</a:t>
            </a:r>
            <a:endParaRPr sz="2800" b="1" i="0" u="none" strike="noStrike" cap="none">
              <a:solidFill>
                <a:srgbClr val="000000"/>
              </a:solidFill>
              <a:latin typeface="Calibri"/>
              <a:ea typeface="Calibri"/>
              <a:cs typeface="Calibri"/>
              <a:sym typeface="Calibri"/>
            </a:endParaRPr>
          </a:p>
        </p:txBody>
      </p:sp>
      <p:graphicFrame>
        <p:nvGraphicFramePr>
          <p:cNvPr id="903" name="Google Shape;903;p25"/>
          <p:cNvGraphicFramePr/>
          <p:nvPr/>
        </p:nvGraphicFramePr>
        <p:xfrm>
          <a:off x="633845" y="2026227"/>
          <a:ext cx="10827375" cy="2533000"/>
        </p:xfrm>
        <a:graphic>
          <a:graphicData uri="http://schemas.openxmlformats.org/drawingml/2006/table">
            <a:tbl>
              <a:tblPr>
                <a:noFill/>
              </a:tblPr>
              <a:tblGrid>
                <a:gridCol w="2165475">
                  <a:extLst>
                    <a:ext uri="{9D8B030D-6E8A-4147-A177-3AD203B41FA5}">
                      <a16:colId xmlns:a16="http://schemas.microsoft.com/office/drawing/2014/main" val="20000"/>
                    </a:ext>
                  </a:extLst>
                </a:gridCol>
                <a:gridCol w="2165475">
                  <a:extLst>
                    <a:ext uri="{9D8B030D-6E8A-4147-A177-3AD203B41FA5}">
                      <a16:colId xmlns:a16="http://schemas.microsoft.com/office/drawing/2014/main" val="20001"/>
                    </a:ext>
                  </a:extLst>
                </a:gridCol>
                <a:gridCol w="2165475">
                  <a:extLst>
                    <a:ext uri="{9D8B030D-6E8A-4147-A177-3AD203B41FA5}">
                      <a16:colId xmlns:a16="http://schemas.microsoft.com/office/drawing/2014/main" val="20002"/>
                    </a:ext>
                  </a:extLst>
                </a:gridCol>
                <a:gridCol w="2165475">
                  <a:extLst>
                    <a:ext uri="{9D8B030D-6E8A-4147-A177-3AD203B41FA5}">
                      <a16:colId xmlns:a16="http://schemas.microsoft.com/office/drawing/2014/main" val="20003"/>
                    </a:ext>
                  </a:extLst>
                </a:gridCol>
                <a:gridCol w="2165475">
                  <a:extLst>
                    <a:ext uri="{9D8B030D-6E8A-4147-A177-3AD203B41FA5}">
                      <a16:colId xmlns:a16="http://schemas.microsoft.com/office/drawing/2014/main" val="20004"/>
                    </a:ext>
                  </a:extLst>
                </a:gridCol>
              </a:tblGrid>
              <a:tr h="1340425">
                <a:tc>
                  <a:txBody>
                    <a:bodyPr/>
                    <a:lstStyle/>
                    <a:p>
                      <a:pPr marL="0" marR="0" lvl="0" indent="0" algn="ctr" rtl="1">
                        <a:lnSpc>
                          <a:spcPct val="100000"/>
                        </a:lnSpc>
                        <a:spcBef>
                          <a:spcPts val="0"/>
                        </a:spcBef>
                        <a:spcAft>
                          <a:spcPts val="0"/>
                        </a:spcAft>
                        <a:buNone/>
                      </a:pPr>
                      <a:r>
                        <a:rPr lang="ar-MA" sz="2800" b="1" u="none" strike="noStrike" cap="none">
                          <a:solidFill>
                            <a:schemeClr val="dk1"/>
                          </a:solidFill>
                          <a:latin typeface="Calibri"/>
                          <a:ea typeface="Calibri"/>
                          <a:cs typeface="Calibri"/>
                          <a:sym typeface="Calibri"/>
                        </a:rPr>
                        <a:t>هَلْ تَمَثَّلْتُ ﭐلْمَعَانِي؟</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1">
                        <a:lnSpc>
                          <a:spcPct val="100000"/>
                        </a:lnSpc>
                        <a:spcBef>
                          <a:spcPts val="0"/>
                        </a:spcBef>
                        <a:spcAft>
                          <a:spcPts val="0"/>
                        </a:spcAft>
                        <a:buNone/>
                      </a:pPr>
                      <a:r>
                        <a:rPr lang="ar-MA" sz="2800" b="1" u="none" strike="noStrike" cap="none">
                          <a:solidFill>
                            <a:schemeClr val="dk1"/>
                          </a:solidFill>
                          <a:latin typeface="Calibri"/>
                          <a:ea typeface="Calibri"/>
                          <a:cs typeface="Calibri"/>
                          <a:sym typeface="Calibri"/>
                        </a:rPr>
                        <a:t>هَلِ احْتَرَمْتُ عَلَامَاتِ ﭐلتَّرْقِيمِ؟</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1">
                        <a:lnSpc>
                          <a:spcPct val="100000"/>
                        </a:lnSpc>
                        <a:spcBef>
                          <a:spcPts val="0"/>
                        </a:spcBef>
                        <a:spcAft>
                          <a:spcPts val="0"/>
                        </a:spcAft>
                        <a:buNone/>
                      </a:pPr>
                      <a:r>
                        <a:rPr lang="ar-MA" sz="2800" b="1" u="none" strike="noStrike" cap="none">
                          <a:solidFill>
                            <a:schemeClr val="dk1"/>
                          </a:solidFill>
                          <a:latin typeface="Calibri"/>
                          <a:ea typeface="Calibri"/>
                          <a:cs typeface="Calibri"/>
                          <a:sym typeface="Calibri"/>
                        </a:rPr>
                        <a:t>عَدَدُ ﭐلْأَخْطَاءِ ﭐلْمُرْتَكَبَةِ</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1">
                        <a:lnSpc>
                          <a:spcPct val="100000"/>
                        </a:lnSpc>
                        <a:spcBef>
                          <a:spcPts val="0"/>
                        </a:spcBef>
                        <a:spcAft>
                          <a:spcPts val="0"/>
                        </a:spcAft>
                        <a:buNone/>
                      </a:pPr>
                      <a:r>
                        <a:rPr lang="ar-MA" sz="2800" b="1" u="none" strike="noStrike" cap="none">
                          <a:solidFill>
                            <a:schemeClr val="dk1"/>
                          </a:solidFill>
                          <a:latin typeface="Calibri"/>
                          <a:ea typeface="Calibri"/>
                          <a:cs typeface="Calibri"/>
                          <a:sym typeface="Calibri"/>
                        </a:rPr>
                        <a:t>الْمُدَّةُ ﭐلزَّمَنِيَّةُ</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1">
                        <a:lnSpc>
                          <a:spcPct val="100000"/>
                        </a:lnSpc>
                        <a:spcBef>
                          <a:spcPts val="0"/>
                        </a:spcBef>
                        <a:spcAft>
                          <a:spcPts val="0"/>
                        </a:spcAft>
                        <a:buNone/>
                      </a:pPr>
                      <a:r>
                        <a:rPr lang="ar-MA" sz="2800" b="1" u="none" strike="noStrike" cap="none">
                          <a:solidFill>
                            <a:schemeClr val="dk1"/>
                          </a:solidFill>
                          <a:latin typeface="Calibri"/>
                          <a:ea typeface="Calibri"/>
                          <a:cs typeface="Calibri"/>
                          <a:sym typeface="Calibri"/>
                        </a:rPr>
                        <a:t>عَدَدُ ﭐلْكَلِمَاتِ ﭐلْمَقْرُوءَةِ</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1192575">
                <a:tc>
                  <a:txBody>
                    <a:bodyPr/>
                    <a:lstStyle/>
                    <a:p>
                      <a:pPr marL="0" marR="0" lvl="0" indent="0" algn="r" rtl="1">
                        <a:lnSpc>
                          <a:spcPct val="100000"/>
                        </a:lnSpc>
                        <a:spcBef>
                          <a:spcPts val="0"/>
                        </a:spcBef>
                        <a:spcAft>
                          <a:spcPts val="0"/>
                        </a:spcAft>
                        <a:buNone/>
                      </a:pPr>
                      <a:endParaRPr sz="1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endParaRPr sz="1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endParaRPr sz="1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lnSpc>
                          <a:spcPct val="100000"/>
                        </a:lnSpc>
                        <a:spcBef>
                          <a:spcPts val="0"/>
                        </a:spcBef>
                        <a:spcAft>
                          <a:spcPts val="0"/>
                        </a:spcAft>
                        <a:buNone/>
                      </a:pPr>
                      <a:endParaRPr sz="1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endParaRPr sz="1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07"/>
        <p:cNvGrpSpPr/>
        <p:nvPr/>
      </p:nvGrpSpPr>
      <p:grpSpPr>
        <a:xfrm>
          <a:off x="0" y="0"/>
          <a:ext cx="0" cy="0"/>
          <a:chOff x="0" y="0"/>
          <a:chExt cx="0" cy="0"/>
        </a:xfrm>
      </p:grpSpPr>
      <p:pic>
        <p:nvPicPr>
          <p:cNvPr id="908" name="Google Shape;908;p42"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909" name="Google Shape;909;p42"/>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910" name="Google Shape;910;p42"/>
          <p:cNvSpPr txBox="1"/>
          <p:nvPr/>
        </p:nvSpPr>
        <p:spPr>
          <a:xfrm>
            <a:off x="1337188" y="110718"/>
            <a:ext cx="10029660" cy="631327"/>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تغذية راجعة : </a:t>
            </a:r>
            <a:endParaRPr sz="1400" b="0" i="0" u="none" strike="noStrike" cap="none">
              <a:solidFill>
                <a:srgbClr val="000000"/>
              </a:solidFill>
              <a:latin typeface="Arial"/>
              <a:ea typeface="Arial"/>
              <a:cs typeface="Arial"/>
              <a:sym typeface="Arial"/>
            </a:endParaRPr>
          </a:p>
          <a:p>
            <a:pPr marL="0" marR="0" lvl="0" indent="0" algn="r" rtl="1">
              <a:lnSpc>
                <a:spcPct val="103750"/>
              </a:lnSpc>
              <a:spcBef>
                <a:spcPts val="0"/>
              </a:spcBef>
              <a:spcAft>
                <a:spcPts val="0"/>
              </a:spcAft>
              <a:buClr>
                <a:srgbClr val="000000"/>
              </a:buClr>
              <a:buSzPts val="2000"/>
              <a:buFont typeface="Arial"/>
              <a:buNone/>
            </a:pPr>
            <a:endParaRPr sz="2000" b="1" i="0" u="none" strike="noStrike" cap="none">
              <a:solidFill>
                <a:srgbClr val="222A35"/>
              </a:solidFill>
              <a:latin typeface="Calibri"/>
              <a:ea typeface="Calibri"/>
              <a:cs typeface="Calibri"/>
              <a:sym typeface="Calibri"/>
            </a:endParaRPr>
          </a:p>
        </p:txBody>
      </p:sp>
      <p:sp>
        <p:nvSpPr>
          <p:cNvPr id="911" name="Google Shape;911;p42"/>
          <p:cNvSpPr txBox="1"/>
          <p:nvPr/>
        </p:nvSpPr>
        <p:spPr>
          <a:xfrm>
            <a:off x="1406014" y="1419054"/>
            <a:ext cx="9144000" cy="2909130"/>
          </a:xfrm>
          <a:prstGeom prst="rect">
            <a:avLst/>
          </a:prstGeom>
          <a:noFill/>
          <a:ln>
            <a:noFill/>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Clr>
                <a:srgbClr val="000000"/>
              </a:buClr>
              <a:buSzPts val="3200"/>
              <a:buFont typeface="Arial"/>
              <a:buNone/>
            </a:pPr>
            <a:r>
              <a:rPr lang="ar-MA" sz="3200" b="1" i="0" u="none" strike="noStrike" cap="none">
                <a:solidFill>
                  <a:srgbClr val="222A35"/>
                </a:solidFill>
                <a:latin typeface="Calibri"/>
                <a:ea typeface="Calibri"/>
                <a:cs typeface="Calibri"/>
                <a:sym typeface="Calibri"/>
              </a:rPr>
              <a:t>ينهي المدرس نشاط القراءة بطلاقة بتقديم  تغذية راجعة عامة، ينبه فيها المتعلمين إلى بعض الأخطاء، ويطلب منهم المداومة على القراءة في البيوت لأجل تجويد قراءاتهم وتجاوز مشاكلهم.  </a:t>
            </a:r>
            <a:endParaRPr sz="3200" b="1" i="0" u="none" strike="noStrike" cap="none">
              <a:solidFill>
                <a:srgbClr val="222A35"/>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Google Shape;941;p75"/>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p>
            <a:pPr marL="457200" lvl="0" indent="-406400" algn="ctr" rtl="1">
              <a:lnSpc>
                <a:spcPct val="90000"/>
              </a:lnSpc>
              <a:spcBef>
                <a:spcPts val="1000"/>
              </a:spcBef>
              <a:spcAft>
                <a:spcPts val="0"/>
              </a:spcAft>
              <a:buSzPts val="2800"/>
              <a:buNone/>
            </a:pPr>
            <a:r>
              <a:rPr lang="ar-MA" dirty="0"/>
              <a:t>25 دقيقة</a:t>
            </a:r>
            <a:endParaRPr dirty="0"/>
          </a:p>
        </p:txBody>
      </p:sp>
      <p:sp>
        <p:nvSpPr>
          <p:cNvPr id="942" name="Google Shape;942;p75"/>
          <p:cNvSpPr txBox="1">
            <a:spLocks noGrp="1"/>
          </p:cNvSpPr>
          <p:nvPr>
            <p:ph type="body" idx="2"/>
          </p:nvPr>
        </p:nvSpPr>
        <p:spPr>
          <a:xfrm>
            <a:off x="5025418" y="2695186"/>
            <a:ext cx="5869201" cy="728094"/>
          </a:xfrm>
          <a:prstGeom prst="rect">
            <a:avLst/>
          </a:prstGeom>
          <a:noFill/>
          <a:ln>
            <a:noFill/>
          </a:ln>
        </p:spPr>
        <p:txBody>
          <a:bodyPr spcFirstLastPara="1" wrap="square" lIns="91425" tIns="45700" rIns="91425" bIns="45700" anchor="t" anchorCtr="0">
            <a:noAutofit/>
          </a:bodyPr>
          <a:lstStyle/>
          <a:p>
            <a:pPr marL="457200" lvl="0" indent="-406400" algn="ctr" rtl="0">
              <a:lnSpc>
                <a:spcPct val="90000"/>
              </a:lnSpc>
              <a:spcBef>
                <a:spcPts val="1000"/>
              </a:spcBef>
              <a:spcAft>
                <a:spcPts val="0"/>
              </a:spcAft>
              <a:buSzPts val="2800"/>
              <a:buNone/>
            </a:pPr>
            <a:r>
              <a:rPr lang="ar-MA" dirty="0">
                <a:solidFill>
                  <a:srgbClr val="106585"/>
                </a:solidFill>
                <a:latin typeface="Calibri"/>
                <a:ea typeface="Calibri"/>
                <a:cs typeface="Calibri"/>
                <a:sym typeface="Calibri"/>
              </a:rPr>
              <a:t>الفهم الاستنتاجي</a:t>
            </a:r>
            <a:br>
              <a:rPr lang="ar-MA" b="0" dirty="0">
                <a:solidFill>
                  <a:srgbClr val="106585"/>
                </a:solidFill>
                <a:latin typeface="Calibri"/>
                <a:ea typeface="Calibri"/>
                <a:cs typeface="Calibri"/>
                <a:sym typeface="Calibri"/>
              </a:rPr>
            </a:br>
            <a:endParaRPr dirty="0"/>
          </a:p>
        </p:txBody>
      </p:sp>
      <p:pic>
        <p:nvPicPr>
          <p:cNvPr id="943" name="Google Shape;943;p75"/>
          <p:cNvPicPr preferRelativeResize="0"/>
          <p:nvPr/>
        </p:nvPicPr>
        <p:blipFill rotWithShape="1">
          <a:blip r:embed="rId3">
            <a:alphaModFix/>
          </a:blip>
          <a:srcRect/>
          <a:stretch/>
        </p:blipFill>
        <p:spPr>
          <a:xfrm>
            <a:off x="1054308" y="1480269"/>
            <a:ext cx="3157928" cy="3157928"/>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44"/>
        <p:cNvGrpSpPr/>
        <p:nvPr/>
      </p:nvGrpSpPr>
      <p:grpSpPr>
        <a:xfrm>
          <a:off x="0" y="0"/>
          <a:ext cx="0" cy="0"/>
          <a:chOff x="0" y="0"/>
          <a:chExt cx="0" cy="0"/>
        </a:xfrm>
      </p:grpSpPr>
      <p:sp>
        <p:nvSpPr>
          <p:cNvPr id="945" name="Google Shape;945;p76"/>
          <p:cNvSpPr txBox="1">
            <a:spLocks noGrp="1"/>
          </p:cNvSpPr>
          <p:nvPr>
            <p:ph type="body" idx="1"/>
          </p:nvPr>
        </p:nvSpPr>
        <p:spPr>
          <a:xfrm>
            <a:off x="8204201" y="5236960"/>
            <a:ext cx="2081332" cy="503301"/>
          </a:xfrm>
          <a:prstGeom prst="rect">
            <a:avLst/>
          </a:prstGeom>
          <a:noFill/>
          <a:ln>
            <a:noFill/>
          </a:ln>
        </p:spPr>
        <p:txBody>
          <a:bodyPr spcFirstLastPara="1" wrap="square" lIns="91425" tIns="45700" rIns="91425" bIns="45700" anchor="ctr" anchorCtr="0">
            <a:noAutofit/>
          </a:bodyPr>
          <a:lstStyle/>
          <a:p>
            <a:pPr marL="457200" lvl="0" indent="-406400" algn="r" rtl="1">
              <a:lnSpc>
                <a:spcPct val="90000"/>
              </a:lnSpc>
              <a:spcBef>
                <a:spcPts val="1000"/>
              </a:spcBef>
              <a:spcAft>
                <a:spcPts val="0"/>
              </a:spcAft>
              <a:buSzPts val="2800"/>
              <a:buNone/>
            </a:pPr>
            <a:r>
              <a:rPr lang="ar-MA"/>
              <a:t>6 دقائق</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1" name="Google Shape;501;p71"/>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57070"/>
              </a:buClr>
              <a:buSzPts val="1800"/>
              <a:buFont typeface="Calibri"/>
              <a:buNone/>
            </a:pPr>
            <a:r>
              <a:rPr lang="ar-MA" sz="1400">
                <a:solidFill>
                  <a:srgbClr val="323F4F"/>
                </a:solidFill>
              </a:rPr>
              <a:t>ينجز المدرس التمرين أمام المتعلمين ويشرح لهم كيفية استنتاج معان مضمرة من النص ـ ويعلل جوابه بأمثله وأمثلة مضادة</a:t>
            </a:r>
            <a:endParaRPr sz="140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نستنتج نوع الحجج المعتمدة في بسط موضوع النص: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sp>
        <p:nvSpPr>
          <p:cNvPr id="6" name="ZoneTexte 5">
            <a:extLst>
              <a:ext uri="{FF2B5EF4-FFF2-40B4-BE49-F238E27FC236}">
                <a16:creationId xmlns:a16="http://schemas.microsoft.com/office/drawing/2014/main" id="{A3A4671C-E9D9-5722-4285-A5C98A46FC7B}"/>
              </a:ext>
            </a:extLst>
          </p:cNvPr>
          <p:cNvSpPr txBox="1"/>
          <p:nvPr/>
        </p:nvSpPr>
        <p:spPr>
          <a:xfrm>
            <a:off x="4604658" y="1230884"/>
            <a:ext cx="6154614" cy="342466"/>
          </a:xfrm>
          <a:prstGeom prst="rect">
            <a:avLst/>
          </a:prstGeom>
          <a:noFill/>
        </p:spPr>
        <p:txBody>
          <a:bodyPr wrap="square">
            <a:spAutoFit/>
          </a:bodyPr>
          <a:lstStyle/>
          <a:p>
            <a:pPr algn="r" rtl="1">
              <a:lnSpc>
                <a:spcPct val="107000"/>
              </a:lnSpc>
              <a:spcAft>
                <a:spcPts val="800"/>
              </a:spcAft>
            </a:pPr>
            <a:r>
              <a:rPr lang="ar-SA" sz="1400" b="1" dirty="0">
                <a:effectLst/>
                <a:latin typeface="Calibri" panose="020F0502020204030204" pitchFamily="34" charset="0"/>
                <a:ea typeface="Calibri" panose="020F0502020204030204" pitchFamily="34" charset="0"/>
              </a:rPr>
              <a:t>5 أحدد نوع الحجج </a:t>
            </a:r>
            <a:r>
              <a:rPr lang="fr-FR" sz="1600" b="1" dirty="0" err="1">
                <a:solidFill>
                  <a:srgbClr val="000000"/>
                </a:solidFill>
                <a:effectLst/>
                <a:latin typeface="Calibri" panose="020F0502020204030204" pitchFamily="34" charset="0"/>
                <a:ea typeface="Calibri" panose="020F0502020204030204" pitchFamily="34" charset="0"/>
              </a:rPr>
              <a:t>التي</a:t>
            </a:r>
            <a:r>
              <a:rPr lang="fr-FR" sz="1600" b="1" dirty="0">
                <a:solidFill>
                  <a:srgbClr val="000000"/>
                </a:solidFill>
                <a:effectLst/>
                <a:latin typeface="Calibri" panose="020F0502020204030204" pitchFamily="34" charset="0"/>
                <a:ea typeface="Calibri" panose="020F0502020204030204" pitchFamily="34" charset="0"/>
              </a:rPr>
              <a:t> </a:t>
            </a:r>
            <a:r>
              <a:rPr lang="fr-FR" sz="1600" b="1" dirty="0" err="1">
                <a:solidFill>
                  <a:srgbClr val="000000"/>
                </a:solidFill>
                <a:effectLst/>
                <a:latin typeface="Calibri" panose="020F0502020204030204" pitchFamily="34" charset="0"/>
                <a:ea typeface="Calibri" panose="020F0502020204030204" pitchFamily="34" charset="0"/>
              </a:rPr>
              <a:t>اعتمدها</a:t>
            </a:r>
            <a:r>
              <a:rPr lang="fr-FR" sz="1600" b="1" dirty="0">
                <a:solidFill>
                  <a:srgbClr val="000000"/>
                </a:solidFill>
                <a:effectLst/>
                <a:latin typeface="Calibri" panose="020F0502020204030204" pitchFamily="34" charset="0"/>
                <a:ea typeface="Calibri" panose="020F0502020204030204" pitchFamily="34" charset="0"/>
              </a:rPr>
              <a:t> </a:t>
            </a:r>
            <a:r>
              <a:rPr lang="fr-FR" sz="1600" b="1" dirty="0" err="1">
                <a:solidFill>
                  <a:srgbClr val="000000"/>
                </a:solidFill>
                <a:effectLst/>
                <a:latin typeface="Calibri" panose="020F0502020204030204" pitchFamily="34" charset="0"/>
                <a:ea typeface="Calibri" panose="020F0502020204030204" pitchFamily="34" charset="0"/>
              </a:rPr>
              <a:t>الكاتب</a:t>
            </a:r>
            <a:r>
              <a:rPr lang="fr-FR" sz="1600" b="1" dirty="0">
                <a:solidFill>
                  <a:srgbClr val="000000"/>
                </a:solidFill>
                <a:effectLst/>
                <a:latin typeface="Calibri" panose="020F0502020204030204" pitchFamily="34" charset="0"/>
                <a:ea typeface="Calibri" panose="020F0502020204030204" pitchFamily="34" charset="0"/>
              </a:rPr>
              <a:t> </a:t>
            </a:r>
            <a:r>
              <a:rPr lang="fr-FR" sz="1600" b="1" dirty="0" err="1">
                <a:solidFill>
                  <a:srgbClr val="000000"/>
                </a:solidFill>
                <a:effectLst/>
                <a:latin typeface="Calibri" panose="020F0502020204030204" pitchFamily="34" charset="0"/>
                <a:ea typeface="Calibri" panose="020F0502020204030204" pitchFamily="34" charset="0"/>
              </a:rPr>
              <a:t>في</a:t>
            </a:r>
            <a:r>
              <a:rPr lang="fr-FR" sz="1600" b="1" dirty="0">
                <a:solidFill>
                  <a:srgbClr val="000000"/>
                </a:solidFill>
                <a:effectLst/>
                <a:latin typeface="Calibri" panose="020F0502020204030204" pitchFamily="34" charset="0"/>
                <a:ea typeface="Calibri" panose="020F0502020204030204" pitchFamily="34" charset="0"/>
              </a:rPr>
              <a:t> </a:t>
            </a:r>
            <a:r>
              <a:rPr lang="fr-FR" sz="1600" b="1" dirty="0" err="1">
                <a:solidFill>
                  <a:srgbClr val="000000"/>
                </a:solidFill>
                <a:effectLst/>
                <a:latin typeface="Calibri" panose="020F0502020204030204" pitchFamily="34" charset="0"/>
                <a:ea typeface="Calibri" panose="020F0502020204030204" pitchFamily="34" charset="0"/>
              </a:rPr>
              <a:t>النص</a:t>
            </a:r>
            <a:endParaRPr lang="fr-FR" sz="1100" dirty="0">
              <a:effectLst/>
              <a:latin typeface="Calibri" panose="020F0502020204030204" pitchFamily="34" charset="0"/>
              <a:ea typeface="Calibri" panose="020F0502020204030204" pitchFamily="34" charset="0"/>
            </a:endParaRPr>
          </a:p>
        </p:txBody>
      </p:sp>
      <p:graphicFrame>
        <p:nvGraphicFramePr>
          <p:cNvPr id="7" name="Tableau 6">
            <a:extLst>
              <a:ext uri="{FF2B5EF4-FFF2-40B4-BE49-F238E27FC236}">
                <a16:creationId xmlns:a16="http://schemas.microsoft.com/office/drawing/2014/main" id="{3F6E3BCC-AF6D-D003-2AE6-D1E030B8042D}"/>
              </a:ext>
            </a:extLst>
          </p:cNvPr>
          <p:cNvGraphicFramePr>
            <a:graphicFrameLocks noGrp="1"/>
          </p:cNvGraphicFramePr>
          <p:nvPr>
            <p:extLst>
              <p:ext uri="{D42A27DB-BD31-4B8C-83A1-F6EECF244321}">
                <p14:modId xmlns:p14="http://schemas.microsoft.com/office/powerpoint/2010/main" val="4172909432"/>
              </p:ext>
            </p:extLst>
          </p:nvPr>
        </p:nvGraphicFramePr>
        <p:xfrm>
          <a:off x="1306286" y="1952688"/>
          <a:ext cx="9046447" cy="3521513"/>
        </p:xfrm>
        <a:graphic>
          <a:graphicData uri="http://schemas.openxmlformats.org/drawingml/2006/table">
            <a:tbl>
              <a:tblPr rtl="1" bandRow="1">
                <a:tableStyleId>{B9538ACA-6CBA-4F49-A53F-D902F22B1834}</a:tableStyleId>
              </a:tblPr>
              <a:tblGrid>
                <a:gridCol w="2359420">
                  <a:extLst>
                    <a:ext uri="{9D8B030D-6E8A-4147-A177-3AD203B41FA5}">
                      <a16:colId xmlns:a16="http://schemas.microsoft.com/office/drawing/2014/main" val="4123811765"/>
                    </a:ext>
                  </a:extLst>
                </a:gridCol>
                <a:gridCol w="2229008">
                  <a:extLst>
                    <a:ext uri="{9D8B030D-6E8A-4147-A177-3AD203B41FA5}">
                      <a16:colId xmlns:a16="http://schemas.microsoft.com/office/drawing/2014/main" val="3377975804"/>
                    </a:ext>
                  </a:extLst>
                </a:gridCol>
                <a:gridCol w="2097674">
                  <a:extLst>
                    <a:ext uri="{9D8B030D-6E8A-4147-A177-3AD203B41FA5}">
                      <a16:colId xmlns:a16="http://schemas.microsoft.com/office/drawing/2014/main" val="2748727452"/>
                    </a:ext>
                  </a:extLst>
                </a:gridCol>
                <a:gridCol w="2360345">
                  <a:extLst>
                    <a:ext uri="{9D8B030D-6E8A-4147-A177-3AD203B41FA5}">
                      <a16:colId xmlns:a16="http://schemas.microsoft.com/office/drawing/2014/main" val="445996635"/>
                    </a:ext>
                  </a:extLst>
                </a:gridCol>
              </a:tblGrid>
              <a:tr h="315082">
                <a:tc>
                  <a:txBody>
                    <a:bodyPr/>
                    <a:lstStyle/>
                    <a:p>
                      <a:pPr algn="ctr" rtl="1">
                        <a:lnSpc>
                          <a:spcPct val="107000"/>
                        </a:lnSpc>
                        <a:spcAft>
                          <a:spcPts val="800"/>
                        </a:spcAft>
                      </a:pPr>
                      <a:r>
                        <a:rPr lang="ar-SA" sz="2400" b="1">
                          <a:effectLst/>
                          <a:latin typeface="Calibri" panose="020F0502020204030204" pitchFamily="34" charset="0"/>
                          <a:ea typeface="Calibri" panose="020F0502020204030204" pitchFamily="34" charset="0"/>
                          <a:cs typeface="Calibri" panose="020F0502020204030204" pitchFamily="34" charset="0"/>
                        </a:rPr>
                        <a:t>الحجة المنطقية</a:t>
                      </a:r>
                      <a:endParaRPr lang="fr-FR" sz="2400" b="1">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rtl="1">
                        <a:lnSpc>
                          <a:spcPct val="107000"/>
                        </a:lnSpc>
                        <a:spcAft>
                          <a:spcPts val="800"/>
                        </a:spcAft>
                      </a:pPr>
                      <a:r>
                        <a:rPr lang="ar-SA" sz="2400" b="1">
                          <a:effectLst/>
                          <a:latin typeface="Calibri" panose="020F0502020204030204" pitchFamily="34" charset="0"/>
                          <a:ea typeface="Calibri" panose="020F0502020204030204" pitchFamily="34" charset="0"/>
                          <a:cs typeface="Calibri" panose="020F0502020204030204" pitchFamily="34" charset="0"/>
                        </a:rPr>
                        <a:t>الحجة الأخلاقية</a:t>
                      </a:r>
                      <a:endParaRPr lang="fr-FR" sz="2400" b="1">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rtl="1">
                        <a:lnSpc>
                          <a:spcPct val="107000"/>
                        </a:lnSpc>
                        <a:spcAft>
                          <a:spcPts val="800"/>
                        </a:spcAft>
                      </a:pPr>
                      <a:r>
                        <a:rPr lang="ar-SA" sz="2400" b="1">
                          <a:effectLst/>
                          <a:latin typeface="Calibri" panose="020F0502020204030204" pitchFamily="34" charset="0"/>
                          <a:ea typeface="Calibri" panose="020F0502020204030204" pitchFamily="34" charset="0"/>
                          <a:cs typeface="Calibri" panose="020F0502020204030204" pitchFamily="34" charset="0"/>
                        </a:rPr>
                        <a:t>الحجة العاطفية</a:t>
                      </a:r>
                      <a:endParaRPr lang="fr-FR" sz="2400" b="1">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الحجة المصلحية</a:t>
                      </a:r>
                      <a:endParaRPr lang="fr-FR" sz="24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120790010"/>
                  </a:ext>
                </a:extLst>
              </a:tr>
              <a:tr h="3147498">
                <a:tc>
                  <a:txBody>
                    <a:bodyPr/>
                    <a:lstStyle/>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algn="r" rtl="1">
                        <a:lnSpc>
                          <a:spcPct val="107000"/>
                        </a:lnSpc>
                        <a:spcAft>
                          <a:spcPts val="800"/>
                        </a:spcAft>
                      </a:pPr>
                      <a:r>
                        <a:rPr lang="ar-MA" sz="1100" dirty="0">
                          <a:effectLst/>
                          <a:latin typeface="Calibri" panose="020F0502020204030204" pitchFamily="34" charset="0"/>
                          <a:ea typeface="Calibri" panose="020F0502020204030204" pitchFamily="34" charset="0"/>
                        </a:rPr>
                        <a:t>,,,,,,,,,,,,,,,,,,,,,,,,,,,,,,,,,,,,,,,,,,,,,,,,,,,,,,,,</a:t>
                      </a: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algn="r" rtl="1">
                        <a:lnSpc>
                          <a:spcPct val="107000"/>
                        </a:lnSpc>
                        <a:spcAft>
                          <a:spcPts val="800"/>
                        </a:spcAft>
                      </a:pPr>
                      <a:r>
                        <a:rPr lang="ar-MA" sz="1100" dirty="0">
                          <a:effectLst/>
                          <a:latin typeface="Calibri" panose="020F0502020204030204" pitchFamily="34" charset="0"/>
                          <a:ea typeface="Calibri" panose="020F0502020204030204" pitchFamily="34" charset="0"/>
                        </a:rPr>
                        <a:t>,,,,,,,,,,,,,,,,,,,,,,,,,,,,,,,,,,,,,,,,,,,,,,,,,,,,,</a:t>
                      </a: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400" dirty="0">
                        <a:effectLst/>
                      </a:endParaRPr>
                    </a:p>
                    <a:p>
                      <a:pPr algn="r" rtl="1">
                        <a:lnSpc>
                          <a:spcPct val="107000"/>
                        </a:lnSpc>
                        <a:spcAft>
                          <a:spcPts val="800"/>
                        </a:spcAft>
                      </a:pPr>
                      <a:endParaRPr lang="ar-MA" sz="1400" dirty="0">
                        <a:effectLst/>
                      </a:endParaRPr>
                    </a:p>
                    <a:p>
                      <a:pPr algn="r" rtl="1">
                        <a:lnSpc>
                          <a:spcPct val="107000"/>
                        </a:lnSpc>
                        <a:spcAft>
                          <a:spcPts val="800"/>
                        </a:spcAft>
                      </a:pPr>
                      <a:endParaRPr lang="ar-MA" sz="1400" dirty="0">
                        <a:effectLst/>
                      </a:endParaRPr>
                    </a:p>
                    <a:p>
                      <a:pPr algn="r" rtl="1">
                        <a:lnSpc>
                          <a:spcPct val="107000"/>
                        </a:lnSpc>
                        <a:spcAft>
                          <a:spcPts val="800"/>
                        </a:spcAft>
                      </a:pPr>
                      <a:r>
                        <a:rPr lang="ar-MA" sz="1400" dirty="0">
                          <a:effectLst/>
                        </a:rPr>
                        <a:t>,,,,,,,,,,,,,,,,,,,,,,,,,,,,,,,,,,,,,,,</a:t>
                      </a:r>
                      <a:r>
                        <a:rPr lang="fr-FR" sz="1400" dirty="0">
                          <a:effectLst/>
                        </a:rPr>
                        <a:t> </a:t>
                      </a: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algn="r" rtl="1">
                        <a:lnSpc>
                          <a:spcPct val="107000"/>
                        </a:lnSpc>
                        <a:spcAft>
                          <a:spcPts val="800"/>
                        </a:spcAft>
                      </a:pPr>
                      <a:r>
                        <a:rPr lang="ar-MA" sz="1400" dirty="0">
                          <a:effectLst/>
                          <a:latin typeface="Calibri" panose="020F0502020204030204" pitchFamily="34" charset="0"/>
                          <a:ea typeface="Calibri" panose="020F0502020204030204" pitchFamily="34" charset="0"/>
                        </a:rPr>
                        <a:t>,,,,,,,,,,,,,,,,,,,,,,,,,,,,,,,,,,,,,,,,,,,,,</a:t>
                      </a:r>
                      <a:endParaRPr lang="fr-FR" sz="11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3217834586"/>
                  </a:ext>
                </a:extLst>
              </a:tr>
            </a:tbl>
          </a:graphicData>
        </a:graphic>
      </p:graphicFrame>
    </p:spTree>
    <p:extLst>
      <p:ext uri="{BB962C8B-B14F-4D97-AF65-F5344CB8AC3E}">
        <p14:creationId xmlns:p14="http://schemas.microsoft.com/office/powerpoint/2010/main" val="41673729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1" name="Google Shape;501;p71"/>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57070"/>
              </a:buClr>
              <a:buSzPts val="1800"/>
              <a:buFont typeface="Calibri"/>
              <a:buNone/>
            </a:pPr>
            <a:r>
              <a:rPr lang="ar-MA" sz="1400">
                <a:solidFill>
                  <a:srgbClr val="323F4F"/>
                </a:solidFill>
              </a:rPr>
              <a:t>ينجز المدرس التمرين أمام المتعلمين ويشرح لهم كيفية استنتاج معان مضمرة من النص ـ ويعلل جوابه بأمثله وأمثلة مضادة</a:t>
            </a:r>
            <a:endParaRPr sz="140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نستنتج نوع الحجج المعتمدة في بسط موضوع النص: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sp>
        <p:nvSpPr>
          <p:cNvPr id="6" name="ZoneTexte 5">
            <a:extLst>
              <a:ext uri="{FF2B5EF4-FFF2-40B4-BE49-F238E27FC236}">
                <a16:creationId xmlns:a16="http://schemas.microsoft.com/office/drawing/2014/main" id="{A3A4671C-E9D9-5722-4285-A5C98A46FC7B}"/>
              </a:ext>
            </a:extLst>
          </p:cNvPr>
          <p:cNvSpPr txBox="1"/>
          <p:nvPr/>
        </p:nvSpPr>
        <p:spPr>
          <a:xfrm>
            <a:off x="2903678" y="2499246"/>
            <a:ext cx="6154614" cy="1270861"/>
          </a:xfrm>
          <a:prstGeom prst="rect">
            <a:avLst/>
          </a:prstGeom>
          <a:noFill/>
        </p:spPr>
        <p:txBody>
          <a:bodyPr wrap="square">
            <a:spAutoFit/>
          </a:bodyPr>
          <a:lstStyle/>
          <a:p>
            <a:pPr algn="r" rtl="1">
              <a:lnSpc>
                <a:spcPct val="107000"/>
              </a:lnSpc>
              <a:spcAft>
                <a:spcPts val="800"/>
              </a:spcAft>
            </a:pPr>
            <a:r>
              <a:rPr lang="ar-MA" sz="2000" b="1" dirty="0">
                <a:solidFill>
                  <a:srgbClr val="222A35"/>
                </a:solidFill>
                <a:latin typeface="Calibri"/>
                <a:ea typeface="Calibri"/>
                <a:cs typeface="Calibri"/>
              </a:rPr>
              <a:t>للإجابة عن السؤال :</a:t>
            </a:r>
          </a:p>
          <a:p>
            <a:pPr algn="r" rtl="1">
              <a:lnSpc>
                <a:spcPct val="107000"/>
              </a:lnSpc>
              <a:spcAft>
                <a:spcPts val="800"/>
              </a:spcAft>
            </a:pPr>
            <a:r>
              <a:rPr lang="ar-MA" sz="2000" b="1" dirty="0">
                <a:solidFill>
                  <a:srgbClr val="222A35"/>
                </a:solidFill>
                <a:latin typeface="Calibri"/>
                <a:ea typeface="Calibri"/>
                <a:cs typeface="Calibri"/>
              </a:rPr>
              <a:t>ــ أعرف أولا كل نوع من أنواع الحجج </a:t>
            </a:r>
          </a:p>
          <a:p>
            <a:pPr algn="r" rtl="1">
              <a:lnSpc>
                <a:spcPct val="107000"/>
              </a:lnSpc>
              <a:spcAft>
                <a:spcPts val="800"/>
              </a:spcAft>
            </a:pPr>
            <a:r>
              <a:rPr lang="ar-MA" sz="2000" b="1" dirty="0">
                <a:solidFill>
                  <a:srgbClr val="222A35"/>
                </a:solidFill>
                <a:latin typeface="Calibri"/>
                <a:ea typeface="Calibri"/>
                <a:cs typeface="Calibri"/>
              </a:rPr>
              <a:t>ــ أبحث لها عن مثال من النص </a:t>
            </a:r>
            <a:endParaRPr lang="fr-FR" sz="2000" b="1" dirty="0">
              <a:solidFill>
                <a:srgbClr val="222A35"/>
              </a:solidFill>
              <a:latin typeface="Calibri"/>
              <a:ea typeface="Calibri"/>
              <a:cs typeface="Calibri"/>
            </a:endParaRPr>
          </a:p>
        </p:txBody>
      </p:sp>
    </p:spTree>
    <p:extLst>
      <p:ext uri="{BB962C8B-B14F-4D97-AF65-F5344CB8AC3E}">
        <p14:creationId xmlns:p14="http://schemas.microsoft.com/office/powerpoint/2010/main" val="32725271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1" name="Google Shape;501;p71"/>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57070"/>
              </a:buClr>
              <a:buSzPts val="1800"/>
              <a:buFont typeface="Calibri"/>
              <a:buNone/>
            </a:pPr>
            <a:r>
              <a:rPr lang="ar-MA" sz="1400">
                <a:solidFill>
                  <a:srgbClr val="323F4F"/>
                </a:solidFill>
              </a:rPr>
              <a:t>ينجز المدرس التمرين أمام المتعلمين ويشرح لهم كيفية استنتاج معان مضمرة من النص ـ ويعلل جوابه بأمثله وأمثلة مضادة</a:t>
            </a:r>
            <a:endParaRPr sz="140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نستنتج نوع الحجج المعتمدة في بسط موضوع النص: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sp>
        <p:nvSpPr>
          <p:cNvPr id="6" name="ZoneTexte 5">
            <a:extLst>
              <a:ext uri="{FF2B5EF4-FFF2-40B4-BE49-F238E27FC236}">
                <a16:creationId xmlns:a16="http://schemas.microsoft.com/office/drawing/2014/main" id="{A3A4671C-E9D9-5722-4285-A5C98A46FC7B}"/>
              </a:ext>
            </a:extLst>
          </p:cNvPr>
          <p:cNvSpPr txBox="1"/>
          <p:nvPr/>
        </p:nvSpPr>
        <p:spPr>
          <a:xfrm>
            <a:off x="1533832" y="1722498"/>
            <a:ext cx="8984226" cy="3428374"/>
          </a:xfrm>
          <a:prstGeom prst="rect">
            <a:avLst/>
          </a:prstGeom>
          <a:noFill/>
        </p:spPr>
        <p:txBody>
          <a:bodyPr wrap="square">
            <a:spAutoFit/>
          </a:bodyPr>
          <a:lstStyle/>
          <a:p>
            <a:pPr algn="r" rtl="1">
              <a:lnSpc>
                <a:spcPct val="107000"/>
              </a:lnSpc>
              <a:spcAft>
                <a:spcPts val="800"/>
              </a:spcAft>
            </a:pPr>
            <a:r>
              <a:rPr lang="ar-SA" sz="2000" b="1" kern="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الحجة المنطقية</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r>
              <a:rPr lang="ar-SA" sz="2000" b="1" kern="0" dirty="0">
                <a:effectLst/>
                <a:latin typeface="Calibri" panose="020F0502020204030204" pitchFamily="34" charset="0"/>
                <a:ea typeface="Times New Roman" panose="02020603050405020304" pitchFamily="18" charset="0"/>
                <a:cs typeface="Calibri" panose="020F0502020204030204" pitchFamily="34" charset="0"/>
              </a:rPr>
              <a:t>هي حجة تعتمد على العقل والتفكير السليم، وتقوم على الشرح والتفسير والترتيب</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000" b="1"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fr-FR" sz="2000" b="1" kern="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000" b="1" kern="0" dirty="0">
                <a:effectLst/>
                <a:latin typeface="Calibri" panose="020F0502020204030204" pitchFamily="34" charset="0"/>
                <a:ea typeface="Times New Roman" panose="02020603050405020304" pitchFamily="18" charset="0"/>
                <a:cs typeface="Calibri" panose="020F0502020204030204" pitchFamily="34" charset="0"/>
              </a:rPr>
              <a:t>مثال: عرض قوانين أو أسباب ونتائج</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000" b="1"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2 </a:t>
            </a:r>
            <a:r>
              <a:rPr lang="ar-SA" sz="2000" b="1" kern="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الحجة المصلحية</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r>
              <a:rPr lang="ar-SA" sz="2000" b="1" kern="0" dirty="0">
                <a:effectLst/>
                <a:latin typeface="Calibri" panose="020F0502020204030204" pitchFamily="34" charset="0"/>
                <a:ea typeface="Times New Roman" panose="02020603050405020304" pitchFamily="18" charset="0"/>
                <a:cs typeface="Calibri" panose="020F0502020204030204" pitchFamily="34" charset="0"/>
              </a:rPr>
              <a:t>هي حجة تُبرز الفائدة أو المنفعة التي سيحصل عليها الإنسان</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000" b="1"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fr-FR" sz="2000" b="1" kern="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000" b="1" kern="0" dirty="0">
                <a:effectLst/>
                <a:latin typeface="Calibri" panose="020F0502020204030204" pitchFamily="34" charset="0"/>
                <a:ea typeface="Times New Roman" panose="02020603050405020304" pitchFamily="18" charset="0"/>
                <a:cs typeface="Calibri" panose="020F0502020204030204" pitchFamily="34" charset="0"/>
              </a:rPr>
              <a:t>مثال: النجاح، الربح، تحسين المعيشة</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000" b="1"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3</a:t>
            </a:r>
            <a:r>
              <a:rPr lang="ar-SA" sz="2000" b="1" kern="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الحجة العاطفية</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r>
              <a:rPr lang="ar-SA" sz="2000" b="1" kern="0" dirty="0">
                <a:effectLst/>
                <a:latin typeface="Calibri" panose="020F0502020204030204" pitchFamily="34" charset="0"/>
                <a:ea typeface="Times New Roman" panose="02020603050405020304" pitchFamily="18" charset="0"/>
                <a:cs typeface="Calibri" panose="020F0502020204030204" pitchFamily="34" charset="0"/>
              </a:rPr>
              <a:t>هي حجة تعتمد على التأثير في مشاعر القارئ </a:t>
            </a:r>
            <a:r>
              <a:rPr lang="ar-MA" sz="2000" b="1" kern="0" dirty="0">
                <a:effectLst/>
                <a:latin typeface="Calibri" panose="020F0502020204030204" pitchFamily="34" charset="0"/>
                <a:ea typeface="Times New Roman" panose="02020603050405020304" pitchFamily="18" charset="0"/>
                <a:cs typeface="Calibri" panose="020F0502020204030204" pitchFamily="34" charset="0"/>
              </a:rPr>
              <a:t>(</a:t>
            </a:r>
            <a:r>
              <a:rPr lang="ar-SA" sz="2000" b="1" kern="0" dirty="0">
                <a:effectLst/>
                <a:latin typeface="Calibri" panose="020F0502020204030204" pitchFamily="34" charset="0"/>
                <a:ea typeface="Times New Roman" panose="02020603050405020304" pitchFamily="18" charset="0"/>
                <a:cs typeface="Calibri" panose="020F0502020204030204" pitchFamily="34" charset="0"/>
              </a:rPr>
              <a:t>الخوف، الفرح، الحزن</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r>
              <a:rPr lang="ar-MA" sz="2000" b="1" kern="0" dirty="0">
                <a:effectLst/>
                <a:latin typeface="Calibri" panose="020F0502020204030204" pitchFamily="34" charset="0"/>
                <a:ea typeface="Times New Roman" panose="02020603050405020304" pitchFamily="18" charset="0"/>
                <a:cs typeface="Calibri" panose="020F0502020204030204" pitchFamily="34" charset="0"/>
              </a:rPr>
              <a:t>)</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000" b="1"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fr-FR" sz="2000" b="1" kern="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000" b="1" kern="0" dirty="0">
                <a:effectLst/>
                <a:latin typeface="Calibri" panose="020F0502020204030204" pitchFamily="34" charset="0"/>
                <a:ea typeface="Times New Roman" panose="02020603050405020304" pitchFamily="18" charset="0"/>
                <a:cs typeface="Calibri" panose="020F0502020204030204" pitchFamily="34" charset="0"/>
              </a:rPr>
              <a:t>مثال: التحذير من الفقر أو التشرد</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000" b="1"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4 </a:t>
            </a:r>
            <a:r>
              <a:rPr lang="ar-SA" sz="2000" b="1" kern="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الحجة الأخلاقية</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r>
              <a:rPr lang="ar-SA" sz="2000" b="1" kern="0" dirty="0">
                <a:effectLst/>
                <a:latin typeface="Calibri" panose="020F0502020204030204" pitchFamily="34" charset="0"/>
                <a:ea typeface="Times New Roman" panose="02020603050405020304" pitchFamily="18" charset="0"/>
                <a:cs typeface="Calibri" panose="020F0502020204030204" pitchFamily="34" charset="0"/>
              </a:rPr>
              <a:t>هي حجة تقوم على القيم والمبادئ مثل الصدق، الأمانة، الاجتهاد</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000" b="1"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fr-FR" sz="2000" b="1" kern="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000" b="1" kern="0" dirty="0">
                <a:effectLst/>
                <a:latin typeface="Calibri" panose="020F0502020204030204" pitchFamily="34" charset="0"/>
                <a:ea typeface="Times New Roman" panose="02020603050405020304" pitchFamily="18" charset="0"/>
                <a:cs typeface="Calibri" panose="020F0502020204030204" pitchFamily="34" charset="0"/>
              </a:rPr>
              <a:t>مثال: الدعوة إلى الحكمة أو تجنب الطمع</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000" b="1"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361377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1" name="Google Shape;501;p71"/>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57070"/>
              </a:buClr>
              <a:buSzPts val="1800"/>
              <a:buFont typeface="Calibri"/>
              <a:buNone/>
            </a:pPr>
            <a:r>
              <a:rPr lang="ar-MA" sz="1400">
                <a:solidFill>
                  <a:srgbClr val="323F4F"/>
                </a:solidFill>
              </a:rPr>
              <a:t>ينجز المدرس التمرين أمام المتعلمين ويشرح لهم كيفية استنتاج معان مضمرة من النص ـ ويعلل جوابه بأمثله وأمثلة مضادة</a:t>
            </a:r>
            <a:endParaRPr sz="140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نستنتج نوع الحجج المعتمدة في بسط موضوع النص: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sp>
        <p:nvSpPr>
          <p:cNvPr id="6" name="ZoneTexte 5">
            <a:extLst>
              <a:ext uri="{FF2B5EF4-FFF2-40B4-BE49-F238E27FC236}">
                <a16:creationId xmlns:a16="http://schemas.microsoft.com/office/drawing/2014/main" id="{A3A4671C-E9D9-5722-4285-A5C98A46FC7B}"/>
              </a:ext>
            </a:extLst>
          </p:cNvPr>
          <p:cNvSpPr txBox="1"/>
          <p:nvPr/>
        </p:nvSpPr>
        <p:spPr>
          <a:xfrm>
            <a:off x="1533832" y="1722498"/>
            <a:ext cx="8984226" cy="2452723"/>
          </a:xfrm>
          <a:prstGeom prst="rect">
            <a:avLst/>
          </a:prstGeom>
          <a:noFill/>
        </p:spPr>
        <p:txBody>
          <a:bodyPr wrap="square">
            <a:spAutoFit/>
          </a:bodyPr>
          <a:lstStyle/>
          <a:p>
            <a:pPr algn="r" rtl="1">
              <a:lnSpc>
                <a:spcPct val="107000"/>
              </a:lnSpc>
              <a:spcAft>
                <a:spcPts val="800"/>
              </a:spcAft>
            </a:pPr>
            <a:r>
              <a:rPr lang="ar-SA" sz="2400" b="1" kern="0" dirty="0">
                <a:effectLst/>
                <a:latin typeface="Calibri" panose="020F0502020204030204" pitchFamily="34" charset="0"/>
                <a:ea typeface="Times New Roman" panose="02020603050405020304" pitchFamily="18" charset="0"/>
                <a:cs typeface="Calibri" panose="020F0502020204030204" pitchFamily="34" charset="0"/>
              </a:rPr>
              <a:t>خلاصة مختصرة</a:t>
            </a:r>
            <a:r>
              <a:rPr lang="fr-FR" sz="2400" b="1"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المنطقية = العقل</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المصلحية = الفائدة</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العاطفية = المشاعر</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algn="r" rtl="1"/>
            <a:r>
              <a:rPr lang="ar-SA" sz="2400" kern="0" dirty="0">
                <a:effectLst/>
                <a:ea typeface="Times New Roman" panose="02020603050405020304" pitchFamily="18" charset="0"/>
                <a:cs typeface="Calibri" panose="020F0502020204030204" pitchFamily="34" charset="0"/>
              </a:rPr>
              <a:t>الأخلاقية = القيم</a:t>
            </a:r>
            <a:endParaRPr lang="fr-FR" sz="2400" b="1"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718970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1" name="Google Shape;501;p71"/>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57070"/>
              </a:buClr>
              <a:buSzPts val="1800"/>
              <a:buFont typeface="Calibri"/>
              <a:buNone/>
            </a:pPr>
            <a:r>
              <a:rPr lang="ar-MA" sz="1400">
                <a:solidFill>
                  <a:srgbClr val="323F4F"/>
                </a:solidFill>
              </a:rPr>
              <a:t>ينجز المدرس التمرين أمام المتعلمين ويشرح لهم كيفية استنتاج معان مضمرة من النص ـ ويعلل جوابه بأمثله وأمثلة مضادة</a:t>
            </a:r>
            <a:endParaRPr sz="140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نستنتج نوع الحجج المعتمدة في بسط موضوع النص: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graphicFrame>
        <p:nvGraphicFramePr>
          <p:cNvPr id="7" name="Tableau 6">
            <a:extLst>
              <a:ext uri="{FF2B5EF4-FFF2-40B4-BE49-F238E27FC236}">
                <a16:creationId xmlns:a16="http://schemas.microsoft.com/office/drawing/2014/main" id="{3F6E3BCC-AF6D-D003-2AE6-D1E030B8042D}"/>
              </a:ext>
            </a:extLst>
          </p:cNvPr>
          <p:cNvGraphicFramePr>
            <a:graphicFrameLocks noGrp="1"/>
          </p:cNvGraphicFramePr>
          <p:nvPr>
            <p:extLst>
              <p:ext uri="{D42A27DB-BD31-4B8C-83A1-F6EECF244321}">
                <p14:modId xmlns:p14="http://schemas.microsoft.com/office/powerpoint/2010/main" val="3989263345"/>
              </p:ext>
            </p:extLst>
          </p:nvPr>
        </p:nvGraphicFramePr>
        <p:xfrm>
          <a:off x="1306286" y="1952688"/>
          <a:ext cx="9046447" cy="3912864"/>
        </p:xfrm>
        <a:graphic>
          <a:graphicData uri="http://schemas.openxmlformats.org/drawingml/2006/table">
            <a:tbl>
              <a:tblPr rtl="1" bandRow="1">
                <a:tableStyleId>{B9538ACA-6CBA-4F49-A53F-D902F22B1834}</a:tableStyleId>
              </a:tblPr>
              <a:tblGrid>
                <a:gridCol w="3165352">
                  <a:extLst>
                    <a:ext uri="{9D8B030D-6E8A-4147-A177-3AD203B41FA5}">
                      <a16:colId xmlns:a16="http://schemas.microsoft.com/office/drawing/2014/main" val="4123811765"/>
                    </a:ext>
                  </a:extLst>
                </a:gridCol>
                <a:gridCol w="2054942">
                  <a:extLst>
                    <a:ext uri="{9D8B030D-6E8A-4147-A177-3AD203B41FA5}">
                      <a16:colId xmlns:a16="http://schemas.microsoft.com/office/drawing/2014/main" val="3377975804"/>
                    </a:ext>
                  </a:extLst>
                </a:gridCol>
                <a:gridCol w="1917291">
                  <a:extLst>
                    <a:ext uri="{9D8B030D-6E8A-4147-A177-3AD203B41FA5}">
                      <a16:colId xmlns:a16="http://schemas.microsoft.com/office/drawing/2014/main" val="2748727452"/>
                    </a:ext>
                  </a:extLst>
                </a:gridCol>
                <a:gridCol w="1908862">
                  <a:extLst>
                    <a:ext uri="{9D8B030D-6E8A-4147-A177-3AD203B41FA5}">
                      <a16:colId xmlns:a16="http://schemas.microsoft.com/office/drawing/2014/main" val="445996635"/>
                    </a:ext>
                  </a:extLst>
                </a:gridCol>
              </a:tblGrid>
              <a:tr h="315082">
                <a:tc>
                  <a:txBody>
                    <a:bodyPr/>
                    <a:lstStyle/>
                    <a:p>
                      <a:pPr algn="ctr" rtl="1">
                        <a:lnSpc>
                          <a:spcPct val="107000"/>
                        </a:lnSpc>
                        <a:spcAft>
                          <a:spcPts val="8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الحجة المنطقية</a:t>
                      </a:r>
                      <a:endParaRPr lang="fr-FR" sz="24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rtl="1">
                        <a:lnSpc>
                          <a:spcPct val="107000"/>
                        </a:lnSpc>
                        <a:spcAft>
                          <a:spcPts val="800"/>
                        </a:spcAft>
                      </a:pPr>
                      <a:r>
                        <a:rPr lang="ar-SA" sz="2400" b="1">
                          <a:effectLst/>
                          <a:latin typeface="Calibri" panose="020F0502020204030204" pitchFamily="34" charset="0"/>
                          <a:ea typeface="Calibri" panose="020F0502020204030204" pitchFamily="34" charset="0"/>
                          <a:cs typeface="Calibri" panose="020F0502020204030204" pitchFamily="34" charset="0"/>
                        </a:rPr>
                        <a:t>الحجة الأخلاقية</a:t>
                      </a:r>
                      <a:endParaRPr lang="fr-FR" sz="2400" b="1">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rtl="1">
                        <a:lnSpc>
                          <a:spcPct val="107000"/>
                        </a:lnSpc>
                        <a:spcAft>
                          <a:spcPts val="800"/>
                        </a:spcAft>
                      </a:pPr>
                      <a:r>
                        <a:rPr lang="ar-SA" sz="2400" b="1">
                          <a:effectLst/>
                          <a:latin typeface="Calibri" panose="020F0502020204030204" pitchFamily="34" charset="0"/>
                          <a:ea typeface="Calibri" panose="020F0502020204030204" pitchFamily="34" charset="0"/>
                          <a:cs typeface="Calibri" panose="020F0502020204030204" pitchFamily="34" charset="0"/>
                        </a:rPr>
                        <a:t>الحجة العاطفية</a:t>
                      </a:r>
                      <a:endParaRPr lang="fr-FR" sz="2400" b="1">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الحجة المصلحية</a:t>
                      </a:r>
                      <a:endParaRPr lang="fr-FR" sz="24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120790010"/>
                  </a:ext>
                </a:extLst>
              </a:tr>
              <a:tr h="3147498">
                <a:tc>
                  <a:txBody>
                    <a:bodyPr/>
                    <a:lstStyle/>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marR="0" algn="r" rtl="1">
                        <a:lnSpc>
                          <a:spcPct val="107000"/>
                        </a:lnSpc>
                        <a:spcBef>
                          <a:spcPts val="0"/>
                        </a:spcBef>
                        <a:spcAft>
                          <a:spcPts val="800"/>
                        </a:spcAft>
                        <a:buClr>
                          <a:srgbClr val="000000"/>
                        </a:buClr>
                        <a:buFont typeface="Arial"/>
                      </a:pP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استخدام الأدلة المنطقية والاستنتاجات العقلية لإقناع المتلقي </a:t>
                      </a:r>
                      <a:r>
                        <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t>
                      </a:r>
                    </a:p>
                    <a:p>
                      <a:pPr algn="r" rtl="1">
                        <a:lnSpc>
                          <a:spcPct val="107000"/>
                        </a:lnSpc>
                        <a:spcAft>
                          <a:spcPts val="800"/>
                        </a:spcAft>
                      </a:pP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قدّم قوانين واضحة ومنظمة للتعامل مع المال، مثل الادخار والاستثمار</a:t>
                      </a:r>
                      <a:r>
                        <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و</a:t>
                      </a: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طلب النصيحة</a:t>
                      </a:r>
                      <a:endPar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algn="r" rtl="1">
                        <a:lnSpc>
                          <a:spcPct val="107000"/>
                        </a:lnSpc>
                        <a:spcAft>
                          <a:spcPts val="800"/>
                        </a:spcAft>
                      </a:pPr>
                      <a:r>
                        <a:rPr lang="fr-FR" sz="1400" b="0" i="0" u="none" strike="noStrike" cap="none" dirty="0">
                          <a:solidFill>
                            <a:srgbClr val="000000"/>
                          </a:solidFill>
                          <a:effectLst/>
                          <a:latin typeface="Arial"/>
                          <a:ea typeface="Arial"/>
                          <a:cs typeface="Arial"/>
                          <a:sym typeface="Arial"/>
                        </a:rPr>
                        <a:t>.</a:t>
                      </a: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algn="r" rtl="1">
                        <a:lnSpc>
                          <a:spcPct val="107000"/>
                        </a:lnSpc>
                        <a:spcAft>
                          <a:spcPts val="800"/>
                        </a:spcAft>
                      </a:pPr>
                      <a:r>
                        <a:rPr lang="ar-MA" sz="1100" dirty="0">
                          <a:effectLst/>
                          <a:latin typeface="Calibri" panose="020F0502020204030204" pitchFamily="34" charset="0"/>
                          <a:ea typeface="Calibri" panose="020F0502020204030204" pitchFamily="34" charset="0"/>
                        </a:rPr>
                        <a:t>,,,,,,,,,,,,,,,,,,,,,,,,,,,,,,,,,,,,,,,,,,,,,,,,,,</a:t>
                      </a: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400" dirty="0">
                        <a:effectLst/>
                      </a:endParaRPr>
                    </a:p>
                    <a:p>
                      <a:pPr algn="r" rtl="1">
                        <a:lnSpc>
                          <a:spcPct val="107000"/>
                        </a:lnSpc>
                        <a:spcAft>
                          <a:spcPts val="800"/>
                        </a:spcAft>
                      </a:pPr>
                      <a:endParaRPr lang="ar-MA" sz="1400" dirty="0">
                        <a:effectLst/>
                      </a:endParaRPr>
                    </a:p>
                    <a:p>
                      <a:pPr algn="r" rtl="1">
                        <a:lnSpc>
                          <a:spcPct val="107000"/>
                        </a:lnSpc>
                        <a:spcAft>
                          <a:spcPts val="800"/>
                        </a:spcAft>
                      </a:pPr>
                      <a:endParaRPr lang="ar-MA" sz="1400" dirty="0">
                        <a:effectLst/>
                      </a:endParaRPr>
                    </a:p>
                    <a:p>
                      <a:pPr algn="r" rtl="1">
                        <a:lnSpc>
                          <a:spcPct val="107000"/>
                        </a:lnSpc>
                        <a:spcAft>
                          <a:spcPts val="800"/>
                        </a:spcAft>
                      </a:pPr>
                      <a:r>
                        <a:rPr lang="ar-MA" sz="1400" dirty="0">
                          <a:effectLst/>
                        </a:rPr>
                        <a:t>,,,,,,,,,,,,,,,,,,,,,,,,,,,,,,,,,,,</a:t>
                      </a: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algn="r" rtl="1">
                        <a:lnSpc>
                          <a:spcPct val="107000"/>
                        </a:lnSpc>
                        <a:spcAft>
                          <a:spcPts val="800"/>
                        </a:spcAft>
                      </a:pPr>
                      <a:r>
                        <a:rPr lang="ar-MA" sz="1400" dirty="0">
                          <a:effectLst/>
                          <a:latin typeface="Calibri" panose="020F0502020204030204" pitchFamily="34" charset="0"/>
                          <a:ea typeface="Calibri" panose="020F0502020204030204" pitchFamily="34" charset="0"/>
                        </a:rPr>
                        <a:t>,,,,,,,,,,,,,,,,,,,,,,,,,,,,,,,,,,,,</a:t>
                      </a:r>
                      <a:endParaRPr lang="fr-FR" sz="11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3217834586"/>
                  </a:ext>
                </a:extLst>
              </a:tr>
            </a:tbl>
          </a:graphicData>
        </a:graphic>
      </p:graphicFrame>
    </p:spTree>
    <p:extLst>
      <p:ext uri="{BB962C8B-B14F-4D97-AF65-F5344CB8AC3E}">
        <p14:creationId xmlns:p14="http://schemas.microsoft.com/office/powerpoint/2010/main" val="4250591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p15"/>
          <p:cNvSpPr txBox="1">
            <a:spLocks noGrp="1"/>
          </p:cNvSpPr>
          <p:nvPr>
            <p:ph type="body" idx="1"/>
          </p:nvPr>
        </p:nvSpPr>
        <p:spPr>
          <a:xfrm>
            <a:off x="7950201" y="5236960"/>
            <a:ext cx="2335332" cy="503301"/>
          </a:xfrm>
          <a:prstGeom prst="rect">
            <a:avLst/>
          </a:prstGeom>
          <a:noFill/>
          <a:ln>
            <a:noFill/>
          </a:ln>
        </p:spPr>
        <p:txBody>
          <a:bodyPr spcFirstLastPara="1" wrap="square" lIns="91425" tIns="45700" rIns="91425" bIns="45700" anchor="ctr" anchorCtr="0">
            <a:normAutofit fontScale="92500" lnSpcReduction="20000"/>
          </a:bodyPr>
          <a:lstStyle/>
          <a:p>
            <a:pPr marL="457200" lvl="0" indent="-406400" algn="r" rtl="1">
              <a:lnSpc>
                <a:spcPct val="90000"/>
              </a:lnSpc>
              <a:spcBef>
                <a:spcPts val="1000"/>
              </a:spcBef>
              <a:spcAft>
                <a:spcPts val="0"/>
              </a:spcAft>
              <a:buSzPct val="108108"/>
              <a:buNone/>
            </a:pP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1" name="Google Shape;501;p71"/>
          <p:cNvSpPr txBox="1">
            <a:spLocks noGrp="1"/>
          </p:cNvSpPr>
          <p:nvPr>
            <p:ph type="title"/>
          </p:nvPr>
        </p:nvSpPr>
        <p:spPr>
          <a:xfrm>
            <a:off x="1306286" y="557818"/>
            <a:ext cx="10161104" cy="470617"/>
          </a:xfrm>
          <a:prstGeom prst="rect">
            <a:avLst/>
          </a:prstGeom>
          <a:noFill/>
          <a:ln>
            <a:noFill/>
          </a:ln>
        </p:spPr>
        <p:txBody>
          <a:bodyPr spcFirstLastPara="1" wrap="square" lIns="91425" tIns="45700" rIns="91425" bIns="45700" anchor="ctr" anchorCtr="0">
            <a:normAutofit fontScale="90000"/>
          </a:bodyPr>
          <a:lstStyle/>
          <a:p>
            <a:pPr marL="0" lvl="0" indent="0" algn="r" rtl="0">
              <a:lnSpc>
                <a:spcPct val="90000"/>
              </a:lnSpc>
              <a:spcBef>
                <a:spcPts val="0"/>
              </a:spcBef>
              <a:spcAft>
                <a:spcPts val="0"/>
              </a:spcAft>
              <a:buClr>
                <a:srgbClr val="757070"/>
              </a:buClr>
              <a:buSzPts val="1800"/>
              <a:buFont typeface="Calibri"/>
              <a:buNone/>
            </a:pPr>
            <a:r>
              <a:rPr lang="ar-MA" sz="1400" dirty="0">
                <a:solidFill>
                  <a:srgbClr val="323F4F"/>
                </a:solidFill>
              </a:rPr>
              <a:t>يطلب المدرس من المتعلمين الاشتغال جماعة وتحديد مظاهر الحجة الأخلاقية ، ثم يطلب من متعلم المرور إلى السبورة وتقديم جوابه ويطلب من الآخرين تقديم التغذية الراجعة</a:t>
            </a:r>
            <a:endParaRPr sz="1400" dirty="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نستنتج نوع الحجج المعتمدة في بسط موضوع النص: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graphicFrame>
        <p:nvGraphicFramePr>
          <p:cNvPr id="7" name="Tableau 6">
            <a:extLst>
              <a:ext uri="{FF2B5EF4-FFF2-40B4-BE49-F238E27FC236}">
                <a16:creationId xmlns:a16="http://schemas.microsoft.com/office/drawing/2014/main" id="{3F6E3BCC-AF6D-D003-2AE6-D1E030B8042D}"/>
              </a:ext>
            </a:extLst>
          </p:cNvPr>
          <p:cNvGraphicFramePr>
            <a:graphicFrameLocks noGrp="1"/>
          </p:cNvGraphicFramePr>
          <p:nvPr>
            <p:extLst>
              <p:ext uri="{D42A27DB-BD31-4B8C-83A1-F6EECF244321}">
                <p14:modId xmlns:p14="http://schemas.microsoft.com/office/powerpoint/2010/main" val="881926931"/>
              </p:ext>
            </p:extLst>
          </p:nvPr>
        </p:nvGraphicFramePr>
        <p:xfrm>
          <a:off x="1863614" y="1579063"/>
          <a:ext cx="9046447" cy="3912864"/>
        </p:xfrm>
        <a:graphic>
          <a:graphicData uri="http://schemas.openxmlformats.org/drawingml/2006/table">
            <a:tbl>
              <a:tblPr rtl="1" bandRow="1">
                <a:tableStyleId>{B9538ACA-6CBA-4F49-A53F-D902F22B1834}</a:tableStyleId>
              </a:tblPr>
              <a:tblGrid>
                <a:gridCol w="3165352">
                  <a:extLst>
                    <a:ext uri="{9D8B030D-6E8A-4147-A177-3AD203B41FA5}">
                      <a16:colId xmlns:a16="http://schemas.microsoft.com/office/drawing/2014/main" val="4123811765"/>
                    </a:ext>
                  </a:extLst>
                </a:gridCol>
                <a:gridCol w="2054942">
                  <a:extLst>
                    <a:ext uri="{9D8B030D-6E8A-4147-A177-3AD203B41FA5}">
                      <a16:colId xmlns:a16="http://schemas.microsoft.com/office/drawing/2014/main" val="3377975804"/>
                    </a:ext>
                  </a:extLst>
                </a:gridCol>
                <a:gridCol w="1917291">
                  <a:extLst>
                    <a:ext uri="{9D8B030D-6E8A-4147-A177-3AD203B41FA5}">
                      <a16:colId xmlns:a16="http://schemas.microsoft.com/office/drawing/2014/main" val="2748727452"/>
                    </a:ext>
                  </a:extLst>
                </a:gridCol>
                <a:gridCol w="1908862">
                  <a:extLst>
                    <a:ext uri="{9D8B030D-6E8A-4147-A177-3AD203B41FA5}">
                      <a16:colId xmlns:a16="http://schemas.microsoft.com/office/drawing/2014/main" val="445996635"/>
                    </a:ext>
                  </a:extLst>
                </a:gridCol>
              </a:tblGrid>
              <a:tr h="315082">
                <a:tc>
                  <a:txBody>
                    <a:bodyPr/>
                    <a:lstStyle/>
                    <a:p>
                      <a:pPr algn="ctr" rtl="1">
                        <a:lnSpc>
                          <a:spcPct val="107000"/>
                        </a:lnSpc>
                        <a:spcAft>
                          <a:spcPts val="8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الحجة المنطقية</a:t>
                      </a:r>
                      <a:endParaRPr lang="fr-FR" sz="24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rtl="1">
                        <a:lnSpc>
                          <a:spcPct val="107000"/>
                        </a:lnSpc>
                        <a:spcAft>
                          <a:spcPts val="800"/>
                        </a:spcAft>
                      </a:pPr>
                      <a:r>
                        <a:rPr lang="ar-SA" sz="2400" b="1">
                          <a:effectLst/>
                          <a:latin typeface="Calibri" panose="020F0502020204030204" pitchFamily="34" charset="0"/>
                          <a:ea typeface="Calibri" panose="020F0502020204030204" pitchFamily="34" charset="0"/>
                          <a:cs typeface="Calibri" panose="020F0502020204030204" pitchFamily="34" charset="0"/>
                        </a:rPr>
                        <a:t>الحجة الأخلاقية</a:t>
                      </a:r>
                      <a:endParaRPr lang="fr-FR" sz="2400" b="1">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rtl="1">
                        <a:lnSpc>
                          <a:spcPct val="107000"/>
                        </a:lnSpc>
                        <a:spcAft>
                          <a:spcPts val="800"/>
                        </a:spcAft>
                      </a:pPr>
                      <a:r>
                        <a:rPr lang="ar-SA" sz="2400" b="1">
                          <a:effectLst/>
                          <a:latin typeface="Calibri" panose="020F0502020204030204" pitchFamily="34" charset="0"/>
                          <a:ea typeface="Calibri" panose="020F0502020204030204" pitchFamily="34" charset="0"/>
                          <a:cs typeface="Calibri" panose="020F0502020204030204" pitchFamily="34" charset="0"/>
                        </a:rPr>
                        <a:t>الحجة العاطفية</a:t>
                      </a:r>
                      <a:endParaRPr lang="fr-FR" sz="2400" b="1">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الحجة المصلحية</a:t>
                      </a:r>
                      <a:endParaRPr lang="fr-FR" sz="24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120790010"/>
                  </a:ext>
                </a:extLst>
              </a:tr>
              <a:tr h="3147498">
                <a:tc>
                  <a:txBody>
                    <a:bodyPr/>
                    <a:lstStyle/>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marR="0" algn="r" rtl="1">
                        <a:lnSpc>
                          <a:spcPct val="107000"/>
                        </a:lnSpc>
                        <a:spcBef>
                          <a:spcPts val="0"/>
                        </a:spcBef>
                        <a:spcAft>
                          <a:spcPts val="800"/>
                        </a:spcAft>
                        <a:buClr>
                          <a:srgbClr val="000000"/>
                        </a:buClr>
                        <a:buFont typeface="Arial"/>
                      </a:pP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استخدام الأدلة المنطقية والاستنتاجات العقلية لإقناع المتلقي </a:t>
                      </a:r>
                      <a:r>
                        <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t>
                      </a:r>
                    </a:p>
                    <a:p>
                      <a:pPr algn="r" rtl="1">
                        <a:lnSpc>
                          <a:spcPct val="107000"/>
                        </a:lnSpc>
                        <a:spcAft>
                          <a:spcPts val="800"/>
                        </a:spcAft>
                      </a:pP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قدّم قوانين واضحة ومنظمة للتعامل مع المال، مثل الادخار والاستثمار</a:t>
                      </a:r>
                      <a:r>
                        <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و</a:t>
                      </a: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طلب النصيحة</a:t>
                      </a:r>
                      <a:endPar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algn="r" rtl="1">
                        <a:lnSpc>
                          <a:spcPct val="107000"/>
                        </a:lnSpc>
                        <a:spcAft>
                          <a:spcPts val="800"/>
                        </a:spcAft>
                      </a:pPr>
                      <a:r>
                        <a:rPr lang="fr-FR" sz="1400" b="0" i="0" u="none" strike="noStrike" cap="none" dirty="0">
                          <a:solidFill>
                            <a:srgbClr val="000000"/>
                          </a:solidFill>
                          <a:effectLst/>
                          <a:latin typeface="Arial"/>
                          <a:ea typeface="Arial"/>
                          <a:cs typeface="Arial"/>
                          <a:sym typeface="Arial"/>
                        </a:rPr>
                        <a:t>.</a:t>
                      </a: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algn="r" rtl="1">
                        <a:lnSpc>
                          <a:spcPct val="107000"/>
                        </a:lnSpc>
                        <a:spcAft>
                          <a:spcPts val="800"/>
                        </a:spcAft>
                      </a:pPr>
                      <a:r>
                        <a:rPr lang="ar-MA" sz="1100" dirty="0">
                          <a:effectLst/>
                          <a:latin typeface="Calibri" panose="020F0502020204030204" pitchFamily="34" charset="0"/>
                          <a:ea typeface="Calibri" panose="020F0502020204030204" pitchFamily="34" charset="0"/>
                        </a:rPr>
                        <a:t>,,,,,,,,,,,,,,,,,,,,,,,,,,,,,,,,,,,,,,,,,,,,,,,,,,</a:t>
                      </a: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400" dirty="0">
                        <a:effectLst/>
                      </a:endParaRPr>
                    </a:p>
                    <a:p>
                      <a:pPr algn="r" rtl="1">
                        <a:lnSpc>
                          <a:spcPct val="107000"/>
                        </a:lnSpc>
                        <a:spcAft>
                          <a:spcPts val="800"/>
                        </a:spcAft>
                      </a:pPr>
                      <a:endParaRPr lang="ar-MA" sz="1400" dirty="0">
                        <a:effectLst/>
                      </a:endParaRPr>
                    </a:p>
                    <a:p>
                      <a:pPr algn="r" rtl="1">
                        <a:lnSpc>
                          <a:spcPct val="107000"/>
                        </a:lnSpc>
                        <a:spcAft>
                          <a:spcPts val="800"/>
                        </a:spcAft>
                      </a:pPr>
                      <a:endParaRPr lang="ar-MA" sz="1400" dirty="0">
                        <a:effectLst/>
                      </a:endParaRPr>
                    </a:p>
                    <a:p>
                      <a:pPr algn="r" rtl="1">
                        <a:lnSpc>
                          <a:spcPct val="107000"/>
                        </a:lnSpc>
                        <a:spcAft>
                          <a:spcPts val="800"/>
                        </a:spcAft>
                      </a:pPr>
                      <a:r>
                        <a:rPr lang="ar-MA" sz="1400" dirty="0">
                          <a:effectLst/>
                        </a:rPr>
                        <a:t>,,,,,,,,,,,,,,,,,,,,,,,,,,,,,,,,,,,</a:t>
                      </a: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algn="r" rtl="1">
                        <a:lnSpc>
                          <a:spcPct val="107000"/>
                        </a:lnSpc>
                        <a:spcAft>
                          <a:spcPts val="800"/>
                        </a:spcAft>
                      </a:pPr>
                      <a:r>
                        <a:rPr lang="ar-MA" sz="1400" dirty="0">
                          <a:effectLst/>
                          <a:latin typeface="Calibri" panose="020F0502020204030204" pitchFamily="34" charset="0"/>
                          <a:ea typeface="Calibri" panose="020F0502020204030204" pitchFamily="34" charset="0"/>
                        </a:rPr>
                        <a:t>,,,,,,,,,,,,,,,,,,,,,,,,,,,,,,,,,,,,</a:t>
                      </a:r>
                      <a:endParaRPr lang="fr-FR" sz="11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3217834586"/>
                  </a:ext>
                </a:extLst>
              </a:tr>
            </a:tbl>
          </a:graphicData>
        </a:graphic>
      </p:graphicFrame>
    </p:spTree>
    <p:extLst>
      <p:ext uri="{BB962C8B-B14F-4D97-AF65-F5344CB8AC3E}">
        <p14:creationId xmlns:p14="http://schemas.microsoft.com/office/powerpoint/2010/main" val="29057568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1" name="Google Shape;501;p71"/>
          <p:cNvSpPr txBox="1">
            <a:spLocks noGrp="1"/>
          </p:cNvSpPr>
          <p:nvPr>
            <p:ph type="title"/>
          </p:nvPr>
        </p:nvSpPr>
        <p:spPr>
          <a:xfrm>
            <a:off x="1306286" y="557818"/>
            <a:ext cx="10161104" cy="470617"/>
          </a:xfrm>
          <a:prstGeom prst="rect">
            <a:avLst/>
          </a:prstGeom>
          <a:noFill/>
          <a:ln>
            <a:noFill/>
          </a:ln>
        </p:spPr>
        <p:txBody>
          <a:bodyPr spcFirstLastPara="1" wrap="square" lIns="91425" tIns="45700" rIns="91425" bIns="45700" anchor="ctr" anchorCtr="0">
            <a:normAutofit fontScale="90000"/>
          </a:bodyPr>
          <a:lstStyle/>
          <a:p>
            <a:pPr marL="0" lvl="0" indent="0" algn="r" rtl="0">
              <a:lnSpc>
                <a:spcPct val="90000"/>
              </a:lnSpc>
              <a:spcBef>
                <a:spcPts val="0"/>
              </a:spcBef>
              <a:spcAft>
                <a:spcPts val="0"/>
              </a:spcAft>
              <a:buClr>
                <a:srgbClr val="757070"/>
              </a:buClr>
              <a:buSzPts val="1800"/>
              <a:buFont typeface="Calibri"/>
              <a:buNone/>
            </a:pPr>
            <a:r>
              <a:rPr lang="ar-MA" sz="1400" dirty="0">
                <a:solidFill>
                  <a:srgbClr val="323F4F"/>
                </a:solidFill>
              </a:rPr>
              <a:t>يطلب المدرس من المتعلمين الاشتغال جماعة وتحديد مظاهر الحجة الأخلاقية ، ثم يطلب من متعلم المرور إلى السبورة وتقديم جوابه ويطلب من الآخرين تقديم التغذية الراجعة</a:t>
            </a:r>
            <a:endParaRPr sz="1400" dirty="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نستنتج نوع الحجج المعتمدة في بسط موضوع النص: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graphicFrame>
        <p:nvGraphicFramePr>
          <p:cNvPr id="7" name="Tableau 6">
            <a:extLst>
              <a:ext uri="{FF2B5EF4-FFF2-40B4-BE49-F238E27FC236}">
                <a16:creationId xmlns:a16="http://schemas.microsoft.com/office/drawing/2014/main" id="{3F6E3BCC-AF6D-D003-2AE6-D1E030B8042D}"/>
              </a:ext>
            </a:extLst>
          </p:cNvPr>
          <p:cNvGraphicFramePr>
            <a:graphicFrameLocks noGrp="1"/>
          </p:cNvGraphicFramePr>
          <p:nvPr>
            <p:extLst>
              <p:ext uri="{D42A27DB-BD31-4B8C-83A1-F6EECF244321}">
                <p14:modId xmlns:p14="http://schemas.microsoft.com/office/powerpoint/2010/main" val="2789432087"/>
              </p:ext>
            </p:extLst>
          </p:nvPr>
        </p:nvGraphicFramePr>
        <p:xfrm>
          <a:off x="1863614" y="1579063"/>
          <a:ext cx="9046447" cy="3912864"/>
        </p:xfrm>
        <a:graphic>
          <a:graphicData uri="http://schemas.openxmlformats.org/drawingml/2006/table">
            <a:tbl>
              <a:tblPr rtl="1" bandRow="1">
                <a:tableStyleId>{B9538ACA-6CBA-4F49-A53F-D902F22B1834}</a:tableStyleId>
              </a:tblPr>
              <a:tblGrid>
                <a:gridCol w="2582138">
                  <a:extLst>
                    <a:ext uri="{9D8B030D-6E8A-4147-A177-3AD203B41FA5}">
                      <a16:colId xmlns:a16="http://schemas.microsoft.com/office/drawing/2014/main" val="4123811765"/>
                    </a:ext>
                  </a:extLst>
                </a:gridCol>
                <a:gridCol w="2638156">
                  <a:extLst>
                    <a:ext uri="{9D8B030D-6E8A-4147-A177-3AD203B41FA5}">
                      <a16:colId xmlns:a16="http://schemas.microsoft.com/office/drawing/2014/main" val="3377975804"/>
                    </a:ext>
                  </a:extLst>
                </a:gridCol>
                <a:gridCol w="1917291">
                  <a:extLst>
                    <a:ext uri="{9D8B030D-6E8A-4147-A177-3AD203B41FA5}">
                      <a16:colId xmlns:a16="http://schemas.microsoft.com/office/drawing/2014/main" val="2748727452"/>
                    </a:ext>
                  </a:extLst>
                </a:gridCol>
                <a:gridCol w="1908862">
                  <a:extLst>
                    <a:ext uri="{9D8B030D-6E8A-4147-A177-3AD203B41FA5}">
                      <a16:colId xmlns:a16="http://schemas.microsoft.com/office/drawing/2014/main" val="445996635"/>
                    </a:ext>
                  </a:extLst>
                </a:gridCol>
              </a:tblGrid>
              <a:tr h="315082">
                <a:tc>
                  <a:txBody>
                    <a:bodyPr/>
                    <a:lstStyle/>
                    <a:p>
                      <a:pPr algn="ctr" rtl="1">
                        <a:lnSpc>
                          <a:spcPct val="107000"/>
                        </a:lnSpc>
                        <a:spcAft>
                          <a:spcPts val="8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الحجة المنطقية</a:t>
                      </a:r>
                      <a:endParaRPr lang="fr-FR" sz="24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rtl="1">
                        <a:lnSpc>
                          <a:spcPct val="107000"/>
                        </a:lnSpc>
                        <a:spcAft>
                          <a:spcPts val="800"/>
                        </a:spcAft>
                      </a:pPr>
                      <a:r>
                        <a:rPr lang="ar-SA" sz="2400" b="1">
                          <a:effectLst/>
                          <a:latin typeface="Calibri" panose="020F0502020204030204" pitchFamily="34" charset="0"/>
                          <a:ea typeface="Calibri" panose="020F0502020204030204" pitchFamily="34" charset="0"/>
                          <a:cs typeface="Calibri" panose="020F0502020204030204" pitchFamily="34" charset="0"/>
                        </a:rPr>
                        <a:t>الحجة الأخلاقية</a:t>
                      </a:r>
                      <a:endParaRPr lang="fr-FR" sz="2400" b="1">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rtl="1">
                        <a:lnSpc>
                          <a:spcPct val="107000"/>
                        </a:lnSpc>
                        <a:spcAft>
                          <a:spcPts val="800"/>
                        </a:spcAft>
                      </a:pPr>
                      <a:r>
                        <a:rPr lang="ar-SA" sz="2400" b="1">
                          <a:effectLst/>
                          <a:latin typeface="Calibri" panose="020F0502020204030204" pitchFamily="34" charset="0"/>
                          <a:ea typeface="Calibri" panose="020F0502020204030204" pitchFamily="34" charset="0"/>
                          <a:cs typeface="Calibri" panose="020F0502020204030204" pitchFamily="34" charset="0"/>
                        </a:rPr>
                        <a:t>الحجة العاطفية</a:t>
                      </a:r>
                      <a:endParaRPr lang="fr-FR" sz="2400" b="1">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الحجة المصلحية</a:t>
                      </a:r>
                      <a:endParaRPr lang="fr-FR" sz="24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120790010"/>
                  </a:ext>
                </a:extLst>
              </a:tr>
              <a:tr h="3147498">
                <a:tc>
                  <a:txBody>
                    <a:bodyPr/>
                    <a:lstStyle/>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marR="0" algn="r" rtl="1">
                        <a:lnSpc>
                          <a:spcPct val="107000"/>
                        </a:lnSpc>
                        <a:spcBef>
                          <a:spcPts val="0"/>
                        </a:spcBef>
                        <a:spcAft>
                          <a:spcPts val="800"/>
                        </a:spcAft>
                        <a:buClr>
                          <a:srgbClr val="000000"/>
                        </a:buClr>
                        <a:buFont typeface="Arial"/>
                      </a:pP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استخدام الأدلة المنطقية والاستنتاجات العقلية لإقناع المتلقي </a:t>
                      </a:r>
                      <a:r>
                        <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t>
                      </a:r>
                    </a:p>
                    <a:p>
                      <a:pPr algn="r" rtl="1">
                        <a:lnSpc>
                          <a:spcPct val="107000"/>
                        </a:lnSpc>
                        <a:spcAft>
                          <a:spcPts val="800"/>
                        </a:spcAft>
                      </a:pP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قدّم قوانين واضحة ومنظمة للتعامل مع المال، مثل الادخار والاستثمار</a:t>
                      </a:r>
                      <a:r>
                        <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و</a:t>
                      </a: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طلب النصيحة</a:t>
                      </a:r>
                      <a:endPar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algn="r" rtl="1">
                        <a:lnSpc>
                          <a:spcPct val="107000"/>
                        </a:lnSpc>
                        <a:spcAft>
                          <a:spcPts val="800"/>
                        </a:spcAft>
                      </a:pPr>
                      <a:r>
                        <a:rPr lang="fr-FR" sz="1400" b="0" i="0" u="none" strike="noStrike" cap="none" dirty="0">
                          <a:solidFill>
                            <a:srgbClr val="000000"/>
                          </a:solidFill>
                          <a:effectLst/>
                          <a:latin typeface="Arial"/>
                          <a:ea typeface="Arial"/>
                          <a:cs typeface="Arial"/>
                          <a:sym typeface="Arial"/>
                        </a:rPr>
                        <a:t>.</a:t>
                      </a: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marL="0" marR="0" lvl="0" indent="0" algn="r" defTabSz="914400" rtl="1" eaLnBrk="1" fontAlgn="auto" latinLnBrk="0" hangingPunct="1">
                        <a:lnSpc>
                          <a:spcPct val="107000"/>
                        </a:lnSpc>
                        <a:spcBef>
                          <a:spcPts val="0"/>
                        </a:spcBef>
                        <a:spcAft>
                          <a:spcPts val="800"/>
                        </a:spcAft>
                        <a:buClr>
                          <a:srgbClr val="000000"/>
                        </a:buClr>
                        <a:buSzTx/>
                        <a:buFont typeface="Arial"/>
                        <a:buNone/>
                        <a:tabLst/>
                        <a:defRPr/>
                      </a:pP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الدعوة إلى التحلي بالحكمة والحرص وتجنب الطمع والمغامرة غير المدروسة</a:t>
                      </a:r>
                      <a:r>
                        <a:rPr lang="fr-FR"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t>
                      </a:r>
                    </a:p>
                    <a:p>
                      <a:pPr algn="r" rtl="1">
                        <a:lnSpc>
                          <a:spcPct val="107000"/>
                        </a:lnSpc>
                        <a:spcAft>
                          <a:spcPts val="800"/>
                        </a:spcAft>
                      </a:pP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400" dirty="0">
                        <a:effectLst/>
                      </a:endParaRPr>
                    </a:p>
                    <a:p>
                      <a:pPr algn="r" rtl="1">
                        <a:lnSpc>
                          <a:spcPct val="107000"/>
                        </a:lnSpc>
                        <a:spcAft>
                          <a:spcPts val="800"/>
                        </a:spcAft>
                      </a:pPr>
                      <a:endParaRPr lang="ar-MA" sz="1400" dirty="0">
                        <a:effectLst/>
                      </a:endParaRPr>
                    </a:p>
                    <a:p>
                      <a:pPr algn="r" rtl="1">
                        <a:lnSpc>
                          <a:spcPct val="107000"/>
                        </a:lnSpc>
                        <a:spcAft>
                          <a:spcPts val="800"/>
                        </a:spcAft>
                      </a:pPr>
                      <a:endParaRPr lang="ar-MA" sz="1400" dirty="0">
                        <a:effectLst/>
                      </a:endParaRPr>
                    </a:p>
                    <a:p>
                      <a:pPr algn="r" rtl="1">
                        <a:lnSpc>
                          <a:spcPct val="107000"/>
                        </a:lnSpc>
                        <a:spcAft>
                          <a:spcPts val="800"/>
                        </a:spcAft>
                      </a:pPr>
                      <a:r>
                        <a:rPr lang="ar-MA" sz="1400" dirty="0">
                          <a:effectLst/>
                        </a:rPr>
                        <a:t>,,,,,,,,,,,,,,,,,,,,,,,,,,,,,,,,,,,</a:t>
                      </a: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algn="r" rtl="1">
                        <a:lnSpc>
                          <a:spcPct val="107000"/>
                        </a:lnSpc>
                        <a:spcAft>
                          <a:spcPts val="800"/>
                        </a:spcAft>
                      </a:pPr>
                      <a:r>
                        <a:rPr lang="ar-MA" sz="1400" dirty="0">
                          <a:effectLst/>
                          <a:latin typeface="Calibri" panose="020F0502020204030204" pitchFamily="34" charset="0"/>
                          <a:ea typeface="Calibri" panose="020F0502020204030204" pitchFamily="34" charset="0"/>
                        </a:rPr>
                        <a:t>,,,,,,,,,,,,,,,,,,,,,,,,,,,,,,,,,,,,</a:t>
                      </a:r>
                      <a:endParaRPr lang="fr-FR" sz="11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3217834586"/>
                  </a:ext>
                </a:extLst>
              </a:tr>
            </a:tbl>
          </a:graphicData>
        </a:graphic>
      </p:graphicFrame>
    </p:spTree>
    <p:extLst>
      <p:ext uri="{BB962C8B-B14F-4D97-AF65-F5344CB8AC3E}">
        <p14:creationId xmlns:p14="http://schemas.microsoft.com/office/powerpoint/2010/main" val="38458236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1" name="Google Shape;501;p71"/>
          <p:cNvSpPr txBox="1">
            <a:spLocks noGrp="1"/>
          </p:cNvSpPr>
          <p:nvPr>
            <p:ph type="title"/>
          </p:nvPr>
        </p:nvSpPr>
        <p:spPr>
          <a:xfrm>
            <a:off x="1306286" y="557818"/>
            <a:ext cx="10161104" cy="470617"/>
          </a:xfrm>
          <a:prstGeom prst="rect">
            <a:avLst/>
          </a:prstGeom>
          <a:noFill/>
          <a:ln>
            <a:noFill/>
          </a:ln>
        </p:spPr>
        <p:txBody>
          <a:bodyPr spcFirstLastPara="1" wrap="square" lIns="91425" tIns="45700" rIns="91425" bIns="45700" anchor="ctr" anchorCtr="0">
            <a:normAutofit fontScale="90000"/>
          </a:bodyPr>
          <a:lstStyle/>
          <a:p>
            <a:pPr marL="0" lvl="0" indent="0" algn="r" rtl="0">
              <a:lnSpc>
                <a:spcPct val="90000"/>
              </a:lnSpc>
              <a:spcBef>
                <a:spcPts val="0"/>
              </a:spcBef>
              <a:spcAft>
                <a:spcPts val="0"/>
              </a:spcAft>
              <a:buClr>
                <a:srgbClr val="757070"/>
              </a:buClr>
              <a:buSzPts val="1800"/>
              <a:buFont typeface="Calibri"/>
              <a:buNone/>
            </a:pPr>
            <a:r>
              <a:rPr lang="ar-MA" sz="1400" dirty="0">
                <a:solidFill>
                  <a:srgbClr val="323F4F"/>
                </a:solidFill>
              </a:rPr>
              <a:t>يطلب المدرس من المتعلمين الاشتغال جماعة وتحديد مظاهر الحجة الأخلاقية ، ثم يطلب من متعلم المرور إلى السبورة وتقديم جوابه ويطلب من الآخرين تقديم التغذية الراجعة</a:t>
            </a:r>
            <a:endParaRPr sz="1400" dirty="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نستنتج نوع الحجج المعتمدة في بسط موضوع النص: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graphicFrame>
        <p:nvGraphicFramePr>
          <p:cNvPr id="7" name="Tableau 6">
            <a:extLst>
              <a:ext uri="{FF2B5EF4-FFF2-40B4-BE49-F238E27FC236}">
                <a16:creationId xmlns:a16="http://schemas.microsoft.com/office/drawing/2014/main" id="{3F6E3BCC-AF6D-D003-2AE6-D1E030B8042D}"/>
              </a:ext>
            </a:extLst>
          </p:cNvPr>
          <p:cNvGraphicFramePr>
            <a:graphicFrameLocks noGrp="1"/>
          </p:cNvGraphicFramePr>
          <p:nvPr>
            <p:extLst>
              <p:ext uri="{D42A27DB-BD31-4B8C-83A1-F6EECF244321}">
                <p14:modId xmlns:p14="http://schemas.microsoft.com/office/powerpoint/2010/main" val="1658731475"/>
              </p:ext>
            </p:extLst>
          </p:nvPr>
        </p:nvGraphicFramePr>
        <p:xfrm>
          <a:off x="1863614" y="1579063"/>
          <a:ext cx="9046447" cy="3912864"/>
        </p:xfrm>
        <a:graphic>
          <a:graphicData uri="http://schemas.openxmlformats.org/drawingml/2006/table">
            <a:tbl>
              <a:tblPr rtl="1" bandRow="1">
                <a:tableStyleId>{B9538ACA-6CBA-4F49-A53F-D902F22B1834}</a:tableStyleId>
              </a:tblPr>
              <a:tblGrid>
                <a:gridCol w="2582138">
                  <a:extLst>
                    <a:ext uri="{9D8B030D-6E8A-4147-A177-3AD203B41FA5}">
                      <a16:colId xmlns:a16="http://schemas.microsoft.com/office/drawing/2014/main" val="4123811765"/>
                    </a:ext>
                  </a:extLst>
                </a:gridCol>
                <a:gridCol w="2638156">
                  <a:extLst>
                    <a:ext uri="{9D8B030D-6E8A-4147-A177-3AD203B41FA5}">
                      <a16:colId xmlns:a16="http://schemas.microsoft.com/office/drawing/2014/main" val="3377975804"/>
                    </a:ext>
                  </a:extLst>
                </a:gridCol>
                <a:gridCol w="1917291">
                  <a:extLst>
                    <a:ext uri="{9D8B030D-6E8A-4147-A177-3AD203B41FA5}">
                      <a16:colId xmlns:a16="http://schemas.microsoft.com/office/drawing/2014/main" val="2748727452"/>
                    </a:ext>
                  </a:extLst>
                </a:gridCol>
                <a:gridCol w="1908862">
                  <a:extLst>
                    <a:ext uri="{9D8B030D-6E8A-4147-A177-3AD203B41FA5}">
                      <a16:colId xmlns:a16="http://schemas.microsoft.com/office/drawing/2014/main" val="445996635"/>
                    </a:ext>
                  </a:extLst>
                </a:gridCol>
              </a:tblGrid>
              <a:tr h="315082">
                <a:tc>
                  <a:txBody>
                    <a:bodyPr/>
                    <a:lstStyle/>
                    <a:p>
                      <a:pPr algn="ctr" rtl="1">
                        <a:lnSpc>
                          <a:spcPct val="107000"/>
                        </a:lnSpc>
                        <a:spcAft>
                          <a:spcPts val="8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الحجة المنطقية</a:t>
                      </a:r>
                      <a:endParaRPr lang="fr-FR" sz="24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rtl="1">
                        <a:lnSpc>
                          <a:spcPct val="107000"/>
                        </a:lnSpc>
                        <a:spcAft>
                          <a:spcPts val="800"/>
                        </a:spcAft>
                      </a:pPr>
                      <a:r>
                        <a:rPr lang="ar-SA" sz="2400" b="1">
                          <a:effectLst/>
                          <a:latin typeface="Calibri" panose="020F0502020204030204" pitchFamily="34" charset="0"/>
                          <a:ea typeface="Calibri" panose="020F0502020204030204" pitchFamily="34" charset="0"/>
                          <a:cs typeface="Calibri" panose="020F0502020204030204" pitchFamily="34" charset="0"/>
                        </a:rPr>
                        <a:t>الحجة الأخلاقية</a:t>
                      </a:r>
                      <a:endParaRPr lang="fr-FR" sz="2400" b="1">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rtl="1">
                        <a:lnSpc>
                          <a:spcPct val="107000"/>
                        </a:lnSpc>
                        <a:spcAft>
                          <a:spcPts val="800"/>
                        </a:spcAft>
                      </a:pPr>
                      <a:r>
                        <a:rPr lang="ar-SA" sz="2400" b="1">
                          <a:effectLst/>
                          <a:latin typeface="Calibri" panose="020F0502020204030204" pitchFamily="34" charset="0"/>
                          <a:ea typeface="Calibri" panose="020F0502020204030204" pitchFamily="34" charset="0"/>
                          <a:cs typeface="Calibri" panose="020F0502020204030204" pitchFamily="34" charset="0"/>
                        </a:rPr>
                        <a:t>الحجة العاطفية</a:t>
                      </a:r>
                      <a:endParaRPr lang="fr-FR" sz="2400" b="1">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الحجة المصلحية</a:t>
                      </a:r>
                      <a:endParaRPr lang="fr-FR" sz="24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120790010"/>
                  </a:ext>
                </a:extLst>
              </a:tr>
              <a:tr h="3147498">
                <a:tc>
                  <a:txBody>
                    <a:bodyPr/>
                    <a:lstStyle/>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marR="0" algn="r" rtl="1">
                        <a:lnSpc>
                          <a:spcPct val="107000"/>
                        </a:lnSpc>
                        <a:spcBef>
                          <a:spcPts val="0"/>
                        </a:spcBef>
                        <a:spcAft>
                          <a:spcPts val="800"/>
                        </a:spcAft>
                        <a:buClr>
                          <a:srgbClr val="000000"/>
                        </a:buClr>
                        <a:buFont typeface="Arial"/>
                      </a:pP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استخدام الأدلة المنطقية والاستنتاجات العقلية لإقناع المتلقي </a:t>
                      </a:r>
                      <a:r>
                        <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t>
                      </a:r>
                    </a:p>
                    <a:p>
                      <a:pPr algn="r" rtl="1">
                        <a:lnSpc>
                          <a:spcPct val="107000"/>
                        </a:lnSpc>
                        <a:spcAft>
                          <a:spcPts val="800"/>
                        </a:spcAft>
                      </a:pP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قدّم قوانين واضحة ومنظمة للتعامل مع المال، مثل الادخار والاستثمار</a:t>
                      </a:r>
                      <a:r>
                        <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و</a:t>
                      </a: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طلب النصيحة</a:t>
                      </a:r>
                      <a:endPar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algn="r" rtl="1">
                        <a:lnSpc>
                          <a:spcPct val="107000"/>
                        </a:lnSpc>
                        <a:spcAft>
                          <a:spcPts val="800"/>
                        </a:spcAft>
                      </a:pPr>
                      <a:r>
                        <a:rPr lang="fr-FR" sz="1400" b="0" i="0" u="none" strike="noStrike" cap="none" dirty="0">
                          <a:solidFill>
                            <a:srgbClr val="000000"/>
                          </a:solidFill>
                          <a:effectLst/>
                          <a:latin typeface="Arial"/>
                          <a:ea typeface="Arial"/>
                          <a:cs typeface="Arial"/>
                          <a:sym typeface="Arial"/>
                        </a:rPr>
                        <a:t>.</a:t>
                      </a: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marL="0" marR="0" lvl="0" indent="0" algn="r" defTabSz="914400" rtl="1" eaLnBrk="1" fontAlgn="auto" latinLnBrk="0" hangingPunct="1">
                        <a:lnSpc>
                          <a:spcPct val="107000"/>
                        </a:lnSpc>
                        <a:spcBef>
                          <a:spcPts val="0"/>
                        </a:spcBef>
                        <a:spcAft>
                          <a:spcPts val="800"/>
                        </a:spcAft>
                        <a:buClr>
                          <a:srgbClr val="000000"/>
                        </a:buClr>
                        <a:buSzTx/>
                        <a:buFont typeface="Arial"/>
                        <a:buNone/>
                        <a:tabLst/>
                        <a:defRPr/>
                      </a:pP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الدعوة إلى التحلي بالحكمة والحرص وتجنب الطمع والمغامرة غير المدروسة</a:t>
                      </a:r>
                      <a:r>
                        <a:rPr lang="fr-FR"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t>
                      </a:r>
                    </a:p>
                    <a:p>
                      <a:pPr algn="r" rtl="1">
                        <a:lnSpc>
                          <a:spcPct val="107000"/>
                        </a:lnSpc>
                        <a:spcAft>
                          <a:spcPts val="800"/>
                        </a:spcAft>
                      </a:pP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400" dirty="0">
                        <a:effectLst/>
                      </a:endParaRPr>
                    </a:p>
                    <a:p>
                      <a:pPr algn="r" rtl="1">
                        <a:lnSpc>
                          <a:spcPct val="107000"/>
                        </a:lnSpc>
                        <a:spcAft>
                          <a:spcPts val="800"/>
                        </a:spcAft>
                      </a:pPr>
                      <a:endParaRPr lang="ar-MA" sz="1400" dirty="0">
                        <a:effectLst/>
                      </a:endParaRPr>
                    </a:p>
                    <a:p>
                      <a:pPr algn="r" rtl="1">
                        <a:lnSpc>
                          <a:spcPct val="107000"/>
                        </a:lnSpc>
                        <a:spcAft>
                          <a:spcPts val="800"/>
                        </a:spcAft>
                      </a:pPr>
                      <a:endParaRPr lang="ar-MA" sz="1400" dirty="0">
                        <a:effectLst/>
                      </a:endParaRPr>
                    </a:p>
                    <a:p>
                      <a:pPr algn="r" rtl="1">
                        <a:lnSpc>
                          <a:spcPct val="107000"/>
                        </a:lnSpc>
                        <a:spcAft>
                          <a:spcPts val="800"/>
                        </a:spcAft>
                      </a:pP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algn="r" rtl="1">
                        <a:lnSpc>
                          <a:spcPct val="107000"/>
                        </a:lnSpc>
                        <a:spcAft>
                          <a:spcPts val="800"/>
                        </a:spcAft>
                      </a:pPr>
                      <a:r>
                        <a:rPr lang="ar-MA" sz="1400" dirty="0">
                          <a:effectLst/>
                          <a:latin typeface="Calibri" panose="020F0502020204030204" pitchFamily="34" charset="0"/>
                          <a:ea typeface="Calibri" panose="020F0502020204030204" pitchFamily="34" charset="0"/>
                        </a:rPr>
                        <a:t>,,,,,,,,,,,,,,,,,,,,,,,,,,,,,,,,,,,,</a:t>
                      </a:r>
                      <a:endParaRPr lang="fr-FR" sz="11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3217834586"/>
                  </a:ext>
                </a:extLst>
              </a:tr>
            </a:tbl>
          </a:graphicData>
        </a:graphic>
      </p:graphicFrame>
    </p:spTree>
    <p:extLst>
      <p:ext uri="{BB962C8B-B14F-4D97-AF65-F5344CB8AC3E}">
        <p14:creationId xmlns:p14="http://schemas.microsoft.com/office/powerpoint/2010/main" val="16665810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1" name="Google Shape;501;p71"/>
          <p:cNvSpPr txBox="1">
            <a:spLocks noGrp="1"/>
          </p:cNvSpPr>
          <p:nvPr>
            <p:ph type="title"/>
          </p:nvPr>
        </p:nvSpPr>
        <p:spPr>
          <a:xfrm>
            <a:off x="1306286" y="557818"/>
            <a:ext cx="10161104" cy="470617"/>
          </a:xfrm>
          <a:prstGeom prst="rect">
            <a:avLst/>
          </a:prstGeom>
          <a:noFill/>
          <a:ln>
            <a:noFill/>
          </a:ln>
        </p:spPr>
        <p:txBody>
          <a:bodyPr spcFirstLastPara="1" wrap="square" lIns="91425" tIns="45700" rIns="91425" bIns="45700" anchor="ctr" anchorCtr="0">
            <a:normAutofit fontScale="90000"/>
          </a:bodyPr>
          <a:lstStyle/>
          <a:p>
            <a:pPr marL="0" lvl="0" indent="0" algn="r" rtl="0">
              <a:lnSpc>
                <a:spcPct val="90000"/>
              </a:lnSpc>
              <a:spcBef>
                <a:spcPts val="0"/>
              </a:spcBef>
              <a:spcAft>
                <a:spcPts val="0"/>
              </a:spcAft>
              <a:buClr>
                <a:srgbClr val="757070"/>
              </a:buClr>
              <a:buSzPts val="1800"/>
              <a:buFont typeface="Calibri"/>
              <a:buNone/>
            </a:pPr>
            <a:r>
              <a:rPr lang="ar-MA" sz="1400" dirty="0">
                <a:solidFill>
                  <a:srgbClr val="323F4F"/>
                </a:solidFill>
              </a:rPr>
              <a:t>يطلب المدرس من المتعلمين الاشتغال جماعة وتحديد مظاهر الحجة الأخلاقية ، ثم يطلب من متعلم المرور إلى السبورة وتقديم جوابه ويطلب من الآخرين تقديم التغذية الراجعة</a:t>
            </a:r>
            <a:endParaRPr sz="1400" dirty="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نستنتج نوع الحجج المعتمدة في بسط موضوع النص: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graphicFrame>
        <p:nvGraphicFramePr>
          <p:cNvPr id="7" name="Tableau 6">
            <a:extLst>
              <a:ext uri="{FF2B5EF4-FFF2-40B4-BE49-F238E27FC236}">
                <a16:creationId xmlns:a16="http://schemas.microsoft.com/office/drawing/2014/main" id="{3F6E3BCC-AF6D-D003-2AE6-D1E030B8042D}"/>
              </a:ext>
            </a:extLst>
          </p:cNvPr>
          <p:cNvGraphicFramePr>
            <a:graphicFrameLocks noGrp="1"/>
          </p:cNvGraphicFramePr>
          <p:nvPr>
            <p:extLst>
              <p:ext uri="{D42A27DB-BD31-4B8C-83A1-F6EECF244321}">
                <p14:modId xmlns:p14="http://schemas.microsoft.com/office/powerpoint/2010/main" val="4056383297"/>
              </p:ext>
            </p:extLst>
          </p:nvPr>
        </p:nvGraphicFramePr>
        <p:xfrm>
          <a:off x="1863614" y="1579063"/>
          <a:ext cx="9046447" cy="4797743"/>
        </p:xfrm>
        <a:graphic>
          <a:graphicData uri="http://schemas.openxmlformats.org/drawingml/2006/table">
            <a:tbl>
              <a:tblPr rtl="1" bandRow="1">
                <a:tableStyleId>{B9538ACA-6CBA-4F49-A53F-D902F22B1834}</a:tableStyleId>
              </a:tblPr>
              <a:tblGrid>
                <a:gridCol w="2582138">
                  <a:extLst>
                    <a:ext uri="{9D8B030D-6E8A-4147-A177-3AD203B41FA5}">
                      <a16:colId xmlns:a16="http://schemas.microsoft.com/office/drawing/2014/main" val="4123811765"/>
                    </a:ext>
                  </a:extLst>
                </a:gridCol>
                <a:gridCol w="2638156">
                  <a:extLst>
                    <a:ext uri="{9D8B030D-6E8A-4147-A177-3AD203B41FA5}">
                      <a16:colId xmlns:a16="http://schemas.microsoft.com/office/drawing/2014/main" val="3377975804"/>
                    </a:ext>
                  </a:extLst>
                </a:gridCol>
                <a:gridCol w="1917291">
                  <a:extLst>
                    <a:ext uri="{9D8B030D-6E8A-4147-A177-3AD203B41FA5}">
                      <a16:colId xmlns:a16="http://schemas.microsoft.com/office/drawing/2014/main" val="2748727452"/>
                    </a:ext>
                  </a:extLst>
                </a:gridCol>
                <a:gridCol w="1908862">
                  <a:extLst>
                    <a:ext uri="{9D8B030D-6E8A-4147-A177-3AD203B41FA5}">
                      <a16:colId xmlns:a16="http://schemas.microsoft.com/office/drawing/2014/main" val="445996635"/>
                    </a:ext>
                  </a:extLst>
                </a:gridCol>
              </a:tblGrid>
              <a:tr h="315082">
                <a:tc>
                  <a:txBody>
                    <a:bodyPr/>
                    <a:lstStyle/>
                    <a:p>
                      <a:pPr algn="ctr" rtl="1">
                        <a:lnSpc>
                          <a:spcPct val="107000"/>
                        </a:lnSpc>
                        <a:spcAft>
                          <a:spcPts val="8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الحجة المنطقية</a:t>
                      </a:r>
                      <a:endParaRPr lang="fr-FR" sz="24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rtl="1">
                        <a:lnSpc>
                          <a:spcPct val="107000"/>
                        </a:lnSpc>
                        <a:spcAft>
                          <a:spcPts val="800"/>
                        </a:spcAft>
                      </a:pPr>
                      <a:r>
                        <a:rPr lang="ar-SA" sz="2400" b="1">
                          <a:effectLst/>
                          <a:latin typeface="Calibri" panose="020F0502020204030204" pitchFamily="34" charset="0"/>
                          <a:ea typeface="Calibri" panose="020F0502020204030204" pitchFamily="34" charset="0"/>
                          <a:cs typeface="Calibri" panose="020F0502020204030204" pitchFamily="34" charset="0"/>
                        </a:rPr>
                        <a:t>الحجة الأخلاقية</a:t>
                      </a:r>
                      <a:endParaRPr lang="fr-FR" sz="2400" b="1">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rtl="1">
                        <a:lnSpc>
                          <a:spcPct val="107000"/>
                        </a:lnSpc>
                        <a:spcAft>
                          <a:spcPts val="800"/>
                        </a:spcAft>
                      </a:pPr>
                      <a:r>
                        <a:rPr lang="ar-SA" sz="2400" b="1">
                          <a:effectLst/>
                          <a:latin typeface="Calibri" panose="020F0502020204030204" pitchFamily="34" charset="0"/>
                          <a:ea typeface="Calibri" panose="020F0502020204030204" pitchFamily="34" charset="0"/>
                          <a:cs typeface="Calibri" panose="020F0502020204030204" pitchFamily="34" charset="0"/>
                        </a:rPr>
                        <a:t>الحجة العاطفية</a:t>
                      </a:r>
                      <a:endParaRPr lang="fr-FR" sz="2400" b="1">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الحجة المصلحية</a:t>
                      </a:r>
                      <a:endParaRPr lang="fr-FR" sz="24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120790010"/>
                  </a:ext>
                </a:extLst>
              </a:tr>
              <a:tr h="3147498">
                <a:tc>
                  <a:txBody>
                    <a:bodyPr/>
                    <a:lstStyle/>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marR="0" algn="r" rtl="1">
                        <a:lnSpc>
                          <a:spcPct val="107000"/>
                        </a:lnSpc>
                        <a:spcBef>
                          <a:spcPts val="0"/>
                        </a:spcBef>
                        <a:spcAft>
                          <a:spcPts val="800"/>
                        </a:spcAft>
                        <a:buClr>
                          <a:srgbClr val="000000"/>
                        </a:buClr>
                        <a:buFont typeface="Arial"/>
                      </a:pP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استخدام الأدلة المنطقية والاستنتاجات العقلية لإقناع المتلقي </a:t>
                      </a:r>
                      <a:r>
                        <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t>
                      </a:r>
                    </a:p>
                    <a:p>
                      <a:pPr algn="r" rtl="1">
                        <a:lnSpc>
                          <a:spcPct val="107000"/>
                        </a:lnSpc>
                        <a:spcAft>
                          <a:spcPts val="800"/>
                        </a:spcAft>
                      </a:pP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قدّم قوانين واضحة ومنظمة للتعامل مع المال، مثل الادخار والاستثمار</a:t>
                      </a:r>
                      <a:r>
                        <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و</a:t>
                      </a: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طلب النصيحة</a:t>
                      </a:r>
                      <a:endPar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algn="r" rtl="1">
                        <a:lnSpc>
                          <a:spcPct val="107000"/>
                        </a:lnSpc>
                        <a:spcAft>
                          <a:spcPts val="800"/>
                        </a:spcAft>
                      </a:pPr>
                      <a:r>
                        <a:rPr lang="fr-FR" sz="1400" b="0" i="0" u="none" strike="noStrike" cap="none" dirty="0">
                          <a:solidFill>
                            <a:srgbClr val="000000"/>
                          </a:solidFill>
                          <a:effectLst/>
                          <a:latin typeface="Arial"/>
                          <a:ea typeface="Arial"/>
                          <a:cs typeface="Arial"/>
                          <a:sym typeface="Arial"/>
                        </a:rPr>
                        <a:t>.</a:t>
                      </a: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algn="r" rtl="1"/>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استدعاء القيم الأخلاقية المشتركة لإقناع المتلقي</a:t>
                      </a:r>
                      <a:endParaRPr lang="fr-FR"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r" defTabSz="914400" rtl="1" eaLnBrk="1" fontAlgn="auto" latinLnBrk="0" hangingPunct="1">
                        <a:lnSpc>
                          <a:spcPct val="107000"/>
                        </a:lnSpc>
                        <a:spcBef>
                          <a:spcPts val="0"/>
                        </a:spcBef>
                        <a:spcAft>
                          <a:spcPts val="800"/>
                        </a:spcAft>
                        <a:buClr>
                          <a:srgbClr val="000000"/>
                        </a:buClr>
                        <a:buSzTx/>
                        <a:buFont typeface="Arial"/>
                        <a:buNone/>
                        <a:tabLst/>
                        <a:defRPr/>
                      </a:pPr>
                      <a:r>
                        <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ودعوته </a:t>
                      </a: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إلى التحلي بالحكمة وتجنب الطمع والمغامرة غير المدروسة</a:t>
                      </a:r>
                      <a:r>
                        <a:rPr lang="fr-FR"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t>
                      </a:r>
                      <a:endPar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r" defTabSz="914400" rtl="1" eaLnBrk="1" fontAlgn="auto" latinLnBrk="0" hangingPunct="1">
                        <a:lnSpc>
                          <a:spcPct val="107000"/>
                        </a:lnSpc>
                        <a:spcBef>
                          <a:spcPts val="0"/>
                        </a:spcBef>
                        <a:spcAft>
                          <a:spcPts val="800"/>
                        </a:spcAft>
                        <a:buClr>
                          <a:srgbClr val="000000"/>
                        </a:buClr>
                        <a:buSzTx/>
                        <a:buFont typeface="Arial"/>
                        <a:buNone/>
                        <a:tabLst/>
                        <a:defRPr/>
                      </a:pP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(الطمع والجري وراء الكسب السريع قد يؤدي إلى الإفلاس)</a:t>
                      </a:r>
                      <a:endParaRPr lang="fr-FR"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r" defTabSz="914400" rtl="1" eaLnBrk="1" fontAlgn="auto" latinLnBrk="0" hangingPunct="1">
                        <a:lnSpc>
                          <a:spcPct val="107000"/>
                        </a:lnSpc>
                        <a:spcBef>
                          <a:spcPts val="0"/>
                        </a:spcBef>
                        <a:spcAft>
                          <a:spcPts val="800"/>
                        </a:spcAft>
                        <a:buClr>
                          <a:srgbClr val="000000"/>
                        </a:buClr>
                        <a:buSzTx/>
                        <a:buFont typeface="Arial"/>
                        <a:buNone/>
                        <a:tabLst/>
                        <a:defRPr/>
                      </a:pPr>
                      <a:endPar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r" defTabSz="914400" rtl="1" eaLnBrk="1" fontAlgn="auto" latinLnBrk="0" hangingPunct="1">
                        <a:lnSpc>
                          <a:spcPct val="107000"/>
                        </a:lnSpc>
                        <a:spcBef>
                          <a:spcPts val="0"/>
                        </a:spcBef>
                        <a:spcAft>
                          <a:spcPts val="800"/>
                        </a:spcAft>
                        <a:buClr>
                          <a:srgbClr val="000000"/>
                        </a:buClr>
                        <a:buSzTx/>
                        <a:buFont typeface="Arial"/>
                        <a:buNone/>
                        <a:tabLst/>
                        <a:defRPr/>
                      </a:pPr>
                      <a:endParaRPr lang="fr-FR"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algn="r" rtl="1">
                        <a:lnSpc>
                          <a:spcPct val="107000"/>
                        </a:lnSpc>
                        <a:spcAft>
                          <a:spcPts val="800"/>
                        </a:spcAft>
                      </a:pP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400" dirty="0">
                        <a:effectLst/>
                      </a:endParaRPr>
                    </a:p>
                    <a:p>
                      <a:pPr algn="r" rtl="1">
                        <a:lnSpc>
                          <a:spcPct val="107000"/>
                        </a:lnSpc>
                        <a:spcAft>
                          <a:spcPts val="800"/>
                        </a:spcAft>
                      </a:pPr>
                      <a:endParaRPr lang="ar-MA" sz="2000" dirty="0">
                        <a:effectLst/>
                      </a:endParaRPr>
                    </a:p>
                    <a:p>
                      <a:pPr algn="r" rtl="1"/>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التأثير على مشاعر المتلقي من خلال استخدام ألفاظ تحمل شحنة عاطفية مثل الإفلاس، الضياع، التشرد لإثارة الخوف</a:t>
                      </a:r>
                      <a:r>
                        <a:rPr lang="ar-SA" sz="1400" b="0" i="0" u="none" strike="noStrike" cap="none" dirty="0">
                          <a:solidFill>
                            <a:srgbClr val="000000"/>
                          </a:solidFill>
                          <a:effectLst/>
                          <a:latin typeface="Arial"/>
                          <a:ea typeface="Arial"/>
                          <a:cs typeface="Arial"/>
                          <a:sym typeface="Arial"/>
                        </a:rPr>
                        <a:t>.</a:t>
                      </a:r>
                      <a:endParaRPr lang="fr-FR" sz="1400" b="0" i="0" u="none" strike="noStrike" cap="none" dirty="0">
                        <a:solidFill>
                          <a:srgbClr val="000000"/>
                        </a:solidFill>
                        <a:effectLst/>
                        <a:latin typeface="Arial"/>
                        <a:ea typeface="Arial"/>
                        <a:cs typeface="Arial"/>
                        <a:sym typeface="Arial"/>
                      </a:endParaRPr>
                    </a:p>
                    <a:p>
                      <a:pPr algn="r" rtl="1">
                        <a:lnSpc>
                          <a:spcPct val="107000"/>
                        </a:lnSpc>
                        <a:spcAft>
                          <a:spcPts val="800"/>
                        </a:spcAft>
                      </a:pPr>
                      <a:endParaRPr lang="ar-MA" sz="1400" dirty="0">
                        <a:effectLst/>
                      </a:endParaRPr>
                    </a:p>
                    <a:p>
                      <a:pPr algn="r" rtl="1">
                        <a:lnSpc>
                          <a:spcPct val="107000"/>
                        </a:lnSpc>
                        <a:spcAft>
                          <a:spcPts val="800"/>
                        </a:spcAft>
                      </a:pP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algn="r" rtl="1">
                        <a:lnSpc>
                          <a:spcPct val="107000"/>
                        </a:lnSpc>
                        <a:spcAft>
                          <a:spcPts val="800"/>
                        </a:spcAft>
                      </a:pPr>
                      <a:r>
                        <a:rPr lang="ar-MA" sz="1400" dirty="0">
                          <a:effectLst/>
                          <a:latin typeface="Calibri" panose="020F0502020204030204" pitchFamily="34" charset="0"/>
                          <a:ea typeface="Calibri" panose="020F0502020204030204" pitchFamily="34" charset="0"/>
                        </a:rPr>
                        <a:t>,,,,,,,,,,,,,,,,,,,,,,,,,,,,,,,,,,,,</a:t>
                      </a:r>
                      <a:endParaRPr lang="fr-FR" sz="11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3217834586"/>
                  </a:ext>
                </a:extLst>
              </a:tr>
            </a:tbl>
          </a:graphicData>
        </a:graphic>
      </p:graphicFrame>
    </p:spTree>
    <p:extLst>
      <p:ext uri="{BB962C8B-B14F-4D97-AF65-F5344CB8AC3E}">
        <p14:creationId xmlns:p14="http://schemas.microsoft.com/office/powerpoint/2010/main" val="31846151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16"/>
        <p:cNvGrpSpPr/>
        <p:nvPr/>
      </p:nvGrpSpPr>
      <p:grpSpPr>
        <a:xfrm>
          <a:off x="0" y="0"/>
          <a:ext cx="0" cy="0"/>
          <a:chOff x="0" y="0"/>
          <a:chExt cx="0" cy="0"/>
        </a:xfrm>
      </p:grpSpPr>
      <p:grpSp>
        <p:nvGrpSpPr>
          <p:cNvPr id="1017" name="Google Shape;1017;p78"/>
          <p:cNvGrpSpPr/>
          <p:nvPr/>
        </p:nvGrpSpPr>
        <p:grpSpPr>
          <a:xfrm>
            <a:off x="812159" y="829917"/>
            <a:ext cx="10567685" cy="5198169"/>
            <a:chOff x="2184400" y="1402025"/>
            <a:chExt cx="7823200" cy="4942038"/>
          </a:xfrm>
        </p:grpSpPr>
        <p:sp>
          <p:nvSpPr>
            <p:cNvPr id="1018" name="Google Shape;1018;p78"/>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19" name="Google Shape;1019;p78"/>
            <p:cNvSpPr/>
            <p:nvPr/>
          </p:nvSpPr>
          <p:spPr>
            <a:xfrm>
              <a:off x="2284184" y="1499311"/>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FFFFFF"/>
                </a:buClr>
                <a:buSzPts val="4000"/>
                <a:buFont typeface="Arial"/>
                <a:buNone/>
              </a:pPr>
              <a:endParaRPr sz="4000" b="1" i="0" u="none" strike="noStrike" cap="none">
                <a:solidFill>
                  <a:srgbClr val="000000"/>
                </a:solidFill>
                <a:latin typeface="Calibri"/>
                <a:ea typeface="Calibri"/>
                <a:cs typeface="Calibri"/>
                <a:sym typeface="Calibri"/>
              </a:endParaRPr>
            </a:p>
            <a:p>
              <a:pPr marL="0" marR="0" lvl="0" indent="0" algn="ctr" rtl="1">
                <a:lnSpc>
                  <a:spcPct val="100000"/>
                </a:lnSpc>
                <a:spcBef>
                  <a:spcPts val="0"/>
                </a:spcBef>
                <a:spcAft>
                  <a:spcPts val="0"/>
                </a:spcAft>
                <a:buClr>
                  <a:srgbClr val="92D050"/>
                </a:buClr>
                <a:buSzPts val="4400"/>
                <a:buFont typeface="Calibri"/>
                <a:buNone/>
              </a:pPr>
              <a:r>
                <a:rPr lang="ar-MA" sz="4400" b="1" i="0" u="none" strike="noStrike" cap="none">
                  <a:solidFill>
                    <a:srgbClr val="92D050"/>
                  </a:solidFill>
                  <a:latin typeface="Calibri"/>
                  <a:ea typeface="Calibri"/>
                  <a:cs typeface="Calibri"/>
                  <a:sym typeface="Calibri"/>
                </a:rPr>
                <a:t> الممارسة المستقلة</a:t>
              </a:r>
              <a:endParaRPr sz="4400" b="1" i="0" u="none" strike="noStrike" cap="none">
                <a:solidFill>
                  <a:srgbClr val="92D050"/>
                </a:solidFill>
                <a:latin typeface="Calibri"/>
                <a:ea typeface="Calibri"/>
                <a:cs typeface="Calibri"/>
                <a:sym typeface="Calibri"/>
              </a:endParaRPr>
            </a:p>
          </p:txBody>
        </p:sp>
      </p:grpSp>
      <p:grpSp>
        <p:nvGrpSpPr>
          <p:cNvPr id="1020" name="Google Shape;1020;p78"/>
          <p:cNvGrpSpPr/>
          <p:nvPr/>
        </p:nvGrpSpPr>
        <p:grpSpPr>
          <a:xfrm>
            <a:off x="8664315" y="5002108"/>
            <a:ext cx="2351651" cy="708937"/>
            <a:chOff x="8664315" y="5002108"/>
            <a:chExt cx="2351650" cy="708937"/>
          </a:xfrm>
        </p:grpSpPr>
        <p:sp>
          <p:nvSpPr>
            <p:cNvPr id="1021" name="Google Shape;1021;p78"/>
            <p:cNvSpPr/>
            <p:nvPr/>
          </p:nvSpPr>
          <p:spPr>
            <a:xfrm>
              <a:off x="10366087" y="5002108"/>
              <a:ext cx="649878" cy="649879"/>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22" name="Google Shape;1022;p78"/>
            <p:cNvSpPr/>
            <p:nvPr/>
          </p:nvSpPr>
          <p:spPr>
            <a:xfrm>
              <a:off x="8664315" y="5060928"/>
              <a:ext cx="170177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4 دقائق</a:t>
              </a:r>
              <a:endParaRPr sz="1400" b="0" i="0" u="none" strike="noStrike" cap="none">
                <a:solidFill>
                  <a:srgbClr val="000000"/>
                </a:solidFill>
                <a:latin typeface="Arial"/>
                <a:ea typeface="Arial"/>
                <a:cs typeface="Arial"/>
                <a:sym typeface="Arial"/>
              </a:endParaRPr>
            </a:p>
          </p:txBody>
        </p:sp>
      </p:grpSp>
      <p:pic>
        <p:nvPicPr>
          <p:cNvPr id="1023" name="Google Shape;1023;p78"/>
          <p:cNvPicPr preferRelativeResize="0"/>
          <p:nvPr/>
        </p:nvPicPr>
        <p:blipFill rotWithShape="1">
          <a:blip r:embed="rId4">
            <a:alphaModFix/>
          </a:blip>
          <a:srcRect/>
          <a:stretch/>
        </p:blipFill>
        <p:spPr>
          <a:xfrm>
            <a:off x="4960599" y="1158197"/>
            <a:ext cx="2270803" cy="2270803"/>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1" name="Google Shape;501;p71"/>
          <p:cNvSpPr txBox="1">
            <a:spLocks noGrp="1"/>
          </p:cNvSpPr>
          <p:nvPr>
            <p:ph type="title"/>
          </p:nvPr>
        </p:nvSpPr>
        <p:spPr>
          <a:xfrm>
            <a:off x="1306286" y="557818"/>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57070"/>
              </a:buClr>
              <a:buSzPts val="1800"/>
              <a:buFont typeface="Calibri"/>
              <a:buNone/>
            </a:pPr>
            <a:r>
              <a:rPr lang="ar-MA" sz="1400" dirty="0">
                <a:solidFill>
                  <a:srgbClr val="323F4F"/>
                </a:solidFill>
              </a:rPr>
              <a:t>يطلب المدرس من المتعلمين الاشتغال فرديا وتحديد مظاهر الحجة المصلحية ، ثم يطلب من متعلم المرور إلى السبورة وتقديم جوابه ويطلب من الآخرين تقديم التغذية الراجعة</a:t>
            </a:r>
            <a:endParaRPr sz="1400" dirty="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نستنتج نوع الحجج المعتمدة في بسط موضوع النص: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graphicFrame>
        <p:nvGraphicFramePr>
          <p:cNvPr id="7" name="Tableau 6">
            <a:extLst>
              <a:ext uri="{FF2B5EF4-FFF2-40B4-BE49-F238E27FC236}">
                <a16:creationId xmlns:a16="http://schemas.microsoft.com/office/drawing/2014/main" id="{3F6E3BCC-AF6D-D003-2AE6-D1E030B8042D}"/>
              </a:ext>
            </a:extLst>
          </p:cNvPr>
          <p:cNvGraphicFramePr>
            <a:graphicFrameLocks noGrp="1"/>
          </p:cNvGraphicFramePr>
          <p:nvPr/>
        </p:nvGraphicFramePr>
        <p:xfrm>
          <a:off x="1863614" y="1579063"/>
          <a:ext cx="9046447" cy="4797743"/>
        </p:xfrm>
        <a:graphic>
          <a:graphicData uri="http://schemas.openxmlformats.org/drawingml/2006/table">
            <a:tbl>
              <a:tblPr rtl="1" bandRow="1">
                <a:tableStyleId>{B9538ACA-6CBA-4F49-A53F-D902F22B1834}</a:tableStyleId>
              </a:tblPr>
              <a:tblGrid>
                <a:gridCol w="2582138">
                  <a:extLst>
                    <a:ext uri="{9D8B030D-6E8A-4147-A177-3AD203B41FA5}">
                      <a16:colId xmlns:a16="http://schemas.microsoft.com/office/drawing/2014/main" val="4123811765"/>
                    </a:ext>
                  </a:extLst>
                </a:gridCol>
                <a:gridCol w="2638156">
                  <a:extLst>
                    <a:ext uri="{9D8B030D-6E8A-4147-A177-3AD203B41FA5}">
                      <a16:colId xmlns:a16="http://schemas.microsoft.com/office/drawing/2014/main" val="3377975804"/>
                    </a:ext>
                  </a:extLst>
                </a:gridCol>
                <a:gridCol w="1917291">
                  <a:extLst>
                    <a:ext uri="{9D8B030D-6E8A-4147-A177-3AD203B41FA5}">
                      <a16:colId xmlns:a16="http://schemas.microsoft.com/office/drawing/2014/main" val="2748727452"/>
                    </a:ext>
                  </a:extLst>
                </a:gridCol>
                <a:gridCol w="1908862">
                  <a:extLst>
                    <a:ext uri="{9D8B030D-6E8A-4147-A177-3AD203B41FA5}">
                      <a16:colId xmlns:a16="http://schemas.microsoft.com/office/drawing/2014/main" val="445996635"/>
                    </a:ext>
                  </a:extLst>
                </a:gridCol>
              </a:tblGrid>
              <a:tr h="315082">
                <a:tc>
                  <a:txBody>
                    <a:bodyPr/>
                    <a:lstStyle/>
                    <a:p>
                      <a:pPr algn="ctr" rtl="1">
                        <a:lnSpc>
                          <a:spcPct val="107000"/>
                        </a:lnSpc>
                        <a:spcAft>
                          <a:spcPts val="8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الحجة المنطقية</a:t>
                      </a:r>
                      <a:endParaRPr lang="fr-FR" sz="24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rtl="1">
                        <a:lnSpc>
                          <a:spcPct val="107000"/>
                        </a:lnSpc>
                        <a:spcAft>
                          <a:spcPts val="800"/>
                        </a:spcAft>
                      </a:pPr>
                      <a:r>
                        <a:rPr lang="ar-SA" sz="2400" b="1">
                          <a:effectLst/>
                          <a:latin typeface="Calibri" panose="020F0502020204030204" pitchFamily="34" charset="0"/>
                          <a:ea typeface="Calibri" panose="020F0502020204030204" pitchFamily="34" charset="0"/>
                          <a:cs typeface="Calibri" panose="020F0502020204030204" pitchFamily="34" charset="0"/>
                        </a:rPr>
                        <a:t>الحجة الأخلاقية</a:t>
                      </a:r>
                      <a:endParaRPr lang="fr-FR" sz="2400" b="1">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rtl="1">
                        <a:lnSpc>
                          <a:spcPct val="107000"/>
                        </a:lnSpc>
                        <a:spcAft>
                          <a:spcPts val="800"/>
                        </a:spcAft>
                      </a:pPr>
                      <a:r>
                        <a:rPr lang="ar-SA" sz="2400" b="1">
                          <a:effectLst/>
                          <a:latin typeface="Calibri" panose="020F0502020204030204" pitchFamily="34" charset="0"/>
                          <a:ea typeface="Calibri" panose="020F0502020204030204" pitchFamily="34" charset="0"/>
                          <a:cs typeface="Calibri" panose="020F0502020204030204" pitchFamily="34" charset="0"/>
                        </a:rPr>
                        <a:t>الحجة العاطفية</a:t>
                      </a:r>
                      <a:endParaRPr lang="fr-FR" sz="2400" b="1">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الحجة المصلحية</a:t>
                      </a:r>
                      <a:endParaRPr lang="fr-FR" sz="24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120790010"/>
                  </a:ext>
                </a:extLst>
              </a:tr>
              <a:tr h="3147498">
                <a:tc>
                  <a:txBody>
                    <a:bodyPr/>
                    <a:lstStyle/>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marR="0" algn="r" rtl="1">
                        <a:lnSpc>
                          <a:spcPct val="107000"/>
                        </a:lnSpc>
                        <a:spcBef>
                          <a:spcPts val="0"/>
                        </a:spcBef>
                        <a:spcAft>
                          <a:spcPts val="800"/>
                        </a:spcAft>
                        <a:buClr>
                          <a:srgbClr val="000000"/>
                        </a:buClr>
                        <a:buFont typeface="Arial"/>
                      </a:pP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استخدام الأدلة المنطقية والاستنتاجات العقلية لإقناع المتلقي </a:t>
                      </a:r>
                      <a:r>
                        <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t>
                      </a:r>
                    </a:p>
                    <a:p>
                      <a:pPr algn="r" rtl="1">
                        <a:lnSpc>
                          <a:spcPct val="107000"/>
                        </a:lnSpc>
                        <a:spcAft>
                          <a:spcPts val="800"/>
                        </a:spcAft>
                      </a:pP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قدّم قوانين واضحة ومنظمة للتعامل مع المال، مثل الادخار والاستثمار</a:t>
                      </a:r>
                      <a:r>
                        <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و</a:t>
                      </a: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طلب النصيحة</a:t>
                      </a:r>
                      <a:endPar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algn="r" rtl="1">
                        <a:lnSpc>
                          <a:spcPct val="107000"/>
                        </a:lnSpc>
                        <a:spcAft>
                          <a:spcPts val="800"/>
                        </a:spcAft>
                      </a:pPr>
                      <a:r>
                        <a:rPr lang="fr-FR" sz="1400" b="0" i="0" u="none" strike="noStrike" cap="none" dirty="0">
                          <a:solidFill>
                            <a:srgbClr val="000000"/>
                          </a:solidFill>
                          <a:effectLst/>
                          <a:latin typeface="Arial"/>
                          <a:ea typeface="Arial"/>
                          <a:cs typeface="Arial"/>
                          <a:sym typeface="Arial"/>
                        </a:rPr>
                        <a:t>.</a:t>
                      </a: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algn="r" rtl="1"/>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استدعاء القيم الأخلاقية المشتركة لإقناع المتلقي</a:t>
                      </a:r>
                      <a:endParaRPr lang="fr-FR"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r" defTabSz="914400" rtl="1" eaLnBrk="1" fontAlgn="auto" latinLnBrk="0" hangingPunct="1">
                        <a:lnSpc>
                          <a:spcPct val="107000"/>
                        </a:lnSpc>
                        <a:spcBef>
                          <a:spcPts val="0"/>
                        </a:spcBef>
                        <a:spcAft>
                          <a:spcPts val="800"/>
                        </a:spcAft>
                        <a:buClr>
                          <a:srgbClr val="000000"/>
                        </a:buClr>
                        <a:buSzTx/>
                        <a:buFont typeface="Arial"/>
                        <a:buNone/>
                        <a:tabLst/>
                        <a:defRPr/>
                      </a:pPr>
                      <a:r>
                        <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ودعوته </a:t>
                      </a: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إلى التحلي بالحكمة وتجنب الطمع والمغامرة غير المدروسة</a:t>
                      </a:r>
                      <a:r>
                        <a:rPr lang="fr-FR"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t>
                      </a:r>
                      <a:endPar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r" defTabSz="914400" rtl="1" eaLnBrk="1" fontAlgn="auto" latinLnBrk="0" hangingPunct="1">
                        <a:lnSpc>
                          <a:spcPct val="107000"/>
                        </a:lnSpc>
                        <a:spcBef>
                          <a:spcPts val="0"/>
                        </a:spcBef>
                        <a:spcAft>
                          <a:spcPts val="800"/>
                        </a:spcAft>
                        <a:buClr>
                          <a:srgbClr val="000000"/>
                        </a:buClr>
                        <a:buSzTx/>
                        <a:buFont typeface="Arial"/>
                        <a:buNone/>
                        <a:tabLst/>
                        <a:defRPr/>
                      </a:pP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(الطمع والجري وراء الكسب السريع قد يؤدي إلى الإفلاس)</a:t>
                      </a:r>
                      <a:endParaRPr lang="fr-FR"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r" defTabSz="914400" rtl="1" eaLnBrk="1" fontAlgn="auto" latinLnBrk="0" hangingPunct="1">
                        <a:lnSpc>
                          <a:spcPct val="107000"/>
                        </a:lnSpc>
                        <a:spcBef>
                          <a:spcPts val="0"/>
                        </a:spcBef>
                        <a:spcAft>
                          <a:spcPts val="800"/>
                        </a:spcAft>
                        <a:buClr>
                          <a:srgbClr val="000000"/>
                        </a:buClr>
                        <a:buSzTx/>
                        <a:buFont typeface="Arial"/>
                        <a:buNone/>
                        <a:tabLst/>
                        <a:defRPr/>
                      </a:pPr>
                      <a:endPar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r" defTabSz="914400" rtl="1" eaLnBrk="1" fontAlgn="auto" latinLnBrk="0" hangingPunct="1">
                        <a:lnSpc>
                          <a:spcPct val="107000"/>
                        </a:lnSpc>
                        <a:spcBef>
                          <a:spcPts val="0"/>
                        </a:spcBef>
                        <a:spcAft>
                          <a:spcPts val="800"/>
                        </a:spcAft>
                        <a:buClr>
                          <a:srgbClr val="000000"/>
                        </a:buClr>
                        <a:buSzTx/>
                        <a:buFont typeface="Arial"/>
                        <a:buNone/>
                        <a:tabLst/>
                        <a:defRPr/>
                      </a:pPr>
                      <a:endParaRPr lang="fr-FR"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algn="r" rtl="1">
                        <a:lnSpc>
                          <a:spcPct val="107000"/>
                        </a:lnSpc>
                        <a:spcAft>
                          <a:spcPts val="800"/>
                        </a:spcAft>
                      </a:pP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400" dirty="0">
                        <a:effectLst/>
                      </a:endParaRPr>
                    </a:p>
                    <a:p>
                      <a:pPr algn="r" rtl="1">
                        <a:lnSpc>
                          <a:spcPct val="107000"/>
                        </a:lnSpc>
                        <a:spcAft>
                          <a:spcPts val="800"/>
                        </a:spcAft>
                      </a:pPr>
                      <a:endParaRPr lang="ar-MA" sz="2000" dirty="0">
                        <a:effectLst/>
                      </a:endParaRPr>
                    </a:p>
                    <a:p>
                      <a:pPr algn="r" rtl="1"/>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التأثير على مشاعر المتلقي من خلال استخدام ألفاظ تحمل شحنة عاطفية مثل الإفلاس، الضياع، التشرد لإثارة الخوف</a:t>
                      </a:r>
                      <a:r>
                        <a:rPr lang="ar-SA" sz="1400" b="0" i="0" u="none" strike="noStrike" cap="none" dirty="0">
                          <a:solidFill>
                            <a:srgbClr val="000000"/>
                          </a:solidFill>
                          <a:effectLst/>
                          <a:latin typeface="Arial"/>
                          <a:ea typeface="Arial"/>
                          <a:cs typeface="Arial"/>
                          <a:sym typeface="Arial"/>
                        </a:rPr>
                        <a:t>.</a:t>
                      </a:r>
                      <a:endParaRPr lang="fr-FR" sz="1400" b="0" i="0" u="none" strike="noStrike" cap="none" dirty="0">
                        <a:solidFill>
                          <a:srgbClr val="000000"/>
                        </a:solidFill>
                        <a:effectLst/>
                        <a:latin typeface="Arial"/>
                        <a:ea typeface="Arial"/>
                        <a:cs typeface="Arial"/>
                        <a:sym typeface="Arial"/>
                      </a:endParaRPr>
                    </a:p>
                    <a:p>
                      <a:pPr algn="r" rtl="1">
                        <a:lnSpc>
                          <a:spcPct val="107000"/>
                        </a:lnSpc>
                        <a:spcAft>
                          <a:spcPts val="800"/>
                        </a:spcAft>
                      </a:pPr>
                      <a:endParaRPr lang="ar-MA" sz="1400" dirty="0">
                        <a:effectLst/>
                      </a:endParaRPr>
                    </a:p>
                    <a:p>
                      <a:pPr algn="r" rtl="1">
                        <a:lnSpc>
                          <a:spcPct val="107000"/>
                        </a:lnSpc>
                        <a:spcAft>
                          <a:spcPts val="800"/>
                        </a:spcAft>
                      </a:pP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algn="r" rtl="1">
                        <a:lnSpc>
                          <a:spcPct val="107000"/>
                        </a:lnSpc>
                        <a:spcAft>
                          <a:spcPts val="800"/>
                        </a:spcAft>
                      </a:pPr>
                      <a:r>
                        <a:rPr lang="ar-MA" sz="1400" dirty="0">
                          <a:effectLst/>
                          <a:latin typeface="Calibri" panose="020F0502020204030204" pitchFamily="34" charset="0"/>
                          <a:ea typeface="Calibri" panose="020F0502020204030204" pitchFamily="34" charset="0"/>
                        </a:rPr>
                        <a:t>,,,,,,,,,,,,,,,,,,,,,,,,,,,,,,,,,,,,</a:t>
                      </a:r>
                      <a:endParaRPr lang="fr-FR" sz="11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3217834586"/>
                  </a:ext>
                </a:extLst>
              </a:tr>
            </a:tbl>
          </a:graphicData>
        </a:graphic>
      </p:graphicFrame>
    </p:spTree>
    <p:extLst>
      <p:ext uri="{BB962C8B-B14F-4D97-AF65-F5344CB8AC3E}">
        <p14:creationId xmlns:p14="http://schemas.microsoft.com/office/powerpoint/2010/main" val="24956100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1" name="Google Shape;501;p71"/>
          <p:cNvSpPr txBox="1">
            <a:spLocks noGrp="1"/>
          </p:cNvSpPr>
          <p:nvPr>
            <p:ph type="title"/>
          </p:nvPr>
        </p:nvSpPr>
        <p:spPr>
          <a:xfrm>
            <a:off x="1306286" y="557818"/>
            <a:ext cx="10161104" cy="470617"/>
          </a:xfrm>
          <a:prstGeom prst="rect">
            <a:avLst/>
          </a:prstGeom>
          <a:noFill/>
          <a:ln>
            <a:noFill/>
          </a:ln>
        </p:spPr>
        <p:txBody>
          <a:bodyPr spcFirstLastPara="1" wrap="square" lIns="91425" tIns="45700" rIns="91425" bIns="45700" anchor="ctr" anchorCtr="0">
            <a:normAutofit fontScale="90000"/>
          </a:bodyPr>
          <a:lstStyle/>
          <a:p>
            <a:pPr marL="0" lvl="0" indent="0" algn="r" rtl="0">
              <a:lnSpc>
                <a:spcPct val="90000"/>
              </a:lnSpc>
              <a:spcBef>
                <a:spcPts val="0"/>
              </a:spcBef>
              <a:spcAft>
                <a:spcPts val="0"/>
              </a:spcAft>
              <a:buClr>
                <a:srgbClr val="757070"/>
              </a:buClr>
              <a:buSzPts val="1800"/>
              <a:buFont typeface="Calibri"/>
              <a:buNone/>
            </a:pPr>
            <a:r>
              <a:rPr lang="ar-MA" sz="1400" dirty="0">
                <a:solidFill>
                  <a:srgbClr val="323F4F"/>
                </a:solidFill>
              </a:rPr>
              <a:t>يطلب المدرس من المتعلمين الاشتغال جماعة وتحديد مظاهر الحجة المصلحية ، ثم يطلب من متعلم المرور إلى السبورة وتقديم جوابه ويطلب من الآخرين تقديم التغذية الراجعة</a:t>
            </a:r>
            <a:endParaRPr sz="1400" dirty="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نستنتج نوع الحجج المعتمدة في بسط موضوع النص: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graphicFrame>
        <p:nvGraphicFramePr>
          <p:cNvPr id="7" name="Tableau 6">
            <a:extLst>
              <a:ext uri="{FF2B5EF4-FFF2-40B4-BE49-F238E27FC236}">
                <a16:creationId xmlns:a16="http://schemas.microsoft.com/office/drawing/2014/main" id="{3F6E3BCC-AF6D-D003-2AE6-D1E030B8042D}"/>
              </a:ext>
            </a:extLst>
          </p:cNvPr>
          <p:cNvGraphicFramePr>
            <a:graphicFrameLocks noGrp="1"/>
          </p:cNvGraphicFramePr>
          <p:nvPr>
            <p:extLst>
              <p:ext uri="{D42A27DB-BD31-4B8C-83A1-F6EECF244321}">
                <p14:modId xmlns:p14="http://schemas.microsoft.com/office/powerpoint/2010/main" val="1030238913"/>
              </p:ext>
            </p:extLst>
          </p:nvPr>
        </p:nvGraphicFramePr>
        <p:xfrm>
          <a:off x="884903" y="1579063"/>
          <a:ext cx="10025159" cy="4406392"/>
        </p:xfrm>
        <a:graphic>
          <a:graphicData uri="http://schemas.openxmlformats.org/drawingml/2006/table">
            <a:tbl>
              <a:tblPr rtl="1" bandRow="1">
                <a:tableStyleId>{B9538ACA-6CBA-4F49-A53F-D902F22B1834}</a:tableStyleId>
              </a:tblPr>
              <a:tblGrid>
                <a:gridCol w="2861493">
                  <a:extLst>
                    <a:ext uri="{9D8B030D-6E8A-4147-A177-3AD203B41FA5}">
                      <a16:colId xmlns:a16="http://schemas.microsoft.com/office/drawing/2014/main" val="4123811765"/>
                    </a:ext>
                  </a:extLst>
                </a:gridCol>
                <a:gridCol w="2923571">
                  <a:extLst>
                    <a:ext uri="{9D8B030D-6E8A-4147-A177-3AD203B41FA5}">
                      <a16:colId xmlns:a16="http://schemas.microsoft.com/office/drawing/2014/main" val="3377975804"/>
                    </a:ext>
                  </a:extLst>
                </a:gridCol>
                <a:gridCol w="2124718">
                  <a:extLst>
                    <a:ext uri="{9D8B030D-6E8A-4147-A177-3AD203B41FA5}">
                      <a16:colId xmlns:a16="http://schemas.microsoft.com/office/drawing/2014/main" val="2748727452"/>
                    </a:ext>
                  </a:extLst>
                </a:gridCol>
                <a:gridCol w="2115377">
                  <a:extLst>
                    <a:ext uri="{9D8B030D-6E8A-4147-A177-3AD203B41FA5}">
                      <a16:colId xmlns:a16="http://schemas.microsoft.com/office/drawing/2014/main" val="445996635"/>
                    </a:ext>
                  </a:extLst>
                </a:gridCol>
              </a:tblGrid>
              <a:tr h="315082">
                <a:tc>
                  <a:txBody>
                    <a:bodyPr/>
                    <a:lstStyle/>
                    <a:p>
                      <a:pPr algn="ctr" rtl="1">
                        <a:lnSpc>
                          <a:spcPct val="107000"/>
                        </a:lnSpc>
                        <a:spcAft>
                          <a:spcPts val="8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الحجة المنطقية</a:t>
                      </a:r>
                      <a:endParaRPr lang="fr-FR" sz="24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rtl="1">
                        <a:lnSpc>
                          <a:spcPct val="107000"/>
                        </a:lnSpc>
                        <a:spcAft>
                          <a:spcPts val="800"/>
                        </a:spcAft>
                      </a:pPr>
                      <a:r>
                        <a:rPr lang="ar-SA" sz="2400" b="1">
                          <a:effectLst/>
                          <a:latin typeface="Calibri" panose="020F0502020204030204" pitchFamily="34" charset="0"/>
                          <a:ea typeface="Calibri" panose="020F0502020204030204" pitchFamily="34" charset="0"/>
                          <a:cs typeface="Calibri" panose="020F0502020204030204" pitchFamily="34" charset="0"/>
                        </a:rPr>
                        <a:t>الحجة الأخلاقية</a:t>
                      </a:r>
                      <a:endParaRPr lang="fr-FR" sz="2400" b="1">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rtl="1">
                        <a:lnSpc>
                          <a:spcPct val="107000"/>
                        </a:lnSpc>
                        <a:spcAft>
                          <a:spcPts val="800"/>
                        </a:spcAft>
                      </a:pPr>
                      <a:r>
                        <a:rPr lang="ar-SA" sz="2400" b="1">
                          <a:effectLst/>
                          <a:latin typeface="Calibri" panose="020F0502020204030204" pitchFamily="34" charset="0"/>
                          <a:ea typeface="Calibri" panose="020F0502020204030204" pitchFamily="34" charset="0"/>
                          <a:cs typeface="Calibri" panose="020F0502020204030204" pitchFamily="34" charset="0"/>
                        </a:rPr>
                        <a:t>الحجة العاطفية</a:t>
                      </a:r>
                      <a:endParaRPr lang="fr-FR" sz="2400" b="1">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الحجة المصلحية</a:t>
                      </a:r>
                      <a:endParaRPr lang="fr-FR" sz="24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120790010"/>
                  </a:ext>
                </a:extLst>
              </a:tr>
              <a:tr h="3147498">
                <a:tc>
                  <a:txBody>
                    <a:bodyPr/>
                    <a:lstStyle/>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marR="0" algn="r" rtl="1">
                        <a:lnSpc>
                          <a:spcPct val="107000"/>
                        </a:lnSpc>
                        <a:spcBef>
                          <a:spcPts val="0"/>
                        </a:spcBef>
                        <a:spcAft>
                          <a:spcPts val="800"/>
                        </a:spcAft>
                        <a:buClr>
                          <a:srgbClr val="000000"/>
                        </a:buClr>
                        <a:buFont typeface="Arial"/>
                      </a:pP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استخدام الأدلة المنطقية والاستنتاجات العقلية لإقناع المتلقي </a:t>
                      </a:r>
                      <a:r>
                        <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t>
                      </a:r>
                    </a:p>
                    <a:p>
                      <a:pPr algn="r" rtl="1">
                        <a:lnSpc>
                          <a:spcPct val="107000"/>
                        </a:lnSpc>
                        <a:spcAft>
                          <a:spcPts val="800"/>
                        </a:spcAft>
                      </a:pP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قدّم قوانين واضحة ومنظمة للتعامل مع المال، مثل الادخار والاستثمار</a:t>
                      </a:r>
                      <a:r>
                        <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و</a:t>
                      </a: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طلب النصيحة</a:t>
                      </a:r>
                      <a:endPar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algn="r" rtl="1">
                        <a:lnSpc>
                          <a:spcPct val="107000"/>
                        </a:lnSpc>
                        <a:spcAft>
                          <a:spcPts val="800"/>
                        </a:spcAft>
                      </a:pPr>
                      <a:r>
                        <a:rPr lang="fr-FR" sz="1400" b="0" i="0" u="none" strike="noStrike" cap="none" dirty="0">
                          <a:solidFill>
                            <a:srgbClr val="000000"/>
                          </a:solidFill>
                          <a:effectLst/>
                          <a:latin typeface="Arial"/>
                          <a:ea typeface="Arial"/>
                          <a:cs typeface="Arial"/>
                          <a:sym typeface="Arial"/>
                        </a:rPr>
                        <a:t>.</a:t>
                      </a: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100" dirty="0">
                        <a:effectLst/>
                        <a:latin typeface="Calibri" panose="020F0502020204030204" pitchFamily="34" charset="0"/>
                        <a:ea typeface="Calibri" panose="020F0502020204030204" pitchFamily="34" charset="0"/>
                      </a:endParaRPr>
                    </a:p>
                    <a:p>
                      <a:pPr algn="r" rtl="1"/>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استدعاء القيم الأخلاقية المشتركة لإقناع المتلقي</a:t>
                      </a:r>
                      <a:endParaRPr lang="fr-FR"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r" defTabSz="914400" rtl="1" eaLnBrk="1" fontAlgn="auto" latinLnBrk="0" hangingPunct="1">
                        <a:lnSpc>
                          <a:spcPct val="107000"/>
                        </a:lnSpc>
                        <a:spcBef>
                          <a:spcPts val="0"/>
                        </a:spcBef>
                        <a:spcAft>
                          <a:spcPts val="800"/>
                        </a:spcAft>
                        <a:buClr>
                          <a:srgbClr val="000000"/>
                        </a:buClr>
                        <a:buSzTx/>
                        <a:buFont typeface="Arial"/>
                        <a:buNone/>
                        <a:tabLst/>
                        <a:defRPr/>
                      </a:pPr>
                      <a:r>
                        <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ودعوته </a:t>
                      </a: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إلى التحلي بالحكمة وتجنب الطمع والمغامرة غير المدروسة</a:t>
                      </a:r>
                      <a:r>
                        <a:rPr lang="fr-FR"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t>
                      </a:r>
                      <a:endPar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r" defTabSz="914400" rtl="1" eaLnBrk="1" fontAlgn="auto" latinLnBrk="0" hangingPunct="1">
                        <a:lnSpc>
                          <a:spcPct val="107000"/>
                        </a:lnSpc>
                        <a:spcBef>
                          <a:spcPts val="0"/>
                        </a:spcBef>
                        <a:spcAft>
                          <a:spcPts val="800"/>
                        </a:spcAft>
                        <a:buClr>
                          <a:srgbClr val="000000"/>
                        </a:buClr>
                        <a:buSzTx/>
                        <a:buFont typeface="Arial"/>
                        <a:buNone/>
                        <a:tabLst/>
                        <a:defRPr/>
                      </a:pP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(الطمع والجري وراء الكسب السريع قد يؤدي إلى الإفلاس)</a:t>
                      </a:r>
                      <a:endParaRPr lang="fr-FR"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r" defTabSz="914400" rtl="1" eaLnBrk="1" fontAlgn="auto" latinLnBrk="0" hangingPunct="1">
                        <a:lnSpc>
                          <a:spcPct val="107000"/>
                        </a:lnSpc>
                        <a:spcBef>
                          <a:spcPts val="0"/>
                        </a:spcBef>
                        <a:spcAft>
                          <a:spcPts val="800"/>
                        </a:spcAft>
                        <a:buClr>
                          <a:srgbClr val="000000"/>
                        </a:buClr>
                        <a:buSzTx/>
                        <a:buFont typeface="Arial"/>
                        <a:buNone/>
                        <a:tabLst/>
                        <a:defRPr/>
                      </a:pPr>
                      <a:endParaRPr lang="ar-M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r" defTabSz="914400" rtl="1" eaLnBrk="1" fontAlgn="auto" latinLnBrk="0" hangingPunct="1">
                        <a:lnSpc>
                          <a:spcPct val="107000"/>
                        </a:lnSpc>
                        <a:spcBef>
                          <a:spcPts val="0"/>
                        </a:spcBef>
                        <a:spcAft>
                          <a:spcPts val="800"/>
                        </a:spcAft>
                        <a:buClr>
                          <a:srgbClr val="000000"/>
                        </a:buClr>
                        <a:buSzTx/>
                        <a:buFont typeface="Arial"/>
                        <a:buNone/>
                        <a:tabLst/>
                        <a:defRPr/>
                      </a:pPr>
                      <a:endParaRPr lang="fr-FR"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algn="r" rtl="1">
                        <a:lnSpc>
                          <a:spcPct val="107000"/>
                        </a:lnSpc>
                        <a:spcAft>
                          <a:spcPts val="800"/>
                        </a:spcAft>
                      </a:pP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400" dirty="0">
                        <a:effectLst/>
                      </a:endParaRPr>
                    </a:p>
                    <a:p>
                      <a:pPr algn="r" rtl="1">
                        <a:lnSpc>
                          <a:spcPct val="107000"/>
                        </a:lnSpc>
                        <a:spcAft>
                          <a:spcPts val="800"/>
                        </a:spcAft>
                      </a:pPr>
                      <a:endParaRPr lang="ar-MA" sz="2000" dirty="0">
                        <a:effectLst/>
                      </a:endParaRPr>
                    </a:p>
                    <a:p>
                      <a:pPr algn="r" rtl="1"/>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التأثير على مشاعر المتلقي من خلال استخدام ألفاظ تحمل شحنة عاطفية مثل الإفلاس، الضياع، التشرد لإثارة الخوف</a:t>
                      </a:r>
                      <a:r>
                        <a:rPr lang="ar-SA" sz="1400" b="0" i="0" u="none" strike="noStrike" cap="none" dirty="0">
                          <a:solidFill>
                            <a:srgbClr val="000000"/>
                          </a:solidFill>
                          <a:effectLst/>
                          <a:latin typeface="Arial"/>
                          <a:ea typeface="Arial"/>
                          <a:cs typeface="Arial"/>
                          <a:sym typeface="Arial"/>
                        </a:rPr>
                        <a:t>.</a:t>
                      </a:r>
                      <a:endParaRPr lang="fr-FR" sz="1400" b="0" i="0" u="none" strike="noStrike" cap="none" dirty="0">
                        <a:solidFill>
                          <a:srgbClr val="000000"/>
                        </a:solidFill>
                        <a:effectLst/>
                        <a:latin typeface="Arial"/>
                        <a:ea typeface="Arial"/>
                        <a:cs typeface="Arial"/>
                        <a:sym typeface="Arial"/>
                      </a:endParaRPr>
                    </a:p>
                    <a:p>
                      <a:pPr algn="r" rtl="1">
                        <a:lnSpc>
                          <a:spcPct val="107000"/>
                        </a:lnSpc>
                        <a:spcAft>
                          <a:spcPts val="800"/>
                        </a:spcAft>
                      </a:pPr>
                      <a:endParaRPr lang="ar-MA" sz="1400" dirty="0">
                        <a:effectLst/>
                      </a:endParaRPr>
                    </a:p>
                    <a:p>
                      <a:pPr algn="r" rtl="1">
                        <a:lnSpc>
                          <a:spcPct val="107000"/>
                        </a:lnSpc>
                        <a:spcAft>
                          <a:spcPts val="800"/>
                        </a:spcAft>
                      </a:pPr>
                      <a:endParaRPr lang="fr-FR" sz="1100"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algn="r" rtl="1">
                        <a:lnSpc>
                          <a:spcPct val="107000"/>
                        </a:lnSpc>
                        <a:spcAft>
                          <a:spcPts val="800"/>
                        </a:spcAft>
                      </a:pPr>
                      <a:endParaRPr lang="ar-MA" sz="1400" dirty="0">
                        <a:effectLst/>
                        <a:latin typeface="Calibri" panose="020F0502020204030204" pitchFamily="34" charset="0"/>
                        <a:ea typeface="Calibri" panose="020F0502020204030204" pitchFamily="34" charset="0"/>
                      </a:endParaRPr>
                    </a:p>
                    <a:p>
                      <a:pPr marL="0" marR="0" lvl="0" indent="0" algn="r" defTabSz="914400" rtl="1" eaLnBrk="1" fontAlgn="auto" latinLnBrk="0" hangingPunct="1">
                        <a:lnSpc>
                          <a:spcPct val="107000"/>
                        </a:lnSpc>
                        <a:spcBef>
                          <a:spcPts val="0"/>
                        </a:spcBef>
                        <a:spcAft>
                          <a:spcPts val="800"/>
                        </a:spcAft>
                        <a:buClr>
                          <a:srgbClr val="000000"/>
                        </a:buClr>
                        <a:buSzTx/>
                        <a:buFont typeface="Arial"/>
                        <a:buNone/>
                        <a:tabLst/>
                        <a:defRPr/>
                      </a:pPr>
                      <a:r>
                        <a:rPr lang="ar-SA"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بيّن الفوائد التي سيجنيها الإنسان من تطبيق هذه القوانين، كتحقيق الربح وضمان المستقبل</a:t>
                      </a:r>
                      <a:endParaRPr lang="fr-FR" sz="20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algn="r" rtl="1">
                        <a:lnSpc>
                          <a:spcPct val="107000"/>
                        </a:lnSpc>
                        <a:spcAft>
                          <a:spcPts val="800"/>
                        </a:spcAft>
                      </a:pPr>
                      <a:endParaRPr lang="fr-FR" sz="11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3217834586"/>
                  </a:ext>
                </a:extLst>
              </a:tr>
            </a:tbl>
          </a:graphicData>
        </a:graphic>
      </p:graphicFrame>
    </p:spTree>
    <p:extLst>
      <p:ext uri="{BB962C8B-B14F-4D97-AF65-F5344CB8AC3E}">
        <p14:creationId xmlns:p14="http://schemas.microsoft.com/office/powerpoint/2010/main" val="12225513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22"/>
        <p:cNvGrpSpPr/>
        <p:nvPr/>
      </p:nvGrpSpPr>
      <p:grpSpPr>
        <a:xfrm>
          <a:off x="0" y="0"/>
          <a:ext cx="0" cy="0"/>
          <a:chOff x="0" y="0"/>
          <a:chExt cx="0" cy="0"/>
        </a:xfrm>
      </p:grpSpPr>
      <p:grpSp>
        <p:nvGrpSpPr>
          <p:cNvPr id="923" name="Google Shape;923;p51"/>
          <p:cNvGrpSpPr/>
          <p:nvPr/>
        </p:nvGrpSpPr>
        <p:grpSpPr>
          <a:xfrm>
            <a:off x="2188786" y="1398631"/>
            <a:ext cx="7823200" cy="4347639"/>
            <a:chOff x="1324757" y="2465021"/>
            <a:chExt cx="11734800" cy="6521459"/>
          </a:xfrm>
        </p:grpSpPr>
        <p:sp>
          <p:nvSpPr>
            <p:cNvPr id="924" name="Google Shape;924;p51"/>
            <p:cNvSpPr/>
            <p:nvPr/>
          </p:nvSpPr>
          <p:spPr>
            <a:xfrm>
              <a:off x="1324757" y="2465021"/>
              <a:ext cx="11734800" cy="652145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Calibri"/>
                <a:ea typeface="Calibri"/>
                <a:cs typeface="Calibri"/>
                <a:sym typeface="Calibri"/>
              </a:endParaRPr>
            </a:p>
          </p:txBody>
        </p:sp>
        <p:sp>
          <p:nvSpPr>
            <p:cNvPr id="925" name="Google Shape;925;p51"/>
            <p:cNvSpPr/>
            <p:nvPr/>
          </p:nvSpPr>
          <p:spPr>
            <a:xfrm>
              <a:off x="1471714" y="2574003"/>
              <a:ext cx="11435443" cy="6248400"/>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Calibri"/>
                <a:ea typeface="Calibri"/>
                <a:cs typeface="Calibri"/>
                <a:sym typeface="Calibri"/>
              </a:endParaRPr>
            </a:p>
          </p:txBody>
        </p:sp>
        <p:sp>
          <p:nvSpPr>
            <p:cNvPr id="926" name="Google Shape;926;p51"/>
            <p:cNvSpPr/>
            <p:nvPr/>
          </p:nvSpPr>
          <p:spPr>
            <a:xfrm>
              <a:off x="1646588" y="2726403"/>
              <a:ext cx="11085695" cy="5943600"/>
            </a:xfrm>
            <a:prstGeom prst="rect">
              <a:avLst/>
            </a:prstGeom>
            <a:solidFill>
              <a:schemeClr val="lt1"/>
            </a:solidFill>
            <a:ln>
              <a:noFill/>
            </a:ln>
            <a:effectLst>
              <a:outerShdw blurRad="63500" sx="102000" sy="102000" algn="ctr" rotWithShape="0">
                <a:srgbClr val="000000">
                  <a:alpha val="392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Calibri"/>
                <a:ea typeface="Calibri"/>
                <a:cs typeface="Calibri"/>
                <a:sym typeface="Calibri"/>
              </a:endParaRPr>
            </a:p>
          </p:txBody>
        </p:sp>
      </p:grpSp>
      <p:sp>
        <p:nvSpPr>
          <p:cNvPr id="927" name="Google Shape;927;p51"/>
          <p:cNvSpPr/>
          <p:nvPr/>
        </p:nvSpPr>
        <p:spPr>
          <a:xfrm>
            <a:off x="2653053" y="5210746"/>
            <a:ext cx="6960000" cy="86517"/>
          </a:xfrm>
          <a:prstGeom prst="rect">
            <a:avLst/>
          </a:prstGeom>
          <a:solidFill>
            <a:srgbClr val="006C8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Calibri"/>
              <a:ea typeface="Calibri"/>
              <a:cs typeface="Calibri"/>
              <a:sym typeface="Calibri"/>
            </a:endParaRPr>
          </a:p>
        </p:txBody>
      </p:sp>
      <p:sp>
        <p:nvSpPr>
          <p:cNvPr id="928" name="Google Shape;928;p51"/>
          <p:cNvSpPr/>
          <p:nvPr/>
        </p:nvSpPr>
        <p:spPr>
          <a:xfrm>
            <a:off x="8993795" y="1851325"/>
            <a:ext cx="1455855" cy="660400"/>
          </a:xfrm>
          <a:prstGeom prst="rect">
            <a:avLst/>
          </a:prstGeom>
          <a:solidFill>
            <a:srgbClr val="006C8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Calibri"/>
              <a:ea typeface="Calibri"/>
              <a:cs typeface="Calibri"/>
              <a:sym typeface="Calibri"/>
            </a:endParaRPr>
          </a:p>
        </p:txBody>
      </p:sp>
      <p:sp>
        <p:nvSpPr>
          <p:cNvPr id="929" name="Google Shape;929;p51"/>
          <p:cNvSpPr/>
          <p:nvPr/>
        </p:nvSpPr>
        <p:spPr>
          <a:xfrm rot="5400000">
            <a:off x="10041454" y="2501786"/>
            <a:ext cx="383274" cy="417394"/>
          </a:xfrm>
          <a:prstGeom prst="rtTriangle">
            <a:avLst/>
          </a:prstGeom>
          <a:solidFill>
            <a:srgbClr val="00495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Calibri"/>
              <a:ea typeface="Calibri"/>
              <a:cs typeface="Calibri"/>
              <a:sym typeface="Calibri"/>
            </a:endParaRPr>
          </a:p>
        </p:txBody>
      </p:sp>
      <p:sp>
        <p:nvSpPr>
          <p:cNvPr id="930" name="Google Shape;930;p51"/>
          <p:cNvSpPr/>
          <p:nvPr/>
        </p:nvSpPr>
        <p:spPr>
          <a:xfrm>
            <a:off x="9409093" y="1909802"/>
            <a:ext cx="1020679"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ar-MA" sz="3200" b="0" i="0" u="none" strike="noStrike" cap="none">
                <a:solidFill>
                  <a:schemeClr val="lt1"/>
                </a:solidFill>
                <a:latin typeface="Calibri"/>
                <a:ea typeface="Calibri"/>
                <a:cs typeface="Calibri"/>
                <a:sym typeface="Calibri"/>
              </a:rPr>
              <a:t>م.م</a:t>
            </a:r>
            <a:endParaRPr sz="3200" b="0" i="0" u="none" strike="noStrike" cap="none">
              <a:solidFill>
                <a:schemeClr val="lt1"/>
              </a:solidFill>
              <a:latin typeface="Calibri"/>
              <a:ea typeface="Calibri"/>
              <a:cs typeface="Calibri"/>
              <a:sym typeface="Calibri"/>
            </a:endParaRPr>
          </a:p>
        </p:txBody>
      </p:sp>
      <p:sp>
        <p:nvSpPr>
          <p:cNvPr id="931" name="Google Shape;931;p51"/>
          <p:cNvSpPr txBox="1"/>
          <p:nvPr/>
        </p:nvSpPr>
        <p:spPr>
          <a:xfrm>
            <a:off x="2570723" y="3118845"/>
            <a:ext cx="7390500" cy="1752600"/>
          </a:xfrm>
          <a:prstGeom prst="rect">
            <a:avLst/>
          </a:prstGeom>
          <a:noFill/>
          <a:ln>
            <a:noFill/>
          </a:ln>
        </p:spPr>
        <p:txBody>
          <a:bodyPr spcFirstLastPara="1" wrap="square" lIns="0" tIns="0" rIns="0" bIns="0" anchor="t" anchorCtr="0">
            <a:spAutoFit/>
          </a:bodyPr>
          <a:lstStyle/>
          <a:p>
            <a:pPr marL="0" marR="0" lvl="0" indent="0" algn="ctr" rtl="0">
              <a:lnSpc>
                <a:spcPct val="90000"/>
              </a:lnSpc>
              <a:spcBef>
                <a:spcPts val="0"/>
              </a:spcBef>
              <a:spcAft>
                <a:spcPts val="0"/>
              </a:spcAft>
              <a:buClr>
                <a:srgbClr val="000000"/>
              </a:buClr>
              <a:buSzPts val="5400"/>
              <a:buFont typeface="Arial"/>
              <a:buNone/>
            </a:pPr>
            <a:r>
              <a:rPr lang="ar-MA" sz="5400" b="1" i="0" u="none" strike="noStrike" cap="none" dirty="0">
                <a:solidFill>
                  <a:schemeClr val="dk2"/>
                </a:solidFill>
                <a:latin typeface="Calibri"/>
                <a:ea typeface="Calibri"/>
                <a:cs typeface="Calibri"/>
                <a:sym typeface="Calibri"/>
              </a:rPr>
              <a:t>الممارسة الموجهة الجماعية </a:t>
            </a:r>
            <a:endParaRPr sz="5400" b="1" i="0" u="none" strike="noStrike" cap="none" dirty="0">
              <a:solidFill>
                <a:schemeClr val="dk2"/>
              </a:solidFill>
              <a:latin typeface="Calibri"/>
              <a:ea typeface="Calibri"/>
              <a:cs typeface="Calibri"/>
              <a:sym typeface="Calibri"/>
            </a:endParaRPr>
          </a:p>
          <a:p>
            <a:pPr marL="0" marR="0" lvl="0" indent="0" algn="ctr" rtl="1">
              <a:lnSpc>
                <a:spcPct val="90000"/>
              </a:lnSpc>
              <a:spcBef>
                <a:spcPts val="2000"/>
              </a:spcBef>
              <a:spcAft>
                <a:spcPts val="0"/>
              </a:spcAft>
              <a:buClr>
                <a:srgbClr val="000000"/>
              </a:buClr>
              <a:buSzPts val="5400"/>
              <a:buFont typeface="Arial"/>
              <a:buNone/>
            </a:pPr>
            <a:r>
              <a:rPr lang="ar-MA" sz="5400" b="1" i="0" u="none" strike="noStrike" cap="none" dirty="0">
                <a:solidFill>
                  <a:schemeClr val="dk2"/>
                </a:solidFill>
                <a:latin typeface="Calibri"/>
                <a:ea typeface="Calibri"/>
                <a:cs typeface="Calibri"/>
                <a:sym typeface="Calibri"/>
              </a:rPr>
              <a:t>(15 دقيقة)</a:t>
            </a:r>
            <a:endParaRPr sz="1400" b="0" i="0" u="none" strike="noStrike" cap="none" dirty="0">
              <a:solidFill>
                <a:srgbClr val="000000"/>
              </a:solidFill>
              <a:latin typeface="Arial"/>
              <a:ea typeface="Arial"/>
              <a:cs typeface="Arial"/>
              <a:sym typeface="Arial"/>
            </a:endParaRPr>
          </a:p>
        </p:txBody>
      </p:sp>
      <p:pic>
        <p:nvPicPr>
          <p:cNvPr id="932" name="Google Shape;932;p51"/>
          <p:cNvPicPr preferRelativeResize="0"/>
          <p:nvPr/>
        </p:nvPicPr>
        <p:blipFill rotWithShape="1">
          <a:blip r:embed="rId3">
            <a:alphaModFix/>
          </a:blip>
          <a:srcRect/>
          <a:stretch/>
        </p:blipFill>
        <p:spPr>
          <a:xfrm>
            <a:off x="5669363" y="2093101"/>
            <a:ext cx="649963" cy="649963"/>
          </a:xfrm>
          <a:prstGeom prst="rect">
            <a:avLst/>
          </a:prstGeom>
          <a:noFill/>
          <a:ln>
            <a:noFill/>
          </a:ln>
        </p:spPr>
      </p:pic>
    </p:spTree>
    <p:extLst>
      <p:ext uri="{BB962C8B-B14F-4D97-AF65-F5344CB8AC3E}">
        <p14:creationId xmlns:p14="http://schemas.microsoft.com/office/powerpoint/2010/main" val="1050982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71"/>
          <p:cNvSpPr/>
          <p:nvPr/>
        </p:nvSpPr>
        <p:spPr>
          <a:xfrm>
            <a:off x="1192696" y="936274"/>
            <a:ext cx="9566787" cy="1154589"/>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r>
              <a:rPr lang="ar-SA" sz="1800" dirty="0">
                <a:effectLst/>
                <a:ea typeface="Calibri" panose="020F0502020204030204" pitchFamily="34" charset="0"/>
                <a:cs typeface="Calibri" panose="020F0502020204030204" pitchFamily="34" charset="0"/>
              </a:rPr>
              <a:t>اعتمد الكاتب استراتيجيات مختلفة في الإقناع، أستنتج من النص ما يؤشر على:.</a:t>
            </a:r>
            <a:r>
              <a:rPr lang="ar-MA" sz="3200" b="1" i="0" u="none" strike="noStrike" cap="none" dirty="0">
                <a:solidFill>
                  <a:schemeClr val="dk1"/>
                </a:solidFill>
                <a:latin typeface="Calibri"/>
                <a:ea typeface="Calibri"/>
                <a:cs typeface="Calibri"/>
                <a:sym typeface="Calibri"/>
              </a:rPr>
              <a:t>: </a:t>
            </a:r>
            <a:endParaRPr sz="3200" b="0" i="0" u="none" strike="noStrike" cap="none" dirty="0">
              <a:solidFill>
                <a:srgbClr val="000000"/>
              </a:solidFill>
              <a:latin typeface="Arial"/>
              <a:ea typeface="Arial"/>
              <a:cs typeface="Arial"/>
              <a:sym typeface="Arial"/>
            </a:endParaRPr>
          </a:p>
        </p:txBody>
      </p:sp>
      <p:sp>
        <p:nvSpPr>
          <p:cNvPr id="501" name="Google Shape;501;p71"/>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57070"/>
              </a:buClr>
              <a:buSzPts val="1800"/>
              <a:buFont typeface="Calibri"/>
              <a:buNone/>
            </a:pPr>
            <a:r>
              <a:rPr lang="ar-MA" sz="1400" dirty="0">
                <a:solidFill>
                  <a:srgbClr val="323F4F"/>
                </a:solidFill>
              </a:rPr>
              <a:t>يطلب  المدرس من المتعلمين الاشتغال جماعيا واستنتاج معان مضمرة من النص ـ مع تعليل إجاباتهم واستدلالهم,</a:t>
            </a:r>
            <a:endParaRPr sz="1400" dirty="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نستنتج استراتيجيات الإقناع في النص: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graphicFrame>
        <p:nvGraphicFramePr>
          <p:cNvPr id="2" name="Tableau 1">
            <a:extLst>
              <a:ext uri="{FF2B5EF4-FFF2-40B4-BE49-F238E27FC236}">
                <a16:creationId xmlns:a16="http://schemas.microsoft.com/office/drawing/2014/main" id="{B392AA88-7A13-8E39-28A5-F26A3A306F62}"/>
              </a:ext>
            </a:extLst>
          </p:cNvPr>
          <p:cNvGraphicFramePr>
            <a:graphicFrameLocks noGrp="1"/>
          </p:cNvGraphicFramePr>
          <p:nvPr>
            <p:extLst>
              <p:ext uri="{D42A27DB-BD31-4B8C-83A1-F6EECF244321}">
                <p14:modId xmlns:p14="http://schemas.microsoft.com/office/powerpoint/2010/main" val="1431376992"/>
              </p:ext>
            </p:extLst>
          </p:nvPr>
        </p:nvGraphicFramePr>
        <p:xfrm>
          <a:off x="2184400" y="2401310"/>
          <a:ext cx="7790180" cy="1277112"/>
        </p:xfrm>
        <a:graphic>
          <a:graphicData uri="http://schemas.openxmlformats.org/drawingml/2006/table">
            <a:tbl>
              <a:tblPr rtl="1" bandRow="1">
                <a:tableStyleId>{B9538ACA-6CBA-4F49-A53F-D902F22B1834}</a:tableStyleId>
              </a:tblPr>
              <a:tblGrid>
                <a:gridCol w="1948087">
                  <a:extLst>
                    <a:ext uri="{9D8B030D-6E8A-4147-A177-3AD203B41FA5}">
                      <a16:colId xmlns:a16="http://schemas.microsoft.com/office/drawing/2014/main" val="2521150459"/>
                    </a:ext>
                  </a:extLst>
                </a:gridCol>
                <a:gridCol w="5842093">
                  <a:extLst>
                    <a:ext uri="{9D8B030D-6E8A-4147-A177-3AD203B41FA5}">
                      <a16:colId xmlns:a16="http://schemas.microsoft.com/office/drawing/2014/main" val="3517074523"/>
                    </a:ext>
                  </a:extLst>
                </a:gridCol>
              </a:tblGrid>
              <a:tr h="238760">
                <a:tc>
                  <a:txBody>
                    <a:bodyPr/>
                    <a:lstStyle/>
                    <a:p>
                      <a:pPr algn="r" rtl="1">
                        <a:lnSpc>
                          <a:spcPct val="250000"/>
                        </a:lnSpc>
                        <a:spcAft>
                          <a:spcPts val="800"/>
                        </a:spcAft>
                      </a:pPr>
                      <a:r>
                        <a:rPr lang="ar-SA" sz="2000" b="1" i="0" u="none" strike="noStrike" cap="none" dirty="0">
                          <a:solidFill>
                            <a:srgbClr val="222A35"/>
                          </a:solidFill>
                          <a:latin typeface="Calibri"/>
                          <a:ea typeface="Calibri"/>
                          <a:cs typeface="Calibri"/>
                          <a:sym typeface="Arial"/>
                        </a:rPr>
                        <a:t>الإقناع بالترغيب</a:t>
                      </a:r>
                      <a:endParaRPr lang="fr-FR" sz="2000" b="1" i="0" u="none" strike="noStrike" cap="none" dirty="0">
                        <a:solidFill>
                          <a:srgbClr val="222A35"/>
                        </a:solidFill>
                        <a:latin typeface="Calibri"/>
                        <a:ea typeface="Calibri"/>
                        <a:cs typeface="Calibri"/>
                        <a:sym typeface="Arial"/>
                      </a:endParaRPr>
                    </a:p>
                  </a:txBody>
                  <a:tcPr marL="68580" marR="68580" marT="0" marB="0"/>
                </a:tc>
                <a:tc>
                  <a:txBody>
                    <a:bodyPr/>
                    <a:lstStyle/>
                    <a:p>
                      <a:pPr algn="r" rtl="1">
                        <a:lnSpc>
                          <a:spcPct val="250000"/>
                        </a:lnSpc>
                        <a:spcAft>
                          <a:spcPts val="800"/>
                        </a:spcAft>
                      </a:pPr>
                      <a:r>
                        <a:rPr lang="fr-FR" sz="1400">
                          <a:effectLst/>
                        </a:rPr>
                        <a:t>........................................................................................................</a:t>
                      </a:r>
                      <a:endParaRPr lang="fr-FR" sz="110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3881045956"/>
                  </a:ext>
                </a:extLst>
              </a:tr>
              <a:tr h="182880">
                <a:tc>
                  <a:txBody>
                    <a:bodyPr/>
                    <a:lstStyle/>
                    <a:p>
                      <a:pPr algn="r" rtl="1">
                        <a:lnSpc>
                          <a:spcPct val="250000"/>
                        </a:lnSpc>
                        <a:spcAft>
                          <a:spcPts val="800"/>
                        </a:spcAft>
                      </a:pPr>
                      <a:r>
                        <a:rPr lang="ar-SA" sz="2000" b="1" i="0" u="none" strike="noStrike" cap="none" dirty="0">
                          <a:solidFill>
                            <a:srgbClr val="222A35"/>
                          </a:solidFill>
                          <a:latin typeface="Calibri"/>
                          <a:ea typeface="Calibri"/>
                          <a:cs typeface="Calibri"/>
                          <a:sym typeface="Arial"/>
                        </a:rPr>
                        <a:t>الإقناع بالتحذير</a:t>
                      </a:r>
                      <a:endParaRPr lang="fr-FR" sz="2000" b="1" i="0" u="none" strike="noStrike" cap="none" dirty="0">
                        <a:solidFill>
                          <a:srgbClr val="222A35"/>
                        </a:solidFill>
                        <a:latin typeface="Calibri"/>
                        <a:ea typeface="Calibri"/>
                        <a:cs typeface="Calibri"/>
                        <a:sym typeface="Arial"/>
                      </a:endParaRPr>
                    </a:p>
                  </a:txBody>
                  <a:tcPr marL="68580" marR="68580" marT="0" marB="0"/>
                </a:tc>
                <a:tc>
                  <a:txBody>
                    <a:bodyPr/>
                    <a:lstStyle/>
                    <a:p>
                      <a:pPr algn="r" rtl="1">
                        <a:lnSpc>
                          <a:spcPct val="250000"/>
                        </a:lnSpc>
                        <a:spcAft>
                          <a:spcPts val="800"/>
                        </a:spcAft>
                      </a:pPr>
                      <a:r>
                        <a:rPr lang="fr-FR" sz="1400" dirty="0">
                          <a:effectLst/>
                        </a:rPr>
                        <a:t>.............................................................................................................</a:t>
                      </a:r>
                      <a:endParaRPr lang="fr-FR" sz="11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2230936794"/>
                  </a:ext>
                </a:extLst>
              </a:tr>
            </a:tbl>
          </a:graphicData>
        </a:graphic>
      </p:graphicFrame>
    </p:spTree>
    <p:extLst>
      <p:ext uri="{BB962C8B-B14F-4D97-AF65-F5344CB8AC3E}">
        <p14:creationId xmlns:p14="http://schemas.microsoft.com/office/powerpoint/2010/main" val="26138674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71"/>
          <p:cNvSpPr/>
          <p:nvPr/>
        </p:nvSpPr>
        <p:spPr>
          <a:xfrm>
            <a:off x="1192696" y="936274"/>
            <a:ext cx="9566787" cy="1154589"/>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r>
              <a:rPr lang="ar-SA" sz="1800" dirty="0">
                <a:effectLst/>
                <a:ea typeface="Calibri" panose="020F0502020204030204" pitchFamily="34" charset="0"/>
                <a:cs typeface="Calibri" panose="020F0502020204030204" pitchFamily="34" charset="0"/>
              </a:rPr>
              <a:t>اعتمد الكاتب استراتيجيات مختلفة في الإقناع، أستنتج من النص ما يؤشر على:.</a:t>
            </a:r>
            <a:r>
              <a:rPr lang="ar-MA" sz="3200" b="1" i="0" u="none" strike="noStrike" cap="none" dirty="0">
                <a:solidFill>
                  <a:schemeClr val="dk1"/>
                </a:solidFill>
                <a:latin typeface="Calibri"/>
                <a:ea typeface="Calibri"/>
                <a:cs typeface="Calibri"/>
                <a:sym typeface="Calibri"/>
              </a:rPr>
              <a:t> </a:t>
            </a:r>
            <a:endParaRPr sz="3200" b="0" i="0" u="none" strike="noStrike" cap="none" dirty="0">
              <a:solidFill>
                <a:srgbClr val="000000"/>
              </a:solidFill>
              <a:latin typeface="Arial"/>
              <a:ea typeface="Arial"/>
              <a:cs typeface="Arial"/>
              <a:sym typeface="Arial"/>
            </a:endParaRPr>
          </a:p>
        </p:txBody>
      </p:sp>
      <p:sp>
        <p:nvSpPr>
          <p:cNvPr id="501" name="Google Shape;501;p71"/>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57070"/>
              </a:buClr>
              <a:buSzPts val="1800"/>
              <a:buFont typeface="Calibri"/>
              <a:buNone/>
            </a:pPr>
            <a:r>
              <a:rPr lang="ar-MA" sz="1400" dirty="0">
                <a:solidFill>
                  <a:srgbClr val="323F4F"/>
                </a:solidFill>
              </a:rPr>
              <a:t>يطلب  المدرس من المتعلمين الاشتغال جماعيا واستنتاج معان مضمرة من النص ـ مع تعليل إجاباتهم واستدلالهم,</a:t>
            </a:r>
            <a:endParaRPr sz="1400" dirty="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نستنتج استراتيجيات الإقناع في النص :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graphicFrame>
        <p:nvGraphicFramePr>
          <p:cNvPr id="2" name="Tableau 1">
            <a:extLst>
              <a:ext uri="{FF2B5EF4-FFF2-40B4-BE49-F238E27FC236}">
                <a16:creationId xmlns:a16="http://schemas.microsoft.com/office/drawing/2014/main" id="{B392AA88-7A13-8E39-28A5-F26A3A306F62}"/>
              </a:ext>
            </a:extLst>
          </p:cNvPr>
          <p:cNvGraphicFramePr>
            <a:graphicFrameLocks noGrp="1"/>
          </p:cNvGraphicFramePr>
          <p:nvPr>
            <p:extLst>
              <p:ext uri="{D42A27DB-BD31-4B8C-83A1-F6EECF244321}">
                <p14:modId xmlns:p14="http://schemas.microsoft.com/office/powerpoint/2010/main" val="3136898132"/>
              </p:ext>
            </p:extLst>
          </p:nvPr>
        </p:nvGraphicFramePr>
        <p:xfrm>
          <a:off x="796413" y="2401310"/>
          <a:ext cx="9178167" cy="1505712"/>
        </p:xfrm>
        <a:graphic>
          <a:graphicData uri="http://schemas.openxmlformats.org/drawingml/2006/table">
            <a:tbl>
              <a:tblPr rtl="1" bandRow="1">
                <a:tableStyleId>{B9538ACA-6CBA-4F49-A53F-D902F22B1834}</a:tableStyleId>
              </a:tblPr>
              <a:tblGrid>
                <a:gridCol w="1862558">
                  <a:extLst>
                    <a:ext uri="{9D8B030D-6E8A-4147-A177-3AD203B41FA5}">
                      <a16:colId xmlns:a16="http://schemas.microsoft.com/office/drawing/2014/main" val="2521150459"/>
                    </a:ext>
                  </a:extLst>
                </a:gridCol>
                <a:gridCol w="7315609">
                  <a:extLst>
                    <a:ext uri="{9D8B030D-6E8A-4147-A177-3AD203B41FA5}">
                      <a16:colId xmlns:a16="http://schemas.microsoft.com/office/drawing/2014/main" val="3517074523"/>
                    </a:ext>
                  </a:extLst>
                </a:gridCol>
              </a:tblGrid>
              <a:tr h="238760">
                <a:tc>
                  <a:txBody>
                    <a:bodyPr/>
                    <a:lstStyle/>
                    <a:p>
                      <a:pPr algn="r" rtl="1">
                        <a:lnSpc>
                          <a:spcPct val="250000"/>
                        </a:lnSpc>
                        <a:spcAft>
                          <a:spcPts val="800"/>
                        </a:spcAft>
                      </a:pPr>
                      <a:r>
                        <a:rPr lang="ar-SA" sz="2000" b="1" i="0" u="none" strike="noStrike" cap="none" dirty="0">
                          <a:solidFill>
                            <a:srgbClr val="222A35"/>
                          </a:solidFill>
                          <a:latin typeface="Calibri"/>
                          <a:ea typeface="Calibri"/>
                          <a:cs typeface="Calibri"/>
                          <a:sym typeface="Arial"/>
                        </a:rPr>
                        <a:t>الإقناع بالترغيب</a:t>
                      </a:r>
                      <a:endParaRPr lang="fr-FR" sz="2000" b="1" i="0" u="none" strike="noStrike" cap="none" dirty="0">
                        <a:solidFill>
                          <a:srgbClr val="222A35"/>
                        </a:solidFill>
                        <a:latin typeface="Calibri"/>
                        <a:ea typeface="Calibri"/>
                        <a:cs typeface="Calibri"/>
                        <a:sym typeface="Arial"/>
                      </a:endParaRPr>
                    </a:p>
                  </a:txBody>
                  <a:tcPr marL="68580" marR="68580" marT="0" marB="0"/>
                </a:tc>
                <a:tc>
                  <a:txBody>
                    <a:bodyPr/>
                    <a:lstStyle/>
                    <a:p>
                      <a:pPr algn="r" rtl="1">
                        <a:lnSpc>
                          <a:spcPct val="150000"/>
                        </a:lnSpc>
                        <a:spcAft>
                          <a:spcPts val="800"/>
                        </a:spcAft>
                      </a:pPr>
                      <a:r>
                        <a:rPr lang="ar-MA" sz="2000" b="1" i="0" u="none" strike="noStrike" cap="none" dirty="0">
                          <a:solidFill>
                            <a:srgbClr val="222A35"/>
                          </a:solidFill>
                          <a:latin typeface="Calibri"/>
                          <a:ea typeface="Calibri"/>
                          <a:cs typeface="Calibri"/>
                          <a:sym typeface="Arial"/>
                        </a:rPr>
                        <a:t>.تريد أن تكون مستثمرا ناجحا ؟ / يجدر بك أن تحرص ..../ ....إذا كان يريد النجاح في حياته .</a:t>
                      </a:r>
                      <a:endParaRPr lang="fr-FR" sz="2000" b="1" i="0" u="none" strike="noStrike" cap="none" dirty="0">
                        <a:solidFill>
                          <a:srgbClr val="222A35"/>
                        </a:solidFill>
                        <a:latin typeface="Calibri"/>
                        <a:ea typeface="Calibri"/>
                        <a:cs typeface="Calibri"/>
                        <a:sym typeface="Arial"/>
                      </a:endParaRPr>
                    </a:p>
                  </a:txBody>
                  <a:tcPr marL="68580" marR="68580" marT="0" marB="0"/>
                </a:tc>
                <a:extLst>
                  <a:ext uri="{0D108BD9-81ED-4DB2-BD59-A6C34878D82A}">
                    <a16:rowId xmlns:a16="http://schemas.microsoft.com/office/drawing/2014/main" val="3881045956"/>
                  </a:ext>
                </a:extLst>
              </a:tr>
              <a:tr h="182880">
                <a:tc>
                  <a:txBody>
                    <a:bodyPr/>
                    <a:lstStyle/>
                    <a:p>
                      <a:pPr algn="r" rtl="1">
                        <a:lnSpc>
                          <a:spcPct val="250000"/>
                        </a:lnSpc>
                        <a:spcAft>
                          <a:spcPts val="800"/>
                        </a:spcAft>
                      </a:pPr>
                      <a:r>
                        <a:rPr lang="ar-SA" sz="2000" b="1" i="0" u="none" strike="noStrike" cap="none" dirty="0">
                          <a:solidFill>
                            <a:srgbClr val="222A35"/>
                          </a:solidFill>
                          <a:latin typeface="Calibri"/>
                          <a:ea typeface="Calibri"/>
                          <a:cs typeface="Calibri"/>
                          <a:sym typeface="Arial"/>
                        </a:rPr>
                        <a:t>الإقناع بالتحذير</a:t>
                      </a:r>
                      <a:endParaRPr lang="fr-FR" sz="2000" b="1" i="0" u="none" strike="noStrike" cap="none" dirty="0">
                        <a:solidFill>
                          <a:srgbClr val="222A35"/>
                        </a:solidFill>
                        <a:latin typeface="Calibri"/>
                        <a:ea typeface="Calibri"/>
                        <a:cs typeface="Calibri"/>
                        <a:sym typeface="Arial"/>
                      </a:endParaRPr>
                    </a:p>
                  </a:txBody>
                  <a:tcPr marL="68580" marR="68580" marT="0" marB="0"/>
                </a:tc>
                <a:tc>
                  <a:txBody>
                    <a:bodyPr/>
                    <a:lstStyle/>
                    <a:p>
                      <a:pPr algn="r" rtl="1">
                        <a:lnSpc>
                          <a:spcPct val="250000"/>
                        </a:lnSpc>
                        <a:spcAft>
                          <a:spcPts val="800"/>
                        </a:spcAft>
                      </a:pPr>
                      <a:r>
                        <a:rPr lang="fr-FR" sz="1400" dirty="0">
                          <a:effectLst/>
                        </a:rPr>
                        <a:t>.............................................................................................................</a:t>
                      </a:r>
                      <a:endParaRPr lang="fr-FR" sz="11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2230936794"/>
                  </a:ext>
                </a:extLst>
              </a:tr>
            </a:tbl>
          </a:graphicData>
        </a:graphic>
      </p:graphicFrame>
    </p:spTree>
    <p:extLst>
      <p:ext uri="{BB962C8B-B14F-4D97-AF65-F5344CB8AC3E}">
        <p14:creationId xmlns:p14="http://schemas.microsoft.com/office/powerpoint/2010/main" val="16366422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71"/>
          <p:cNvSpPr/>
          <p:nvPr/>
        </p:nvSpPr>
        <p:spPr>
          <a:xfrm>
            <a:off x="1192696" y="936274"/>
            <a:ext cx="9566787" cy="1154589"/>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r>
              <a:rPr lang="ar-SA" sz="1800" dirty="0">
                <a:effectLst/>
                <a:ea typeface="Calibri" panose="020F0502020204030204" pitchFamily="34" charset="0"/>
                <a:cs typeface="Calibri" panose="020F0502020204030204" pitchFamily="34" charset="0"/>
              </a:rPr>
              <a:t>اعتمد الكاتب استراتيجيات مختلفة في الإقناع، أستنتج من النص ما يؤشر على:.</a:t>
            </a:r>
            <a:r>
              <a:rPr lang="ar-MA" sz="3200" b="1" i="0" u="none" strike="noStrike" cap="none" dirty="0">
                <a:solidFill>
                  <a:schemeClr val="dk1"/>
                </a:solidFill>
                <a:latin typeface="Calibri"/>
                <a:ea typeface="Calibri"/>
                <a:cs typeface="Calibri"/>
                <a:sym typeface="Calibri"/>
              </a:rPr>
              <a:t>: </a:t>
            </a:r>
            <a:endParaRPr sz="3200" b="0" i="0" u="none" strike="noStrike" cap="none" dirty="0">
              <a:solidFill>
                <a:srgbClr val="000000"/>
              </a:solidFill>
              <a:latin typeface="Arial"/>
              <a:ea typeface="Arial"/>
              <a:cs typeface="Arial"/>
              <a:sym typeface="Arial"/>
            </a:endParaRPr>
          </a:p>
        </p:txBody>
      </p:sp>
      <p:sp>
        <p:nvSpPr>
          <p:cNvPr id="501" name="Google Shape;501;p71"/>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57070"/>
              </a:buClr>
              <a:buSzPts val="1800"/>
              <a:buFont typeface="Calibri"/>
              <a:buNone/>
            </a:pPr>
            <a:r>
              <a:rPr lang="ar-MA" sz="1400" dirty="0">
                <a:solidFill>
                  <a:srgbClr val="323F4F"/>
                </a:solidFill>
              </a:rPr>
              <a:t>يطلب  المدرس من المتعلمين الاشتغال جماعيا واستنتاج معان مضمرة من النص ـ مع تعليل إجاباتهم واستدلالهم,</a:t>
            </a:r>
            <a:endParaRPr sz="1400" dirty="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نستنتج استراتيجيات الإقناع في النص :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graphicFrame>
        <p:nvGraphicFramePr>
          <p:cNvPr id="2" name="Tableau 1">
            <a:extLst>
              <a:ext uri="{FF2B5EF4-FFF2-40B4-BE49-F238E27FC236}">
                <a16:creationId xmlns:a16="http://schemas.microsoft.com/office/drawing/2014/main" id="{B392AA88-7A13-8E39-28A5-F26A3A306F62}"/>
              </a:ext>
            </a:extLst>
          </p:cNvPr>
          <p:cNvGraphicFramePr>
            <a:graphicFrameLocks noGrp="1"/>
          </p:cNvGraphicFramePr>
          <p:nvPr>
            <p:extLst>
              <p:ext uri="{D42A27DB-BD31-4B8C-83A1-F6EECF244321}">
                <p14:modId xmlns:p14="http://schemas.microsoft.com/office/powerpoint/2010/main" val="851874420"/>
              </p:ext>
            </p:extLst>
          </p:nvPr>
        </p:nvGraphicFramePr>
        <p:xfrm>
          <a:off x="1012723" y="2401310"/>
          <a:ext cx="8961857" cy="2801112"/>
        </p:xfrm>
        <a:graphic>
          <a:graphicData uri="http://schemas.openxmlformats.org/drawingml/2006/table">
            <a:tbl>
              <a:tblPr rtl="1" bandRow="1">
                <a:tableStyleId>{B9538ACA-6CBA-4F49-A53F-D902F22B1834}</a:tableStyleId>
              </a:tblPr>
              <a:tblGrid>
                <a:gridCol w="1666322">
                  <a:extLst>
                    <a:ext uri="{9D8B030D-6E8A-4147-A177-3AD203B41FA5}">
                      <a16:colId xmlns:a16="http://schemas.microsoft.com/office/drawing/2014/main" val="2521150459"/>
                    </a:ext>
                  </a:extLst>
                </a:gridCol>
                <a:gridCol w="7295535">
                  <a:extLst>
                    <a:ext uri="{9D8B030D-6E8A-4147-A177-3AD203B41FA5}">
                      <a16:colId xmlns:a16="http://schemas.microsoft.com/office/drawing/2014/main" val="3517074523"/>
                    </a:ext>
                  </a:extLst>
                </a:gridCol>
              </a:tblGrid>
              <a:tr h="238760">
                <a:tc>
                  <a:txBody>
                    <a:bodyPr/>
                    <a:lstStyle/>
                    <a:p>
                      <a:pPr algn="r" rtl="1">
                        <a:lnSpc>
                          <a:spcPct val="250000"/>
                        </a:lnSpc>
                        <a:spcAft>
                          <a:spcPts val="800"/>
                        </a:spcAft>
                      </a:pPr>
                      <a:r>
                        <a:rPr lang="ar-SA" sz="2000" b="1" i="0" u="none" strike="noStrike" cap="none" dirty="0">
                          <a:solidFill>
                            <a:srgbClr val="222A35"/>
                          </a:solidFill>
                          <a:latin typeface="Calibri"/>
                          <a:ea typeface="Calibri"/>
                          <a:cs typeface="Calibri"/>
                          <a:sym typeface="Arial"/>
                        </a:rPr>
                        <a:t>الإقناع بالترغيب</a:t>
                      </a:r>
                      <a:endParaRPr lang="fr-FR" sz="2000" b="1" i="0" u="none" strike="noStrike" cap="none" dirty="0">
                        <a:solidFill>
                          <a:srgbClr val="222A35"/>
                        </a:solidFill>
                        <a:latin typeface="Calibri"/>
                        <a:ea typeface="Calibri"/>
                        <a:cs typeface="Calibri"/>
                        <a:sym typeface="Arial"/>
                      </a:endParaRPr>
                    </a:p>
                  </a:txBody>
                  <a:tcPr marL="68580" marR="68580" marT="0" marB="0"/>
                </a:tc>
                <a:tc>
                  <a:txBody>
                    <a:bodyPr/>
                    <a:lstStyle/>
                    <a:p>
                      <a:pPr algn="r" rtl="1">
                        <a:lnSpc>
                          <a:spcPct val="250000"/>
                        </a:lnSpc>
                        <a:spcAft>
                          <a:spcPts val="800"/>
                        </a:spcAft>
                      </a:pPr>
                      <a:r>
                        <a:rPr lang="fr-FR" sz="1400">
                          <a:effectLst/>
                        </a:rPr>
                        <a:t>........................................................................................................</a:t>
                      </a:r>
                      <a:endParaRPr lang="fr-FR" sz="110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3881045956"/>
                  </a:ext>
                </a:extLst>
              </a:tr>
              <a:tr h="257517">
                <a:tc>
                  <a:txBody>
                    <a:bodyPr/>
                    <a:lstStyle/>
                    <a:p>
                      <a:pPr algn="r" rtl="1">
                        <a:lnSpc>
                          <a:spcPct val="250000"/>
                        </a:lnSpc>
                        <a:spcAft>
                          <a:spcPts val="800"/>
                        </a:spcAft>
                      </a:pPr>
                      <a:r>
                        <a:rPr lang="ar-SA" sz="2000" b="1" i="0" u="none" strike="noStrike" cap="none" dirty="0">
                          <a:solidFill>
                            <a:srgbClr val="222A35"/>
                          </a:solidFill>
                          <a:latin typeface="Calibri"/>
                          <a:ea typeface="Calibri"/>
                          <a:cs typeface="Calibri"/>
                          <a:sym typeface="Arial"/>
                        </a:rPr>
                        <a:t>الإقناع بالتحذير</a:t>
                      </a:r>
                      <a:endParaRPr lang="fr-FR" sz="2000" b="1" i="0" u="none" strike="noStrike" cap="none" dirty="0">
                        <a:solidFill>
                          <a:srgbClr val="222A35"/>
                        </a:solidFill>
                        <a:latin typeface="Calibri"/>
                        <a:ea typeface="Calibri"/>
                        <a:cs typeface="Calibri"/>
                        <a:sym typeface="Arial"/>
                      </a:endParaRPr>
                    </a:p>
                  </a:txBody>
                  <a:tcPr marL="68580" marR="68580" marT="0" marB="0"/>
                </a:tc>
                <a:tc>
                  <a:txBody>
                    <a:bodyPr/>
                    <a:lstStyle/>
                    <a:p>
                      <a:pPr algn="r" rtl="1">
                        <a:lnSpc>
                          <a:spcPct val="250000"/>
                        </a:lnSpc>
                        <a:spcAft>
                          <a:spcPts val="800"/>
                        </a:spcAft>
                      </a:pPr>
                      <a:r>
                        <a:rPr lang="ar-MA" sz="2000" b="1" i="0" u="none" strike="noStrike" cap="none" dirty="0">
                          <a:solidFill>
                            <a:srgbClr val="222A35"/>
                          </a:solidFill>
                          <a:latin typeface="Calibri"/>
                          <a:ea typeface="Calibri"/>
                          <a:cs typeface="Calibri"/>
                          <a:sym typeface="Arial"/>
                        </a:rPr>
                        <a:t>....حتى لا تكون عرضة للإفلاس / يفر المال سريعا من بين يدي الإنسان الذي يستثمره في أعمال و أغراض يجهلها / قليل الخبرة الذي يملك المال ويعتمد رأيه الشخصي فقط ، قد يدفع ثروته ثمنا لقلة خبرته....</a:t>
                      </a:r>
                      <a:endParaRPr lang="fr-FR" sz="2000" b="1" i="0" u="none" strike="noStrike" cap="none" dirty="0">
                        <a:solidFill>
                          <a:srgbClr val="222A35"/>
                        </a:solidFill>
                        <a:latin typeface="Calibri"/>
                        <a:ea typeface="Calibri"/>
                        <a:cs typeface="Calibri"/>
                        <a:sym typeface="Arial"/>
                      </a:endParaRPr>
                    </a:p>
                  </a:txBody>
                  <a:tcPr marL="68580" marR="68580" marT="0" marB="0"/>
                </a:tc>
                <a:extLst>
                  <a:ext uri="{0D108BD9-81ED-4DB2-BD59-A6C34878D82A}">
                    <a16:rowId xmlns:a16="http://schemas.microsoft.com/office/drawing/2014/main" val="2230936794"/>
                  </a:ext>
                </a:extLst>
              </a:tr>
            </a:tbl>
          </a:graphicData>
        </a:graphic>
      </p:graphicFrame>
    </p:spTree>
    <p:extLst>
      <p:ext uri="{BB962C8B-B14F-4D97-AF65-F5344CB8AC3E}">
        <p14:creationId xmlns:p14="http://schemas.microsoft.com/office/powerpoint/2010/main" val="14211784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71"/>
          <p:cNvSpPr/>
          <p:nvPr/>
        </p:nvSpPr>
        <p:spPr>
          <a:xfrm>
            <a:off x="1192696" y="936274"/>
            <a:ext cx="9566787" cy="1154589"/>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r>
              <a:rPr lang="ar-SA" sz="1800" dirty="0">
                <a:effectLst/>
                <a:ea typeface="Calibri" panose="020F0502020204030204" pitchFamily="34" charset="0"/>
                <a:cs typeface="Calibri" panose="020F0502020204030204" pitchFamily="34" charset="0"/>
              </a:rPr>
              <a:t>اعتمد الكاتب استراتيجيات مختلفة في الإقناع، أستنتج من النص ما يؤشر على:.</a:t>
            </a:r>
            <a:r>
              <a:rPr lang="ar-MA" sz="3200" b="1" i="0" u="none" strike="noStrike" cap="none" dirty="0">
                <a:solidFill>
                  <a:schemeClr val="dk1"/>
                </a:solidFill>
                <a:latin typeface="Calibri"/>
                <a:ea typeface="Calibri"/>
                <a:cs typeface="Calibri"/>
                <a:sym typeface="Calibri"/>
              </a:rPr>
              <a:t>: </a:t>
            </a:r>
            <a:endParaRPr sz="3200" b="0" i="0" u="none" strike="noStrike" cap="none" dirty="0">
              <a:solidFill>
                <a:srgbClr val="000000"/>
              </a:solidFill>
              <a:latin typeface="Arial"/>
              <a:ea typeface="Arial"/>
              <a:cs typeface="Arial"/>
              <a:sym typeface="Arial"/>
            </a:endParaRPr>
          </a:p>
        </p:txBody>
      </p:sp>
      <p:sp>
        <p:nvSpPr>
          <p:cNvPr id="501" name="Google Shape;501;p71"/>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57070"/>
              </a:buClr>
              <a:buSzPts val="1800"/>
              <a:buFont typeface="Calibri"/>
              <a:buNone/>
            </a:pPr>
            <a:r>
              <a:rPr lang="ar-MA" sz="1400" dirty="0">
                <a:solidFill>
                  <a:srgbClr val="323F4F"/>
                </a:solidFill>
              </a:rPr>
              <a:t>يطلب  المدرس من المتعلمين الاشتغال جماعيا واستنتاج معان مضمرة من النص ـ مع تعليل إجاباتهم واستدلالهم,</a:t>
            </a:r>
            <a:endParaRPr sz="1400" dirty="0">
              <a:solidFill>
                <a:srgbClr val="323F4F"/>
              </a:solidFill>
            </a:endParaRPr>
          </a:p>
        </p:txBody>
      </p:sp>
      <p:sp>
        <p:nvSpPr>
          <p:cNvPr id="502" name="Google Shape;502;p71"/>
          <p:cNvSpPr txBox="1"/>
          <p:nvPr/>
        </p:nvSpPr>
        <p:spPr>
          <a:xfrm>
            <a:off x="1613307" y="243406"/>
            <a:ext cx="9566787"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نستنتج استراتيجيات الإقناع في النص :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graphicFrame>
        <p:nvGraphicFramePr>
          <p:cNvPr id="2" name="Tableau 1">
            <a:extLst>
              <a:ext uri="{FF2B5EF4-FFF2-40B4-BE49-F238E27FC236}">
                <a16:creationId xmlns:a16="http://schemas.microsoft.com/office/drawing/2014/main" id="{B392AA88-7A13-8E39-28A5-F26A3A306F62}"/>
              </a:ext>
            </a:extLst>
          </p:cNvPr>
          <p:cNvGraphicFramePr>
            <a:graphicFrameLocks noGrp="1"/>
          </p:cNvGraphicFramePr>
          <p:nvPr>
            <p:extLst>
              <p:ext uri="{D42A27DB-BD31-4B8C-83A1-F6EECF244321}">
                <p14:modId xmlns:p14="http://schemas.microsoft.com/office/powerpoint/2010/main" val="363810933"/>
              </p:ext>
            </p:extLst>
          </p:nvPr>
        </p:nvGraphicFramePr>
        <p:xfrm>
          <a:off x="1012723" y="2401310"/>
          <a:ext cx="8961857" cy="3563112"/>
        </p:xfrm>
        <a:graphic>
          <a:graphicData uri="http://schemas.openxmlformats.org/drawingml/2006/table">
            <a:tbl>
              <a:tblPr rtl="1" bandRow="1">
                <a:tableStyleId>{B9538ACA-6CBA-4F49-A53F-D902F22B1834}</a:tableStyleId>
              </a:tblPr>
              <a:tblGrid>
                <a:gridCol w="1666322">
                  <a:extLst>
                    <a:ext uri="{9D8B030D-6E8A-4147-A177-3AD203B41FA5}">
                      <a16:colId xmlns:a16="http://schemas.microsoft.com/office/drawing/2014/main" val="2521150459"/>
                    </a:ext>
                  </a:extLst>
                </a:gridCol>
                <a:gridCol w="7295535">
                  <a:extLst>
                    <a:ext uri="{9D8B030D-6E8A-4147-A177-3AD203B41FA5}">
                      <a16:colId xmlns:a16="http://schemas.microsoft.com/office/drawing/2014/main" val="3517074523"/>
                    </a:ext>
                  </a:extLst>
                </a:gridCol>
              </a:tblGrid>
              <a:tr h="238760">
                <a:tc>
                  <a:txBody>
                    <a:bodyPr/>
                    <a:lstStyle/>
                    <a:p>
                      <a:pPr algn="r" rtl="1">
                        <a:lnSpc>
                          <a:spcPct val="250000"/>
                        </a:lnSpc>
                        <a:spcAft>
                          <a:spcPts val="800"/>
                        </a:spcAft>
                      </a:pPr>
                      <a:r>
                        <a:rPr lang="ar-SA" sz="2000" b="1" i="0" u="none" strike="noStrike" cap="none" dirty="0">
                          <a:solidFill>
                            <a:srgbClr val="222A35"/>
                          </a:solidFill>
                          <a:latin typeface="Calibri"/>
                          <a:ea typeface="Calibri"/>
                          <a:cs typeface="Calibri"/>
                          <a:sym typeface="Arial"/>
                        </a:rPr>
                        <a:t>الإقناع بالترغيب</a:t>
                      </a:r>
                      <a:endParaRPr lang="fr-FR" sz="2000" b="1" i="0" u="none" strike="noStrike" cap="none" dirty="0">
                        <a:solidFill>
                          <a:srgbClr val="222A35"/>
                        </a:solidFill>
                        <a:latin typeface="Calibri"/>
                        <a:ea typeface="Calibri"/>
                        <a:cs typeface="Calibri"/>
                        <a:sym typeface="Arial"/>
                      </a:endParaRPr>
                    </a:p>
                  </a:txBody>
                  <a:tcPr marL="68580" marR="68580" marT="0" marB="0"/>
                </a:tc>
                <a:tc>
                  <a:txBody>
                    <a:bodyPr/>
                    <a:lstStyle/>
                    <a:p>
                      <a:pPr algn="r" rtl="1">
                        <a:lnSpc>
                          <a:spcPct val="250000"/>
                        </a:lnSpc>
                        <a:spcAft>
                          <a:spcPts val="800"/>
                        </a:spcAft>
                      </a:pPr>
                      <a:r>
                        <a:rPr lang="ar-MA" sz="2000" b="1" i="0" u="none" strike="noStrike" cap="none" dirty="0">
                          <a:solidFill>
                            <a:srgbClr val="222A35"/>
                          </a:solidFill>
                          <a:latin typeface="Calibri"/>
                          <a:ea typeface="Calibri"/>
                          <a:cs typeface="Calibri"/>
                          <a:sym typeface="Arial"/>
                        </a:rPr>
                        <a:t>تريد أن تكون مستثمرا ناجحا ؟ / يجدر بك أن تحرص ..../ ....إذا كان يريد النجاح في حياته .</a:t>
                      </a:r>
                      <a:endParaRPr lang="fr-FR" sz="2000" b="1" i="0" u="none" strike="noStrike" cap="none" dirty="0">
                        <a:solidFill>
                          <a:srgbClr val="222A35"/>
                        </a:solidFill>
                        <a:latin typeface="Calibri"/>
                        <a:ea typeface="Calibri"/>
                        <a:cs typeface="Calibri"/>
                        <a:sym typeface="Arial"/>
                      </a:endParaRPr>
                    </a:p>
                  </a:txBody>
                  <a:tcPr marL="68580" marR="68580" marT="0" marB="0"/>
                </a:tc>
                <a:extLst>
                  <a:ext uri="{0D108BD9-81ED-4DB2-BD59-A6C34878D82A}">
                    <a16:rowId xmlns:a16="http://schemas.microsoft.com/office/drawing/2014/main" val="3881045956"/>
                  </a:ext>
                </a:extLst>
              </a:tr>
              <a:tr h="257517">
                <a:tc>
                  <a:txBody>
                    <a:bodyPr/>
                    <a:lstStyle/>
                    <a:p>
                      <a:pPr algn="r" rtl="1">
                        <a:lnSpc>
                          <a:spcPct val="250000"/>
                        </a:lnSpc>
                        <a:spcAft>
                          <a:spcPts val="800"/>
                        </a:spcAft>
                      </a:pPr>
                      <a:r>
                        <a:rPr lang="ar-SA" sz="2000" b="1" i="0" u="none" strike="noStrike" cap="none" dirty="0">
                          <a:solidFill>
                            <a:srgbClr val="222A35"/>
                          </a:solidFill>
                          <a:latin typeface="Calibri"/>
                          <a:ea typeface="Calibri"/>
                          <a:cs typeface="Calibri"/>
                          <a:sym typeface="Arial"/>
                        </a:rPr>
                        <a:t>الإقناع بالتحذير</a:t>
                      </a:r>
                      <a:endParaRPr lang="fr-FR" sz="2000" b="1" i="0" u="none" strike="noStrike" cap="none" dirty="0">
                        <a:solidFill>
                          <a:srgbClr val="222A35"/>
                        </a:solidFill>
                        <a:latin typeface="Calibri"/>
                        <a:ea typeface="Calibri"/>
                        <a:cs typeface="Calibri"/>
                        <a:sym typeface="Arial"/>
                      </a:endParaRPr>
                    </a:p>
                  </a:txBody>
                  <a:tcPr marL="68580" marR="68580" marT="0" marB="0"/>
                </a:tc>
                <a:tc>
                  <a:txBody>
                    <a:bodyPr/>
                    <a:lstStyle/>
                    <a:p>
                      <a:pPr algn="r" rtl="1">
                        <a:lnSpc>
                          <a:spcPct val="250000"/>
                        </a:lnSpc>
                        <a:spcAft>
                          <a:spcPts val="800"/>
                        </a:spcAft>
                      </a:pPr>
                      <a:r>
                        <a:rPr lang="ar-MA" sz="2000" b="1" i="0" u="none" strike="noStrike" cap="none" dirty="0">
                          <a:solidFill>
                            <a:srgbClr val="222A35"/>
                          </a:solidFill>
                          <a:latin typeface="Calibri"/>
                          <a:ea typeface="Calibri"/>
                          <a:cs typeface="Calibri"/>
                          <a:sym typeface="Arial"/>
                        </a:rPr>
                        <a:t>....حتى لا تكون عرضة للإفلاس / يفر المال سريعا من بين يدي الإنسان الذي يستثمره في أعمال و أغراض يجهلها / قليل الخبرة الذي يملك المال ويعتمد رأيه الشخصي فقط ، قد يدفع ثروته ثمنا لقلة خبرته....</a:t>
                      </a:r>
                      <a:endParaRPr lang="fr-FR" sz="2000" b="1" i="0" u="none" strike="noStrike" cap="none" dirty="0">
                        <a:solidFill>
                          <a:srgbClr val="222A35"/>
                        </a:solidFill>
                        <a:latin typeface="Calibri"/>
                        <a:ea typeface="Calibri"/>
                        <a:cs typeface="Calibri"/>
                        <a:sym typeface="Arial"/>
                      </a:endParaRPr>
                    </a:p>
                  </a:txBody>
                  <a:tcPr marL="68580" marR="68580" marT="0" marB="0"/>
                </a:tc>
                <a:extLst>
                  <a:ext uri="{0D108BD9-81ED-4DB2-BD59-A6C34878D82A}">
                    <a16:rowId xmlns:a16="http://schemas.microsoft.com/office/drawing/2014/main" val="2230936794"/>
                  </a:ext>
                </a:extLst>
              </a:tr>
            </a:tbl>
          </a:graphicData>
        </a:graphic>
      </p:graphicFrame>
      <p:pic>
        <p:nvPicPr>
          <p:cNvPr id="5" name="Google Shape;679;p105">
            <a:extLst>
              <a:ext uri="{FF2B5EF4-FFF2-40B4-BE49-F238E27FC236}">
                <a16:creationId xmlns:a16="http://schemas.microsoft.com/office/drawing/2014/main" id="{7A5BE6EB-8CC0-CC41-70FA-8D8671713D7B}"/>
              </a:ext>
            </a:extLst>
          </p:cNvPr>
          <p:cNvPicPr preferRelativeResize="0"/>
          <p:nvPr/>
        </p:nvPicPr>
        <p:blipFill rotWithShape="1">
          <a:blip r:embed="rId3">
            <a:alphaModFix/>
          </a:blip>
          <a:srcRect/>
          <a:stretch/>
        </p:blipFill>
        <p:spPr>
          <a:xfrm>
            <a:off x="648164" y="290640"/>
            <a:ext cx="380071" cy="380071"/>
          </a:xfrm>
          <a:prstGeom prst="rect">
            <a:avLst/>
          </a:prstGeom>
          <a:noFill/>
          <a:ln>
            <a:noFill/>
          </a:ln>
        </p:spPr>
      </p:pic>
    </p:spTree>
    <p:extLst>
      <p:ext uri="{BB962C8B-B14F-4D97-AF65-F5344CB8AC3E}">
        <p14:creationId xmlns:p14="http://schemas.microsoft.com/office/powerpoint/2010/main" val="27292960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72"/>
        <p:cNvGrpSpPr/>
        <p:nvPr/>
      </p:nvGrpSpPr>
      <p:grpSpPr>
        <a:xfrm>
          <a:off x="0" y="0"/>
          <a:ext cx="0" cy="0"/>
          <a:chOff x="0" y="0"/>
          <a:chExt cx="0" cy="0"/>
        </a:xfrm>
      </p:grpSpPr>
      <p:grpSp>
        <p:nvGrpSpPr>
          <p:cNvPr id="973" name="Google Shape;973;p57"/>
          <p:cNvGrpSpPr/>
          <p:nvPr/>
        </p:nvGrpSpPr>
        <p:grpSpPr>
          <a:xfrm>
            <a:off x="2188786" y="1398631"/>
            <a:ext cx="7823200" cy="4347639"/>
            <a:chOff x="1324757" y="2465021"/>
            <a:chExt cx="11734800" cy="6521459"/>
          </a:xfrm>
        </p:grpSpPr>
        <p:sp>
          <p:nvSpPr>
            <p:cNvPr id="974" name="Google Shape;974;p57"/>
            <p:cNvSpPr/>
            <p:nvPr/>
          </p:nvSpPr>
          <p:spPr>
            <a:xfrm>
              <a:off x="1324757" y="2465021"/>
              <a:ext cx="11734800" cy="652145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Calibri"/>
                <a:ea typeface="Calibri"/>
                <a:cs typeface="Calibri"/>
                <a:sym typeface="Calibri"/>
              </a:endParaRPr>
            </a:p>
          </p:txBody>
        </p:sp>
        <p:sp>
          <p:nvSpPr>
            <p:cNvPr id="975" name="Google Shape;975;p57"/>
            <p:cNvSpPr/>
            <p:nvPr/>
          </p:nvSpPr>
          <p:spPr>
            <a:xfrm>
              <a:off x="1471714" y="2574003"/>
              <a:ext cx="11435443" cy="6248400"/>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Calibri"/>
                <a:ea typeface="Calibri"/>
                <a:cs typeface="Calibri"/>
                <a:sym typeface="Calibri"/>
              </a:endParaRPr>
            </a:p>
          </p:txBody>
        </p:sp>
        <p:sp>
          <p:nvSpPr>
            <p:cNvPr id="976" name="Google Shape;976;p57"/>
            <p:cNvSpPr/>
            <p:nvPr/>
          </p:nvSpPr>
          <p:spPr>
            <a:xfrm>
              <a:off x="1646588" y="2726403"/>
              <a:ext cx="11085695" cy="5943600"/>
            </a:xfrm>
            <a:prstGeom prst="rect">
              <a:avLst/>
            </a:prstGeom>
            <a:solidFill>
              <a:schemeClr val="lt1"/>
            </a:solidFill>
            <a:ln>
              <a:noFill/>
            </a:ln>
            <a:effectLst>
              <a:outerShdw blurRad="63500" sx="102000" sy="102000" algn="ctr" rotWithShape="0">
                <a:srgbClr val="000000">
                  <a:alpha val="392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Calibri"/>
                <a:ea typeface="Calibri"/>
                <a:cs typeface="Calibri"/>
                <a:sym typeface="Calibri"/>
              </a:endParaRPr>
            </a:p>
          </p:txBody>
        </p:sp>
      </p:grpSp>
      <p:sp>
        <p:nvSpPr>
          <p:cNvPr id="977" name="Google Shape;977;p57"/>
          <p:cNvSpPr/>
          <p:nvPr/>
        </p:nvSpPr>
        <p:spPr>
          <a:xfrm>
            <a:off x="2653053" y="5210746"/>
            <a:ext cx="6960000" cy="86517"/>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Calibri"/>
              <a:ea typeface="Calibri"/>
              <a:cs typeface="Calibri"/>
              <a:sym typeface="Calibri"/>
            </a:endParaRPr>
          </a:p>
        </p:txBody>
      </p:sp>
      <p:sp>
        <p:nvSpPr>
          <p:cNvPr id="978" name="Google Shape;978;p57"/>
          <p:cNvSpPr/>
          <p:nvPr/>
        </p:nvSpPr>
        <p:spPr>
          <a:xfrm>
            <a:off x="8973912" y="1851325"/>
            <a:ext cx="1455855" cy="660400"/>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Calibri"/>
              <a:ea typeface="Calibri"/>
              <a:cs typeface="Calibri"/>
              <a:sym typeface="Calibri"/>
            </a:endParaRPr>
          </a:p>
        </p:txBody>
      </p:sp>
      <p:sp>
        <p:nvSpPr>
          <p:cNvPr id="979" name="Google Shape;979;p57"/>
          <p:cNvSpPr/>
          <p:nvPr/>
        </p:nvSpPr>
        <p:spPr>
          <a:xfrm rot="5400000">
            <a:off x="10031513" y="2491847"/>
            <a:ext cx="383274" cy="417394"/>
          </a:xfrm>
          <a:prstGeom prst="rtTriangle">
            <a:avLst/>
          </a:prstGeom>
          <a:solidFill>
            <a:srgbClr val="8BC14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Calibri"/>
              <a:ea typeface="Calibri"/>
              <a:cs typeface="Calibri"/>
              <a:sym typeface="Calibri"/>
            </a:endParaRPr>
          </a:p>
        </p:txBody>
      </p:sp>
      <p:sp>
        <p:nvSpPr>
          <p:cNvPr id="980" name="Google Shape;980;p57"/>
          <p:cNvSpPr/>
          <p:nvPr/>
        </p:nvSpPr>
        <p:spPr>
          <a:xfrm>
            <a:off x="9299759" y="1909802"/>
            <a:ext cx="1020679"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ar-MA" sz="3200" b="1" i="0" u="none" strike="noStrike" cap="none">
                <a:solidFill>
                  <a:schemeClr val="lt1"/>
                </a:solidFill>
                <a:latin typeface="Calibri"/>
                <a:ea typeface="Calibri"/>
                <a:cs typeface="Calibri"/>
                <a:sym typeface="Calibri"/>
              </a:rPr>
              <a:t>م</a:t>
            </a:r>
            <a:endParaRPr sz="3200" b="0" i="0" u="none" strike="noStrike" cap="none">
              <a:solidFill>
                <a:schemeClr val="lt1"/>
              </a:solidFill>
              <a:latin typeface="Calibri"/>
              <a:ea typeface="Calibri"/>
              <a:cs typeface="Calibri"/>
              <a:sym typeface="Calibri"/>
            </a:endParaRPr>
          </a:p>
        </p:txBody>
      </p:sp>
      <p:sp>
        <p:nvSpPr>
          <p:cNvPr id="981" name="Google Shape;981;p57"/>
          <p:cNvSpPr txBox="1"/>
          <p:nvPr/>
        </p:nvSpPr>
        <p:spPr>
          <a:xfrm>
            <a:off x="2570723" y="3118845"/>
            <a:ext cx="7390500" cy="1752600"/>
          </a:xfrm>
          <a:prstGeom prst="rect">
            <a:avLst/>
          </a:prstGeom>
          <a:noFill/>
          <a:ln>
            <a:noFill/>
          </a:ln>
        </p:spPr>
        <p:txBody>
          <a:bodyPr spcFirstLastPara="1" wrap="square" lIns="0" tIns="0" rIns="0" bIns="0" anchor="t" anchorCtr="0">
            <a:spAutoFit/>
          </a:bodyPr>
          <a:lstStyle/>
          <a:p>
            <a:pPr marL="0" marR="0" lvl="0" indent="0" algn="ctr" rtl="0">
              <a:lnSpc>
                <a:spcPct val="90000"/>
              </a:lnSpc>
              <a:spcBef>
                <a:spcPts val="0"/>
              </a:spcBef>
              <a:spcAft>
                <a:spcPts val="0"/>
              </a:spcAft>
              <a:buClr>
                <a:srgbClr val="000000"/>
              </a:buClr>
              <a:buSzPts val="5400"/>
              <a:buFont typeface="Arial"/>
              <a:buNone/>
            </a:pPr>
            <a:r>
              <a:rPr lang="ar-MA" sz="5400" b="1" i="0" u="none" strike="noStrike" cap="none" dirty="0">
                <a:solidFill>
                  <a:schemeClr val="dk2"/>
                </a:solidFill>
                <a:latin typeface="Calibri"/>
                <a:ea typeface="Calibri"/>
                <a:cs typeface="Calibri"/>
                <a:sym typeface="Calibri"/>
              </a:rPr>
              <a:t>ممارسة مستقلة</a:t>
            </a:r>
            <a:endParaRPr sz="5400" b="1" i="0" u="none" strike="noStrike" cap="none" dirty="0">
              <a:solidFill>
                <a:schemeClr val="dk2"/>
              </a:solidFill>
              <a:latin typeface="Calibri"/>
              <a:ea typeface="Calibri"/>
              <a:cs typeface="Calibri"/>
              <a:sym typeface="Calibri"/>
            </a:endParaRPr>
          </a:p>
          <a:p>
            <a:pPr marL="0" marR="0" lvl="0" indent="0" algn="ctr" rtl="1">
              <a:lnSpc>
                <a:spcPct val="90000"/>
              </a:lnSpc>
              <a:spcBef>
                <a:spcPts val="2000"/>
              </a:spcBef>
              <a:spcAft>
                <a:spcPts val="0"/>
              </a:spcAft>
              <a:buClr>
                <a:srgbClr val="000000"/>
              </a:buClr>
              <a:buSzPts val="5400"/>
              <a:buFont typeface="Arial"/>
              <a:buNone/>
            </a:pPr>
            <a:r>
              <a:rPr lang="ar-MA" sz="5400" b="1" i="0" u="none" strike="noStrike" cap="none" dirty="0">
                <a:solidFill>
                  <a:schemeClr val="dk2"/>
                </a:solidFill>
                <a:latin typeface="Calibri"/>
                <a:ea typeface="Calibri"/>
                <a:cs typeface="Calibri"/>
                <a:sym typeface="Calibri"/>
              </a:rPr>
              <a:t>(7 دقائق)</a:t>
            </a:r>
            <a:endParaRPr sz="5400" b="1" i="0" u="none" strike="noStrike" cap="none" dirty="0">
              <a:solidFill>
                <a:schemeClr val="dk2"/>
              </a:solidFill>
              <a:latin typeface="Calibri"/>
              <a:ea typeface="Calibri"/>
              <a:cs typeface="Calibri"/>
              <a:sym typeface="Calibri"/>
            </a:endParaRPr>
          </a:p>
        </p:txBody>
      </p:sp>
      <p:pic>
        <p:nvPicPr>
          <p:cNvPr id="982" name="Google Shape;982;p57"/>
          <p:cNvPicPr preferRelativeResize="0"/>
          <p:nvPr/>
        </p:nvPicPr>
        <p:blipFill rotWithShape="1">
          <a:blip r:embed="rId3">
            <a:alphaModFix/>
          </a:blip>
          <a:srcRect/>
          <a:stretch/>
        </p:blipFill>
        <p:spPr>
          <a:xfrm>
            <a:off x="5773590" y="2020883"/>
            <a:ext cx="649963" cy="649963"/>
          </a:xfrm>
          <a:prstGeom prst="rect">
            <a:avLst/>
          </a:prstGeom>
          <a:noFill/>
          <a:ln>
            <a:noFill/>
          </a:ln>
        </p:spPr>
      </p:pic>
    </p:spTree>
    <p:extLst>
      <p:ext uri="{BB962C8B-B14F-4D97-AF65-F5344CB8AC3E}">
        <p14:creationId xmlns:p14="http://schemas.microsoft.com/office/powerpoint/2010/main" val="29059072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71"/>
          <p:cNvSpPr/>
          <p:nvPr/>
        </p:nvSpPr>
        <p:spPr>
          <a:xfrm>
            <a:off x="1312605" y="2261715"/>
            <a:ext cx="9566787" cy="2516761"/>
          </a:xfrm>
          <a:prstGeom prst="roundRect">
            <a:avLst>
              <a:gd name="adj" fmla="val 16667"/>
            </a:avLst>
          </a:prstGeom>
          <a:noFill/>
          <a:ln>
            <a:noFill/>
          </a:ln>
        </p:spPr>
        <p:txBody>
          <a:bodyPr spcFirstLastPara="1" wrap="square" lIns="91425" tIns="45700" rIns="91425" bIns="45700" anchor="ctr" anchorCtr="0">
            <a:noAutofit/>
          </a:bodyPr>
          <a:lstStyle/>
          <a:p>
            <a:pPr algn="r" rtl="1">
              <a:lnSpc>
                <a:spcPct val="107000"/>
              </a:lnSpc>
              <a:spcBef>
                <a:spcPts val="1400"/>
              </a:spcBef>
              <a:spcAft>
                <a:spcPts val="1400"/>
              </a:spcAft>
            </a:pPr>
            <a:r>
              <a:rPr lang="ar-SA" sz="2000" b="1" dirty="0">
                <a:solidFill>
                  <a:srgbClr val="222A35"/>
                </a:solidFill>
                <a:latin typeface="Calibri"/>
                <a:ea typeface="Calibri"/>
                <a:cs typeface="Calibri"/>
              </a:rPr>
              <a:t>ـ أنطلق من فهمي النص وأبدي رأيي وأعلله: هل تتفق مع الكاتب في أن هذه القوانين تحقق النجاح المالي</a:t>
            </a:r>
            <a:r>
              <a:rPr lang="ar-MA" sz="2000" b="1" dirty="0">
                <a:solidFill>
                  <a:srgbClr val="222A35"/>
                </a:solidFill>
                <a:latin typeface="Calibri"/>
                <a:ea typeface="Calibri"/>
                <a:cs typeface="Calibri"/>
              </a:rPr>
              <a:t> فعلا</a:t>
            </a:r>
            <a:r>
              <a:rPr lang="ar-SA" sz="1800" dirty="0">
                <a:effectLst/>
                <a:latin typeface="Calibri" panose="020F0502020204030204" pitchFamily="34" charset="0"/>
                <a:ea typeface="Calibri" panose="020F0502020204030204" pitchFamily="34" charset="0"/>
              </a:rPr>
              <a:t>؟ </a:t>
            </a:r>
            <a:endParaRPr lang="fr-FR" sz="1800" dirty="0">
              <a:effectLst/>
              <a:latin typeface="Calibri" panose="020F0502020204030204" pitchFamily="34" charset="0"/>
              <a:ea typeface="Calibri" panose="020F0502020204030204" pitchFamily="34" charset="0"/>
            </a:endParaRPr>
          </a:p>
          <a:p>
            <a:pPr algn="r" rtl="1">
              <a:lnSpc>
                <a:spcPct val="107000"/>
              </a:lnSpc>
              <a:spcAft>
                <a:spcPts val="800"/>
              </a:spcAft>
            </a:pPr>
            <a:r>
              <a:rPr lang="fr-FR" sz="2000" b="1" dirty="0">
                <a:solidFill>
                  <a:srgbClr val="222A35"/>
                </a:solidFill>
                <a:latin typeface="Calibri"/>
                <a:ea typeface="Calibri"/>
                <a:cs typeface="Calibri"/>
              </a:rPr>
              <a:t>..........................................................................................................................................................................................................................................................................</a:t>
            </a:r>
            <a:r>
              <a:rPr lang="ar-MA" sz="2000" b="1" dirty="0">
                <a:solidFill>
                  <a:srgbClr val="222A35"/>
                </a:solidFill>
                <a:latin typeface="Calibri"/>
                <a:ea typeface="Calibri"/>
                <a:cs typeface="Calibri"/>
              </a:rPr>
              <a:t>................</a:t>
            </a:r>
            <a:r>
              <a:rPr lang="fr-FR" sz="2000" b="1" dirty="0">
                <a:solidFill>
                  <a:srgbClr val="222A35"/>
                </a:solidFill>
                <a:latin typeface="Calibri"/>
                <a:ea typeface="Calibri"/>
                <a:cs typeface="Calibri"/>
              </a:rPr>
              <a:t>.....................................................................................................................</a:t>
            </a:r>
          </a:p>
          <a:p>
            <a:pPr lvl="0" algn="r" rtl="1">
              <a:lnSpc>
                <a:spcPct val="64843"/>
              </a:lnSpc>
              <a:buSzPts val="3200"/>
            </a:pPr>
            <a:r>
              <a:rPr lang="ar-MA" sz="3200" b="1" i="0" u="none" strike="noStrike" cap="none" dirty="0">
                <a:solidFill>
                  <a:schemeClr val="dk1"/>
                </a:solidFill>
                <a:latin typeface="Calibri"/>
                <a:ea typeface="Calibri"/>
                <a:cs typeface="Calibri"/>
                <a:sym typeface="Calibri"/>
              </a:rPr>
              <a:t> </a:t>
            </a:r>
            <a:endParaRPr sz="3200" b="0" i="0" u="none" strike="noStrike" cap="none" dirty="0">
              <a:solidFill>
                <a:srgbClr val="000000"/>
              </a:solidFill>
              <a:latin typeface="Arial"/>
              <a:ea typeface="Arial"/>
              <a:cs typeface="Arial"/>
              <a:sym typeface="Arial"/>
            </a:endParaRPr>
          </a:p>
        </p:txBody>
      </p:sp>
      <p:sp>
        <p:nvSpPr>
          <p:cNvPr id="501" name="Google Shape;501;p71"/>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fontScale="90000"/>
          </a:bodyPr>
          <a:lstStyle/>
          <a:p>
            <a:pPr marL="0" lvl="0" indent="0" rtl="1">
              <a:lnSpc>
                <a:spcPct val="90000"/>
              </a:lnSpc>
              <a:spcBef>
                <a:spcPts val="0"/>
              </a:spcBef>
              <a:spcAft>
                <a:spcPts val="0"/>
              </a:spcAft>
              <a:buClr>
                <a:srgbClr val="757070"/>
              </a:buClr>
              <a:buSzPts val="1800"/>
              <a:buFont typeface="Calibri"/>
              <a:buNone/>
            </a:pPr>
            <a:r>
              <a:rPr lang="ar-MA" sz="1400" dirty="0">
                <a:solidFill>
                  <a:srgbClr val="323F4F"/>
                </a:solidFill>
              </a:rPr>
              <a:t>يدعو  المدرس المتعلمين  إلى العمل فرديا و القيام  باستنتاجات و تأويلات وتفسيرات للوصول إلى معان مضمرة ، والكشف عن  سيرورة الإنجاز، ثم يطلب من متعلم المرور إلى السبورة وتقديم جوابه مع التعليل ، ويتولى الباقون إبداء الرأي فيما قدمه</a:t>
            </a:r>
            <a:endParaRPr sz="1400" dirty="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أبدي رأيي: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spTree>
    <p:extLst>
      <p:ext uri="{BB962C8B-B14F-4D97-AF65-F5344CB8AC3E}">
        <p14:creationId xmlns:p14="http://schemas.microsoft.com/office/powerpoint/2010/main" val="17523170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71"/>
          <p:cNvSpPr/>
          <p:nvPr/>
        </p:nvSpPr>
        <p:spPr>
          <a:xfrm>
            <a:off x="1312605" y="2261715"/>
            <a:ext cx="9566787" cy="2516761"/>
          </a:xfrm>
          <a:prstGeom prst="roundRect">
            <a:avLst>
              <a:gd name="adj" fmla="val 16667"/>
            </a:avLst>
          </a:prstGeom>
          <a:noFill/>
          <a:ln>
            <a:noFill/>
          </a:ln>
        </p:spPr>
        <p:txBody>
          <a:bodyPr spcFirstLastPara="1" wrap="square" lIns="91425" tIns="45700" rIns="91425" bIns="45700" anchor="ctr" anchorCtr="0">
            <a:noAutofit/>
          </a:bodyPr>
          <a:lstStyle/>
          <a:p>
            <a:pPr algn="r" rtl="1">
              <a:lnSpc>
                <a:spcPct val="107000"/>
              </a:lnSpc>
              <a:spcAft>
                <a:spcPts val="800"/>
              </a:spcAft>
            </a:pPr>
            <a:r>
              <a:rPr lang="ar-MA" sz="2000" b="1" dirty="0">
                <a:solidFill>
                  <a:srgbClr val="222A35"/>
                </a:solidFill>
                <a:latin typeface="Calibri"/>
                <a:ea typeface="Calibri"/>
                <a:cs typeface="Calibri"/>
              </a:rPr>
              <a:t>يقبل الرأي إذا كان منطقيا ومدعوما بتعليل مقبول مستفيدا مما رود في النص,</a:t>
            </a:r>
          </a:p>
          <a:p>
            <a:pPr algn="r" rtl="1">
              <a:lnSpc>
                <a:spcPct val="107000"/>
              </a:lnSpc>
              <a:spcAft>
                <a:spcPts val="800"/>
              </a:spcAft>
            </a:pPr>
            <a:r>
              <a:rPr lang="ar-MA" sz="2000" b="1" dirty="0">
                <a:solidFill>
                  <a:srgbClr val="222A35"/>
                </a:solidFill>
                <a:latin typeface="Calibri"/>
                <a:ea typeface="Calibri"/>
                <a:cs typeface="Calibri"/>
              </a:rPr>
              <a:t>مثلا : نعم، أتفق مع الكاتب في أن هذه القوانين تحقق النجاح المالي، لأنها تقوم على أسس عقلانية مثل الادخار، والاستثمار، وطلب النصيحة، وتجنب المخاطر. فهذه المبادئ تساعد الإنسان على تنظيم ماله وتنميته بطريقة آمنة، مما يؤدي إلى الاستقرار المالي على المدى البعيد</a:t>
            </a:r>
            <a:endParaRPr lang="fr-FR" sz="2000" b="1" dirty="0">
              <a:solidFill>
                <a:srgbClr val="222A35"/>
              </a:solidFill>
              <a:latin typeface="Calibri"/>
              <a:ea typeface="Calibri"/>
              <a:cs typeface="Calibri"/>
            </a:endParaRPr>
          </a:p>
          <a:p>
            <a:pPr lvl="0" algn="r" rtl="1">
              <a:lnSpc>
                <a:spcPct val="64843"/>
              </a:lnSpc>
              <a:buSzPts val="3200"/>
            </a:pPr>
            <a:r>
              <a:rPr lang="ar-MA" sz="3200" b="1" i="0" u="none" strike="noStrike" cap="none" dirty="0">
                <a:solidFill>
                  <a:schemeClr val="dk1"/>
                </a:solidFill>
                <a:latin typeface="Calibri"/>
                <a:ea typeface="Calibri"/>
                <a:cs typeface="Calibri"/>
                <a:sym typeface="Calibri"/>
              </a:rPr>
              <a:t> </a:t>
            </a:r>
            <a:endParaRPr sz="3200" b="0" i="0" u="none" strike="noStrike" cap="none" dirty="0">
              <a:solidFill>
                <a:srgbClr val="000000"/>
              </a:solidFill>
              <a:latin typeface="Arial"/>
              <a:ea typeface="Arial"/>
              <a:cs typeface="Arial"/>
              <a:sym typeface="Arial"/>
            </a:endParaRPr>
          </a:p>
        </p:txBody>
      </p:sp>
      <p:sp>
        <p:nvSpPr>
          <p:cNvPr id="501" name="Google Shape;501;p71"/>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fontScale="90000"/>
          </a:bodyPr>
          <a:lstStyle/>
          <a:p>
            <a:pPr marL="0" lvl="0" indent="0" rtl="1">
              <a:lnSpc>
                <a:spcPct val="90000"/>
              </a:lnSpc>
              <a:spcBef>
                <a:spcPts val="0"/>
              </a:spcBef>
              <a:spcAft>
                <a:spcPts val="0"/>
              </a:spcAft>
              <a:buClr>
                <a:srgbClr val="757070"/>
              </a:buClr>
              <a:buSzPts val="1800"/>
              <a:buFont typeface="Calibri"/>
              <a:buNone/>
            </a:pPr>
            <a:r>
              <a:rPr lang="ar-MA" sz="1400" dirty="0">
                <a:solidFill>
                  <a:srgbClr val="323F4F"/>
                </a:solidFill>
              </a:rPr>
              <a:t>يدعو  المدرس المتعلمين  إلى العمل فرديا و القيام  باستنتاجات و تأويلات وتفسيرات للوصول إلى معان مضمرة ، والكشف عن  سيرورة الإنجاز، ثم يطلب من متعلم المرور إلى السبورة وتقديم جوابه مع التعليل ، ويتولى الباقون إبداء الرأي فيما قدمه</a:t>
            </a:r>
            <a:endParaRPr sz="1400" dirty="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أبدي رأيي: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2" name="Google Shape;679;p105">
            <a:extLst>
              <a:ext uri="{FF2B5EF4-FFF2-40B4-BE49-F238E27FC236}">
                <a16:creationId xmlns:a16="http://schemas.microsoft.com/office/drawing/2014/main" id="{6AF1E508-6F02-E1F2-94BA-987D2EBF28B7}"/>
              </a:ext>
            </a:extLst>
          </p:cNvPr>
          <p:cNvPicPr preferRelativeResize="0"/>
          <p:nvPr/>
        </p:nvPicPr>
        <p:blipFill rotWithShape="1">
          <a:blip r:embed="rId3">
            <a:alphaModFix/>
          </a:blip>
          <a:srcRect/>
          <a:stretch/>
        </p:blipFill>
        <p:spPr>
          <a:xfrm>
            <a:off x="648164" y="290640"/>
            <a:ext cx="380071" cy="380071"/>
          </a:xfrm>
          <a:prstGeom prst="rect">
            <a:avLst/>
          </a:prstGeom>
          <a:noFill/>
          <a:ln>
            <a:noFill/>
          </a:ln>
        </p:spPr>
      </p:pic>
    </p:spTree>
    <p:extLst>
      <p:ext uri="{BB962C8B-B14F-4D97-AF65-F5344CB8AC3E}">
        <p14:creationId xmlns:p14="http://schemas.microsoft.com/office/powerpoint/2010/main" val="31762262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71"/>
          <p:cNvSpPr/>
          <p:nvPr/>
        </p:nvSpPr>
        <p:spPr>
          <a:xfrm>
            <a:off x="1312605" y="2261715"/>
            <a:ext cx="9566787" cy="2516761"/>
          </a:xfrm>
          <a:prstGeom prst="roundRect">
            <a:avLst>
              <a:gd name="adj" fmla="val 16667"/>
            </a:avLst>
          </a:prstGeom>
          <a:noFill/>
          <a:ln>
            <a:noFill/>
          </a:ln>
        </p:spPr>
        <p:txBody>
          <a:bodyPr spcFirstLastPara="1" wrap="square" lIns="91425" tIns="45700" rIns="91425" bIns="45700" anchor="ctr" anchorCtr="0">
            <a:noAutofit/>
          </a:bodyPr>
          <a:lstStyle/>
          <a:p>
            <a:pPr algn="r" rtl="1">
              <a:lnSpc>
                <a:spcPct val="107000"/>
              </a:lnSpc>
              <a:spcBef>
                <a:spcPts val="1400"/>
              </a:spcBef>
              <a:spcAft>
                <a:spcPts val="1400"/>
              </a:spcAft>
            </a:pPr>
            <a:r>
              <a:rPr lang="ar-SA" sz="2000" b="1" dirty="0">
                <a:solidFill>
                  <a:srgbClr val="222A35"/>
                </a:solidFill>
                <a:latin typeface="Calibri"/>
                <a:ea typeface="Calibri"/>
                <a:cs typeface="Calibri"/>
              </a:rPr>
              <a:t>. هل يوجد قانون سادس تعتقد أنه مهم للحفاظ على المال في عصرنا الحالي</a:t>
            </a:r>
            <a:r>
              <a:rPr lang="fr-FR" sz="2000" b="1" dirty="0">
                <a:solidFill>
                  <a:srgbClr val="222A35"/>
                </a:solidFill>
                <a:latin typeface="Calibri"/>
                <a:ea typeface="Calibri"/>
                <a:cs typeface="Calibri"/>
              </a:rPr>
              <a:t>.</a:t>
            </a:r>
            <a:r>
              <a:rPr lang="ar-SA" sz="2000" b="1" dirty="0">
                <a:solidFill>
                  <a:srgbClr val="222A35"/>
                </a:solidFill>
                <a:latin typeface="Calibri"/>
                <a:ea typeface="Calibri"/>
                <a:cs typeface="Calibri"/>
              </a:rPr>
              <a:t>ما هو ؟ علل جوابك.</a:t>
            </a:r>
            <a:endParaRPr lang="fr-FR" sz="2000" b="1" dirty="0">
              <a:solidFill>
                <a:srgbClr val="222A35"/>
              </a:solidFill>
              <a:latin typeface="Calibri"/>
              <a:ea typeface="Calibri"/>
              <a:cs typeface="Calibri"/>
            </a:endParaRPr>
          </a:p>
          <a:p>
            <a:r>
              <a:rPr lang="fr-FR" sz="1800" dirty="0">
                <a:effectLst/>
                <a:latin typeface="Calibri" panose="020F0502020204030204" pitchFamily="34" charset="0"/>
                <a:ea typeface="Calibri" panose="020F0502020204030204" pitchFamily="34" charset="0"/>
              </a:rPr>
              <a:t>.............................................................................................................................................................................................................................................................................................................................................................................................................................................................................................</a:t>
            </a:r>
            <a:endParaRPr lang="fr-FR" sz="2000" b="1" dirty="0">
              <a:solidFill>
                <a:srgbClr val="222A35"/>
              </a:solidFill>
              <a:latin typeface="Calibri"/>
              <a:ea typeface="Calibri"/>
              <a:cs typeface="Calibri"/>
            </a:endParaRPr>
          </a:p>
          <a:p>
            <a:pPr lvl="0" algn="r" rtl="1">
              <a:lnSpc>
                <a:spcPct val="64843"/>
              </a:lnSpc>
              <a:buSzPts val="3200"/>
            </a:pPr>
            <a:r>
              <a:rPr lang="ar-MA" sz="3200" b="1" i="0" u="none" strike="noStrike" cap="none" dirty="0">
                <a:solidFill>
                  <a:schemeClr val="dk1"/>
                </a:solidFill>
                <a:latin typeface="Calibri"/>
                <a:ea typeface="Calibri"/>
                <a:cs typeface="Calibri"/>
                <a:sym typeface="Calibri"/>
              </a:rPr>
              <a:t> </a:t>
            </a:r>
            <a:endParaRPr sz="3200" b="0" i="0" u="none" strike="noStrike" cap="none" dirty="0">
              <a:solidFill>
                <a:srgbClr val="000000"/>
              </a:solidFill>
              <a:latin typeface="Arial"/>
              <a:ea typeface="Arial"/>
              <a:cs typeface="Arial"/>
              <a:sym typeface="Arial"/>
            </a:endParaRPr>
          </a:p>
        </p:txBody>
      </p:sp>
      <p:sp>
        <p:nvSpPr>
          <p:cNvPr id="501" name="Google Shape;501;p71"/>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fontScale="90000"/>
          </a:bodyPr>
          <a:lstStyle/>
          <a:p>
            <a:pPr marL="0" lvl="0" indent="0" rtl="1">
              <a:lnSpc>
                <a:spcPct val="90000"/>
              </a:lnSpc>
              <a:spcBef>
                <a:spcPts val="0"/>
              </a:spcBef>
              <a:spcAft>
                <a:spcPts val="0"/>
              </a:spcAft>
              <a:buClr>
                <a:srgbClr val="757070"/>
              </a:buClr>
              <a:buSzPts val="1800"/>
              <a:buFont typeface="Calibri"/>
              <a:buNone/>
            </a:pPr>
            <a:r>
              <a:rPr lang="ar-MA" sz="1400" dirty="0">
                <a:solidFill>
                  <a:srgbClr val="323F4F"/>
                </a:solidFill>
              </a:rPr>
              <a:t>يدعو  المدرس المتعلمين  إلى العمل فرديا و القيام  باستنتاجات و تأويلات وتفسيرات للوصول إلى معان مضمرة ، والكشف عن  سيرورة الإنجاز، ثم يطلب من متعلم المرور إلى السبورة وتقديم جوابه مع التعليل ، ويتولى الباقون إبداء الرأي فيما قدمه</a:t>
            </a:r>
            <a:endParaRPr sz="1400" dirty="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أبدي رأيي: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spTree>
    <p:extLst>
      <p:ext uri="{BB962C8B-B14F-4D97-AF65-F5344CB8AC3E}">
        <p14:creationId xmlns:p14="http://schemas.microsoft.com/office/powerpoint/2010/main" val="17140753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71"/>
          <p:cNvSpPr/>
          <p:nvPr/>
        </p:nvSpPr>
        <p:spPr>
          <a:xfrm>
            <a:off x="1312605" y="1789471"/>
            <a:ext cx="9566787" cy="2989005"/>
          </a:xfrm>
          <a:prstGeom prst="roundRect">
            <a:avLst>
              <a:gd name="adj" fmla="val 16667"/>
            </a:avLst>
          </a:prstGeom>
          <a:noFill/>
          <a:ln>
            <a:noFill/>
          </a:ln>
        </p:spPr>
        <p:txBody>
          <a:bodyPr spcFirstLastPara="1" wrap="square" lIns="91425" tIns="45700" rIns="91425" bIns="45700" anchor="ctr" anchorCtr="0">
            <a:noAutofit/>
          </a:bodyPr>
          <a:lstStyle/>
          <a:p>
            <a:pPr algn="r" rtl="1">
              <a:lnSpc>
                <a:spcPct val="107000"/>
              </a:lnSpc>
              <a:spcBef>
                <a:spcPts val="1400"/>
              </a:spcBef>
              <a:spcAft>
                <a:spcPts val="1400"/>
              </a:spcAft>
            </a:pPr>
            <a:endParaRPr lang="ar-MA" sz="2000" b="1" dirty="0">
              <a:solidFill>
                <a:srgbClr val="222A35"/>
              </a:solidFill>
              <a:latin typeface="Calibri"/>
              <a:ea typeface="Calibri"/>
              <a:cs typeface="Calibri"/>
            </a:endParaRPr>
          </a:p>
          <a:p>
            <a:pPr algn="r" rtl="1">
              <a:lnSpc>
                <a:spcPct val="107000"/>
              </a:lnSpc>
              <a:spcBef>
                <a:spcPts val="1400"/>
              </a:spcBef>
              <a:spcAft>
                <a:spcPts val="1400"/>
              </a:spcAft>
            </a:pPr>
            <a:endParaRPr lang="ar-MA" sz="2000" b="1" dirty="0">
              <a:solidFill>
                <a:srgbClr val="222A35"/>
              </a:solidFill>
              <a:latin typeface="Calibri"/>
              <a:ea typeface="Calibri"/>
              <a:cs typeface="Calibri"/>
            </a:endParaRPr>
          </a:p>
          <a:p>
            <a:pPr algn="r" rtl="1">
              <a:lnSpc>
                <a:spcPct val="107000"/>
              </a:lnSpc>
              <a:spcBef>
                <a:spcPts val="1400"/>
              </a:spcBef>
              <a:spcAft>
                <a:spcPts val="1400"/>
              </a:spcAft>
            </a:pPr>
            <a:r>
              <a:rPr lang="ar-MA" sz="2000" b="1" dirty="0">
                <a:solidFill>
                  <a:srgbClr val="222A35"/>
                </a:solidFill>
                <a:latin typeface="Calibri"/>
                <a:ea typeface="Calibri"/>
                <a:cs typeface="Calibri"/>
              </a:rPr>
              <a:t>يقبل الاقتراح إذا كان منسجما مع مضمون النص وكان قابلا للتطبيق .</a:t>
            </a:r>
          </a:p>
          <a:p>
            <a:pPr algn="r" rtl="1"/>
            <a:r>
              <a:rPr lang="ar-MA" sz="2000" b="1" dirty="0">
                <a:solidFill>
                  <a:srgbClr val="222A35"/>
                </a:solidFill>
                <a:latin typeface="Calibri"/>
                <a:ea typeface="Calibri"/>
                <a:cs typeface="Calibri"/>
              </a:rPr>
              <a:t>مثلا : أقترح قانونًا سادسًا هو: ضرورة تنويع مصادر الدخل وعدم الاعتماد على مصدر واحد.</a:t>
            </a:r>
          </a:p>
          <a:p>
            <a:pPr algn="r" rtl="1"/>
            <a:r>
              <a:rPr lang="ar-MA" sz="2000" b="1" dirty="0">
                <a:solidFill>
                  <a:srgbClr val="222A35"/>
                </a:solidFill>
                <a:latin typeface="Calibri"/>
                <a:ea typeface="Calibri"/>
                <a:cs typeface="Calibri"/>
              </a:rPr>
              <a:t>التعليل:</a:t>
            </a:r>
            <a:br>
              <a:rPr lang="ar-MA" sz="2000" b="1" dirty="0">
                <a:solidFill>
                  <a:srgbClr val="222A35"/>
                </a:solidFill>
                <a:latin typeface="Calibri"/>
                <a:ea typeface="Calibri"/>
                <a:cs typeface="Calibri"/>
              </a:rPr>
            </a:br>
            <a:r>
              <a:rPr lang="ar-MA" sz="2000" b="1" dirty="0">
                <a:solidFill>
                  <a:srgbClr val="222A35"/>
                </a:solidFill>
                <a:latin typeface="Calibri"/>
                <a:ea typeface="Calibri"/>
                <a:cs typeface="Calibri"/>
              </a:rPr>
              <a:t>لأن الاعتماد على مصدر واحد قد يعرض الإنسان للخسارة في حالة فقدانه، بينما تنويع الدخل يضمن الاستقرار المالي ويقلل من المخاطر، خاصة في عصرنا الذي يتميز بالتغيرات الاقتصادية السريعة.</a:t>
            </a:r>
          </a:p>
          <a:p>
            <a:pPr algn="r" rtl="1">
              <a:lnSpc>
                <a:spcPct val="107000"/>
              </a:lnSpc>
              <a:spcBef>
                <a:spcPts val="1400"/>
              </a:spcBef>
              <a:spcAft>
                <a:spcPts val="1400"/>
              </a:spcAft>
            </a:pPr>
            <a:endParaRPr lang="fr-FR" sz="2000" b="1" dirty="0">
              <a:solidFill>
                <a:srgbClr val="222A35"/>
              </a:solidFill>
              <a:latin typeface="Calibri"/>
              <a:ea typeface="Calibri"/>
              <a:cs typeface="Calibri"/>
            </a:endParaRPr>
          </a:p>
          <a:p>
            <a:r>
              <a:rPr lang="ar-MA" sz="3200" b="1" i="0" u="none" strike="noStrike" cap="none" dirty="0">
                <a:solidFill>
                  <a:schemeClr val="dk1"/>
                </a:solidFill>
                <a:latin typeface="Calibri"/>
                <a:ea typeface="Calibri"/>
                <a:cs typeface="Calibri"/>
                <a:sym typeface="Calibri"/>
              </a:rPr>
              <a:t> </a:t>
            </a:r>
            <a:endParaRPr sz="3200" b="0" i="0" u="none" strike="noStrike" cap="none" dirty="0">
              <a:solidFill>
                <a:srgbClr val="000000"/>
              </a:solidFill>
              <a:latin typeface="Arial"/>
              <a:ea typeface="Arial"/>
              <a:cs typeface="Arial"/>
              <a:sym typeface="Arial"/>
            </a:endParaRPr>
          </a:p>
        </p:txBody>
      </p:sp>
      <p:sp>
        <p:nvSpPr>
          <p:cNvPr id="501" name="Google Shape;501;p71"/>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fontScale="90000"/>
          </a:bodyPr>
          <a:lstStyle/>
          <a:p>
            <a:pPr marL="0" lvl="0" indent="0" rtl="1">
              <a:lnSpc>
                <a:spcPct val="90000"/>
              </a:lnSpc>
              <a:spcBef>
                <a:spcPts val="0"/>
              </a:spcBef>
              <a:spcAft>
                <a:spcPts val="0"/>
              </a:spcAft>
              <a:buClr>
                <a:srgbClr val="757070"/>
              </a:buClr>
              <a:buSzPts val="1800"/>
              <a:buFont typeface="Calibri"/>
              <a:buNone/>
            </a:pPr>
            <a:r>
              <a:rPr lang="ar-MA" sz="1400" dirty="0">
                <a:solidFill>
                  <a:srgbClr val="323F4F"/>
                </a:solidFill>
              </a:rPr>
              <a:t>يدعو  المدرس المتعلمين  إلى العمل فرديا و القيام  باستنتاجات و تأويلات وتفسيرات للوصول إلى معان مضمرة ، والكشف عن  سيرورة الإنجاز، ثم يطلب من متعلم المرور إلى السبورة وتقديم جوابه مع التعليل ، ويتولى الباقون إبداء الرأي فيما قدمه</a:t>
            </a:r>
            <a:endParaRPr sz="1400" dirty="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أبدي رأيي: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spTree>
    <p:extLst>
      <p:ext uri="{BB962C8B-B14F-4D97-AF65-F5344CB8AC3E}">
        <p14:creationId xmlns:p14="http://schemas.microsoft.com/office/powerpoint/2010/main" val="2129398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092"/>
        <p:cNvGrpSpPr/>
        <p:nvPr/>
      </p:nvGrpSpPr>
      <p:grpSpPr>
        <a:xfrm>
          <a:off x="0" y="0"/>
          <a:ext cx="0" cy="0"/>
          <a:chOff x="0" y="0"/>
          <a:chExt cx="0" cy="0"/>
        </a:xfrm>
      </p:grpSpPr>
      <p:sp>
        <p:nvSpPr>
          <p:cNvPr id="1093" name="Google Shape;1093;p80"/>
          <p:cNvSpPr txBox="1">
            <a:spLocks noGrp="1"/>
          </p:cNvSpPr>
          <p:nvPr>
            <p:ph type="body" idx="1"/>
          </p:nvPr>
        </p:nvSpPr>
        <p:spPr>
          <a:xfrm>
            <a:off x="8661401" y="5229083"/>
            <a:ext cx="1698752" cy="503301"/>
          </a:xfrm>
          <a:prstGeom prst="rect">
            <a:avLst/>
          </a:prstGeom>
          <a:noFill/>
          <a:ln>
            <a:noFill/>
          </a:ln>
        </p:spPr>
        <p:txBody>
          <a:bodyPr spcFirstLastPara="1" wrap="square" lIns="91425" tIns="45700" rIns="91425" bIns="45700" anchor="ctr" anchorCtr="0">
            <a:normAutofit fontScale="92500" lnSpcReduction="20000"/>
          </a:bodyPr>
          <a:lstStyle/>
          <a:p>
            <a:pPr marL="457200" lvl="0" indent="-406400" algn="r" rtl="1">
              <a:lnSpc>
                <a:spcPct val="90000"/>
              </a:lnSpc>
              <a:spcBef>
                <a:spcPts val="1000"/>
              </a:spcBef>
              <a:spcAft>
                <a:spcPts val="0"/>
              </a:spcAft>
              <a:buSzPct val="108108"/>
              <a:buNone/>
            </a:pPr>
            <a:r>
              <a:rPr lang="ar-MA"/>
              <a:t>5 دقائق</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097"/>
        <p:cNvGrpSpPr/>
        <p:nvPr/>
      </p:nvGrpSpPr>
      <p:grpSpPr>
        <a:xfrm>
          <a:off x="0" y="0"/>
          <a:ext cx="0" cy="0"/>
          <a:chOff x="0" y="0"/>
          <a:chExt cx="0" cy="0"/>
        </a:xfrm>
      </p:grpSpPr>
      <p:sp>
        <p:nvSpPr>
          <p:cNvPr id="1098" name="Google Shape;1098;p81"/>
          <p:cNvSpPr txBox="1"/>
          <p:nvPr/>
        </p:nvSpPr>
        <p:spPr>
          <a:xfrm>
            <a:off x="2163258" y="2693101"/>
            <a:ext cx="9509747" cy="3323946"/>
          </a:xfrm>
          <a:prstGeom prst="rect">
            <a:avLst/>
          </a:prstGeom>
          <a:noFill/>
          <a:ln>
            <a:noFill/>
          </a:ln>
        </p:spPr>
        <p:txBody>
          <a:bodyPr spcFirstLastPara="1" wrap="square" lIns="91425" tIns="45700" rIns="91425" bIns="45700" anchor="t" anchorCtr="0">
            <a:spAutoFit/>
          </a:bodyPr>
          <a:lstStyle/>
          <a:p>
            <a:pPr marL="0" marR="0" lvl="0" indent="195263" algn="r" rtl="1">
              <a:lnSpc>
                <a:spcPct val="150000"/>
              </a:lnSpc>
              <a:spcBef>
                <a:spcPts val="0"/>
              </a:spcBef>
              <a:spcAft>
                <a:spcPts val="0"/>
              </a:spcAft>
              <a:buClr>
                <a:srgbClr val="000000"/>
              </a:buClr>
              <a:buSzPts val="2800"/>
              <a:buFont typeface="Arial"/>
              <a:buNone/>
            </a:pPr>
            <a:r>
              <a:rPr lang="ar-MA" sz="2800" b="1" i="0" u="none" strike="noStrike" cap="none" dirty="0">
                <a:solidFill>
                  <a:schemeClr val="dk1"/>
                </a:solidFill>
                <a:latin typeface="Calibri"/>
                <a:ea typeface="Calibri"/>
                <a:cs typeface="Calibri"/>
                <a:sym typeface="Calibri"/>
              </a:rPr>
              <a:t>1......................................................................................</a:t>
            </a:r>
          </a:p>
          <a:p>
            <a:pPr marL="0" marR="0" lvl="0" indent="195263" algn="r" rtl="1">
              <a:lnSpc>
                <a:spcPct val="150000"/>
              </a:lnSpc>
              <a:spcBef>
                <a:spcPts val="0"/>
              </a:spcBef>
              <a:spcAft>
                <a:spcPts val="0"/>
              </a:spcAft>
              <a:buClr>
                <a:srgbClr val="000000"/>
              </a:buClr>
              <a:buSzPts val="2800"/>
              <a:buFont typeface="Arial"/>
              <a:buNone/>
            </a:pPr>
            <a:endParaRPr lang="ar-MA" sz="2800" b="1" dirty="0">
              <a:solidFill>
                <a:schemeClr val="dk1"/>
              </a:solidFill>
              <a:latin typeface="Calibri"/>
              <a:ea typeface="Calibri"/>
              <a:cs typeface="Calibri"/>
              <a:sym typeface="Calibri"/>
            </a:endParaRPr>
          </a:p>
          <a:p>
            <a:pPr marL="0" marR="0" lvl="0" indent="195263" algn="r" rtl="1">
              <a:lnSpc>
                <a:spcPct val="150000"/>
              </a:lnSpc>
              <a:spcBef>
                <a:spcPts val="0"/>
              </a:spcBef>
              <a:spcAft>
                <a:spcPts val="0"/>
              </a:spcAft>
              <a:buClr>
                <a:srgbClr val="000000"/>
              </a:buClr>
              <a:buSzPts val="2800"/>
              <a:buFont typeface="Arial"/>
              <a:buNone/>
            </a:pPr>
            <a:r>
              <a:rPr lang="ar-MA" sz="2800" b="1" i="0" u="none" strike="noStrike" cap="none" dirty="0">
                <a:solidFill>
                  <a:schemeClr val="dk1"/>
                </a:solidFill>
                <a:latin typeface="Calibri"/>
                <a:ea typeface="Calibri"/>
                <a:cs typeface="Calibri"/>
                <a:sym typeface="Calibri"/>
              </a:rPr>
              <a:t>2 ــ ...................................................................................</a:t>
            </a:r>
          </a:p>
          <a:p>
            <a:pPr marL="0" marR="0" lvl="0" indent="195263" algn="r" rtl="1">
              <a:lnSpc>
                <a:spcPct val="150000"/>
              </a:lnSpc>
              <a:spcBef>
                <a:spcPts val="0"/>
              </a:spcBef>
              <a:spcAft>
                <a:spcPts val="0"/>
              </a:spcAft>
              <a:buClr>
                <a:srgbClr val="000000"/>
              </a:buClr>
              <a:buSzPts val="2800"/>
              <a:buFont typeface="Arial"/>
              <a:buNone/>
            </a:pPr>
            <a:endParaRPr lang="ar-MA" sz="2800" b="1" dirty="0">
              <a:solidFill>
                <a:schemeClr val="dk1"/>
              </a:solidFill>
              <a:latin typeface="Calibri"/>
              <a:ea typeface="Calibri"/>
              <a:cs typeface="Calibri"/>
              <a:sym typeface="Calibri"/>
            </a:endParaRPr>
          </a:p>
          <a:p>
            <a:pPr marL="0" marR="0" lvl="0" indent="195263" algn="r" rtl="1">
              <a:lnSpc>
                <a:spcPct val="150000"/>
              </a:lnSpc>
              <a:spcBef>
                <a:spcPts val="0"/>
              </a:spcBef>
              <a:spcAft>
                <a:spcPts val="0"/>
              </a:spcAft>
              <a:buClr>
                <a:srgbClr val="000000"/>
              </a:buClr>
              <a:buSzPts val="2800"/>
              <a:buFont typeface="Arial"/>
              <a:buNone/>
            </a:pPr>
            <a:r>
              <a:rPr lang="ar-MA" sz="2800" b="1" i="0" u="none" strike="noStrike" cap="none" dirty="0">
                <a:solidFill>
                  <a:schemeClr val="dk1"/>
                </a:solidFill>
                <a:latin typeface="Calibri"/>
                <a:ea typeface="Calibri"/>
                <a:cs typeface="Calibri"/>
                <a:sym typeface="Calibri"/>
              </a:rPr>
              <a:t>3 ــ.................................................................................</a:t>
            </a:r>
            <a:endParaRPr sz="1400" b="0" i="0" u="none" strike="noStrike" cap="none" dirty="0">
              <a:solidFill>
                <a:srgbClr val="000000"/>
              </a:solidFill>
              <a:latin typeface="Arial"/>
              <a:ea typeface="Arial"/>
              <a:cs typeface="Arial"/>
              <a:sym typeface="Arial"/>
            </a:endParaRPr>
          </a:p>
        </p:txBody>
      </p:sp>
      <p:sp>
        <p:nvSpPr>
          <p:cNvPr id="1099" name="Google Shape;1099;p81"/>
          <p:cNvSpPr/>
          <p:nvPr/>
        </p:nvSpPr>
        <p:spPr>
          <a:xfrm>
            <a:off x="5114992" y="1607936"/>
            <a:ext cx="6388100" cy="962025"/>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 </a:t>
            </a:r>
            <a:r>
              <a:rPr lang="ar-MA" sz="3200" b="1" i="0" u="none" strike="noStrike" cap="none">
                <a:solidFill>
                  <a:schemeClr val="dk1"/>
                </a:solidFill>
                <a:latin typeface="Calibri"/>
                <a:ea typeface="Calibri"/>
                <a:cs typeface="Calibri"/>
                <a:sym typeface="Calibri"/>
              </a:rPr>
              <a:t>تعلمنا اليوم:</a:t>
            </a:r>
            <a:endParaRPr sz="1400" b="0" i="0" u="none" strike="noStrike" cap="none">
              <a:solidFill>
                <a:srgbClr val="000000"/>
              </a:solidFill>
              <a:latin typeface="Arial"/>
              <a:ea typeface="Arial"/>
              <a:cs typeface="Arial"/>
              <a:sym typeface="Arial"/>
            </a:endParaRPr>
          </a:p>
        </p:txBody>
      </p:sp>
      <p:sp>
        <p:nvSpPr>
          <p:cNvPr id="1100" name="Google Shape;1100;p81"/>
          <p:cNvSpPr txBox="1"/>
          <p:nvPr/>
        </p:nvSpPr>
        <p:spPr>
          <a:xfrm>
            <a:off x="9020" y="179615"/>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dirty="0">
                <a:solidFill>
                  <a:srgbClr val="757070"/>
                </a:solidFill>
                <a:latin typeface="Calibri"/>
                <a:ea typeface="Calibri"/>
                <a:cs typeface="Calibri"/>
                <a:sym typeface="Calibri"/>
              </a:rPr>
              <a:t>من يذكرني بما تعلمناه اليوم؟</a:t>
            </a:r>
            <a:endParaRPr sz="1400" b="0" i="0" u="none" strike="noStrike" cap="none" dirty="0">
              <a:solidFill>
                <a:srgbClr val="000000"/>
              </a:solidFill>
              <a:latin typeface="Arial"/>
              <a:ea typeface="Arial"/>
              <a:cs typeface="Arial"/>
              <a:sym typeface="Arial"/>
            </a:endParaRPr>
          </a:p>
        </p:txBody>
      </p:sp>
      <p:sp>
        <p:nvSpPr>
          <p:cNvPr id="1101" name="Google Shape;1101;p81"/>
          <p:cNvSpPr txBox="1"/>
          <p:nvPr/>
        </p:nvSpPr>
        <p:spPr>
          <a:xfrm>
            <a:off x="2163258" y="577737"/>
            <a:ext cx="9144000" cy="301889"/>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0000"/>
              </a:buClr>
              <a:buSzPts val="1400"/>
              <a:buFont typeface="Arial"/>
              <a:buNone/>
            </a:pPr>
            <a:r>
              <a:rPr lang="ar-MA" sz="1400" b="0" i="0" u="none" strike="noStrike" cap="none">
                <a:solidFill>
                  <a:srgbClr val="AEABAB"/>
                </a:solidFill>
                <a:latin typeface="Arial"/>
                <a:ea typeface="Arial"/>
                <a:cs typeface="Arial"/>
                <a:sym typeface="Arial"/>
              </a:rPr>
              <a:t>يوجه المدرس  المتعلمين إلى تحديد ما تعلموه على مستوى الطلاقة</a:t>
            </a:r>
            <a:endParaRPr sz="1400" b="0" i="0" u="none" strike="noStrike" cap="none">
              <a:solidFill>
                <a:srgbClr val="323F4F"/>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99"/>
                                        </p:tgtEl>
                                        <p:attrNameLst>
                                          <p:attrName>style.visibility</p:attrName>
                                        </p:attrNameLst>
                                      </p:cBhvr>
                                      <p:to>
                                        <p:strVal val="visible"/>
                                      </p:to>
                                    </p:set>
                                    <p:animEffect transition="in" filter="fade">
                                      <p:cBhvr>
                                        <p:cTn id="7" dur="1000"/>
                                        <p:tgtEl>
                                          <p:spTgt spid="1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128"/>
        <p:cNvGrpSpPr/>
        <p:nvPr/>
      </p:nvGrpSpPr>
      <p:grpSpPr>
        <a:xfrm>
          <a:off x="0" y="0"/>
          <a:ext cx="0" cy="0"/>
          <a:chOff x="0" y="0"/>
          <a:chExt cx="0" cy="0"/>
        </a:xfrm>
      </p:grpSpPr>
      <p:sp>
        <p:nvSpPr>
          <p:cNvPr id="1129" name="Google Shape;1129;p122"/>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a:t>قبل توديعكم، أدعوكم إلى الإجابة عن هذا السؤال في منازلكم: </a:t>
            </a:r>
            <a:br>
              <a:rPr lang="ar-MA"/>
            </a:br>
            <a:endParaRPr/>
          </a:p>
        </p:txBody>
      </p:sp>
      <p:pic>
        <p:nvPicPr>
          <p:cNvPr id="1130" name="Google Shape;1130;p122"/>
          <p:cNvPicPr preferRelativeResize="0"/>
          <p:nvPr/>
        </p:nvPicPr>
        <p:blipFill rotWithShape="1">
          <a:blip r:embed="rId3">
            <a:alphaModFix/>
          </a:blip>
          <a:srcRect/>
          <a:stretch/>
        </p:blipFill>
        <p:spPr>
          <a:xfrm>
            <a:off x="220236" y="383431"/>
            <a:ext cx="591916" cy="591916"/>
          </a:xfrm>
          <a:prstGeom prst="rect">
            <a:avLst/>
          </a:prstGeom>
          <a:noFill/>
          <a:ln>
            <a:noFill/>
          </a:ln>
        </p:spPr>
      </p:pic>
      <p:sp>
        <p:nvSpPr>
          <p:cNvPr id="1131" name="Google Shape;1131;p122"/>
          <p:cNvSpPr txBox="1"/>
          <p:nvPr/>
        </p:nvSpPr>
        <p:spPr>
          <a:xfrm>
            <a:off x="2353837" y="533380"/>
            <a:ext cx="9144000" cy="441967"/>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757070"/>
              </a:buClr>
              <a:buSzPts val="1800"/>
              <a:buFont typeface="Arial"/>
              <a:buNone/>
            </a:pPr>
            <a:r>
              <a:rPr lang="ar-MA" sz="1600" b="0" i="0" u="none" strike="noStrike" cap="none" dirty="0">
                <a:solidFill>
                  <a:srgbClr val="757070"/>
                </a:solidFill>
                <a:latin typeface="Calibri"/>
                <a:ea typeface="Calibri"/>
                <a:cs typeface="Calibri"/>
                <a:sym typeface="Calibri"/>
              </a:rPr>
              <a:t>يوجه المدرس  المتعلمين إلى </a:t>
            </a:r>
            <a:r>
              <a:rPr lang="ar-MA" sz="1600" dirty="0">
                <a:solidFill>
                  <a:srgbClr val="757070"/>
                </a:solidFill>
                <a:latin typeface="Calibri"/>
                <a:ea typeface="Calibri"/>
                <a:cs typeface="Calibri"/>
                <a:sym typeface="Calibri"/>
              </a:rPr>
              <a:t>استثمار ما تعلموه من النص والإجابة عن السؤال : </a:t>
            </a:r>
            <a:endParaRPr sz="1600" b="0" i="1" u="none" strike="noStrike" cap="none" dirty="0">
              <a:solidFill>
                <a:srgbClr val="757070"/>
              </a:solidFill>
              <a:latin typeface="Calibri"/>
              <a:ea typeface="Calibri"/>
              <a:cs typeface="Calibri"/>
              <a:sym typeface="Calibri"/>
            </a:endParaRPr>
          </a:p>
        </p:txBody>
      </p:sp>
      <p:sp>
        <p:nvSpPr>
          <p:cNvPr id="2" name="ZoneTexte 1">
            <a:extLst>
              <a:ext uri="{FF2B5EF4-FFF2-40B4-BE49-F238E27FC236}">
                <a16:creationId xmlns:a16="http://schemas.microsoft.com/office/drawing/2014/main" id="{1BDA6091-13ED-2726-181C-CA8C8D944396}"/>
              </a:ext>
            </a:extLst>
          </p:cNvPr>
          <p:cNvSpPr txBox="1"/>
          <p:nvPr/>
        </p:nvSpPr>
        <p:spPr>
          <a:xfrm>
            <a:off x="1740310" y="2477729"/>
            <a:ext cx="9144000" cy="461665"/>
          </a:xfrm>
          <a:prstGeom prst="rect">
            <a:avLst/>
          </a:prstGeom>
          <a:noFill/>
        </p:spPr>
        <p:txBody>
          <a:bodyPr wrap="square" rtlCol="0">
            <a:spAutoFit/>
          </a:bodyPr>
          <a:lstStyle/>
          <a:p>
            <a:pPr algn="r" rtl="1"/>
            <a:r>
              <a:rPr lang="ar-MA" sz="2400" b="1" dirty="0">
                <a:latin typeface="Calibri" panose="020F0502020204030204" pitchFamily="34" charset="0"/>
                <a:ea typeface="Calibri" panose="020F0502020204030204" pitchFamily="34" charset="0"/>
                <a:cs typeface="Calibri" panose="020F0502020204030204" pitchFamily="34" charset="0"/>
              </a:rPr>
              <a:t>فكر في مشروع تجاري بسيط وضع له خطة عمل وقدمه أمام زملائك في الحصة المقبلة</a:t>
            </a: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136"/>
        <p:cNvGrpSpPr/>
        <p:nvPr/>
      </p:nvGrpSpPr>
      <p:grpSpPr>
        <a:xfrm>
          <a:off x="0" y="0"/>
          <a:ext cx="0" cy="0"/>
          <a:chOff x="0" y="0"/>
          <a:chExt cx="0" cy="0"/>
        </a:xfrm>
      </p:grpSpPr>
      <p:sp>
        <p:nvSpPr>
          <p:cNvPr id="1137" name="Google Shape;1137;p123"/>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ts val="4400"/>
              <a:buNone/>
            </a:pPr>
            <a:r>
              <a:rPr lang="ar-MA">
                <a:solidFill>
                  <a:srgbClr val="000000"/>
                </a:solidFill>
                <a:latin typeface="Calibri"/>
                <a:ea typeface="Calibri"/>
                <a:cs typeface="Calibri"/>
                <a:sym typeface="Calibri"/>
              </a:rPr>
              <a:t>وَصَلْنَا إِلَى نِهَايَةِ ٱلْحصَّةِ. لَا تَنْسَوْا مُرَاجَعَةَ دُرُوسِكُمْ، وَإِنْجَازَ وَاجِبَاتِكُمْ.</a:t>
            </a:r>
            <a:endParaRPr/>
          </a:p>
        </p:txBody>
      </p:sp>
      <p:pic>
        <p:nvPicPr>
          <p:cNvPr id="1138" name="Google Shape;1138;p123"/>
          <p:cNvPicPr preferRelativeResize="0"/>
          <p:nvPr/>
        </p:nvPicPr>
        <p:blipFill rotWithShape="1">
          <a:blip r:embed="rId3">
            <a:alphaModFix/>
          </a:blip>
          <a:srcRect/>
          <a:stretch/>
        </p:blipFill>
        <p:spPr>
          <a:xfrm>
            <a:off x="224022" y="372721"/>
            <a:ext cx="940281" cy="889044"/>
          </a:xfrm>
          <a:prstGeom prst="rect">
            <a:avLst/>
          </a:prstGeom>
          <a:noFill/>
          <a:ln>
            <a:noFill/>
          </a:ln>
        </p:spPr>
      </p:pic>
      <p:sp>
        <p:nvSpPr>
          <p:cNvPr id="1139" name="Google Shape;1139;p123"/>
          <p:cNvSpPr txBox="1"/>
          <p:nvPr/>
        </p:nvSpPr>
        <p:spPr>
          <a:xfrm>
            <a:off x="1084146" y="2259444"/>
            <a:ext cx="10298102"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ar-MA" sz="3600" b="0" i="0" u="none" strike="noStrike" cap="none">
                <a:solidFill>
                  <a:srgbClr val="000000"/>
                </a:solidFill>
                <a:latin typeface="Inter"/>
                <a:ea typeface="Inter"/>
                <a:cs typeface="Inter"/>
                <a:sym typeface="Inter"/>
              </a:rPr>
              <a:t>إلى الحصة القادمة.</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5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723</TotalTime>
  <Words>3041</Words>
  <Application>Microsoft Office PowerPoint</Application>
  <PresentationFormat>Grand écran</PresentationFormat>
  <Paragraphs>451</Paragraphs>
  <Slides>63</Slides>
  <Notes>52</Notes>
  <HiddenSlides>3</HiddenSlides>
  <MMClips>0</MMClips>
  <ScaleCrop>false</ScaleCrop>
  <HeadingPairs>
    <vt:vector size="6" baseType="variant">
      <vt:variant>
        <vt:lpstr>Polices utilisées</vt:lpstr>
      </vt:variant>
      <vt:variant>
        <vt:i4>11</vt:i4>
      </vt:variant>
      <vt:variant>
        <vt:lpstr>Thème</vt:lpstr>
      </vt:variant>
      <vt:variant>
        <vt:i4>2</vt:i4>
      </vt:variant>
      <vt:variant>
        <vt:lpstr>Titres des diapositives</vt:lpstr>
      </vt:variant>
      <vt:variant>
        <vt:i4>63</vt:i4>
      </vt:variant>
    </vt:vector>
  </HeadingPairs>
  <TitlesOfParts>
    <vt:vector size="76" baseType="lpstr">
      <vt:lpstr>Arial</vt:lpstr>
      <vt:lpstr>Arial Rounded</vt:lpstr>
      <vt:lpstr>Noto Sans Symbols</vt:lpstr>
      <vt:lpstr>Georgia</vt:lpstr>
      <vt:lpstr>Dosis</vt:lpstr>
      <vt:lpstr>Times New Roman</vt:lpstr>
      <vt:lpstr>Calibri</vt:lpstr>
      <vt:lpstr>Aptos</vt:lpstr>
      <vt:lpstr>Simplified Arabic</vt:lpstr>
      <vt:lpstr>Segoe UI Symbol</vt:lpstr>
      <vt:lpstr>Inter</vt:lpstr>
      <vt:lpstr>5_Thème Office</vt:lpstr>
      <vt:lpstr>Thème Office</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الآن، دعونا نتحقق معًا من الواجبات المنزلية التي طلب منكم إنجازها، لنتأكد من مدى اجتهادكم وفهمكم للدرس. </vt:lpstr>
      <vt:lpstr>Présentation PowerPoint</vt:lpstr>
      <vt:lpstr>Présentation PowerPoint</vt:lpstr>
      <vt:lpstr>Présentation PowerPoint</vt:lpstr>
      <vt:lpstr>الآن، دعونا نتحقق معًا من الواجبات المنزلية التي طلب منكم إنجازها، لنتأكد من مدى اجتهادكم وفهمكم للدرس. </vt:lpstr>
      <vt:lpstr>Présentation PowerPoint</vt:lpstr>
      <vt:lpstr>من يذكرنا بمعنى هذ الضابط الذي ينبغي الالتزام به داخل الفصل؟</vt:lpstr>
      <vt:lpstr>من يذكرنا بمعنى هذ الضابط الذي ينبغي الالتزام به داخل الفصل؟</vt:lpstr>
      <vt:lpstr>Présentation PowerPoint</vt:lpstr>
      <vt:lpstr>عِندَ نِهَايَةِ هذِهِ الحِصَّةِ، سَتَكُونُونَ قَادِرِينَ عَلَى: </vt:lpstr>
      <vt:lpstr>Présentation PowerPoint</vt:lpstr>
      <vt:lpstr>Présentation PowerPoint</vt:lpstr>
      <vt:lpstr>Présentation PowerPoint</vt:lpstr>
      <vt:lpstr>Présentation PowerPoint</vt:lpstr>
      <vt:lpstr>Présentation PowerPoint</vt:lpstr>
      <vt:lpstr>يشرح المدرس ضوابط القراءة بطلاقة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ينجز المدرس التمرين أمام المتعلمين ويشرح لهم كيفية استنتاج معان مضمرة من النص ـ ويعلل جوابه بأمثله وأمثلة مضادة</vt:lpstr>
      <vt:lpstr>ينجز المدرس التمرين أمام المتعلمين ويشرح لهم كيفية استنتاج معان مضمرة من النص ـ ويعلل جوابه بأمثله وأمثلة مضادة</vt:lpstr>
      <vt:lpstr>ينجز المدرس التمرين أمام المتعلمين ويشرح لهم كيفية استنتاج معان مضمرة من النص ـ ويعلل جوابه بأمثله وأمثلة مضادة</vt:lpstr>
      <vt:lpstr>ينجز المدرس التمرين أمام المتعلمين ويشرح لهم كيفية استنتاج معان مضمرة من النص ـ ويعلل جوابه بأمثله وأمثلة مضادة</vt:lpstr>
      <vt:lpstr>ينجز المدرس التمرين أمام المتعلمين ويشرح لهم كيفية استنتاج معان مضمرة من النص ـ ويعلل جوابه بأمثله وأمثلة مضادة</vt:lpstr>
      <vt:lpstr>Présentation PowerPoint</vt:lpstr>
      <vt:lpstr>يطلب المدرس من المتعلمين الاشتغال جماعة وتحديد مظاهر الحجة الأخلاقية ، ثم يطلب من متعلم المرور إلى السبورة وتقديم جوابه ويطلب من الآخرين تقديم التغذية الراجعة</vt:lpstr>
      <vt:lpstr>يطلب المدرس من المتعلمين الاشتغال جماعة وتحديد مظاهر الحجة الأخلاقية ، ثم يطلب من متعلم المرور إلى السبورة وتقديم جوابه ويطلب من الآخرين تقديم التغذية الراجعة</vt:lpstr>
      <vt:lpstr>يطلب المدرس من المتعلمين الاشتغال جماعة وتحديد مظاهر الحجة الأخلاقية ، ثم يطلب من متعلم المرور إلى السبورة وتقديم جوابه ويطلب من الآخرين تقديم التغذية الراجعة</vt:lpstr>
      <vt:lpstr>يطلب المدرس من المتعلمين الاشتغال جماعة وتحديد مظاهر الحجة الأخلاقية ، ثم يطلب من متعلم المرور إلى السبورة وتقديم جوابه ويطلب من الآخرين تقديم التغذية الراجعة</vt:lpstr>
      <vt:lpstr>Présentation PowerPoint</vt:lpstr>
      <vt:lpstr>يطلب المدرس من المتعلمين الاشتغال فرديا وتحديد مظاهر الحجة المصلحية ، ثم يطلب من متعلم المرور إلى السبورة وتقديم جوابه ويطلب من الآخرين تقديم التغذية الراجعة</vt:lpstr>
      <vt:lpstr>يطلب المدرس من المتعلمين الاشتغال جماعة وتحديد مظاهر الحجة المصلحية ، ثم يطلب من متعلم المرور إلى السبورة وتقديم جوابه ويطلب من الآخرين تقديم التغذية الراجعة</vt:lpstr>
      <vt:lpstr>Présentation PowerPoint</vt:lpstr>
      <vt:lpstr>يطلب  المدرس من المتعلمين الاشتغال جماعيا واستنتاج معان مضمرة من النص ـ مع تعليل إجاباتهم واستدلالهم,</vt:lpstr>
      <vt:lpstr>يطلب  المدرس من المتعلمين الاشتغال جماعيا واستنتاج معان مضمرة من النص ـ مع تعليل إجاباتهم واستدلالهم,</vt:lpstr>
      <vt:lpstr>يطلب  المدرس من المتعلمين الاشتغال جماعيا واستنتاج معان مضمرة من النص ـ مع تعليل إجاباتهم واستدلالهم,</vt:lpstr>
      <vt:lpstr>يطلب  المدرس من المتعلمين الاشتغال جماعيا واستنتاج معان مضمرة من النص ـ مع تعليل إجاباتهم واستدلالهم,</vt:lpstr>
      <vt:lpstr>Présentation PowerPoint</vt:lpstr>
      <vt:lpstr>يدعو  المدرس المتعلمين  إلى العمل فرديا و القيام  باستنتاجات و تأويلات وتفسيرات للوصول إلى معان مضمرة ، والكشف عن  سيرورة الإنجاز، ثم يطلب من متعلم المرور إلى السبورة وتقديم جوابه مع التعليل ، ويتولى الباقون إبداء الرأي فيما قدمه</vt:lpstr>
      <vt:lpstr>يدعو  المدرس المتعلمين  إلى العمل فرديا و القيام  باستنتاجات و تأويلات وتفسيرات للوصول إلى معان مضمرة ، والكشف عن  سيرورة الإنجاز، ثم يطلب من متعلم المرور إلى السبورة وتقديم جوابه مع التعليل ، ويتولى الباقون إبداء الرأي فيما قدمه</vt:lpstr>
      <vt:lpstr>يدعو  المدرس المتعلمين  إلى العمل فرديا و القيام  باستنتاجات و تأويلات وتفسيرات للوصول إلى معان مضمرة ، والكشف عن  سيرورة الإنجاز، ثم يطلب من متعلم المرور إلى السبورة وتقديم جوابه مع التعليل ، ويتولى الباقون إبداء الرأي فيما قدمه</vt:lpstr>
      <vt:lpstr>يدعو  المدرس المتعلمين  إلى العمل فرديا و القيام  باستنتاجات و تأويلات وتفسيرات للوصول إلى معان مضمرة ، والكشف عن  سيرورة الإنجاز، ثم يطلب من متعلم المرور إلى السبورة وتقديم جوابه مع التعليل ، ويتولى الباقون إبداء الرأي فيما قدمه</vt:lpstr>
      <vt:lpstr>Présentation PowerPoint</vt:lpstr>
      <vt:lpstr>Présentation PowerPoint</vt:lpstr>
      <vt:lpstr>قبل توديعكم، أدعوكم إلى الإجابة عن هذا السؤال في منازلكم:  </vt:lpstr>
      <vt:lpstr>وَصَلْنَا إِلَى نِهَايَةِ ٱلْحصَّةِ. لَا تَنْسَوْا مُرَاجَعَةَ دُرُوسِكُمْ، وَإِنْجَازَ وَاجِبَاتِكُمْ.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PC</dc:creator>
  <cp:lastModifiedBy>abdeslam eljaouhari</cp:lastModifiedBy>
  <cp:revision>22</cp:revision>
  <dcterms:created xsi:type="dcterms:W3CDTF">2024-03-27T23:20:55Z</dcterms:created>
  <dcterms:modified xsi:type="dcterms:W3CDTF">2026-03-29T00:29:54Z</dcterms:modified>
</cp:coreProperties>
</file>