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Lst>
  <p:sldSz cy="6858000" cx="12192000"/>
  <p:notesSz cx="6858000" cy="9144000"/>
  <p:embeddedFontLst>
    <p:embeddedFont>
      <p:font typeface="Dosis"/>
      <p:regular r:id="rId84"/>
      <p:bold r:id="rId85"/>
    </p:embeddedFont>
    <p:embeddedFont>
      <p:font typeface="Inter"/>
      <p:regular r:id="rId86"/>
      <p:bold r:id="rId87"/>
      <p:italic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0" roundtripDataSignature="AMtx7miZIWptZKKfob80R0wQGxYFSXex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10D666-6F26-4F10-9760-BAA566C3F29D}">
  <a:tblStyle styleId="{5510D666-6F26-4F10-9760-BAA566C3F29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5DC77EF-188F-4F6E-8AD5-6869818D38A9}"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Dosis-regular.fntdata"/><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font" Target="fonts/Inter-regular.fntdata"/><Relationship Id="rId41" Type="http://schemas.openxmlformats.org/officeDocument/2006/relationships/slide" Target="slides/slide35.xml"/><Relationship Id="rId85" Type="http://schemas.openxmlformats.org/officeDocument/2006/relationships/font" Target="fonts/Dosis-bold.fntdata"/><Relationship Id="rId44" Type="http://schemas.openxmlformats.org/officeDocument/2006/relationships/slide" Target="slides/slide38.xml"/><Relationship Id="rId88" Type="http://schemas.openxmlformats.org/officeDocument/2006/relationships/font" Target="fonts/Inter-italic.fntdata"/><Relationship Id="rId43" Type="http://schemas.openxmlformats.org/officeDocument/2006/relationships/slide" Target="slides/slide37.xml"/><Relationship Id="rId87" Type="http://schemas.openxmlformats.org/officeDocument/2006/relationships/font" Target="fonts/Inter-bold.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Inter-bold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0" Type="http://customschemas.google.com/relationships/presentationmetadata" Target="meta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2: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40" name="Google Shape;340;p2: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66" name="Google Shape;36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83" name="Google Shape;38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0685b3063a_0_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g30685b3063a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9" name="Google Shape;47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0685b3063a_0_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g30685b3063a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0685b3063a_0_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1" name="Google Shape;491;g30685b3063a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7" name="Google Shape;56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4" name="Google Shape;594;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5" name="Google Shape;61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4" name="Google Shape;62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114d52450e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g3114d52450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3" name="Google Shape;64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0" name="Google Shape;65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5" name="Google Shape;65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4" name="Google Shape;66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5" name="Google Shape;68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5" name="Google Shape;69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08c7719696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5" name="Google Shape;705;g308c7719696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25" name="Google Shape;725;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726" name="Google Shape;726;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b="0" i="0" lang="ar-MA" sz="1400" u="none" cap="none" strike="noStrike">
                <a:solidFill>
                  <a:schemeClr val="dk1"/>
                </a:solidFill>
                <a:latin typeface="Calibri"/>
                <a:ea typeface="Calibri"/>
                <a:cs typeface="Calibri"/>
                <a:sym typeface="Calibri"/>
              </a:rPr>
              <a:t>‹#›</a:t>
            </a:fld>
            <a:endParaRPr b="0" i="0" sz="14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1" name="Google Shape;74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9" name="Google Shape;749;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0" name="Google Shape;750;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8" name="Google Shape;75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5" name="Google Shape;78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2" name="Google Shape;79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2" name="Google Shape;81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3" name="Google Shape;823;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8" name="Google Shape;828;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9" name="Google Shape;85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0" name="Google Shape;87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3" name="Google Shape;88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2" name="Google Shape;892;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3078e430e07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4" name="Google Shape;904;g3078e430e0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2" name="Google Shape;91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0" name="Google Shape;92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8" name="Google Shape;92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9" name="Google Shape;939;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8" name="Google Shape;94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7" name="Google Shape;95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8" name="Google Shape;96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7" name="Google Shape;977;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4" name="Google Shape;98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5" name="Google Shape;99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1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6" name="Google Shape;1006;p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6" name="Google Shape;101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9" name="Google Shape;1029;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4" name="Google Shape;1034;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1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2" name="Google Shape;1042;p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1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9" name="Google Shape;1049;p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p1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7" name="Google Shape;1057;p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1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5" name="Google Shape;1065;p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p1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3" name="Google Shape;1073;p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 Id="rId3" Type="http://schemas.openxmlformats.org/officeDocument/2006/relationships/image" Target="../media/image10.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 Id="rId3"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 Id="rId3"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7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7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gif"/><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7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gif"/><Relationship Id="rId3"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21" name="Shape 21"/>
        <p:cNvGrpSpPr/>
        <p:nvPr/>
      </p:nvGrpSpPr>
      <p:grpSpPr>
        <a:xfrm>
          <a:off x="0" y="0"/>
          <a:ext cx="0" cy="0"/>
          <a:chOff x="0" y="0"/>
          <a:chExt cx="0" cy="0"/>
        </a:xfrm>
      </p:grpSpPr>
      <p:sp>
        <p:nvSpPr>
          <p:cNvPr id="22" name="Google Shape;22;p124"/>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23" name="Google Shape;23;p124"/>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24" name="Google Shape;24;p124"/>
          <p:cNvSpPr/>
          <p:nvPr/>
        </p:nvSpPr>
        <p:spPr>
          <a:xfrm>
            <a:off x="1593283" y="1662544"/>
            <a:ext cx="8950037" cy="4172319"/>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nvGrpSpPr>
          <p:cNvPr id="25" name="Google Shape;25;p124"/>
          <p:cNvGrpSpPr/>
          <p:nvPr/>
        </p:nvGrpSpPr>
        <p:grpSpPr>
          <a:xfrm>
            <a:off x="1727870" y="1914415"/>
            <a:ext cx="8585152" cy="548005"/>
            <a:chOff x="2156845" y="1060636"/>
            <a:chExt cx="5246201" cy="411004"/>
          </a:xfrm>
        </p:grpSpPr>
        <p:sp>
          <p:nvSpPr>
            <p:cNvPr id="26" name="Google Shape;26;p124"/>
            <p:cNvSpPr/>
            <p:nvPr/>
          </p:nvSpPr>
          <p:spPr>
            <a:xfrm>
              <a:off x="2156845" y="1060636"/>
              <a:ext cx="5246201" cy="411004"/>
            </a:xfrm>
            <a:custGeom>
              <a:rect b="b" l="l" r="r" t="t"/>
              <a:pathLst>
                <a:path extrusionOk="0" h="120000" w="12000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27" name="Google Shape;27;p124"/>
            <p:cNvSpPr/>
            <p:nvPr/>
          </p:nvSpPr>
          <p:spPr>
            <a:xfrm>
              <a:off x="2173655" y="1071289"/>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8" name="Google Shape;28;p124"/>
            <p:cNvSpPr/>
            <p:nvPr/>
          </p:nvSpPr>
          <p:spPr>
            <a:xfrm>
              <a:off x="7029051" y="1128589"/>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29" name="Google Shape;29;p124"/>
          <p:cNvSpPr/>
          <p:nvPr/>
        </p:nvSpPr>
        <p:spPr>
          <a:xfrm>
            <a:off x="1727871" y="2740793"/>
            <a:ext cx="8585151" cy="548005"/>
          </a:xfrm>
          <a:custGeom>
            <a:rect b="b" l="l" r="r" t="t"/>
            <a:pathLst>
              <a:path extrusionOk="0" h="120000" w="12000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grpSp>
        <p:nvGrpSpPr>
          <p:cNvPr id="30" name="Google Shape;30;p124"/>
          <p:cNvGrpSpPr/>
          <p:nvPr/>
        </p:nvGrpSpPr>
        <p:grpSpPr>
          <a:xfrm>
            <a:off x="1727870" y="3567172"/>
            <a:ext cx="8585152" cy="548005"/>
            <a:chOff x="2156845" y="1060636"/>
            <a:chExt cx="5230662" cy="411004"/>
          </a:xfrm>
        </p:grpSpPr>
        <p:sp>
          <p:nvSpPr>
            <p:cNvPr id="31" name="Google Shape;31;p124"/>
            <p:cNvSpPr/>
            <p:nvPr/>
          </p:nvSpPr>
          <p:spPr>
            <a:xfrm>
              <a:off x="2156845" y="1060636"/>
              <a:ext cx="5230662" cy="411004"/>
            </a:xfrm>
            <a:custGeom>
              <a:rect b="b" l="l" r="r" t="t"/>
              <a:pathLst>
                <a:path extrusionOk="0" h="120000" w="12000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2" name="Google Shape;32;p124"/>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3" name="Google Shape;33;p124"/>
            <p:cNvSpPr/>
            <p:nvPr/>
          </p:nvSpPr>
          <p:spPr>
            <a:xfrm>
              <a:off x="7022854" y="112589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34" name="Google Shape;34;p124"/>
          <p:cNvGrpSpPr/>
          <p:nvPr/>
        </p:nvGrpSpPr>
        <p:grpSpPr>
          <a:xfrm>
            <a:off x="1727870" y="5111865"/>
            <a:ext cx="8557644" cy="548008"/>
            <a:chOff x="2181743" y="1049983"/>
            <a:chExt cx="5221155" cy="411004"/>
          </a:xfrm>
        </p:grpSpPr>
        <p:sp>
          <p:nvSpPr>
            <p:cNvPr id="35" name="Google Shape;35;p124"/>
            <p:cNvSpPr/>
            <p:nvPr/>
          </p:nvSpPr>
          <p:spPr>
            <a:xfrm>
              <a:off x="2181743" y="1049983"/>
              <a:ext cx="5221155" cy="411004"/>
            </a:xfrm>
            <a:custGeom>
              <a:rect b="b" l="l" r="r" t="t"/>
              <a:pathLst>
                <a:path extrusionOk="0" h="120000" w="12000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6" name="Google Shape;36;p124"/>
            <p:cNvSpPr/>
            <p:nvPr/>
          </p:nvSpPr>
          <p:spPr>
            <a:xfrm>
              <a:off x="7071105" y="1107283"/>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67" u="none" cap="none" strike="noStrike">
                <a:solidFill>
                  <a:srgbClr val="000000"/>
                </a:solidFill>
                <a:latin typeface="Calibri"/>
                <a:ea typeface="Calibri"/>
                <a:cs typeface="Calibri"/>
                <a:sym typeface="Calibri"/>
              </a:endParaRPr>
            </a:p>
          </p:txBody>
        </p:sp>
      </p:grpSp>
      <p:sp>
        <p:nvSpPr>
          <p:cNvPr id="37" name="Google Shape;37;p124"/>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8" name="Google Shape;38;p124"/>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9" name="Google Shape;39;p124"/>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grpSp>
        <p:nvGrpSpPr>
          <p:cNvPr id="40" name="Google Shape;40;p124"/>
          <p:cNvGrpSpPr/>
          <p:nvPr/>
        </p:nvGrpSpPr>
        <p:grpSpPr>
          <a:xfrm>
            <a:off x="1755378" y="4326602"/>
            <a:ext cx="8557643" cy="548005"/>
            <a:chOff x="2156845" y="1060636"/>
            <a:chExt cx="5213902" cy="411004"/>
          </a:xfrm>
        </p:grpSpPr>
        <p:sp>
          <p:nvSpPr>
            <p:cNvPr id="41" name="Google Shape;41;p124"/>
            <p:cNvSpPr/>
            <p:nvPr/>
          </p:nvSpPr>
          <p:spPr>
            <a:xfrm>
              <a:off x="2156845" y="1060636"/>
              <a:ext cx="5213902" cy="411004"/>
            </a:xfrm>
            <a:custGeom>
              <a:rect b="b" l="l" r="r" t="t"/>
              <a:pathLst>
                <a:path extrusionOk="0" h="120000" w="12000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42" name="Google Shape;42;p124"/>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3" name="Google Shape;43;p124"/>
            <p:cNvSpPr/>
            <p:nvPr/>
          </p:nvSpPr>
          <p:spPr>
            <a:xfrm>
              <a:off x="7022244" y="111347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44" name="Google Shape;44;p124"/>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5" name="Google Shape;45;p124"/>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6" name="Google Shape;46;p124"/>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7" name="Google Shape;47;p124"/>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8" name="Google Shape;48;p124"/>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9" name="Google Shape;49;p124"/>
          <p:cNvSpPr/>
          <p:nvPr/>
        </p:nvSpPr>
        <p:spPr>
          <a:xfrm>
            <a:off x="1750744" y="5096672"/>
            <a:ext cx="639616"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50" name="Google Shape;50;p124"/>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1" name="Google Shape;51;p124"/>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2" name="Google Shape;52;p124"/>
          <p:cNvSpPr/>
          <p:nvPr/>
        </p:nvSpPr>
        <p:spPr>
          <a:xfrm>
            <a:off x="9772907" y="2801706"/>
            <a:ext cx="395203" cy="395203"/>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53" name="Google Shape;53;p124"/>
          <p:cNvSpPr/>
          <p:nvPr/>
        </p:nvSpPr>
        <p:spPr>
          <a:xfrm>
            <a:off x="1740097" y="2744359"/>
            <a:ext cx="637722"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54" name="Shape 54"/>
        <p:cNvGrpSpPr/>
        <p:nvPr/>
      </p:nvGrpSpPr>
      <p:grpSpPr>
        <a:xfrm>
          <a:off x="0" y="0"/>
          <a:ext cx="0" cy="0"/>
          <a:chOff x="0" y="0"/>
          <a:chExt cx="0" cy="0"/>
        </a:xfrm>
      </p:grpSpPr>
      <p:grpSp>
        <p:nvGrpSpPr>
          <p:cNvPr id="55" name="Google Shape;55;p125"/>
          <p:cNvGrpSpPr/>
          <p:nvPr/>
        </p:nvGrpSpPr>
        <p:grpSpPr>
          <a:xfrm>
            <a:off x="812158" y="844906"/>
            <a:ext cx="10567685" cy="5198169"/>
            <a:chOff x="2184399" y="1402024"/>
            <a:chExt cx="7823200" cy="4942038"/>
          </a:xfrm>
        </p:grpSpPr>
        <p:sp>
          <p:nvSpPr>
            <p:cNvPr id="56" name="Google Shape;56;p125"/>
            <p:cNvSpPr/>
            <p:nvPr/>
          </p:nvSpPr>
          <p:spPr>
            <a:xfrm>
              <a:off x="2184399" y="1402024"/>
              <a:ext cx="7823200" cy="4942038"/>
            </a:xfrm>
            <a:prstGeom prst="roundRect">
              <a:avLst>
                <a:gd fmla="val 2665" name="adj"/>
              </a:avLst>
            </a:prstGeom>
            <a:solidFill>
              <a:srgbClr val="F19D19"/>
            </a:solidFill>
            <a:ln cap="flat" cmpd="sng" w="25400">
              <a:solidFill>
                <a:srgbClr val="F19D19"/>
              </a:solidFill>
              <a:prstDash val="solid"/>
              <a:round/>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7" name="Google Shape;57;p12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58" name="Google Shape;58;p125"/>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 name="Google Shape;59;p125"/>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60" name="Google Shape;60;p125"/>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61" name="Google Shape;61;p125"/>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62" name="Google Shape;62;p125"/>
          <p:cNvSpPr txBox="1"/>
          <p:nvPr>
            <p:ph idx="1" type="body"/>
          </p:nvPr>
        </p:nvSpPr>
        <p:spPr>
          <a:xfrm>
            <a:off x="8686801" y="5236960"/>
            <a:ext cx="15987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63" name="Shape 63"/>
        <p:cNvGrpSpPr/>
        <p:nvPr/>
      </p:nvGrpSpPr>
      <p:grpSpPr>
        <a:xfrm>
          <a:off x="0" y="0"/>
          <a:ext cx="0" cy="0"/>
          <a:chOff x="0" y="0"/>
          <a:chExt cx="0" cy="0"/>
        </a:xfrm>
      </p:grpSpPr>
      <p:grpSp>
        <p:nvGrpSpPr>
          <p:cNvPr id="64" name="Google Shape;64;p126"/>
          <p:cNvGrpSpPr/>
          <p:nvPr/>
        </p:nvGrpSpPr>
        <p:grpSpPr>
          <a:xfrm>
            <a:off x="0" y="1"/>
            <a:ext cx="12192000" cy="6858001"/>
            <a:chOff x="0" y="0"/>
            <a:chExt cx="13716000" cy="10287000"/>
          </a:xfrm>
        </p:grpSpPr>
        <p:sp>
          <p:nvSpPr>
            <p:cNvPr id="65" name="Google Shape;65;p12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6" name="Google Shape;66;p1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7" name="Google Shape;67;p1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68" name="Google Shape;68;p12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2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0" name="Google Shape;70;p12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71" name="Google Shape;71;p126"/>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2" name="Shape 7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حديث غير رسمي">
  <p:cSld name="حديث غير رسمي">
    <p:spTree>
      <p:nvGrpSpPr>
        <p:cNvPr id="73" name="Shape 73"/>
        <p:cNvGrpSpPr/>
        <p:nvPr/>
      </p:nvGrpSpPr>
      <p:grpSpPr>
        <a:xfrm>
          <a:off x="0" y="0"/>
          <a:ext cx="0" cy="0"/>
          <a:chOff x="0" y="0"/>
          <a:chExt cx="0" cy="0"/>
        </a:xfrm>
      </p:grpSpPr>
      <p:grpSp>
        <p:nvGrpSpPr>
          <p:cNvPr id="74" name="Google Shape;74;p128"/>
          <p:cNvGrpSpPr/>
          <p:nvPr/>
        </p:nvGrpSpPr>
        <p:grpSpPr>
          <a:xfrm>
            <a:off x="4932835" y="1459304"/>
            <a:ext cx="6054377" cy="3711725"/>
            <a:chOff x="1715066" y="1103461"/>
            <a:chExt cx="5717724" cy="3124203"/>
          </a:xfrm>
        </p:grpSpPr>
        <p:sp>
          <p:nvSpPr>
            <p:cNvPr id="75" name="Google Shape;75;p12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 name="Google Shape;76;p12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77" name="Google Shape;77;p128"/>
          <p:cNvSpPr txBox="1"/>
          <p:nvPr/>
        </p:nvSpPr>
        <p:spPr>
          <a:xfrm>
            <a:off x="5025419" y="1993162"/>
            <a:ext cx="5985399" cy="99931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5400"/>
              <a:buFont typeface="Arial"/>
              <a:buNone/>
            </a:pPr>
            <a:r>
              <a:rPr b="1" i="0" lang="ar-MA" sz="5400" u="none" cap="none" strike="noStrike">
                <a:solidFill>
                  <a:srgbClr val="F19D19"/>
                </a:solidFill>
                <a:latin typeface="Calibri"/>
                <a:ea typeface="Calibri"/>
                <a:cs typeface="Calibri"/>
                <a:sym typeface="Calibri"/>
              </a:rPr>
              <a:t>حديث غير رسمي</a:t>
            </a:r>
            <a:endParaRPr b="1" i="0" sz="5400" u="none" cap="none" strike="noStrike">
              <a:solidFill>
                <a:srgbClr val="F19D19"/>
              </a:solidFill>
              <a:latin typeface="Calibri"/>
              <a:ea typeface="Calibri"/>
              <a:cs typeface="Calibri"/>
              <a:sym typeface="Calibri"/>
            </a:endParaRPr>
          </a:p>
        </p:txBody>
      </p:sp>
      <p:sp>
        <p:nvSpPr>
          <p:cNvPr id="78" name="Google Shape;78;p128"/>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28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i="1" sz="2000">
                <a:latin typeface="Calibri"/>
                <a:ea typeface="Calibri"/>
                <a:cs typeface="Calibri"/>
                <a:sym typeface="Calibri"/>
              </a:defRPr>
            </a:lvl2pPr>
            <a:lvl3pPr indent="-228600" lvl="2" marL="1371600" algn="l">
              <a:lnSpc>
                <a:spcPct val="90000"/>
              </a:lnSpc>
              <a:spcBef>
                <a:spcPts val="500"/>
              </a:spcBef>
              <a:spcAft>
                <a:spcPts val="0"/>
              </a:spcAft>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SzPts val="1800"/>
              <a:buNone/>
              <a:defRPr i="1" sz="2000">
                <a:latin typeface="Calibri"/>
                <a:ea typeface="Calibri"/>
                <a:cs typeface="Calibri"/>
                <a:sym typeface="Calibri"/>
              </a:defRPr>
            </a:lvl4pPr>
            <a:lvl5pPr indent="-228600" lvl="4" marL="2286000" algn="l">
              <a:lnSpc>
                <a:spcPct val="90000"/>
              </a:lnSpc>
              <a:spcBef>
                <a:spcPts val="500"/>
              </a:spcBef>
              <a:spcAft>
                <a:spcPts val="0"/>
              </a:spcAft>
              <a:buSzPts val="1800"/>
              <a:buNone/>
              <a:defRPr i="1"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id="79" name="Google Shape;79;p128"/>
          <p:cNvPicPr preferRelativeResize="0"/>
          <p:nvPr/>
        </p:nvPicPr>
        <p:blipFill rotWithShape="1">
          <a:blip r:embed="rId2">
            <a:alphaModFix/>
          </a:blip>
          <a:srcRect b="40889" l="0" r="0" t="0"/>
          <a:stretch/>
        </p:blipFill>
        <p:spPr>
          <a:xfrm>
            <a:off x="902886" y="2065568"/>
            <a:ext cx="3021413" cy="3298301"/>
          </a:xfrm>
          <a:prstGeom prst="rect">
            <a:avLst/>
          </a:prstGeom>
          <a:noFill/>
          <a:ln>
            <a:noFill/>
          </a:ln>
        </p:spPr>
      </p:pic>
      <p:sp>
        <p:nvSpPr>
          <p:cNvPr id="80" name="Google Shape;80;p128"/>
          <p:cNvSpPr/>
          <p:nvPr/>
        </p:nvSpPr>
        <p:spPr>
          <a:xfrm>
            <a:off x="20192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81" name="Google Shape;81;p128"/>
          <p:cNvSpPr/>
          <p:nvPr/>
        </p:nvSpPr>
        <p:spPr>
          <a:xfrm rot="220151">
            <a:off x="22935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قابل للتعديل">
  <p:cSld name="قابل للتعديل">
    <p:spTree>
      <p:nvGrpSpPr>
        <p:cNvPr id="82" name="Shape 82"/>
        <p:cNvGrpSpPr/>
        <p:nvPr/>
      </p:nvGrpSpPr>
      <p:grpSpPr>
        <a:xfrm>
          <a:off x="0" y="0"/>
          <a:ext cx="0" cy="0"/>
          <a:chOff x="0" y="0"/>
          <a:chExt cx="0" cy="0"/>
        </a:xfrm>
      </p:grpSpPr>
      <p:grpSp>
        <p:nvGrpSpPr>
          <p:cNvPr id="83" name="Google Shape;83;p129"/>
          <p:cNvGrpSpPr/>
          <p:nvPr/>
        </p:nvGrpSpPr>
        <p:grpSpPr>
          <a:xfrm>
            <a:off x="4932835" y="1459304"/>
            <a:ext cx="6054377" cy="3711725"/>
            <a:chOff x="1715066" y="1103461"/>
            <a:chExt cx="5717724" cy="3124203"/>
          </a:xfrm>
        </p:grpSpPr>
        <p:sp>
          <p:nvSpPr>
            <p:cNvPr id="84" name="Google Shape;84;p129"/>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 name="Google Shape;85;p129"/>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86" name="Google Shape;86;p12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28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i="1" sz="2000">
                <a:latin typeface="Calibri"/>
                <a:ea typeface="Calibri"/>
                <a:cs typeface="Calibri"/>
                <a:sym typeface="Calibri"/>
              </a:defRPr>
            </a:lvl2pPr>
            <a:lvl3pPr indent="-228600" lvl="2" marL="1371600" algn="l">
              <a:lnSpc>
                <a:spcPct val="90000"/>
              </a:lnSpc>
              <a:spcBef>
                <a:spcPts val="500"/>
              </a:spcBef>
              <a:spcAft>
                <a:spcPts val="0"/>
              </a:spcAft>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SzPts val="1800"/>
              <a:buNone/>
              <a:defRPr i="1" sz="2000">
                <a:latin typeface="Calibri"/>
                <a:ea typeface="Calibri"/>
                <a:cs typeface="Calibri"/>
                <a:sym typeface="Calibri"/>
              </a:defRPr>
            </a:lvl4pPr>
            <a:lvl5pPr indent="-228600" lvl="4" marL="2286000" algn="l">
              <a:lnSpc>
                <a:spcPct val="90000"/>
              </a:lnSpc>
              <a:spcBef>
                <a:spcPts val="500"/>
              </a:spcBef>
              <a:spcAft>
                <a:spcPts val="0"/>
              </a:spcAft>
              <a:buSzPts val="1800"/>
              <a:buNone/>
              <a:defRPr i="1"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87" name="Google Shape;87;p12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SzPts val="28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SzPts val="2400"/>
              <a:buNone/>
              <a:defRPr i="1" sz="2000">
                <a:latin typeface="Calibri"/>
                <a:ea typeface="Calibri"/>
                <a:cs typeface="Calibri"/>
                <a:sym typeface="Calibri"/>
              </a:defRPr>
            </a:lvl2pPr>
            <a:lvl3pPr indent="-228600" lvl="2" marL="1371600" algn="l">
              <a:lnSpc>
                <a:spcPct val="90000"/>
              </a:lnSpc>
              <a:spcBef>
                <a:spcPts val="500"/>
              </a:spcBef>
              <a:spcAft>
                <a:spcPts val="0"/>
              </a:spcAft>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SzPts val="1800"/>
              <a:buNone/>
              <a:defRPr i="1" sz="2000">
                <a:latin typeface="Calibri"/>
                <a:ea typeface="Calibri"/>
                <a:cs typeface="Calibri"/>
                <a:sym typeface="Calibri"/>
              </a:defRPr>
            </a:lvl4pPr>
            <a:lvl5pPr indent="-228600" lvl="4" marL="2286000" algn="l">
              <a:lnSpc>
                <a:spcPct val="90000"/>
              </a:lnSpc>
              <a:spcBef>
                <a:spcPts val="500"/>
              </a:spcBef>
              <a:spcAft>
                <a:spcPts val="0"/>
              </a:spcAft>
              <a:buSzPts val="1800"/>
              <a:buNone/>
              <a:defRPr i="1"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88" name="Shape 88"/>
        <p:cNvGrpSpPr/>
        <p:nvPr/>
      </p:nvGrpSpPr>
      <p:grpSpPr>
        <a:xfrm>
          <a:off x="0" y="0"/>
          <a:ext cx="0" cy="0"/>
          <a:chOff x="0" y="0"/>
          <a:chExt cx="0" cy="0"/>
        </a:xfrm>
      </p:grpSpPr>
      <p:grpSp>
        <p:nvGrpSpPr>
          <p:cNvPr id="89" name="Google Shape;89;p130"/>
          <p:cNvGrpSpPr/>
          <p:nvPr/>
        </p:nvGrpSpPr>
        <p:grpSpPr>
          <a:xfrm>
            <a:off x="812159" y="829917"/>
            <a:ext cx="10567685" cy="5198169"/>
            <a:chOff x="2184400" y="1402025"/>
            <a:chExt cx="7823200" cy="4942038"/>
          </a:xfrm>
        </p:grpSpPr>
        <p:sp>
          <p:nvSpPr>
            <p:cNvPr id="90" name="Google Shape;90;p130"/>
            <p:cNvSpPr/>
            <p:nvPr/>
          </p:nvSpPr>
          <p:spPr>
            <a:xfrm>
              <a:off x="2184400" y="1402025"/>
              <a:ext cx="7823200" cy="4942038"/>
            </a:xfrm>
            <a:prstGeom prst="roundRect">
              <a:avLst>
                <a:gd fmla="val 2665" name="adj"/>
              </a:avLst>
            </a:prstGeom>
            <a:solidFill>
              <a:srgbClr val="0F9ED5"/>
            </a:solidFill>
            <a:ln cap="flat" cmpd="sng" w="25400">
              <a:solidFill>
                <a:srgbClr val="0F9ED5"/>
              </a:solidFill>
              <a:prstDash val="solid"/>
              <a:round/>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1" name="Google Shape;91;p13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sp>
        <p:nvSpPr>
          <p:cNvPr id="92" name="Google Shape;92;p130"/>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93" name="Google Shape;93;p130"/>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94" name="Google Shape;94;p130"/>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95" name="Shape 95"/>
        <p:cNvGrpSpPr/>
        <p:nvPr/>
      </p:nvGrpSpPr>
      <p:grpSpPr>
        <a:xfrm>
          <a:off x="0" y="0"/>
          <a:ext cx="0" cy="0"/>
          <a:chOff x="0" y="0"/>
          <a:chExt cx="0" cy="0"/>
        </a:xfrm>
      </p:grpSpPr>
      <p:grpSp>
        <p:nvGrpSpPr>
          <p:cNvPr id="96" name="Google Shape;96;p131"/>
          <p:cNvGrpSpPr/>
          <p:nvPr/>
        </p:nvGrpSpPr>
        <p:grpSpPr>
          <a:xfrm>
            <a:off x="812159" y="829917"/>
            <a:ext cx="10567685" cy="5198169"/>
            <a:chOff x="2184400" y="1402025"/>
            <a:chExt cx="7823200" cy="4942038"/>
          </a:xfrm>
        </p:grpSpPr>
        <p:sp>
          <p:nvSpPr>
            <p:cNvPr id="97" name="Google Shape;97;p131"/>
            <p:cNvSpPr/>
            <p:nvPr/>
          </p:nvSpPr>
          <p:spPr>
            <a:xfrm>
              <a:off x="2184400" y="1402025"/>
              <a:ext cx="7823200" cy="4942038"/>
            </a:xfrm>
            <a:prstGeom prst="roundRect">
              <a:avLst>
                <a:gd fmla="val 2665" name="adj"/>
              </a:avLst>
            </a:prstGeom>
            <a:solidFill>
              <a:srgbClr val="0070C0"/>
            </a:solidFill>
            <a:ln cap="flat" cmpd="sng" w="25400">
              <a:solidFill>
                <a:srgbClr val="0070C0"/>
              </a:solidFill>
              <a:prstDash val="solid"/>
              <a:round/>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8" name="Google Shape;98;p13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0070C0"/>
                </a:solidFill>
                <a:latin typeface="Calibri"/>
                <a:ea typeface="Calibri"/>
                <a:cs typeface="Calibri"/>
                <a:sym typeface="Calibri"/>
              </a:endParaRPr>
            </a:p>
          </p:txBody>
        </p:sp>
      </p:grpSp>
      <p:sp>
        <p:nvSpPr>
          <p:cNvPr id="99" name="Google Shape;99;p131"/>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0" name="Google Shape;100;p13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Une image contenant habits, Dessin d’enfant, table, meubles&#10;&#10;Le contenu généré par l’IA peut être incorrect." id="101" name="Google Shape;101;p131"/>
          <p:cNvPicPr preferRelativeResize="0"/>
          <p:nvPr/>
        </p:nvPicPr>
        <p:blipFill rotWithShape="1">
          <a:blip r:embed="rId3">
            <a:alphaModFix/>
          </a:blip>
          <a:srcRect b="0" l="0" r="0" t="0"/>
          <a:stretch/>
        </p:blipFill>
        <p:spPr>
          <a:xfrm>
            <a:off x="5214148" y="1642070"/>
            <a:ext cx="2149140" cy="2149140"/>
          </a:xfrm>
          <a:prstGeom prst="rect">
            <a:avLst/>
          </a:prstGeom>
          <a:noFill/>
          <a:ln>
            <a:noFill/>
          </a:ln>
        </p:spPr>
      </p:pic>
      <p:sp>
        <p:nvSpPr>
          <p:cNvPr id="102" name="Google Shape;102;p131"/>
          <p:cNvSpPr/>
          <p:nvPr/>
        </p:nvSpPr>
        <p:spPr>
          <a:xfrm>
            <a:off x="5455920" y="1269999"/>
            <a:ext cx="1097280" cy="615263"/>
          </a:xfrm>
          <a:prstGeom prst="cloudCallout">
            <a:avLst>
              <a:gd fmla="val -22817" name="adj1"/>
              <a:gd fmla="val 83298" name="adj2"/>
            </a:avLst>
          </a:prstGeom>
          <a:solidFill>
            <a:srgbClr val="F9F1DC"/>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ar-MA" sz="1300" u="none" cap="none" strike="noStrike">
                <a:solidFill>
                  <a:schemeClr val="dk1"/>
                </a:solidFill>
                <a:latin typeface="Arial"/>
                <a:ea typeface="Arial"/>
                <a:cs typeface="Arial"/>
                <a:sym typeface="Arial"/>
              </a:rPr>
              <a:t>تساءلت ما إذا...</a:t>
            </a:r>
            <a:endParaRPr b="1" i="0" sz="13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03" name="Shape 103"/>
        <p:cNvGrpSpPr/>
        <p:nvPr/>
      </p:nvGrpSpPr>
      <p:grpSpPr>
        <a:xfrm>
          <a:off x="0" y="0"/>
          <a:ext cx="0" cy="0"/>
          <a:chOff x="0" y="0"/>
          <a:chExt cx="0" cy="0"/>
        </a:xfrm>
      </p:grpSpPr>
      <p:grpSp>
        <p:nvGrpSpPr>
          <p:cNvPr id="104" name="Google Shape;104;p132"/>
          <p:cNvGrpSpPr/>
          <p:nvPr/>
        </p:nvGrpSpPr>
        <p:grpSpPr>
          <a:xfrm>
            <a:off x="0" y="1"/>
            <a:ext cx="12192000" cy="6858001"/>
            <a:chOff x="0" y="0"/>
            <a:chExt cx="13716000" cy="10287000"/>
          </a:xfrm>
        </p:grpSpPr>
        <p:sp>
          <p:nvSpPr>
            <p:cNvPr id="105" name="Google Shape;105;p132"/>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6" name="Google Shape;106;p13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7" name="Google Shape;107;p13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08" name="Google Shape;108;p132"/>
          <p:cNvPicPr preferRelativeResize="0"/>
          <p:nvPr/>
        </p:nvPicPr>
        <p:blipFill rotWithShape="1">
          <a:blip r:embed="rId2">
            <a:alphaModFix/>
          </a:blip>
          <a:srcRect b="0" l="0" r="0" t="0"/>
          <a:stretch/>
        </p:blipFill>
        <p:spPr>
          <a:xfrm>
            <a:off x="180512" y="603261"/>
            <a:ext cx="501290" cy="468000"/>
          </a:xfrm>
          <a:prstGeom prst="rect">
            <a:avLst/>
          </a:prstGeom>
          <a:noFill/>
          <a:ln>
            <a:noFill/>
          </a:ln>
          <a:effectLst>
            <a:outerShdw blurRad="50800" rotWithShape="0" algn="tl" dir="2700000" dist="38100">
              <a:srgbClr val="000000">
                <a:alpha val="41568"/>
              </a:srgbClr>
            </a:outerShdw>
          </a:effectLst>
        </p:spPr>
      </p:pic>
      <p:sp>
        <p:nvSpPr>
          <p:cNvPr id="109" name="Google Shape;109;p13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110" name="Google Shape;110;p132"/>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111" name="Google Shape;111;p132"/>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32"/>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113" name="Shape 113"/>
        <p:cNvGrpSpPr/>
        <p:nvPr/>
      </p:nvGrpSpPr>
      <p:grpSpPr>
        <a:xfrm>
          <a:off x="0" y="0"/>
          <a:ext cx="0" cy="0"/>
          <a:chOff x="0" y="0"/>
          <a:chExt cx="0" cy="0"/>
        </a:xfrm>
      </p:grpSpPr>
      <p:grpSp>
        <p:nvGrpSpPr>
          <p:cNvPr id="114" name="Google Shape;114;p133"/>
          <p:cNvGrpSpPr/>
          <p:nvPr/>
        </p:nvGrpSpPr>
        <p:grpSpPr>
          <a:xfrm>
            <a:off x="812159" y="829917"/>
            <a:ext cx="10567685" cy="5198169"/>
            <a:chOff x="2184400" y="1402025"/>
            <a:chExt cx="7823200" cy="4942038"/>
          </a:xfrm>
        </p:grpSpPr>
        <p:sp>
          <p:nvSpPr>
            <p:cNvPr id="115" name="Google Shape;115;p133"/>
            <p:cNvSpPr/>
            <p:nvPr/>
          </p:nvSpPr>
          <p:spPr>
            <a:xfrm>
              <a:off x="2184400" y="1402025"/>
              <a:ext cx="7823200" cy="4942038"/>
            </a:xfrm>
            <a:prstGeom prst="roundRect">
              <a:avLst>
                <a:gd fmla="val 2665" name="adj"/>
              </a:avLst>
            </a:prstGeom>
            <a:solidFill>
              <a:srgbClr val="8BC145"/>
            </a:solidFill>
            <a:ln cap="flat" cmpd="sng" w="25400">
              <a:solidFill>
                <a:srgbClr val="8BC145"/>
              </a:solidFill>
              <a:prstDash val="solid"/>
              <a:round/>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6" name="Google Shape;116;p13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الممارسة المستقلة</a:t>
              </a:r>
              <a:endParaRPr b="1" i="0" sz="4400" u="none" cap="none" strike="noStrike">
                <a:solidFill>
                  <a:srgbClr val="8BC145"/>
                </a:solidFill>
                <a:latin typeface="Calibri"/>
                <a:ea typeface="Calibri"/>
                <a:cs typeface="Calibri"/>
                <a:sym typeface="Calibri"/>
              </a:endParaRPr>
            </a:p>
          </p:txBody>
        </p:sp>
      </p:grpSp>
      <p:sp>
        <p:nvSpPr>
          <p:cNvPr id="117" name="Google Shape;117;p133"/>
          <p:cNvSpPr/>
          <p:nvPr/>
        </p:nvSpPr>
        <p:spPr>
          <a:xfrm>
            <a:off x="10366088" y="5002108"/>
            <a:ext cx="649878" cy="649879"/>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118" name="Google Shape;118;p13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119" name="Google Shape;119;p133"/>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20" name="Shape 120"/>
        <p:cNvGrpSpPr/>
        <p:nvPr/>
      </p:nvGrpSpPr>
      <p:grpSpPr>
        <a:xfrm>
          <a:off x="0" y="0"/>
          <a:ext cx="0" cy="0"/>
          <a:chOff x="0" y="0"/>
          <a:chExt cx="0" cy="0"/>
        </a:xfrm>
      </p:grpSpPr>
      <p:grpSp>
        <p:nvGrpSpPr>
          <p:cNvPr id="121" name="Google Shape;121;p134"/>
          <p:cNvGrpSpPr/>
          <p:nvPr/>
        </p:nvGrpSpPr>
        <p:grpSpPr>
          <a:xfrm>
            <a:off x="0" y="1"/>
            <a:ext cx="12192000" cy="6858001"/>
            <a:chOff x="0" y="0"/>
            <a:chExt cx="13716000" cy="10287000"/>
          </a:xfrm>
        </p:grpSpPr>
        <p:sp>
          <p:nvSpPr>
            <p:cNvPr id="122" name="Google Shape;122;p134"/>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3" name="Google Shape;123;p13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4" name="Google Shape;124;p13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25" name="Google Shape;125;p134"/>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26" name="Google Shape;126;p13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3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28" name="Google Shape;128;p13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129" name="Google Shape;129;p134"/>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30" name="Shape 130"/>
        <p:cNvGrpSpPr/>
        <p:nvPr/>
      </p:nvGrpSpPr>
      <p:grpSpPr>
        <a:xfrm>
          <a:off x="0" y="0"/>
          <a:ext cx="0" cy="0"/>
          <a:chOff x="0" y="0"/>
          <a:chExt cx="0" cy="0"/>
        </a:xfrm>
      </p:grpSpPr>
      <p:grpSp>
        <p:nvGrpSpPr>
          <p:cNvPr id="131" name="Google Shape;131;p135"/>
          <p:cNvGrpSpPr/>
          <p:nvPr/>
        </p:nvGrpSpPr>
        <p:grpSpPr>
          <a:xfrm>
            <a:off x="812158" y="829917"/>
            <a:ext cx="10567685" cy="5198169"/>
            <a:chOff x="2184400" y="1402025"/>
            <a:chExt cx="7823200" cy="4942038"/>
          </a:xfrm>
        </p:grpSpPr>
        <p:sp>
          <p:nvSpPr>
            <p:cNvPr id="132" name="Google Shape;132;p135"/>
            <p:cNvSpPr/>
            <p:nvPr/>
          </p:nvSpPr>
          <p:spPr>
            <a:xfrm>
              <a:off x="2184400" y="1402025"/>
              <a:ext cx="7823200" cy="4942038"/>
            </a:xfrm>
            <a:prstGeom prst="roundRect">
              <a:avLst>
                <a:gd fmla="val 2665" name="adj"/>
              </a:avLst>
            </a:prstGeom>
            <a:solidFill>
              <a:srgbClr val="C00000"/>
            </a:solidFill>
            <a:ln cap="flat" cmpd="sng" w="25400">
              <a:solidFill>
                <a:srgbClr val="C0000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33" name="Google Shape;133;p13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134" name="Google Shape;134;p135"/>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35" name="Google Shape;135;p135"/>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36" name="Google Shape;136;p135"/>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37" name="Google Shape;137;p135"/>
          <p:cNvGrpSpPr/>
          <p:nvPr/>
        </p:nvGrpSpPr>
        <p:grpSpPr>
          <a:xfrm>
            <a:off x="5759801" y="1118243"/>
            <a:ext cx="670236" cy="588434"/>
            <a:chOff x="277892" y="2283969"/>
            <a:chExt cx="939577" cy="824904"/>
          </a:xfrm>
        </p:grpSpPr>
        <p:sp>
          <p:nvSpPr>
            <p:cNvPr id="138" name="Google Shape;138;p135"/>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5"/>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0" name="Google Shape;140;p135"/>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41" name="Shape 141"/>
        <p:cNvGrpSpPr/>
        <p:nvPr/>
      </p:nvGrpSpPr>
      <p:grpSpPr>
        <a:xfrm>
          <a:off x="0" y="0"/>
          <a:ext cx="0" cy="0"/>
          <a:chOff x="0" y="0"/>
          <a:chExt cx="0" cy="0"/>
        </a:xfrm>
      </p:grpSpPr>
      <p:grpSp>
        <p:nvGrpSpPr>
          <p:cNvPr id="142" name="Google Shape;142;p136"/>
          <p:cNvGrpSpPr/>
          <p:nvPr/>
        </p:nvGrpSpPr>
        <p:grpSpPr>
          <a:xfrm>
            <a:off x="0" y="-1"/>
            <a:ext cx="12192000" cy="6858001"/>
            <a:chOff x="0" y="0"/>
            <a:chExt cx="13716000" cy="10287000"/>
          </a:xfrm>
        </p:grpSpPr>
        <p:sp>
          <p:nvSpPr>
            <p:cNvPr id="143" name="Google Shape;143;p136"/>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4" name="Google Shape;144;p13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5" name="Google Shape;145;p13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46" name="Google Shape;146;p136"/>
          <p:cNvGrpSpPr/>
          <p:nvPr/>
        </p:nvGrpSpPr>
        <p:grpSpPr>
          <a:xfrm>
            <a:off x="11497837" y="144790"/>
            <a:ext cx="565629" cy="524167"/>
            <a:chOff x="277892" y="2283969"/>
            <a:chExt cx="939577" cy="824904"/>
          </a:xfrm>
        </p:grpSpPr>
        <p:sp>
          <p:nvSpPr>
            <p:cNvPr id="147" name="Google Shape;147;p13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9" name="Google Shape;149;p136"/>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50" name="Google Shape;150;p13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3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2" name="Shape 152"/>
        <p:cNvGrpSpPr/>
        <p:nvPr/>
      </p:nvGrpSpPr>
      <p:grpSpPr>
        <a:xfrm>
          <a:off x="0" y="0"/>
          <a:ext cx="0" cy="0"/>
          <a:chOff x="0" y="0"/>
          <a:chExt cx="0" cy="0"/>
        </a:xfrm>
      </p:grpSpPr>
      <p:sp>
        <p:nvSpPr>
          <p:cNvPr id="153" name="Google Shape;153;p11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4" name="Google Shape;154;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7" name="Google Shape;157;p11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 name="Google Shape;158;p11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 name="Google Shape;159;p11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11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 name="Google Shape;161;p11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62" name="Shape 162"/>
        <p:cNvGrpSpPr/>
        <p:nvPr/>
      </p:nvGrpSpPr>
      <p:grpSpPr>
        <a:xfrm>
          <a:off x="0" y="0"/>
          <a:ext cx="0" cy="0"/>
          <a:chOff x="0" y="0"/>
          <a:chExt cx="0" cy="0"/>
        </a:xfrm>
      </p:grpSpPr>
      <p:sp>
        <p:nvSpPr>
          <p:cNvPr id="163" name="Google Shape;163;p1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1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5" name="Google Shape;165;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8" name="Shape 168"/>
        <p:cNvGrpSpPr/>
        <p:nvPr/>
      </p:nvGrpSpPr>
      <p:grpSpPr>
        <a:xfrm>
          <a:off x="0" y="0"/>
          <a:ext cx="0" cy="0"/>
          <a:chOff x="0" y="0"/>
          <a:chExt cx="0" cy="0"/>
        </a:xfrm>
      </p:grpSpPr>
      <p:sp>
        <p:nvSpPr>
          <p:cNvPr id="169" name="Google Shape;169;p1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1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74" name="Shape 174"/>
        <p:cNvGrpSpPr/>
        <p:nvPr/>
      </p:nvGrpSpPr>
      <p:grpSpPr>
        <a:xfrm>
          <a:off x="0" y="0"/>
          <a:ext cx="0" cy="0"/>
          <a:chOff x="0" y="0"/>
          <a:chExt cx="0" cy="0"/>
        </a:xfrm>
      </p:grpSpPr>
      <p:sp>
        <p:nvSpPr>
          <p:cNvPr id="175" name="Google Shape;175;p1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1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7" name="Google Shape;177;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0" name="Shape 180"/>
        <p:cNvGrpSpPr/>
        <p:nvPr/>
      </p:nvGrpSpPr>
      <p:grpSpPr>
        <a:xfrm>
          <a:off x="0" y="0"/>
          <a:ext cx="0" cy="0"/>
          <a:chOff x="0" y="0"/>
          <a:chExt cx="0" cy="0"/>
        </a:xfrm>
      </p:grpSpPr>
      <p:sp>
        <p:nvSpPr>
          <p:cNvPr id="181" name="Google Shape;181;p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1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7" name="Shape 187"/>
        <p:cNvGrpSpPr/>
        <p:nvPr/>
      </p:nvGrpSpPr>
      <p:grpSpPr>
        <a:xfrm>
          <a:off x="0" y="0"/>
          <a:ext cx="0" cy="0"/>
          <a:chOff x="0" y="0"/>
          <a:chExt cx="0" cy="0"/>
        </a:xfrm>
      </p:grpSpPr>
      <p:sp>
        <p:nvSpPr>
          <p:cNvPr id="188" name="Google Shape;188;p1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2" name="Shape 192"/>
        <p:cNvGrpSpPr/>
        <p:nvPr/>
      </p:nvGrpSpPr>
      <p:grpSpPr>
        <a:xfrm>
          <a:off x="0" y="0"/>
          <a:ext cx="0" cy="0"/>
          <a:chOff x="0" y="0"/>
          <a:chExt cx="0" cy="0"/>
        </a:xfrm>
      </p:grpSpPr>
      <p:sp>
        <p:nvSpPr>
          <p:cNvPr id="193" name="Google Shape;193;p1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5" name="Google Shape;195;p1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6" name="Google Shape;196;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5" name="Shape 205"/>
        <p:cNvGrpSpPr/>
        <p:nvPr/>
      </p:nvGrpSpPr>
      <p:grpSpPr>
        <a:xfrm>
          <a:off x="0" y="0"/>
          <a:ext cx="0" cy="0"/>
          <a:chOff x="0" y="0"/>
          <a:chExt cx="0" cy="0"/>
        </a:xfrm>
      </p:grpSpPr>
      <p:sp>
        <p:nvSpPr>
          <p:cNvPr id="206" name="Google Shape;206;p9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07" name="Google Shape;207;p9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8" name="Google Shape;208;p9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9" name="Google Shape;209;p95"/>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 name="Google Shape;210;p95"/>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1" name="Shape 211"/>
        <p:cNvGrpSpPr/>
        <p:nvPr/>
      </p:nvGrpSpPr>
      <p:grpSpPr>
        <a:xfrm>
          <a:off x="0" y="0"/>
          <a:ext cx="0" cy="0"/>
          <a:chOff x="0" y="0"/>
          <a:chExt cx="0" cy="0"/>
        </a:xfrm>
      </p:grpSpPr>
      <p:sp>
        <p:nvSpPr>
          <p:cNvPr id="212" name="Google Shape;212;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215" name="Shape 215"/>
        <p:cNvGrpSpPr/>
        <p:nvPr/>
      </p:nvGrpSpPr>
      <p:grpSpPr>
        <a:xfrm>
          <a:off x="0" y="0"/>
          <a:ext cx="0" cy="0"/>
          <a:chOff x="0" y="0"/>
          <a:chExt cx="0" cy="0"/>
        </a:xfrm>
      </p:grpSpPr>
      <p:sp>
        <p:nvSpPr>
          <p:cNvPr id="216" name="Google Shape;216;p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7" name="Google Shape;217;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grpSp>
        <p:nvGrpSpPr>
          <p:cNvPr id="220" name="Google Shape;220;p86"/>
          <p:cNvGrpSpPr/>
          <p:nvPr/>
        </p:nvGrpSpPr>
        <p:grpSpPr>
          <a:xfrm>
            <a:off x="0" y="-26503"/>
            <a:ext cx="12192000" cy="6858001"/>
            <a:chOff x="0" y="0"/>
            <a:chExt cx="13716000" cy="10287000"/>
          </a:xfrm>
        </p:grpSpPr>
        <p:sp>
          <p:nvSpPr>
            <p:cNvPr id="221" name="Google Shape;221;p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22" name="Google Shape;222;p86"/>
            <p:cNvSpPr/>
            <p:nvPr/>
          </p:nvSpPr>
          <p:spPr>
            <a:xfrm>
              <a:off x="304801" y="920109"/>
              <a:ext cx="13106399"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23" name="Google Shape;223;p86"/>
            <p:cNvSpPr/>
            <p:nvPr/>
          </p:nvSpPr>
          <p:spPr>
            <a:xfrm>
              <a:off x="304801" y="310242"/>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224" name="Google Shape;224;p86"/>
          <p:cNvSpPr/>
          <p:nvPr/>
        </p:nvSpPr>
        <p:spPr>
          <a:xfrm flipH="1">
            <a:off x="11353800" y="36322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225" name="Google Shape;225;p86"/>
          <p:cNvSpPr txBox="1"/>
          <p:nvPr>
            <p:ph type="title"/>
          </p:nvPr>
        </p:nvSpPr>
        <p:spPr>
          <a:xfrm>
            <a:off x="1192696" y="523893"/>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1800"/>
              <a:buFont typeface="Calibri"/>
              <a:buNone/>
              <a:defRPr b="0" i="1" sz="18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26" name="Shape 22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قابل للتعديل">
  <p:cSld name="قابل للتعديل">
    <p:spTree>
      <p:nvGrpSpPr>
        <p:cNvPr id="227" name="Shape 227"/>
        <p:cNvGrpSpPr/>
        <p:nvPr/>
      </p:nvGrpSpPr>
      <p:grpSpPr>
        <a:xfrm>
          <a:off x="0" y="0"/>
          <a:ext cx="0" cy="0"/>
          <a:chOff x="0" y="0"/>
          <a:chExt cx="0" cy="0"/>
        </a:xfrm>
      </p:grpSpPr>
      <p:grpSp>
        <p:nvGrpSpPr>
          <p:cNvPr id="228" name="Google Shape;228;p138"/>
          <p:cNvGrpSpPr/>
          <p:nvPr/>
        </p:nvGrpSpPr>
        <p:grpSpPr>
          <a:xfrm>
            <a:off x="4932835" y="1459304"/>
            <a:ext cx="6054377" cy="3711725"/>
            <a:chOff x="1715066" y="1103461"/>
            <a:chExt cx="5717724" cy="3124203"/>
          </a:xfrm>
        </p:grpSpPr>
        <p:sp>
          <p:nvSpPr>
            <p:cNvPr id="229" name="Google Shape;229;p138"/>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30" name="Google Shape;230;p138"/>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231" name="Google Shape;231;p138"/>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28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i="1" sz="2000">
                <a:latin typeface="Calibri"/>
                <a:ea typeface="Calibri"/>
                <a:cs typeface="Calibri"/>
                <a:sym typeface="Calibri"/>
              </a:defRPr>
            </a:lvl2pPr>
            <a:lvl3pPr indent="-228600" lvl="2" marL="1371600" algn="l">
              <a:lnSpc>
                <a:spcPct val="90000"/>
              </a:lnSpc>
              <a:spcBef>
                <a:spcPts val="500"/>
              </a:spcBef>
              <a:spcAft>
                <a:spcPts val="0"/>
              </a:spcAft>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SzPts val="1800"/>
              <a:buNone/>
              <a:defRPr i="1" sz="2000">
                <a:latin typeface="Calibri"/>
                <a:ea typeface="Calibri"/>
                <a:cs typeface="Calibri"/>
                <a:sym typeface="Calibri"/>
              </a:defRPr>
            </a:lvl4pPr>
            <a:lvl5pPr indent="-228600" lvl="4" marL="2286000" algn="l">
              <a:lnSpc>
                <a:spcPct val="90000"/>
              </a:lnSpc>
              <a:spcBef>
                <a:spcPts val="500"/>
              </a:spcBef>
              <a:spcAft>
                <a:spcPts val="0"/>
              </a:spcAft>
              <a:buSzPts val="1800"/>
              <a:buNone/>
              <a:defRPr i="1"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32" name="Google Shape;232;p138"/>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SzPts val="28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SzPts val="2400"/>
              <a:buNone/>
              <a:defRPr i="1" sz="2000">
                <a:latin typeface="Calibri"/>
                <a:ea typeface="Calibri"/>
                <a:cs typeface="Calibri"/>
                <a:sym typeface="Calibri"/>
              </a:defRPr>
            </a:lvl2pPr>
            <a:lvl3pPr indent="-228600" lvl="2" marL="1371600" algn="l">
              <a:lnSpc>
                <a:spcPct val="90000"/>
              </a:lnSpc>
              <a:spcBef>
                <a:spcPts val="500"/>
              </a:spcBef>
              <a:spcAft>
                <a:spcPts val="0"/>
              </a:spcAft>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SzPts val="1800"/>
              <a:buNone/>
              <a:defRPr i="1" sz="2000">
                <a:latin typeface="Calibri"/>
                <a:ea typeface="Calibri"/>
                <a:cs typeface="Calibri"/>
                <a:sym typeface="Calibri"/>
              </a:defRPr>
            </a:lvl4pPr>
            <a:lvl5pPr indent="-228600" lvl="4" marL="2286000" algn="l">
              <a:lnSpc>
                <a:spcPct val="90000"/>
              </a:lnSpc>
              <a:spcBef>
                <a:spcPts val="500"/>
              </a:spcBef>
              <a:spcAft>
                <a:spcPts val="0"/>
              </a:spcAft>
              <a:buSzPts val="1800"/>
              <a:buNone/>
              <a:defRPr i="1"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233" name="Shape 233"/>
        <p:cNvGrpSpPr/>
        <p:nvPr/>
      </p:nvGrpSpPr>
      <p:grpSpPr>
        <a:xfrm>
          <a:off x="0" y="0"/>
          <a:ext cx="0" cy="0"/>
          <a:chOff x="0" y="0"/>
          <a:chExt cx="0" cy="0"/>
        </a:xfrm>
      </p:grpSpPr>
      <p:grpSp>
        <p:nvGrpSpPr>
          <p:cNvPr id="234" name="Google Shape;234;p139"/>
          <p:cNvGrpSpPr/>
          <p:nvPr/>
        </p:nvGrpSpPr>
        <p:grpSpPr>
          <a:xfrm>
            <a:off x="812158" y="829917"/>
            <a:ext cx="10567685" cy="5198169"/>
            <a:chOff x="2184400" y="1402025"/>
            <a:chExt cx="7823200" cy="4942038"/>
          </a:xfrm>
        </p:grpSpPr>
        <p:sp>
          <p:nvSpPr>
            <p:cNvPr id="235" name="Google Shape;235;p139"/>
            <p:cNvSpPr/>
            <p:nvPr/>
          </p:nvSpPr>
          <p:spPr>
            <a:xfrm>
              <a:off x="2184400" y="1402025"/>
              <a:ext cx="7823200" cy="4942038"/>
            </a:xfrm>
            <a:prstGeom prst="roundRect">
              <a:avLst>
                <a:gd fmla="val 2665" name="adj"/>
              </a:avLst>
            </a:prstGeom>
            <a:solidFill>
              <a:srgbClr val="C00000"/>
            </a:solidFill>
            <a:ln cap="flat" cmpd="sng" w="25400">
              <a:solidFill>
                <a:srgbClr val="C0000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36" name="Google Shape;236;p13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237" name="Google Shape;237;p139"/>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38" name="Google Shape;238;p139"/>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239" name="Google Shape;239;p139"/>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240" name="Google Shape;240;p139"/>
          <p:cNvGrpSpPr/>
          <p:nvPr/>
        </p:nvGrpSpPr>
        <p:grpSpPr>
          <a:xfrm>
            <a:off x="5759801" y="1118243"/>
            <a:ext cx="670236" cy="588434"/>
            <a:chOff x="277892" y="2283969"/>
            <a:chExt cx="939577" cy="824904"/>
          </a:xfrm>
        </p:grpSpPr>
        <p:sp>
          <p:nvSpPr>
            <p:cNvPr id="241" name="Google Shape;241;p139"/>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39"/>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3" name="Google Shape;243;p139"/>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Modelage">
  <p:cSld name="1_Slide Modelage">
    <p:spTree>
      <p:nvGrpSpPr>
        <p:cNvPr id="244" name="Shape 244"/>
        <p:cNvGrpSpPr/>
        <p:nvPr/>
      </p:nvGrpSpPr>
      <p:grpSpPr>
        <a:xfrm>
          <a:off x="0" y="0"/>
          <a:ext cx="0" cy="0"/>
          <a:chOff x="0" y="0"/>
          <a:chExt cx="0" cy="0"/>
        </a:xfrm>
      </p:grpSpPr>
      <p:grpSp>
        <p:nvGrpSpPr>
          <p:cNvPr id="245" name="Google Shape;245;p140"/>
          <p:cNvGrpSpPr/>
          <p:nvPr/>
        </p:nvGrpSpPr>
        <p:grpSpPr>
          <a:xfrm>
            <a:off x="0" y="-1"/>
            <a:ext cx="12192000" cy="6858001"/>
            <a:chOff x="0" y="0"/>
            <a:chExt cx="13716000" cy="10287000"/>
          </a:xfrm>
        </p:grpSpPr>
        <p:sp>
          <p:nvSpPr>
            <p:cNvPr id="246" name="Google Shape;246;p140"/>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47" name="Google Shape;247;p14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48" name="Google Shape;248;p14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249" name="Google Shape;249;p140"/>
          <p:cNvGrpSpPr/>
          <p:nvPr/>
        </p:nvGrpSpPr>
        <p:grpSpPr>
          <a:xfrm>
            <a:off x="11497837" y="144790"/>
            <a:ext cx="565629" cy="524167"/>
            <a:chOff x="277892" y="2283969"/>
            <a:chExt cx="939577" cy="824904"/>
          </a:xfrm>
        </p:grpSpPr>
        <p:sp>
          <p:nvSpPr>
            <p:cNvPr id="250" name="Google Shape;250;p14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4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26" r="0" t="-167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2" name="Google Shape;252;p140"/>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140"/>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254" name="Shape 254"/>
        <p:cNvGrpSpPr/>
        <p:nvPr/>
      </p:nvGrpSpPr>
      <p:grpSpPr>
        <a:xfrm>
          <a:off x="0" y="0"/>
          <a:ext cx="0" cy="0"/>
          <a:chOff x="0" y="0"/>
          <a:chExt cx="0" cy="0"/>
        </a:xfrm>
      </p:grpSpPr>
      <p:grpSp>
        <p:nvGrpSpPr>
          <p:cNvPr id="255" name="Google Shape;255;p141"/>
          <p:cNvGrpSpPr/>
          <p:nvPr/>
        </p:nvGrpSpPr>
        <p:grpSpPr>
          <a:xfrm>
            <a:off x="0" y="1"/>
            <a:ext cx="12192000" cy="6858001"/>
            <a:chOff x="0" y="0"/>
            <a:chExt cx="13716000" cy="10287000"/>
          </a:xfrm>
        </p:grpSpPr>
        <p:sp>
          <p:nvSpPr>
            <p:cNvPr id="256" name="Google Shape;256;p141"/>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57" name="Google Shape;257;p14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58" name="Google Shape;258;p14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259" name="Google Shape;259;p141"/>
          <p:cNvPicPr preferRelativeResize="0"/>
          <p:nvPr/>
        </p:nvPicPr>
        <p:blipFill rotWithShape="1">
          <a:blip r:embed="rId2">
            <a:alphaModFix/>
          </a:blip>
          <a:srcRect b="0" l="0" r="0" t="0"/>
          <a:stretch/>
        </p:blipFill>
        <p:spPr>
          <a:xfrm>
            <a:off x="180512" y="603261"/>
            <a:ext cx="501290" cy="468000"/>
          </a:xfrm>
          <a:prstGeom prst="rect">
            <a:avLst/>
          </a:prstGeom>
          <a:noFill/>
          <a:ln>
            <a:noFill/>
          </a:ln>
          <a:effectLst>
            <a:outerShdw blurRad="50800" rotWithShape="0" algn="tl" dir="2700000" dist="38100">
              <a:srgbClr val="000000">
                <a:alpha val="41568"/>
              </a:srgbClr>
            </a:outerShdw>
          </a:effectLst>
        </p:spPr>
      </p:pic>
      <p:sp>
        <p:nvSpPr>
          <p:cNvPr id="260" name="Google Shape;260;p14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261" name="Google Shape;261;p141"/>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262" name="Google Shape;262;p141"/>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141"/>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264" name="Shape 264"/>
        <p:cNvGrpSpPr/>
        <p:nvPr/>
      </p:nvGrpSpPr>
      <p:grpSpPr>
        <a:xfrm>
          <a:off x="0" y="0"/>
          <a:ext cx="0" cy="0"/>
          <a:chOff x="0" y="0"/>
          <a:chExt cx="0" cy="0"/>
        </a:xfrm>
      </p:grpSpPr>
      <p:grpSp>
        <p:nvGrpSpPr>
          <p:cNvPr id="265" name="Google Shape;265;p142"/>
          <p:cNvGrpSpPr/>
          <p:nvPr/>
        </p:nvGrpSpPr>
        <p:grpSpPr>
          <a:xfrm>
            <a:off x="0" y="1"/>
            <a:ext cx="12192000" cy="6858001"/>
            <a:chOff x="0" y="0"/>
            <a:chExt cx="13716000" cy="10287000"/>
          </a:xfrm>
        </p:grpSpPr>
        <p:sp>
          <p:nvSpPr>
            <p:cNvPr id="266" name="Google Shape;266;p142"/>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67" name="Google Shape;267;p14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68" name="Google Shape;268;p14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269" name="Google Shape;269;p142"/>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270" name="Google Shape;270;p14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14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72" name="Google Shape;272;p14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273" name="Google Shape;273;p142"/>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274" name="Shape 274"/>
        <p:cNvGrpSpPr/>
        <p:nvPr/>
      </p:nvGrpSpPr>
      <p:grpSpPr>
        <a:xfrm>
          <a:off x="0" y="0"/>
          <a:ext cx="0" cy="0"/>
          <a:chOff x="0" y="0"/>
          <a:chExt cx="0" cy="0"/>
        </a:xfrm>
      </p:grpSpPr>
      <p:grpSp>
        <p:nvGrpSpPr>
          <p:cNvPr id="275" name="Google Shape;275;p143"/>
          <p:cNvGrpSpPr/>
          <p:nvPr/>
        </p:nvGrpSpPr>
        <p:grpSpPr>
          <a:xfrm>
            <a:off x="812158" y="844906"/>
            <a:ext cx="10567685" cy="5198169"/>
            <a:chOff x="2184399" y="1402024"/>
            <a:chExt cx="7823200" cy="4942038"/>
          </a:xfrm>
        </p:grpSpPr>
        <p:sp>
          <p:nvSpPr>
            <p:cNvPr id="276" name="Google Shape;276;p143"/>
            <p:cNvSpPr/>
            <p:nvPr/>
          </p:nvSpPr>
          <p:spPr>
            <a:xfrm>
              <a:off x="2184399" y="1402024"/>
              <a:ext cx="7823200" cy="4942038"/>
            </a:xfrm>
            <a:prstGeom prst="roundRect">
              <a:avLst>
                <a:gd fmla="val 2665" name="adj"/>
              </a:avLst>
            </a:prstGeom>
            <a:solidFill>
              <a:srgbClr val="F19D19"/>
            </a:solidFill>
            <a:ln cap="flat" cmpd="sng" w="25400">
              <a:solidFill>
                <a:srgbClr val="F19D19"/>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77" name="Google Shape;277;p14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278" name="Google Shape;278;p143"/>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79" name="Google Shape;279;p143"/>
          <p:cNvSpPr txBox="1"/>
          <p:nvPr/>
        </p:nvSpPr>
        <p:spPr>
          <a:xfrm>
            <a:off x="946951" y="3651380"/>
            <a:ext cx="10298101"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280" name="Google Shape;280;p143"/>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281" name="Google Shape;281;p143"/>
          <p:cNvSpPr txBox="1"/>
          <p:nvPr>
            <p:ph idx="1" type="body"/>
          </p:nvPr>
        </p:nvSpPr>
        <p:spPr>
          <a:xfrm>
            <a:off x="8661401" y="5229083"/>
            <a:ext cx="169875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82" name="Shape 282"/>
        <p:cNvGrpSpPr/>
        <p:nvPr/>
      </p:nvGrpSpPr>
      <p:grpSpPr>
        <a:xfrm>
          <a:off x="0" y="0"/>
          <a:ext cx="0" cy="0"/>
          <a:chOff x="0" y="0"/>
          <a:chExt cx="0" cy="0"/>
        </a:xfrm>
      </p:grpSpPr>
      <p:grpSp>
        <p:nvGrpSpPr>
          <p:cNvPr id="283" name="Google Shape;283;p144"/>
          <p:cNvGrpSpPr/>
          <p:nvPr/>
        </p:nvGrpSpPr>
        <p:grpSpPr>
          <a:xfrm>
            <a:off x="0" y="1"/>
            <a:ext cx="12192000" cy="6858001"/>
            <a:chOff x="0" y="0"/>
            <a:chExt cx="13716000" cy="10287000"/>
          </a:xfrm>
        </p:grpSpPr>
        <p:sp>
          <p:nvSpPr>
            <p:cNvPr id="284" name="Google Shape;284;p14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85" name="Google Shape;285;p14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86" name="Google Shape;286;p14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descr="Image générée" id="287" name="Google Shape;287;p144"/>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
        <p:nvSpPr>
          <p:cNvPr id="288" name="Google Shape;288;p144"/>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9" name="Google Shape;289;p144"/>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0" name="Shape 290"/>
        <p:cNvGrpSpPr/>
        <p:nvPr/>
      </p:nvGrpSpPr>
      <p:grpSpPr>
        <a:xfrm>
          <a:off x="0" y="0"/>
          <a:ext cx="0" cy="0"/>
          <a:chOff x="0" y="0"/>
          <a:chExt cx="0" cy="0"/>
        </a:xfrm>
      </p:grpSpPr>
      <p:sp>
        <p:nvSpPr>
          <p:cNvPr id="291" name="Google Shape;291;p9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2" name="Google Shape;292;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95" name="Google Shape;295;p9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6" name="Google Shape;296;p9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7" name="Google Shape;297;p9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9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99" name="Google Shape;299;p9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300" name="Shape 300"/>
        <p:cNvGrpSpPr/>
        <p:nvPr/>
      </p:nvGrpSpPr>
      <p:grpSpPr>
        <a:xfrm>
          <a:off x="0" y="0"/>
          <a:ext cx="0" cy="0"/>
          <a:chOff x="0" y="0"/>
          <a:chExt cx="0" cy="0"/>
        </a:xfrm>
      </p:grpSpPr>
      <p:sp>
        <p:nvSpPr>
          <p:cNvPr id="301" name="Google Shape;301;p9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9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3" name="Google Shape;303;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4" name="Google Shape;304;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06" name="Shape 306"/>
        <p:cNvGrpSpPr/>
        <p:nvPr/>
      </p:nvGrpSpPr>
      <p:grpSpPr>
        <a:xfrm>
          <a:off x="0" y="0"/>
          <a:ext cx="0" cy="0"/>
          <a:chOff x="0" y="0"/>
          <a:chExt cx="0" cy="0"/>
        </a:xfrm>
      </p:grpSpPr>
      <p:sp>
        <p:nvSpPr>
          <p:cNvPr id="307" name="Google Shape;307;p10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1" name="Google Shape;31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312" name="Shape 312"/>
        <p:cNvGrpSpPr/>
        <p:nvPr/>
      </p:nvGrpSpPr>
      <p:grpSpPr>
        <a:xfrm>
          <a:off x="0" y="0"/>
          <a:ext cx="0" cy="0"/>
          <a:chOff x="0" y="0"/>
          <a:chExt cx="0" cy="0"/>
        </a:xfrm>
      </p:grpSpPr>
      <p:sp>
        <p:nvSpPr>
          <p:cNvPr id="313" name="Google Shape;313;p10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 name="Google Shape;314;p10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5" name="Google Shape;315;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7" name="Google Shape;317;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18" name="Shape 318"/>
        <p:cNvGrpSpPr/>
        <p:nvPr/>
      </p:nvGrpSpPr>
      <p:grpSpPr>
        <a:xfrm>
          <a:off x="0" y="0"/>
          <a:ext cx="0" cy="0"/>
          <a:chOff x="0" y="0"/>
          <a:chExt cx="0" cy="0"/>
        </a:xfrm>
      </p:grpSpPr>
      <p:sp>
        <p:nvSpPr>
          <p:cNvPr id="319" name="Google Shape;319;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0" name="Google Shape;320;p10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10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4" name="Google Shape;324;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25" name="Shape 325"/>
        <p:cNvGrpSpPr/>
        <p:nvPr/>
      </p:nvGrpSpPr>
      <p:grpSpPr>
        <a:xfrm>
          <a:off x="0" y="0"/>
          <a:ext cx="0" cy="0"/>
          <a:chOff x="0" y="0"/>
          <a:chExt cx="0" cy="0"/>
        </a:xfrm>
      </p:grpSpPr>
      <p:sp>
        <p:nvSpPr>
          <p:cNvPr id="326" name="Google Shape;326;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7" name="Google Shape;327;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9" name="Google Shape;329;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30" name="Shape 330"/>
        <p:cNvGrpSpPr/>
        <p:nvPr/>
      </p:nvGrpSpPr>
      <p:grpSpPr>
        <a:xfrm>
          <a:off x="0" y="0"/>
          <a:ext cx="0" cy="0"/>
          <a:chOff x="0" y="0"/>
          <a:chExt cx="0" cy="0"/>
        </a:xfrm>
      </p:grpSpPr>
      <p:sp>
        <p:nvSpPr>
          <p:cNvPr id="331" name="Google Shape;331;p10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10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3" name="Google Shape;333;p10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34" name="Google Shape;334;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5" name="Google Shape;335;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5" Type="http://schemas.openxmlformats.org/officeDocument/2006/relationships/slideLayout" Target="../slideLayouts/slideLayout27.xml"/><Relationship Id="rId19" Type="http://schemas.openxmlformats.org/officeDocument/2006/relationships/theme" Target="../theme/theme3.xml"/><Relationship Id="rId6" Type="http://schemas.openxmlformats.org/officeDocument/2006/relationships/slideLayout" Target="../slideLayouts/slideLayout28.xml"/><Relationship Id="rId18" Type="http://schemas.openxmlformats.org/officeDocument/2006/relationships/slideLayout" Target="../slideLayouts/slideLayout40.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9" name="Shape 9"/>
        <p:cNvGrpSpPr/>
        <p:nvPr/>
      </p:nvGrpSpPr>
      <p:grpSpPr>
        <a:xfrm>
          <a:off x="0" y="0"/>
          <a:ext cx="0" cy="0"/>
          <a:chOff x="0" y="0"/>
          <a:chExt cx="0" cy="0"/>
        </a:xfrm>
      </p:grpSpPr>
      <p:sp>
        <p:nvSpPr>
          <p:cNvPr id="10" name="Google Shape;10;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99" name="Shape 199"/>
        <p:cNvGrpSpPr/>
        <p:nvPr/>
      </p:nvGrpSpPr>
      <p:grpSpPr>
        <a:xfrm>
          <a:off x="0" y="0"/>
          <a:ext cx="0" cy="0"/>
          <a:chOff x="0" y="0"/>
          <a:chExt cx="0" cy="0"/>
        </a:xfrm>
      </p:grpSpPr>
      <p:sp>
        <p:nvSpPr>
          <p:cNvPr id="200" name="Google Shape;200;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1" name="Google Shape;201;p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3" name="Google Shape;203;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4" name="Google Shape;204;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jpg"/><Relationship Id="rId4" Type="http://schemas.openxmlformats.org/officeDocument/2006/relationships/image" Target="../media/image35.png"/><Relationship Id="rId5" Type="http://schemas.openxmlformats.org/officeDocument/2006/relationships/image" Target="../media/image6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1.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77.png"/><Relationship Id="rId7" Type="http://schemas.openxmlformats.org/officeDocument/2006/relationships/image" Target="../media/image1.png"/><Relationship Id="rId8" Type="http://schemas.openxmlformats.org/officeDocument/2006/relationships/image" Target="../media/image30.png"/></Relationships>
</file>

<file path=ppt/slides/_rels/slide3.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27.png"/><Relationship Id="rId9" Type="http://schemas.openxmlformats.org/officeDocument/2006/relationships/image" Target="../media/image32.jpg"/><Relationship Id="rId5" Type="http://schemas.openxmlformats.org/officeDocument/2006/relationships/image" Target="../media/image26.png"/><Relationship Id="rId6" Type="http://schemas.openxmlformats.org/officeDocument/2006/relationships/image" Target="../media/image38.png"/><Relationship Id="rId7" Type="http://schemas.openxmlformats.org/officeDocument/2006/relationships/image" Target="../media/image34.png"/><Relationship Id="rId8" Type="http://schemas.openxmlformats.org/officeDocument/2006/relationships/image" Target="../media/image2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2.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7.png"/><Relationship Id="rId4" Type="http://schemas.openxmlformats.org/officeDocument/2006/relationships/image" Target="../media/image37.png"/><Relationship Id="rId5" Type="http://schemas.openxmlformats.org/officeDocument/2006/relationships/image" Target="../media/image4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47.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41.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7.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7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47.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47.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6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6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6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7.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47.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47.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8.xml"/><Relationship Id="rId3" Type="http://schemas.openxmlformats.org/officeDocument/2006/relationships/image" Target="../media/image5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 Id="rId3" Type="http://schemas.openxmlformats.org/officeDocument/2006/relationships/image" Target="../media/image5.gif"/><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0.xml"/><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1.xml"/><Relationship Id="rId3"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4.xml"/><Relationship Id="rId3" Type="http://schemas.openxmlformats.org/officeDocument/2006/relationships/image" Target="../media/image47.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5.xml"/><Relationship Id="rId3"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6.xml"/><Relationship Id="rId3" Type="http://schemas.openxmlformats.org/officeDocument/2006/relationships/image" Target="../media/image7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7.xml"/><Relationship Id="rId3" Type="http://schemas.openxmlformats.org/officeDocument/2006/relationships/image" Target="../media/image47.png"/><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8.xml"/><Relationship Id="rId3" Type="http://schemas.openxmlformats.org/officeDocument/2006/relationships/image" Target="../media/image47.png"/><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9.xml"/><Relationship Id="rId3" Type="http://schemas.openxmlformats.org/officeDocument/2006/relationships/image" Target="../media/image47.pn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1.xml"/><Relationship Id="rId3" Type="http://schemas.openxmlformats.org/officeDocument/2006/relationships/image" Target="../media/image2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2.xml"/><Relationship Id="rId3"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3.xml"/><Relationship Id="rId3" Type="http://schemas.openxmlformats.org/officeDocument/2006/relationships/image" Target="../media/image2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4.xml"/><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5.xml"/><Relationship Id="rId3"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6.xml"/><Relationship Id="rId3"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7.xml"/><Relationship Id="rId3" Type="http://schemas.openxmlformats.org/officeDocument/2006/relationships/image" Target="../media/image5.gif"/><Relationship Id="rId4" Type="http://schemas.openxmlformats.org/officeDocument/2006/relationships/image" Target="../media/image1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1.xml"/><Relationship Id="rId3" Type="http://schemas.openxmlformats.org/officeDocument/2006/relationships/image" Target="../media/image5.gif"/><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2.xml"/><Relationship Id="rId3" Type="http://schemas.openxmlformats.org/officeDocument/2006/relationships/image" Target="../media/image6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3.xml"/><Relationship Id="rId3" Type="http://schemas.openxmlformats.org/officeDocument/2006/relationships/image" Target="../media/image6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4.xml"/><Relationship Id="rId3" Type="http://schemas.openxmlformats.org/officeDocument/2006/relationships/image" Target="../media/image6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5.xml"/><Relationship Id="rId3" Type="http://schemas.openxmlformats.org/officeDocument/2006/relationships/image" Target="../media/image6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6.xml"/><Relationship Id="rId3" Type="http://schemas.openxmlformats.org/officeDocument/2006/relationships/image" Target="../media/image7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7.xml"/><Relationship Id="rId3" Type="http://schemas.openxmlformats.org/officeDocument/2006/relationships/image" Target="../media/image47.png"/><Relationship Id="rId4"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8.xml"/><Relationship Id="rId3" Type="http://schemas.openxmlformats.org/officeDocument/2006/relationships/image" Target="../media/image47.png"/><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9.xml"/><Relationship Id="rId3" Type="http://schemas.openxmlformats.org/officeDocument/2006/relationships/image" Target="../media/image28.jpg"/><Relationship Id="rId4" Type="http://schemas.openxmlformats.org/officeDocument/2006/relationships/image" Target="../media/image32.jpg"/><Relationship Id="rId5" Type="http://schemas.openxmlformats.org/officeDocument/2006/relationships/image" Target="../media/image7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0.xml"/><Relationship Id="rId3" Type="http://schemas.openxmlformats.org/officeDocument/2006/relationships/image" Target="../media/image28.jpg"/><Relationship Id="rId4" Type="http://schemas.openxmlformats.org/officeDocument/2006/relationships/image" Target="../media/image32.jpg"/><Relationship Id="rId5" Type="http://schemas.openxmlformats.org/officeDocument/2006/relationships/image" Target="../media/image7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5.xml"/><Relationship Id="rId3" Type="http://schemas.openxmlformats.org/officeDocument/2006/relationships/image" Target="../media/image75.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6.xml"/><Relationship Id="rId3" Type="http://schemas.openxmlformats.org/officeDocument/2006/relationships/image" Target="../media/image2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7.xml"/><Relationship Id="rId3"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2"/>
          <p:cNvPicPr preferRelativeResize="0"/>
          <p:nvPr/>
        </p:nvPicPr>
        <p:blipFill rotWithShape="1">
          <a:blip r:embed="rId3">
            <a:alphaModFix/>
          </a:blip>
          <a:srcRect b="0" l="0" r="0" t="0"/>
          <a:stretch/>
        </p:blipFill>
        <p:spPr>
          <a:xfrm>
            <a:off x="790322" y="3218691"/>
            <a:ext cx="3081981" cy="2311486"/>
          </a:xfrm>
          <a:prstGeom prst="rect">
            <a:avLst/>
          </a:prstGeom>
          <a:noFill/>
          <a:ln>
            <a:noFill/>
          </a:ln>
        </p:spPr>
      </p:pic>
      <p:pic>
        <p:nvPicPr>
          <p:cNvPr descr="الصفحة الرئيسية" id="343" name="Google Shape;343;p2"/>
          <p:cNvPicPr preferRelativeResize="0"/>
          <p:nvPr/>
        </p:nvPicPr>
        <p:blipFill rotWithShape="1">
          <a:blip r:embed="rId4">
            <a:alphaModFix/>
          </a:blip>
          <a:srcRect b="0" l="0" r="0" t="0"/>
          <a:stretch/>
        </p:blipFill>
        <p:spPr>
          <a:xfrm>
            <a:off x="3909508" y="183876"/>
            <a:ext cx="4372980" cy="663104"/>
          </a:xfrm>
          <a:prstGeom prst="rect">
            <a:avLst/>
          </a:prstGeom>
          <a:noFill/>
          <a:ln>
            <a:noFill/>
          </a:ln>
        </p:spPr>
      </p:pic>
      <p:sp>
        <p:nvSpPr>
          <p:cNvPr id="344" name="Google Shape;344;p2"/>
          <p:cNvSpPr/>
          <p:nvPr/>
        </p:nvSpPr>
        <p:spPr>
          <a:xfrm>
            <a:off x="4806077" y="347542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345" name="Google Shape;345;p2"/>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الوحدة الثانية </a:t>
            </a:r>
            <a:endParaRPr b="0" i="0" sz="1400" u="none" cap="none" strike="noStrike">
              <a:solidFill>
                <a:srgbClr val="000000"/>
              </a:solidFill>
              <a:latin typeface="Arial"/>
              <a:ea typeface="Arial"/>
              <a:cs typeface="Arial"/>
              <a:sym typeface="Arial"/>
            </a:endParaRPr>
          </a:p>
        </p:txBody>
      </p:sp>
      <p:sp>
        <p:nvSpPr>
          <p:cNvPr id="346" name="Google Shape;346;p2"/>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47" name="Google Shape;347;p2"/>
          <p:cNvSpPr/>
          <p:nvPr/>
        </p:nvSpPr>
        <p:spPr>
          <a:xfrm>
            <a:off x="4806077" y="4374434"/>
            <a:ext cx="6625147" cy="640400"/>
          </a:xfrm>
          <a:custGeom>
            <a:rect b="b" l="l" r="r" t="t"/>
            <a:pathLst>
              <a:path extrusionOk="0" h="120000" w="120000">
                <a:moveTo>
                  <a:pt x="999" y="0"/>
                </a:moveTo>
                <a:cubicBezTo>
                  <a:pt x="998" y="0"/>
                  <a:pt x="998" y="0"/>
                  <a:pt x="998" y="1"/>
                </a:cubicBezTo>
                <a:lnTo>
                  <a:pt x="0" y="109661"/>
                </a:lnTo>
                <a:cubicBezTo>
                  <a:pt x="0" y="109662"/>
                  <a:pt x="0" y="109662"/>
                  <a:pt x="1" y="109662"/>
                </a:cubicBezTo>
                <a:lnTo>
                  <a:pt x="119001" y="120000"/>
                </a:lnTo>
                <a:cubicBezTo>
                  <a:pt x="119002" y="120000"/>
                  <a:pt x="119002" y="120000"/>
                  <a:pt x="119002"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348" name="Google Shape;348;p2"/>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49" name="Google Shape;349;p2"/>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50" name="Google Shape;350;p2"/>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000000"/>
              </a:buClr>
              <a:buSzPts val="6000"/>
              <a:buFont typeface="Arial"/>
              <a:buNone/>
            </a:pPr>
            <a:r>
              <a:rPr b="1" i="0" lang="ar-MA" sz="6000" u="none" cap="none" strike="noStrike">
                <a:solidFill>
                  <a:srgbClr val="002060"/>
                </a:solidFill>
                <a:latin typeface="Arial"/>
                <a:ea typeface="Arial"/>
                <a:cs typeface="Arial"/>
                <a:sym typeface="Arial"/>
              </a:rPr>
              <a:t>مَادَّةُ ﭐللُّغَةِ ﭐلْعَرَبِيَّةِ</a:t>
            </a:r>
            <a:endParaRPr b="0" i="0" sz="6000" u="none" cap="none" strike="noStrike">
              <a:solidFill>
                <a:schemeClr val="dk1"/>
              </a:solidFill>
              <a:latin typeface="Arial"/>
              <a:ea typeface="Arial"/>
              <a:cs typeface="Arial"/>
              <a:sym typeface="Arial"/>
            </a:endParaRPr>
          </a:p>
        </p:txBody>
      </p:sp>
      <p:grpSp>
        <p:nvGrpSpPr>
          <p:cNvPr id="351" name="Google Shape;351;p2"/>
          <p:cNvGrpSpPr/>
          <p:nvPr/>
        </p:nvGrpSpPr>
        <p:grpSpPr>
          <a:xfrm>
            <a:off x="917856" y="1127574"/>
            <a:ext cx="1782933" cy="1428585"/>
            <a:chOff x="917856" y="1127574"/>
            <a:chExt cx="1782933" cy="1428585"/>
          </a:xfrm>
        </p:grpSpPr>
        <p:pic>
          <p:nvPicPr>
            <p:cNvPr id="352" name="Google Shape;352;p2"/>
            <p:cNvPicPr preferRelativeResize="0"/>
            <p:nvPr/>
          </p:nvPicPr>
          <p:blipFill rotWithShape="1">
            <a:blip r:embed="rId5">
              <a:alphaModFix/>
            </a:blip>
            <a:srcRect b="0" l="0" r="0" t="0"/>
            <a:stretch/>
          </p:blipFill>
          <p:spPr>
            <a:xfrm>
              <a:off x="917856" y="1127574"/>
              <a:ext cx="1782933" cy="1428585"/>
            </a:xfrm>
            <a:prstGeom prst="rect">
              <a:avLst/>
            </a:prstGeom>
            <a:noFill/>
            <a:ln>
              <a:noFill/>
            </a:ln>
          </p:spPr>
        </p:pic>
        <p:sp>
          <p:nvSpPr>
            <p:cNvPr id="353" name="Google Shape;353;p2"/>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354" name="Google Shape;354;p2"/>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 4 </a:t>
            </a:r>
            <a:endParaRPr b="0" i="0" sz="1400" u="none" cap="none" strike="noStrike">
              <a:solidFill>
                <a:srgbClr val="000000"/>
              </a:solidFill>
              <a:latin typeface="Arial"/>
              <a:ea typeface="Arial"/>
              <a:cs typeface="Arial"/>
              <a:sym typeface="Arial"/>
            </a:endParaRPr>
          </a:p>
        </p:txBody>
      </p:sp>
      <p:sp>
        <p:nvSpPr>
          <p:cNvPr id="355" name="Google Shape;355;p2"/>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56" name="Google Shape;356;p2"/>
          <p:cNvSpPr/>
          <p:nvPr/>
        </p:nvSpPr>
        <p:spPr>
          <a:xfrm>
            <a:off x="4806077" y="5288922"/>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الطلاقة والفهم (1): مَا ﭐلذَّكَاءُ ﭐلِاصْطِنَاعِيُّ؟ </a:t>
            </a:r>
            <a:endParaRPr b="0" i="0" sz="667" u="none" cap="none" strike="noStrike">
              <a:solidFill>
                <a:srgbClr val="FFFFFF"/>
              </a:solidFill>
              <a:latin typeface="Calibri"/>
              <a:ea typeface="Calibri"/>
              <a:cs typeface="Calibri"/>
              <a:sym typeface="Calibri"/>
            </a:endParaRPr>
          </a:p>
        </p:txBody>
      </p:sp>
      <p:sp>
        <p:nvSpPr>
          <p:cNvPr id="357" name="Google Shape;357;p2"/>
          <p:cNvSpPr txBox="1"/>
          <p:nvPr/>
        </p:nvSpPr>
        <p:spPr>
          <a:xfrm>
            <a:off x="9758500" y="5396178"/>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4</a:t>
            </a:r>
            <a:endParaRPr b="1" i="0" sz="2400" u="none" cap="none" strike="noStrike">
              <a:solidFill>
                <a:srgbClr val="FFFFFF"/>
              </a:solidFill>
              <a:latin typeface="Calibri"/>
              <a:ea typeface="Calibri"/>
              <a:cs typeface="Calibri"/>
              <a:sym typeface="Calibri"/>
            </a:endParaRPr>
          </a:p>
        </p:txBody>
      </p:sp>
      <p:sp>
        <p:nvSpPr>
          <p:cNvPr id="358" name="Google Shape;358;p2"/>
          <p:cNvSpPr/>
          <p:nvPr/>
        </p:nvSpPr>
        <p:spPr>
          <a:xfrm>
            <a:off x="9615508" y="5396178"/>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59" name="Google Shape;359;p2"/>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الذكاء الاصطناعي</a:t>
            </a:r>
            <a:endParaRPr b="0" i="0" sz="1400" u="none" cap="none" strike="noStrike">
              <a:solidFill>
                <a:srgbClr val="000000"/>
              </a:solidFill>
              <a:latin typeface="Arial"/>
              <a:ea typeface="Arial"/>
              <a:cs typeface="Arial"/>
              <a:sym typeface="Arial"/>
            </a:endParaRPr>
          </a:p>
        </p:txBody>
      </p:sp>
      <p:sp>
        <p:nvSpPr>
          <p:cNvPr id="360" name="Google Shape;360;p2"/>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المرحلة   2</a:t>
            </a:r>
            <a:endParaRPr b="1" i="0" sz="2400" u="none" cap="none" strike="noStrike">
              <a:solidFill>
                <a:schemeClr val="dk1"/>
              </a:solidFill>
              <a:latin typeface="Calibri"/>
              <a:ea typeface="Calibri"/>
              <a:cs typeface="Calibri"/>
              <a:sym typeface="Calibri"/>
            </a:endParaRPr>
          </a:p>
        </p:txBody>
      </p:sp>
      <p:sp>
        <p:nvSpPr>
          <p:cNvPr id="361" name="Google Shape;361;p2"/>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العلوم والتكنولوجيا</a:t>
            </a:r>
            <a:endParaRPr b="0" i="0" sz="1400" u="none" cap="none" strike="noStrike">
              <a:solidFill>
                <a:srgbClr val="000000"/>
              </a:solidFill>
              <a:latin typeface="Arial"/>
              <a:ea typeface="Arial"/>
              <a:cs typeface="Arial"/>
              <a:sym typeface="Arial"/>
            </a:endParaRPr>
          </a:p>
        </p:txBody>
      </p:sp>
      <p:sp>
        <p:nvSpPr>
          <p:cNvPr id="362" name="Google Shape;362;p2"/>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63" name="Google Shape;363;p2"/>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7" name="Shape 367"/>
        <p:cNvGrpSpPr/>
        <p:nvPr/>
      </p:nvGrpSpPr>
      <p:grpSpPr>
        <a:xfrm>
          <a:off x="0" y="0"/>
          <a:ext cx="0" cy="0"/>
          <a:chOff x="0" y="0"/>
          <a:chExt cx="0" cy="0"/>
        </a:xfrm>
      </p:grpSpPr>
      <p:sp>
        <p:nvSpPr>
          <p:cNvPr id="368" name="Google Shape;368;p3"/>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69" name="Google Shape;369;p3"/>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70" name="Google Shape;370;p3"/>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371" name="Google Shape;371;p3"/>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72" name="Google Shape;372;p3"/>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73" name="Google Shape;373;p3"/>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74" name="Google Shape;374;p3"/>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375" name="Google Shape;375;p3"/>
          <p:cNvGrpSpPr/>
          <p:nvPr/>
        </p:nvGrpSpPr>
        <p:grpSpPr>
          <a:xfrm>
            <a:off x="10657636" y="1985795"/>
            <a:ext cx="923513" cy="733132"/>
            <a:chOff x="277892" y="2283969"/>
            <a:chExt cx="939577" cy="824904"/>
          </a:xfrm>
        </p:grpSpPr>
        <p:sp>
          <p:nvSpPr>
            <p:cNvPr id="376" name="Google Shape;376;p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Image générée" id="378" name="Google Shape;378;p3"/>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79" name="Google Shape;379;p3"/>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80" name="Google Shape;380;p3"/>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sp>
        <p:nvSpPr>
          <p:cNvPr id="385" name="Google Shape;385;p4"/>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86" name="Google Shape;386;p4"/>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87" name="Google Shape;387;p4"/>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88" name="Google Shape;388;p4"/>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89" name="Google Shape;389;p4"/>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90" name="Google Shape;390;p4"/>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91" name="Google Shape;391;p4"/>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92" name="Google Shape;392;p4"/>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93" name="Google Shape;393;p4"/>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94" name="Google Shape;394;p4"/>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95" name="Google Shape;395;p4"/>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96" name="Google Shape;396;p4"/>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397" name="Google Shape;397;p4"/>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98" name="Google Shape;398;p4"/>
          <p:cNvGrpSpPr/>
          <p:nvPr/>
        </p:nvGrpSpPr>
        <p:grpSpPr>
          <a:xfrm>
            <a:off x="10824282" y="3007446"/>
            <a:ext cx="551667" cy="479498"/>
            <a:chOff x="10280460" y="4841540"/>
            <a:chExt cx="630930" cy="597556"/>
          </a:xfrm>
        </p:grpSpPr>
        <p:pic>
          <p:nvPicPr>
            <p:cNvPr id="399" name="Google Shape;399;p4"/>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400" name="Google Shape;400;p4"/>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401" name="Google Shape;401;p4"/>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402" name="Google Shape;402;p4"/>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403" name="Google Shape;403;p4"/>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pic>
        <p:nvPicPr>
          <p:cNvPr id="404" name="Google Shape;404;p4"/>
          <p:cNvPicPr preferRelativeResize="0"/>
          <p:nvPr/>
        </p:nvPicPr>
        <p:blipFill rotWithShape="1">
          <a:blip r:embed="rId11">
            <a:alphaModFix/>
          </a:blip>
          <a:srcRect b="0" l="0" r="0" t="0"/>
          <a:stretch/>
        </p:blipFill>
        <p:spPr>
          <a:xfrm>
            <a:off x="0" y="0"/>
            <a:ext cx="12192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4"/>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5 دقائق</a:t>
            </a:r>
            <a:endParaRPr/>
          </a:p>
        </p:txBody>
      </p:sp>
      <p:sp>
        <p:nvSpPr>
          <p:cNvPr id="410" name="Google Shape;410;p34"/>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indent="-406400" lvl="0" marL="457200" rtl="1" algn="r">
              <a:lnSpc>
                <a:spcPct val="90000"/>
              </a:lnSpc>
              <a:spcBef>
                <a:spcPts val="1000"/>
              </a:spcBef>
              <a:spcAft>
                <a:spcPts val="0"/>
              </a:spcAft>
              <a:buSzPct val="126126"/>
              <a:buNone/>
            </a:pPr>
            <a:r>
              <a:t/>
            </a:r>
            <a:endParaRPr/>
          </a:p>
        </p:txBody>
      </p:sp>
      <p:sp>
        <p:nvSpPr>
          <p:cNvPr id="411" name="Google Shape;411;p34"/>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indent="-406400" lvl="0" marL="457200" rtl="1" algn="r">
              <a:lnSpc>
                <a:spcPct val="90000"/>
              </a:lnSpc>
              <a:spcBef>
                <a:spcPts val="1000"/>
              </a:spcBef>
              <a:spcAft>
                <a:spcPts val="0"/>
              </a:spcAft>
              <a:buSzPct val="126126"/>
              <a:buNone/>
            </a:pPr>
            <a:r>
              <a:t/>
            </a:r>
            <a:endParaRPr/>
          </a:p>
        </p:txBody>
      </p:sp>
      <p:sp>
        <p:nvSpPr>
          <p:cNvPr id="412" name="Google Shape;412;p34"/>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افتتاح الحصة</a:t>
            </a:r>
            <a:endParaRPr/>
          </a:p>
        </p:txBody>
      </p:sp>
      <p:sp>
        <p:nvSpPr>
          <p:cNvPr id="413" name="Google Shape;413;p34"/>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fontScale="85000" lnSpcReduction="20000"/>
          </a:bodyPr>
          <a:lstStyle/>
          <a:p>
            <a:pPr indent="-406400" lvl="0" marL="457200" rtl="1" algn="r">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indent="-406400" lvl="0" marL="457200" rtl="1" algn="r">
              <a:lnSpc>
                <a:spcPct val="90000"/>
              </a:lnSpc>
              <a:spcBef>
                <a:spcPts val="1000"/>
              </a:spcBef>
              <a:spcAft>
                <a:spcPts val="0"/>
              </a:spcAft>
              <a:buSzPct val="137254"/>
              <a:buNone/>
            </a:pPr>
            <a:r>
              <a:t/>
            </a:r>
            <a:endParaRPr/>
          </a:p>
        </p:txBody>
      </p:sp>
      <p:sp>
        <p:nvSpPr>
          <p:cNvPr id="414" name="Google Shape;414;p34"/>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10 دقائق</a:t>
            </a:r>
            <a:endParaRPr/>
          </a:p>
        </p:txBody>
      </p:sp>
      <p:sp>
        <p:nvSpPr>
          <p:cNvPr id="415" name="Google Shape;415;p34"/>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10 دقائق</a:t>
            </a:r>
            <a:endParaRPr/>
          </a:p>
        </p:txBody>
      </p:sp>
      <p:sp>
        <p:nvSpPr>
          <p:cNvPr id="416" name="Google Shape;416;p34"/>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20 دقيقة</a:t>
            </a:r>
            <a:endParaRPr/>
          </a:p>
        </p:txBody>
      </p:sp>
      <p:sp>
        <p:nvSpPr>
          <p:cNvPr id="417" name="Google Shape;417;p34"/>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10 دقائق</a:t>
            </a:r>
            <a:endParaRPr/>
          </a:p>
        </p:txBody>
      </p:sp>
      <p:sp>
        <p:nvSpPr>
          <p:cNvPr id="418" name="Google Shape;418;p34"/>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اختتام الحصة</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0"/>
          <p:cNvSpPr txBox="1"/>
          <p:nvPr>
            <p:ph idx="1" type="body"/>
          </p:nvPr>
        </p:nvSpPr>
        <p:spPr>
          <a:xfrm>
            <a:off x="8686801" y="5236960"/>
            <a:ext cx="15987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5 دقائق</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30685b3063a_0_1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مَرْحَبًا بِكُمْ. هَلْ أَنْتُمْ مُسْتَعِدُّونَ لِنَبْدَأَ حِصَّتَنَا؟ هَيَّا بِنَا لِنَنْطَلِقْ!</a:t>
            </a:r>
            <a:endParaRPr/>
          </a:p>
        </p:txBody>
      </p:sp>
      <p:pic>
        <p:nvPicPr>
          <p:cNvPr id="429" name="Google Shape;429;g30685b3063a_0_11"/>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30" name="Google Shape;430;g30685b3063a_0_11"/>
          <p:cNvPicPr preferRelativeResize="0"/>
          <p:nvPr/>
        </p:nvPicPr>
        <p:blipFill rotWithShape="1">
          <a:blip r:embed="rId4">
            <a:alphaModFix/>
          </a:blip>
          <a:srcRect b="0" l="0" r="0" t="0"/>
          <a:stretch/>
        </p:blipFill>
        <p:spPr>
          <a:xfrm>
            <a:off x="215238" y="210537"/>
            <a:ext cx="591916" cy="5919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grpSp>
        <p:nvGrpSpPr>
          <p:cNvPr id="435" name="Google Shape;435;p6"/>
          <p:cNvGrpSpPr/>
          <p:nvPr/>
        </p:nvGrpSpPr>
        <p:grpSpPr>
          <a:xfrm>
            <a:off x="4932835" y="1459304"/>
            <a:ext cx="6054377" cy="3711725"/>
            <a:chOff x="1715066" y="1103461"/>
            <a:chExt cx="5717724" cy="3124203"/>
          </a:xfrm>
        </p:grpSpPr>
        <p:sp>
          <p:nvSpPr>
            <p:cNvPr id="436" name="Google Shape;436;p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37" name="Google Shape;437;p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38" name="Google Shape;438;p6"/>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39" name="Google Shape;439;p6"/>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0" name="Google Shape;440;p6"/>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Image générée" id="445" name="Google Shape;445;p5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46" name="Google Shape;446;p5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47" name="Google Shape;447;p57"/>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التعليق على صورة.</a:t>
            </a:r>
            <a:endParaRPr b="0" i="0" sz="1400" u="none" cap="none" strike="noStrike">
              <a:solidFill>
                <a:srgbClr val="000000"/>
              </a:solidFill>
              <a:latin typeface="Arial"/>
              <a:ea typeface="Arial"/>
              <a:cs typeface="Arial"/>
              <a:sym typeface="Arial"/>
            </a:endParaRPr>
          </a:p>
        </p:txBody>
      </p:sp>
      <p:sp>
        <p:nvSpPr>
          <p:cNvPr id="448" name="Google Shape;448;p57"/>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يوجه المدرس  المتعلمين إلى الجواب مع تشجيع الذين توفقوا في الإجابة</a:t>
            </a:r>
            <a:endParaRPr b="0" i="0" sz="1400" u="none" cap="none" strike="noStrike">
              <a:solidFill>
                <a:srgbClr val="000000"/>
              </a:solidFill>
              <a:latin typeface="Arial"/>
              <a:ea typeface="Arial"/>
              <a:cs typeface="Arial"/>
              <a:sym typeface="Arial"/>
            </a:endParaRPr>
          </a:p>
        </p:txBody>
      </p:sp>
      <p:pic>
        <p:nvPicPr>
          <p:cNvPr id="449" name="Google Shape;449;p57"/>
          <p:cNvPicPr preferRelativeResize="0"/>
          <p:nvPr/>
        </p:nvPicPr>
        <p:blipFill rotWithShape="1">
          <a:blip r:embed="rId4">
            <a:alphaModFix/>
          </a:blip>
          <a:srcRect b="0" l="0" r="0" t="0"/>
          <a:stretch/>
        </p:blipFill>
        <p:spPr>
          <a:xfrm>
            <a:off x="138746" y="63282"/>
            <a:ext cx="730250" cy="730250"/>
          </a:xfrm>
          <a:prstGeom prst="rect">
            <a:avLst/>
          </a:prstGeom>
          <a:noFill/>
          <a:ln>
            <a:noFill/>
          </a:ln>
        </p:spPr>
      </p:pic>
      <p:pic>
        <p:nvPicPr>
          <p:cNvPr id="450" name="Google Shape;450;p57"/>
          <p:cNvPicPr preferRelativeResize="0"/>
          <p:nvPr/>
        </p:nvPicPr>
        <p:blipFill rotWithShape="1">
          <a:blip r:embed="rId5">
            <a:alphaModFix/>
          </a:blip>
          <a:srcRect b="0" l="0" r="0" t="0"/>
          <a:stretch/>
        </p:blipFill>
        <p:spPr>
          <a:xfrm>
            <a:off x="1653274" y="1366684"/>
            <a:ext cx="8673977" cy="46008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descr="Image générée" id="455" name="Google Shape;455;p5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56" name="Google Shape;456;p5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7" name="Google Shape;457;p58"/>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يوجه المدرس  المتعلمين إلى الجواب مع تشجيع الذين توفقوا في الإجابة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458" name="Google Shape;458;p58"/>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459" name="Google Shape;459;p58"/>
          <p:cNvSpPr txBox="1"/>
          <p:nvPr/>
        </p:nvSpPr>
        <p:spPr>
          <a:xfrm>
            <a:off x="1337188" y="2051332"/>
            <a:ext cx="8977862" cy="830956"/>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الجواب هو</a:t>
            </a:r>
            <a:r>
              <a:rPr b="1" i="0" lang="ar-MA" sz="2000" u="none" cap="none" strike="noStrike">
                <a:solidFill>
                  <a:schemeClr val="dk1"/>
                </a:solidFill>
                <a:latin typeface="Calibri"/>
                <a:ea typeface="Calibri"/>
                <a:cs typeface="Calibri"/>
                <a:sym typeface="Calibri"/>
              </a:rPr>
              <a:t>: .......................................................................................................</a:t>
            </a:r>
            <a:endParaRPr b="1" i="0" sz="2000" u="none" cap="none" strike="noStrike">
              <a:solidFill>
                <a:schemeClr val="dk1"/>
              </a:solidFill>
              <a:latin typeface="Calibri"/>
              <a:ea typeface="Calibri"/>
              <a:cs typeface="Calibri"/>
              <a:sym typeface="Calibri"/>
            </a:endParaRPr>
          </a:p>
        </p:txBody>
      </p:sp>
      <p:sp>
        <p:nvSpPr>
          <p:cNvPr id="460" name="Google Shape;460;p58"/>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النشاط الاعتيادي: التعليق على صورة.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descr="Une image contenant Visage humain, personne, habits, dessin&#10;&#10;Le contenu généré par l’IA peut être incorrect." id="465" name="Google Shape;465;p7"/>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66" name="Google Shape;466;p7"/>
          <p:cNvGrpSpPr/>
          <p:nvPr/>
        </p:nvGrpSpPr>
        <p:grpSpPr>
          <a:xfrm>
            <a:off x="4932835" y="1459304"/>
            <a:ext cx="6054377" cy="3711725"/>
            <a:chOff x="1715066" y="1103461"/>
            <a:chExt cx="5717724" cy="3124203"/>
          </a:xfrm>
        </p:grpSpPr>
        <p:sp>
          <p:nvSpPr>
            <p:cNvPr id="467" name="Google Shape;467;p7"/>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68" name="Google Shape;468;p7"/>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69" name="Google Shape;469;p7"/>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70" name="Google Shape;470;p7"/>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76" name="Google Shape;476;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28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228600" lvl="0" marL="457200" rtl="1" algn="r">
              <a:lnSpc>
                <a:spcPct val="90000"/>
              </a:lnSpc>
              <a:spcBef>
                <a:spcPts val="1000"/>
              </a:spcBef>
              <a:spcAft>
                <a:spcPts val="0"/>
              </a:spcAft>
              <a:buSzPts val="2800"/>
              <a:buFont typeface="Arial"/>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3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30685b3063a_0_2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87" name="Google Shape;487;g30685b3063a_0_2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488" name="Google Shape;488;g30685b3063a_0_27"/>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g30685b3063a_0_3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94" name="Google Shape;494;g30685b3063a_0_3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495" name="Google Shape;495;g30685b3063a_0_38"/>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496" name="Google Shape;496;g30685b3063a_0_38"/>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أشارك بنشاط.</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 أرفع يدي للمشاركة.</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497" name="Google Shape;497;g30685b3063a_0_38"/>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grpSp>
        <p:nvGrpSpPr>
          <p:cNvPr id="502" name="Google Shape;502;p8"/>
          <p:cNvGrpSpPr/>
          <p:nvPr/>
        </p:nvGrpSpPr>
        <p:grpSpPr>
          <a:xfrm>
            <a:off x="4932835" y="1459304"/>
            <a:ext cx="6054377" cy="3711725"/>
            <a:chOff x="1715066" y="1103461"/>
            <a:chExt cx="5717724" cy="3124203"/>
          </a:xfrm>
        </p:grpSpPr>
        <p:sp>
          <p:nvSpPr>
            <p:cNvPr id="503" name="Google Shape;503;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04" name="Google Shape;504;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05" name="Google Shape;505;p8"/>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06" name="Google Shape;506;p8"/>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507" name="Google Shape;507;p8"/>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عِندَ نِهَايَةِ هذِهِ الحِصَّةِ، سَتَكُونُونَ قَادِرِينَ عَلَى:</a:t>
            </a:r>
            <a:br>
              <a:rPr lang="ar-MA"/>
            </a:br>
            <a:endParaRPr/>
          </a:p>
        </p:txBody>
      </p:sp>
      <p:sp>
        <p:nvSpPr>
          <p:cNvPr id="513" name="Google Shape;513;p53"/>
          <p:cNvSpPr txBox="1"/>
          <p:nvPr>
            <p:ph idx="2" type="body"/>
          </p:nvPr>
        </p:nvSpPr>
        <p:spPr>
          <a:xfrm>
            <a:off x="1396951" y="411286"/>
            <a:ext cx="10250160" cy="321521"/>
          </a:xfrm>
          <a:prstGeom prst="rect">
            <a:avLst/>
          </a:prstGeom>
          <a:noFill/>
          <a:ln>
            <a:noFill/>
          </a:ln>
        </p:spPr>
        <p:txBody>
          <a:bodyPr anchorCtr="0" anchor="t" bIns="45700" lIns="91425" spcFirstLastPara="1" rIns="91425" wrap="square" tIns="45700">
            <a:noAutofit/>
          </a:bodyPr>
          <a:lstStyle/>
          <a:p>
            <a:pPr indent="0" lvl="0" marL="50800" rtl="1" algn="r">
              <a:lnSpc>
                <a:spcPct val="90000"/>
              </a:lnSpc>
              <a:spcBef>
                <a:spcPts val="1000"/>
              </a:spcBef>
              <a:spcAft>
                <a:spcPts val="0"/>
              </a:spcAft>
              <a:buSzPts val="2800"/>
              <a:buNone/>
            </a:pPr>
            <a:r>
              <a:rPr lang="ar-MA"/>
              <a:t>يشرح المدرس أهداف الحصة، والمطلوب من المتعلم في كل هدف.</a:t>
            </a:r>
            <a:endParaRPr/>
          </a:p>
          <a:p>
            <a:pPr indent="-228600" lvl="0" marL="457200" rtl="1" algn="r">
              <a:lnSpc>
                <a:spcPct val="90000"/>
              </a:lnSpc>
              <a:spcBef>
                <a:spcPts val="1000"/>
              </a:spcBef>
              <a:spcAft>
                <a:spcPts val="0"/>
              </a:spcAft>
              <a:buSzPts val="2800"/>
              <a:buFont typeface="Arial"/>
              <a:buNone/>
            </a:pPr>
            <a:r>
              <a:t/>
            </a:r>
            <a:endParaRPr/>
          </a:p>
        </p:txBody>
      </p:sp>
      <p:sp>
        <p:nvSpPr>
          <p:cNvPr id="514" name="Google Shape;514;p5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15" name="Google Shape;515;p53"/>
          <p:cNvPicPr preferRelativeResize="0"/>
          <p:nvPr/>
        </p:nvPicPr>
        <p:blipFill rotWithShape="1">
          <a:blip r:embed="rId3">
            <a:alphaModFix/>
          </a:blip>
          <a:srcRect b="0" l="0" r="0" t="0"/>
          <a:stretch/>
        </p:blipFill>
        <p:spPr>
          <a:xfrm>
            <a:off x="10538871" y="1822235"/>
            <a:ext cx="707602" cy="707602"/>
          </a:xfrm>
          <a:prstGeom prst="rect">
            <a:avLst/>
          </a:prstGeom>
          <a:noFill/>
          <a:ln>
            <a:noFill/>
          </a:ln>
        </p:spPr>
      </p:pic>
      <p:pic>
        <p:nvPicPr>
          <p:cNvPr id="516" name="Google Shape;516;p53"/>
          <p:cNvPicPr preferRelativeResize="0"/>
          <p:nvPr/>
        </p:nvPicPr>
        <p:blipFill rotWithShape="1">
          <a:blip r:embed="rId3">
            <a:alphaModFix/>
          </a:blip>
          <a:srcRect b="0" l="0" r="0" t="0"/>
          <a:stretch/>
        </p:blipFill>
        <p:spPr>
          <a:xfrm>
            <a:off x="10538871" y="3251461"/>
            <a:ext cx="707602" cy="707602"/>
          </a:xfrm>
          <a:prstGeom prst="rect">
            <a:avLst/>
          </a:prstGeom>
          <a:noFill/>
          <a:ln>
            <a:noFill/>
          </a:ln>
        </p:spPr>
      </p:pic>
      <p:sp>
        <p:nvSpPr>
          <p:cNvPr id="517" name="Google Shape;517;p53"/>
          <p:cNvSpPr/>
          <p:nvPr/>
        </p:nvSpPr>
        <p:spPr>
          <a:xfrm>
            <a:off x="530941" y="3195730"/>
            <a:ext cx="9843646"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قراءة مقطع من النص بطلاقة في حدود دقيقة.</a:t>
            </a:r>
            <a:endParaRPr b="0" i="0" sz="1500" u="none" cap="none" strike="noStrike">
              <a:solidFill>
                <a:srgbClr val="000000"/>
              </a:solidFill>
              <a:latin typeface="Arial"/>
              <a:ea typeface="Arial"/>
              <a:cs typeface="Arial"/>
              <a:sym typeface="Arial"/>
            </a:endParaRPr>
          </a:p>
        </p:txBody>
      </p:sp>
      <p:pic>
        <p:nvPicPr>
          <p:cNvPr id="518" name="Google Shape;518;p53"/>
          <p:cNvPicPr preferRelativeResize="0"/>
          <p:nvPr/>
        </p:nvPicPr>
        <p:blipFill rotWithShape="1">
          <a:blip r:embed="rId4">
            <a:alphaModFix/>
          </a:blip>
          <a:srcRect b="0" l="0" r="0" t="0"/>
          <a:stretch/>
        </p:blipFill>
        <p:spPr>
          <a:xfrm>
            <a:off x="203565" y="214147"/>
            <a:ext cx="591916" cy="591916"/>
          </a:xfrm>
          <a:prstGeom prst="rect">
            <a:avLst/>
          </a:prstGeom>
          <a:noFill/>
          <a:ln>
            <a:noFill/>
          </a:ln>
        </p:spPr>
      </p:pic>
      <p:pic>
        <p:nvPicPr>
          <p:cNvPr id="519" name="Google Shape;519;p53"/>
          <p:cNvPicPr preferRelativeResize="0"/>
          <p:nvPr/>
        </p:nvPicPr>
        <p:blipFill rotWithShape="1">
          <a:blip r:embed="rId3">
            <a:alphaModFix/>
          </a:blip>
          <a:srcRect b="0" l="0" r="0" t="0"/>
          <a:stretch/>
        </p:blipFill>
        <p:spPr>
          <a:xfrm>
            <a:off x="10538871" y="4704399"/>
            <a:ext cx="707602" cy="707602"/>
          </a:xfrm>
          <a:prstGeom prst="rect">
            <a:avLst/>
          </a:prstGeom>
          <a:noFill/>
          <a:ln>
            <a:noFill/>
          </a:ln>
        </p:spPr>
      </p:pic>
      <p:sp>
        <p:nvSpPr>
          <p:cNvPr id="520" name="Google Shape;520;p53"/>
          <p:cNvSpPr/>
          <p:nvPr/>
        </p:nvSpPr>
        <p:spPr>
          <a:xfrm>
            <a:off x="459240" y="4474000"/>
            <a:ext cx="9915347" cy="1168400"/>
          </a:xfrm>
          <a:prstGeom prst="roundRect">
            <a:avLst>
              <a:gd fmla="val 16667" name="adj"/>
            </a:avLst>
          </a:prstGeom>
          <a:solidFill>
            <a:srgbClr val="F2F2F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الفهم الصريح للنص:</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 استخراج معلومات صريحة من نص "مَا ﭐلذَّكَاءُ ﭐلِاصْطِنَاعِيُّ؟"</a:t>
            </a:r>
            <a:endParaRPr b="0" i="0" sz="16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400"/>
              <a:buFont typeface="Arial"/>
              <a:buNone/>
            </a:pPr>
            <a:r>
              <a:t/>
            </a:r>
            <a:endParaRPr b="1" i="0" sz="2400" u="none" cap="none" strike="noStrike">
              <a:solidFill>
                <a:srgbClr val="106585"/>
              </a:solidFill>
              <a:latin typeface="Calibri"/>
              <a:ea typeface="Calibri"/>
              <a:cs typeface="Calibri"/>
              <a:sym typeface="Calibri"/>
            </a:endParaRPr>
          </a:p>
        </p:txBody>
      </p:sp>
      <p:sp>
        <p:nvSpPr>
          <p:cNvPr id="521" name="Google Shape;521;p53"/>
          <p:cNvSpPr/>
          <p:nvPr/>
        </p:nvSpPr>
        <p:spPr>
          <a:xfrm>
            <a:off x="530942" y="1262714"/>
            <a:ext cx="9843646" cy="1661441"/>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اكتساب معجم وتوظيفه:</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مفردات: </a:t>
            </a:r>
            <a:r>
              <a:rPr b="1" i="0" lang="ar-MA" sz="2400" u="none" cap="none" strike="noStrike">
                <a:solidFill>
                  <a:srgbClr val="106585"/>
                </a:solidFill>
                <a:latin typeface="Calibri"/>
                <a:ea typeface="Calibri"/>
                <a:cs typeface="Calibri"/>
                <a:sym typeface="Calibri"/>
              </a:rPr>
              <a:t>   </a:t>
            </a:r>
            <a:r>
              <a:rPr b="0" i="0" lang="ar-MA" sz="2400" u="none" cap="none" strike="noStrike">
                <a:solidFill>
                  <a:srgbClr val="106585"/>
                </a:solidFill>
                <a:latin typeface="Calibri"/>
                <a:ea typeface="Calibri"/>
                <a:cs typeface="Calibri"/>
                <a:sym typeface="Calibri"/>
              </a:rPr>
              <a:t>– الآلات الذكية – المحاكاة – الذكاء البشري – خوارزمية – برامج الحاسوب- الذكاء الاصطناعي </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أفعال الكلام:</a:t>
            </a:r>
            <a:r>
              <a:rPr b="1" i="0" lang="ar-MA" sz="2400" u="none" cap="none" strike="noStrike">
                <a:solidFill>
                  <a:srgbClr val="106585"/>
                </a:solidFill>
                <a:latin typeface="Calibri"/>
                <a:ea typeface="Calibri"/>
                <a:cs typeface="Calibri"/>
                <a:sym typeface="Calibri"/>
              </a:rPr>
              <a:t> </a:t>
            </a:r>
            <a:r>
              <a:rPr b="0" i="0" lang="ar-MA" sz="2400" u="none" cap="none" strike="noStrike">
                <a:solidFill>
                  <a:srgbClr val="106585"/>
                </a:solidFill>
                <a:latin typeface="Calibri"/>
                <a:ea typeface="Calibri"/>
                <a:cs typeface="Calibri"/>
                <a:sym typeface="Calibri"/>
              </a:rPr>
              <a:t>عبارات تدل على: التعريف – الإثبات – التفسير </a:t>
            </a:r>
            <a:endParaRPr b="1" i="0" sz="24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2000"/>
                                        <p:tgtEl>
                                          <p:spTgt spid="5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2000"/>
                                        <p:tgtEl>
                                          <p:spTgt spid="5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2000"/>
                                        <p:tgtEl>
                                          <p:spTgt spid="5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1000"/>
                                        <p:tgtEl>
                                          <p:spTgt spid="5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grpSp>
        <p:nvGrpSpPr>
          <p:cNvPr id="526" name="Google Shape;526;p12"/>
          <p:cNvGrpSpPr/>
          <p:nvPr/>
        </p:nvGrpSpPr>
        <p:grpSpPr>
          <a:xfrm>
            <a:off x="5130955" y="1706886"/>
            <a:ext cx="6054377" cy="3711725"/>
            <a:chOff x="1715066" y="1103461"/>
            <a:chExt cx="5717724" cy="3124203"/>
          </a:xfrm>
        </p:grpSpPr>
        <p:sp>
          <p:nvSpPr>
            <p:cNvPr id="527" name="Google Shape;527;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28" name="Google Shape;528;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29" name="Google Shape;529;p12"/>
          <p:cNvSpPr txBox="1"/>
          <p:nvPr/>
        </p:nvSpPr>
        <p:spPr>
          <a:xfrm>
            <a:off x="5223539" y="2321004"/>
            <a:ext cx="5869200" cy="1908215"/>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الصامتة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(دقيقتان)</a:t>
            </a:r>
            <a:endParaRPr b="1" i="0" sz="2800" u="none" cap="none" strike="noStrike">
              <a:solidFill>
                <a:srgbClr val="44546A"/>
              </a:solidFill>
              <a:latin typeface="Calibri"/>
              <a:ea typeface="Calibri"/>
              <a:cs typeface="Calibri"/>
              <a:sym typeface="Calibri"/>
            </a:endParaRPr>
          </a:p>
        </p:txBody>
      </p:sp>
      <p:pic>
        <p:nvPicPr>
          <p:cNvPr descr="‫تعلم القراءة... أهم طرق واستراتيجيات تعلم القراءة التي تساعد المعلم والأهل  في تعليم الطفل‬‎" id="530" name="Google Shape;530;p12"/>
          <p:cNvPicPr preferRelativeResize="0"/>
          <p:nvPr/>
        </p:nvPicPr>
        <p:blipFill rotWithShape="1">
          <a:blip r:embed="rId3">
            <a:alphaModFix/>
          </a:blip>
          <a:srcRect b="0" l="0" r="0" t="0"/>
          <a:stretch/>
        </p:blipFill>
        <p:spPr>
          <a:xfrm>
            <a:off x="796413" y="2064774"/>
            <a:ext cx="3294114" cy="335383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Image générée" id="535" name="Google Shape;535;p1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36" name="Google Shape;536;p1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37" name="Google Shape;537;p16"/>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قراءة النص قراءة صامتة: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538" name="Google Shape;538;p16"/>
          <p:cNvSpPr txBox="1"/>
          <p:nvPr/>
        </p:nvSpPr>
        <p:spPr>
          <a:xfrm>
            <a:off x="1652563" y="494995"/>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a:t>
            </a:r>
            <a:r>
              <a:rPr b="0" i="0" lang="ar-MA" sz="1400" u="none" cap="none" strike="noStrike">
                <a:solidFill>
                  <a:srgbClr val="323F4F"/>
                </a:solidFill>
                <a:latin typeface="Calibri"/>
                <a:ea typeface="Calibri"/>
                <a:cs typeface="Calibri"/>
                <a:sym typeface="Calibri"/>
              </a:rPr>
              <a:t> المدرس من المتعلمين قراءة أجزاء متفرقة من النص قراءة صامتة ملتزمين قواعد القراءة السليمة</a:t>
            </a:r>
            <a:endParaRPr b="0" i="1" sz="1400" u="none" cap="none" strike="noStrike">
              <a:solidFill>
                <a:srgbClr val="323F4F"/>
              </a:solidFill>
              <a:latin typeface="Calibri"/>
              <a:ea typeface="Calibri"/>
              <a:cs typeface="Calibri"/>
              <a:sym typeface="Calibri"/>
            </a:endParaRPr>
          </a:p>
        </p:txBody>
      </p:sp>
      <p:pic>
        <p:nvPicPr>
          <p:cNvPr descr="Lever la main - Icônes mains et gestes gratuites" id="539" name="Google Shape;539;p16"/>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40" name="Google Shape;540;p16"/>
          <p:cNvSpPr txBox="1"/>
          <p:nvPr/>
        </p:nvSpPr>
        <p:spPr>
          <a:xfrm>
            <a:off x="2025445" y="1236252"/>
            <a:ext cx="7777200" cy="2862282"/>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0000"/>
              </a:buClr>
              <a:buSzPts val="2000"/>
              <a:buFont typeface="Arial"/>
              <a:buNone/>
            </a:pPr>
            <a:br>
              <a:rPr b="1" i="0" lang="ar-MA" sz="2000" u="none" cap="none" strike="noStrike">
                <a:solidFill>
                  <a:srgbClr val="222A35"/>
                </a:solidFill>
                <a:latin typeface="Calibri"/>
                <a:ea typeface="Calibri"/>
                <a:cs typeface="Calibri"/>
                <a:sym typeface="Calibri"/>
              </a:rPr>
            </a:br>
            <a:r>
              <a:rPr b="1" i="0" lang="ar-MA" sz="2000" u="none" cap="none" strike="noStrike">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 </a:t>
            </a:r>
            <a:endParaRPr b="1" i="0" sz="2000" u="none" cap="none" strike="noStrike">
              <a:solidFill>
                <a:srgbClr val="222A35"/>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rPr lang="ar-MA"/>
              <a:t>10 دقيقة</a:t>
            </a:r>
            <a:endParaRPr/>
          </a:p>
        </p:txBody>
      </p:sp>
      <p:sp>
        <p:nvSpPr>
          <p:cNvPr id="546" name="Google Shape;546;p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406400" lvl="0" marL="457200" rtl="0" algn="ctr">
              <a:lnSpc>
                <a:spcPct val="90000"/>
              </a:lnSpc>
              <a:spcBef>
                <a:spcPts val="1000"/>
              </a:spcBef>
              <a:spcAft>
                <a:spcPts val="0"/>
              </a:spcAft>
              <a:buSzPts val="2800"/>
              <a:buNone/>
            </a:pPr>
            <a:r>
              <a:rPr lang="ar-MA"/>
              <a:t>اكتساب معجم وتوظيفه</a:t>
            </a:r>
            <a:endParaRPr/>
          </a:p>
        </p:txBody>
      </p:sp>
      <p:pic>
        <p:nvPicPr>
          <p:cNvPr id="547" name="Google Shape;547;p9"/>
          <p:cNvPicPr preferRelativeResize="0"/>
          <p:nvPr/>
        </p:nvPicPr>
        <p:blipFill rotWithShape="1">
          <a:blip r:embed="rId3">
            <a:alphaModFix/>
          </a:blip>
          <a:srcRect b="0" l="0" r="0" t="0"/>
          <a:stretch/>
        </p:blipFill>
        <p:spPr>
          <a:xfrm>
            <a:off x="1072663" y="1620716"/>
            <a:ext cx="3241430" cy="32414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descr="Image générée" id="552" name="Google Shape;552;p1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53" name="Google Shape;553;p10"/>
          <p:cNvSpPr/>
          <p:nvPr/>
        </p:nvSpPr>
        <p:spPr>
          <a:xfrm>
            <a:off x="-2894" y="9832"/>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54" name="Google Shape;554;p1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555" name="Google Shape;555;p10"/>
          <p:cNvSpPr txBox="1"/>
          <p:nvPr/>
        </p:nvSpPr>
        <p:spPr>
          <a:xfrm>
            <a:off x="799569" y="454584"/>
            <a:ext cx="10454905"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556" name="Google Shape;556;p10"/>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graphicFrame>
        <p:nvGraphicFramePr>
          <p:cNvPr id="557" name="Google Shape;557;p10"/>
          <p:cNvGraphicFramePr/>
          <p:nvPr/>
        </p:nvGraphicFramePr>
        <p:xfrm>
          <a:off x="561109" y="2689111"/>
          <a:ext cx="3000000" cy="3000000"/>
        </p:xfrm>
        <a:graphic>
          <a:graphicData uri="http://schemas.openxmlformats.org/drawingml/2006/table">
            <a:tbl>
              <a:tblPr>
                <a:noFill/>
                <a:tableStyleId>{5510D666-6F26-4F10-9760-BAA566C3F29D}</a:tableStyleId>
              </a:tblPr>
              <a:tblGrid>
                <a:gridCol w="11003975"/>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تَسْتَخْدِمُ </a:t>
                      </a:r>
                      <a:r>
                        <a:rPr b="1" i="0" lang="ar-MA" sz="30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تِقْنِياتِ ٱلذَّكَاءِ ٱلِاصْطِنَاعِيِّ.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طَوّرَ ٱلْعُلَمَاءُ </a:t>
                      </a:r>
                      <a:r>
                        <a:rPr b="1" i="0" lang="ar-MA" sz="30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قَادِرَةً عَلَى تَحْلِيلِ ٱلْبَيَانَاتِ ٱلطِّبِّيَّةِ بِسُرْعَةٍ.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تَعْنِي </a:t>
                      </a:r>
                      <a:r>
                        <a:rPr b="1" i="0" lang="ar-MA" sz="3200" u="none" cap="none" strike="noStrike">
                          <a:solidFill>
                            <a:srgbClr val="FF0000"/>
                          </a:solidFill>
                          <a:latin typeface="Calibri"/>
                          <a:ea typeface="Calibri"/>
                          <a:cs typeface="Calibri"/>
                          <a:sym typeface="Calibri"/>
                        </a:rPr>
                        <a:t>..........................</a:t>
                      </a:r>
                      <a:r>
                        <a:rPr b="0" i="0" lang="ar-MA" sz="3200" u="none" cap="none" strike="noStrike">
                          <a:solidFill>
                            <a:srgbClr val="000000"/>
                          </a:solidFill>
                          <a:latin typeface="Calibri"/>
                          <a:ea typeface="Calibri"/>
                          <a:cs typeface="Calibri"/>
                          <a:sym typeface="Calibri"/>
                        </a:rPr>
                        <a:t> ٱلْقُدْرَةَ عَلَى تَقْلِيدِ أَمْرٍ أَوْ فِعْلٍ.</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 </a:t>
                      </a:r>
                      <a:r>
                        <a:rPr b="1" lang="ar-MA" sz="3200" u="none" cap="none" strike="noStrike">
                          <a:solidFill>
                            <a:srgbClr val="FF0000"/>
                          </a:solidFill>
                          <a:latin typeface="Calibri"/>
                          <a:ea typeface="Calibri"/>
                          <a:cs typeface="Calibri"/>
                          <a:sym typeface="Calibri"/>
                        </a:rPr>
                        <a:t>............................</a:t>
                      </a:r>
                      <a:r>
                        <a:rPr lang="ar-MA" sz="3200" u="none" cap="none" strike="noStrike">
                          <a:latin typeface="Calibri"/>
                          <a:ea typeface="Calibri"/>
                          <a:cs typeface="Calibri"/>
                          <a:sym typeface="Calibri"/>
                        </a:rPr>
                        <a:t> خُطُوَاتٌ مُتَسَلْسِلَةٌ لازِمَةٌ لِحَلِّ مَسْأَلَةٍ ما.</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0" lang="ar-MA" sz="2800" u="none" cap="none" strike="noStrike">
                          <a:solidFill>
                            <a:schemeClr val="dk1"/>
                          </a:solidFill>
                        </a:rPr>
                        <a:t> </a:t>
                      </a:r>
                      <a:r>
                        <a:rPr b="0" lang="ar-MA" sz="2800" u="none" cap="none" strike="noStrike">
                          <a:solidFill>
                            <a:schemeClr val="dk1"/>
                          </a:solidFill>
                          <a:latin typeface="Calibri"/>
                          <a:ea typeface="Calibri"/>
                          <a:cs typeface="Calibri"/>
                          <a:sym typeface="Calibri"/>
                        </a:rPr>
                        <a:t>يَخْشَى بَعْضُ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لنَّاسِ مِنْ أَنْ يَحُلَّ </a:t>
                      </a:r>
                      <a:r>
                        <a:rPr b="1" i="0" lang="ar-MA" sz="2800" u="none" cap="none" strike="noStrike">
                          <a:solidFill>
                            <a:srgbClr val="FF0000"/>
                          </a:solidFill>
                          <a:latin typeface="Calibri"/>
                          <a:ea typeface="Calibri"/>
                          <a:cs typeface="Calibri"/>
                          <a:sym typeface="Calibri"/>
                        </a:rPr>
                        <a:t>........................</a:t>
                      </a:r>
                      <a:r>
                        <a:rPr b="0" lang="ar-MA" sz="2800" u="none" cap="none" strike="noStrike">
                          <a:solidFill>
                            <a:schemeClr val="dk1"/>
                          </a:solidFill>
                          <a:latin typeface="Calibri"/>
                          <a:ea typeface="Calibri"/>
                          <a:cs typeface="Calibri"/>
                          <a:sym typeface="Calibri"/>
                        </a:rPr>
                        <a:t>مَحَلَّ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لْإِنْسَانِ فِي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لْوَظَائِفِ و</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لْمِهَنِ.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 يَخْتَلِفُ </a:t>
                      </a:r>
                      <a:r>
                        <a:rPr b="1" i="0" lang="ar-MA" sz="28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مِنْ شَخْصٍ لآخَرَ.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id="558" name="Google Shape;558;p10"/>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cxnSp>
        <p:nvCxnSpPr>
          <p:cNvPr id="559" name="Google Shape;559;p10"/>
          <p:cNvCxnSpPr/>
          <p:nvPr/>
        </p:nvCxnSpPr>
        <p:spPr>
          <a:xfrm>
            <a:off x="561109" y="4944955"/>
            <a:ext cx="11014364"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1000"/>
                                        <p:tgtEl>
                                          <p:spTgt spid="5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13"/>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3 دقائق</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descr="Image générée" id="569" name="Google Shape;569;p1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70" name="Google Shape;570;p1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571" name="Google Shape;571;p17"/>
          <p:cNvGraphicFramePr/>
          <p:nvPr/>
        </p:nvGraphicFramePr>
        <p:xfrm>
          <a:off x="301336" y="2813472"/>
          <a:ext cx="3000000" cy="3000000"/>
        </p:xfrm>
        <a:graphic>
          <a:graphicData uri="http://schemas.openxmlformats.org/drawingml/2006/table">
            <a:tbl>
              <a:tblPr>
                <a:noFill/>
                <a:tableStyleId>{5510D666-6F26-4F10-9760-BAA566C3F29D}</a:tableStyleId>
              </a:tblPr>
              <a:tblGrid>
                <a:gridCol w="114285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تَسْتَخْدِمُ </a:t>
                      </a:r>
                      <a:r>
                        <a:rPr b="1" i="0" lang="ar-MA" sz="30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تِقْنِياتِ ٱلذَّكَاءِ ٱلِاصْطِنَاعِيِّ.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طَوّرَ ٱلْعُلَمَاءُ </a:t>
                      </a:r>
                      <a:r>
                        <a:rPr b="1" i="0" lang="ar-MA" sz="30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قَادِرَةً عَلَى تَحْلِيلِ ٱلْبَيَانَاتِ ٱلطِّبِّيَّةِ بِسُرْعَةٍ.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
        <p:nvSpPr>
          <p:cNvPr id="572" name="Google Shape;572;p17"/>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pic>
        <p:nvPicPr>
          <p:cNvPr id="573" name="Google Shape;573;p17"/>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sp>
        <p:nvSpPr>
          <p:cNvPr id="574" name="Google Shape;574;p17"/>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sp>
        <p:nvSpPr>
          <p:cNvPr id="575" name="Google Shape;575;p17"/>
          <p:cNvSpPr txBox="1"/>
          <p:nvPr/>
        </p:nvSpPr>
        <p:spPr>
          <a:xfrm>
            <a:off x="799569" y="496148"/>
            <a:ext cx="10454905"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1000"/>
                                        <p:tgtEl>
                                          <p:spTgt spid="5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descr="Image générée" id="580" name="Google Shape;580;p2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81" name="Google Shape;581;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582" name="Google Shape;582;p20"/>
          <p:cNvGraphicFramePr/>
          <p:nvPr/>
        </p:nvGraphicFramePr>
        <p:xfrm>
          <a:off x="561108" y="2813472"/>
          <a:ext cx="3000000" cy="3000000"/>
        </p:xfrm>
        <a:graphic>
          <a:graphicData uri="http://schemas.openxmlformats.org/drawingml/2006/table">
            <a:tbl>
              <a:tblPr>
                <a:noFill/>
                <a:tableStyleId>{5510D666-6F26-4F10-9760-BAA566C3F29D}</a:tableStyleId>
              </a:tblPr>
              <a:tblGrid>
                <a:gridCol w="1130710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تَسْتَخْدِمُ </a:t>
                      </a:r>
                      <a:r>
                        <a:rPr b="1" i="0" lang="ar-MA" sz="3000" u="none" cap="none" strike="noStrike">
                          <a:solidFill>
                            <a:srgbClr val="FF0000"/>
                          </a:solidFill>
                          <a:latin typeface="Calibri"/>
                          <a:ea typeface="Calibri"/>
                          <a:cs typeface="Calibri"/>
                          <a:sym typeface="Calibri"/>
                        </a:rPr>
                        <a:t>ٱلْآلاتُ ٱلذَّكِيَّةُ  </a:t>
                      </a:r>
                      <a:r>
                        <a:rPr b="0" i="0" lang="ar-MA" sz="3000" u="none" cap="none" strike="noStrike">
                          <a:solidFill>
                            <a:srgbClr val="000000"/>
                          </a:solidFill>
                          <a:latin typeface="Calibri"/>
                          <a:ea typeface="Calibri"/>
                          <a:cs typeface="Calibri"/>
                          <a:sym typeface="Calibri"/>
                        </a:rPr>
                        <a:t>تِقْنِياتِ ٱلذَّكَاءِ ٱلِاصْطِنَاعِيِّ.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طَوّرَ ٱلْعُلَمَاءُ </a:t>
                      </a:r>
                      <a:r>
                        <a:rPr b="1" i="0" lang="ar-MA" sz="3000" u="none" cap="none" strike="noStrike">
                          <a:solidFill>
                            <a:srgbClr val="FF0000"/>
                          </a:solidFill>
                          <a:latin typeface="Calibri"/>
                          <a:ea typeface="Calibri"/>
                          <a:cs typeface="Calibri"/>
                          <a:sym typeface="Calibri"/>
                        </a:rPr>
                        <a:t>بَرَامِجَ حَاسُوبٍ</a:t>
                      </a:r>
                      <a:r>
                        <a:rPr b="0" i="0" lang="ar-MA" sz="3000" u="none" cap="none" strike="noStrike">
                          <a:solidFill>
                            <a:srgbClr val="000000"/>
                          </a:solidFill>
                          <a:latin typeface="Calibri"/>
                          <a:ea typeface="Calibri"/>
                          <a:cs typeface="Calibri"/>
                          <a:sym typeface="Calibri"/>
                        </a:rPr>
                        <a:t> قَادِرَةً عَلَى تَحْلِيلِ ٱلْبَيَانَاتِ ٱلطِّبِّيَّةِ بِسُرْعَةٍ.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
        <p:nvSpPr>
          <p:cNvPr id="583" name="Google Shape;583;p2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584" name="Google Shape;584;p20"/>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85" name="Google Shape;585;p20"/>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sp>
        <p:nvSpPr>
          <p:cNvPr id="586" name="Google Shape;586;p20"/>
          <p:cNvSpPr txBox="1"/>
          <p:nvPr/>
        </p:nvSpPr>
        <p:spPr>
          <a:xfrm>
            <a:off x="799569" y="496148"/>
            <a:ext cx="10454905"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1000"/>
                                        <p:tgtEl>
                                          <p:spTgt spid="5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5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3 دقائق</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5"/>
          <p:cNvSpPr txBox="1"/>
          <p:nvPr/>
        </p:nvSpPr>
        <p:spPr>
          <a:xfrm>
            <a:off x="792695" y="337007"/>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597" name="Google Shape;597;p55"/>
          <p:cNvSpPr txBox="1"/>
          <p:nvPr/>
        </p:nvSpPr>
        <p:spPr>
          <a:xfrm>
            <a:off x="792695" y="699029"/>
            <a:ext cx="10454905"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 يطلب المدرس من المتعلمين</a:t>
            </a:r>
            <a:r>
              <a:rPr b="0" i="1" lang="ar-MA" sz="1400" u="none" cap="none" strike="noStrike">
                <a:solidFill>
                  <a:srgbClr val="323F4F"/>
                </a:solidFill>
                <a:highlight>
                  <a:srgbClr val="0000FF"/>
                </a:highlight>
                <a:latin typeface="Calibri"/>
                <a:ea typeface="Calibri"/>
                <a:cs typeface="Calibri"/>
                <a:sym typeface="Calibri"/>
              </a:rPr>
              <a:t> ثنائيا </a:t>
            </a:r>
            <a:r>
              <a:rPr b="0" i="1" lang="ar-MA" sz="1400" u="none" cap="none" strike="noStrike">
                <a:solidFill>
                  <a:srgbClr val="323F4F"/>
                </a:solidFill>
                <a:latin typeface="Calibri"/>
                <a:ea typeface="Calibri"/>
                <a:cs typeface="Calibri"/>
                <a:sym typeface="Calibri"/>
              </a:rPr>
              <a:t>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graphicFrame>
        <p:nvGraphicFramePr>
          <p:cNvPr id="598" name="Google Shape;598;p55"/>
          <p:cNvGraphicFramePr/>
          <p:nvPr/>
        </p:nvGraphicFramePr>
        <p:xfrm>
          <a:off x="561109" y="2813472"/>
          <a:ext cx="3000000" cy="3000000"/>
        </p:xfrm>
        <a:graphic>
          <a:graphicData uri="http://schemas.openxmlformats.org/drawingml/2006/table">
            <a:tbl>
              <a:tblPr>
                <a:noFill/>
                <a:tableStyleId>{5510D666-6F26-4F10-9760-BAA566C3F29D}</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تَعْنِي </a:t>
                      </a:r>
                      <a:r>
                        <a:rPr b="1" i="0" lang="ar-MA" sz="3200" u="none" cap="none" strike="noStrike">
                          <a:solidFill>
                            <a:srgbClr val="FF0000"/>
                          </a:solidFill>
                          <a:latin typeface="Calibri"/>
                          <a:ea typeface="Calibri"/>
                          <a:cs typeface="Calibri"/>
                          <a:sym typeface="Calibri"/>
                        </a:rPr>
                        <a:t>.....................</a:t>
                      </a:r>
                      <a:r>
                        <a:rPr b="0" i="0" lang="ar-MA" sz="3200" u="none" cap="none" strike="noStrike">
                          <a:solidFill>
                            <a:srgbClr val="000000"/>
                          </a:solidFill>
                          <a:latin typeface="Calibri"/>
                          <a:ea typeface="Calibri"/>
                          <a:cs typeface="Calibri"/>
                          <a:sym typeface="Calibri"/>
                        </a:rPr>
                        <a:t> ٱلْقُدْرَةَ عَلَى تَقْلِيدِ أَمْرٍ أَوْ فِعْلٍ.</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 </a:t>
                      </a:r>
                      <a:r>
                        <a:rPr b="1" lang="ar-MA" sz="3200" u="none" cap="none" strike="noStrike">
                          <a:solidFill>
                            <a:srgbClr val="FF0000"/>
                          </a:solidFill>
                          <a:latin typeface="Calibri"/>
                          <a:ea typeface="Calibri"/>
                          <a:cs typeface="Calibri"/>
                          <a:sym typeface="Calibri"/>
                        </a:rPr>
                        <a:t>........................</a:t>
                      </a:r>
                      <a:r>
                        <a:rPr lang="ar-MA" sz="3200" u="none" cap="none" strike="noStrike">
                          <a:latin typeface="Calibri"/>
                          <a:ea typeface="Calibri"/>
                          <a:cs typeface="Calibri"/>
                          <a:sym typeface="Calibri"/>
                        </a:rPr>
                        <a:t> خُطُوَاتٌ مُتَسَلْسِلَةٌ لازِمَةٌ لِحَلِّ مَسْأَلَةٍ ما.</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
        <p:nvSpPr>
          <p:cNvPr id="599" name="Google Shape;599;p55"/>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14"/>
          <p:cNvSpPr txBox="1"/>
          <p:nvPr/>
        </p:nvSpPr>
        <p:spPr>
          <a:xfrm>
            <a:off x="792695" y="337007"/>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05" name="Google Shape;605;p14"/>
          <p:cNvSpPr txBox="1"/>
          <p:nvPr/>
        </p:nvSpPr>
        <p:spPr>
          <a:xfrm>
            <a:off x="792695" y="699029"/>
            <a:ext cx="10454905"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 يطلب المدرس من المتعلمين</a:t>
            </a:r>
            <a:r>
              <a:rPr b="0" i="1" lang="ar-MA" sz="1400" u="none" cap="none" strike="noStrike">
                <a:solidFill>
                  <a:srgbClr val="323F4F"/>
                </a:solidFill>
                <a:highlight>
                  <a:srgbClr val="0000FF"/>
                </a:highlight>
                <a:latin typeface="Calibri"/>
                <a:ea typeface="Calibri"/>
                <a:cs typeface="Calibri"/>
                <a:sym typeface="Calibri"/>
              </a:rPr>
              <a:t> ثنائيا </a:t>
            </a:r>
            <a:r>
              <a:rPr b="0" i="1" lang="ar-MA" sz="1400" u="none" cap="none" strike="noStrike">
                <a:solidFill>
                  <a:srgbClr val="323F4F"/>
                </a:solidFill>
                <a:latin typeface="Calibri"/>
                <a:ea typeface="Calibri"/>
                <a:cs typeface="Calibri"/>
                <a:sym typeface="Calibri"/>
              </a:rPr>
              <a:t>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606" name="Google Shape;606;p14"/>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graphicFrame>
        <p:nvGraphicFramePr>
          <p:cNvPr id="607" name="Google Shape;607;p14"/>
          <p:cNvGraphicFramePr/>
          <p:nvPr/>
        </p:nvGraphicFramePr>
        <p:xfrm>
          <a:off x="561109" y="2813472"/>
          <a:ext cx="3000000" cy="3000000"/>
        </p:xfrm>
        <a:graphic>
          <a:graphicData uri="http://schemas.openxmlformats.org/drawingml/2006/table">
            <a:tbl>
              <a:tblPr>
                <a:noFill/>
                <a:tableStyleId>{5510D666-6F26-4F10-9760-BAA566C3F29D}</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تَعْنِي </a:t>
                      </a:r>
                      <a:r>
                        <a:rPr b="1" i="0" lang="ar-MA" sz="3200" u="none" cap="none" strike="noStrike">
                          <a:solidFill>
                            <a:srgbClr val="FF0000"/>
                          </a:solidFill>
                          <a:latin typeface="Calibri"/>
                          <a:ea typeface="Calibri"/>
                          <a:cs typeface="Calibri"/>
                          <a:sym typeface="Calibri"/>
                        </a:rPr>
                        <a:t>اَلْمُحَاكاةُ</a:t>
                      </a:r>
                      <a:r>
                        <a:rPr b="0" i="0" lang="ar-MA" sz="3200" u="none" cap="none" strike="noStrike">
                          <a:solidFill>
                            <a:srgbClr val="000000"/>
                          </a:solidFill>
                          <a:latin typeface="Calibri"/>
                          <a:ea typeface="Calibri"/>
                          <a:cs typeface="Calibri"/>
                          <a:sym typeface="Calibri"/>
                        </a:rPr>
                        <a:t> ٱلْقُدْرَةَ عَلَى تَقْلِيدِ أَمْرٍ أَوْ فِعْلٍ.</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 </a:t>
                      </a:r>
                      <a:r>
                        <a:rPr b="1" lang="ar-MA" sz="3200" u="none" cap="none" strike="noStrike">
                          <a:solidFill>
                            <a:srgbClr val="FF0000"/>
                          </a:solidFill>
                          <a:latin typeface="Calibri"/>
                          <a:ea typeface="Calibri"/>
                          <a:cs typeface="Calibri"/>
                          <a:sym typeface="Calibri"/>
                        </a:rPr>
                        <a:t>الْخَوَارِزْمِيَّةُ</a:t>
                      </a:r>
                      <a:r>
                        <a:rPr lang="ar-MA" sz="3200" u="none" cap="none" strike="noStrike">
                          <a:latin typeface="Calibri"/>
                          <a:ea typeface="Calibri"/>
                          <a:cs typeface="Calibri"/>
                          <a:sym typeface="Calibri"/>
                        </a:rPr>
                        <a:t> خُطُوَاتٌ مُتَسَلْسِلَةٌ لازِمَةٌ لِحَلِّ مَسْأَلَةٍ ما.</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18"/>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3 دقائق</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descr="Image générée" id="617" name="Google Shape;617;p56"/>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618" name="Google Shape;618;p56"/>
          <p:cNvSpPr txBox="1"/>
          <p:nvPr/>
        </p:nvSpPr>
        <p:spPr>
          <a:xfrm>
            <a:off x="799569" y="193846"/>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19" name="Google Shape;619;p56"/>
          <p:cNvSpPr txBox="1"/>
          <p:nvPr/>
        </p:nvSpPr>
        <p:spPr>
          <a:xfrm>
            <a:off x="509155" y="631231"/>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فرديا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graphicFrame>
        <p:nvGraphicFramePr>
          <p:cNvPr id="620" name="Google Shape;620;p56"/>
          <p:cNvGraphicFramePr/>
          <p:nvPr/>
        </p:nvGraphicFramePr>
        <p:xfrm>
          <a:off x="561109" y="2813472"/>
          <a:ext cx="3000000" cy="3000000"/>
        </p:xfrm>
        <a:graphic>
          <a:graphicData uri="http://schemas.openxmlformats.org/drawingml/2006/table">
            <a:tbl>
              <a:tblPr>
                <a:noFill/>
                <a:tableStyleId>{5510D666-6F26-4F10-9760-BAA566C3F29D}</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0" lang="ar-MA" sz="2800" u="none" cap="none" strike="noStrike">
                          <a:solidFill>
                            <a:schemeClr val="dk1"/>
                          </a:solidFill>
                        </a:rPr>
                        <a:t> </a:t>
                      </a:r>
                      <a:r>
                        <a:rPr b="0" lang="ar-MA" sz="2800" u="none" cap="none" strike="noStrike">
                          <a:solidFill>
                            <a:schemeClr val="dk1"/>
                          </a:solidFill>
                          <a:latin typeface="Calibri"/>
                          <a:ea typeface="Calibri"/>
                          <a:cs typeface="Calibri"/>
                          <a:sym typeface="Calibri"/>
                        </a:rPr>
                        <a:t>يَخْشَى بَعْضُ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لنَّاسِ مِنْ أَنْ يَحُلَّ </a:t>
                      </a:r>
                      <a:r>
                        <a:rPr b="1" i="0" lang="ar-MA" sz="2800" u="none" cap="none" strike="noStrike">
                          <a:solidFill>
                            <a:srgbClr val="FF0000"/>
                          </a:solidFill>
                          <a:latin typeface="Calibri"/>
                          <a:ea typeface="Calibri"/>
                          <a:cs typeface="Calibri"/>
                          <a:sym typeface="Calibri"/>
                        </a:rPr>
                        <a:t>........................</a:t>
                      </a:r>
                      <a:r>
                        <a:rPr b="0" lang="ar-MA" sz="2800" u="none" cap="none" strike="noStrike">
                          <a:solidFill>
                            <a:schemeClr val="dk1"/>
                          </a:solidFill>
                          <a:latin typeface="Calibri"/>
                          <a:ea typeface="Calibri"/>
                          <a:cs typeface="Calibri"/>
                          <a:sym typeface="Calibri"/>
                        </a:rPr>
                        <a:t>مَحَلَّ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لْإِنْسَانِ فِي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لْوَظَائِفِ و</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لْمِهَنِ.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 يَخْتَلِفُ </a:t>
                      </a:r>
                      <a:r>
                        <a:rPr b="1" i="0" lang="ar-MA" sz="2800" u="none" cap="none" strike="noStrike">
                          <a:solidFill>
                            <a:srgbClr val="FF0000"/>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مِنْ شَخْصٍ لآخَرَ.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bl>
          </a:graphicData>
        </a:graphic>
      </p:graphicFrame>
      <p:sp>
        <p:nvSpPr>
          <p:cNvPr id="621" name="Google Shape;621;p56"/>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pic>
        <p:nvPicPr>
          <p:cNvPr descr="Image générée" id="626" name="Google Shape;626;p1"/>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627" name="Google Shape;627;p1"/>
          <p:cNvSpPr txBox="1"/>
          <p:nvPr/>
        </p:nvSpPr>
        <p:spPr>
          <a:xfrm>
            <a:off x="799569" y="193846"/>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28" name="Google Shape;628;p1"/>
          <p:cNvSpPr txBox="1"/>
          <p:nvPr/>
        </p:nvSpPr>
        <p:spPr>
          <a:xfrm>
            <a:off x="509155" y="631231"/>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فرديا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629" name="Google Shape;629;p1"/>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graphicFrame>
        <p:nvGraphicFramePr>
          <p:cNvPr id="630" name="Google Shape;630;p1"/>
          <p:cNvGraphicFramePr/>
          <p:nvPr/>
        </p:nvGraphicFramePr>
        <p:xfrm>
          <a:off x="561109" y="2813472"/>
          <a:ext cx="3000000" cy="3000000"/>
        </p:xfrm>
        <a:graphic>
          <a:graphicData uri="http://schemas.openxmlformats.org/drawingml/2006/table">
            <a:tbl>
              <a:tblPr>
                <a:noFill/>
                <a:tableStyleId>{5510D666-6F26-4F10-9760-BAA566C3F29D}</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0" lang="ar-MA" sz="2800" u="none" cap="none" strike="noStrike">
                          <a:solidFill>
                            <a:schemeClr val="dk1"/>
                          </a:solidFill>
                        </a:rPr>
                        <a:t> </a:t>
                      </a:r>
                      <a:r>
                        <a:rPr b="0" lang="ar-MA" sz="2800" u="none" cap="none" strike="noStrike">
                          <a:solidFill>
                            <a:schemeClr val="dk1"/>
                          </a:solidFill>
                          <a:latin typeface="Calibri"/>
                          <a:ea typeface="Calibri"/>
                          <a:cs typeface="Calibri"/>
                          <a:sym typeface="Calibri"/>
                        </a:rPr>
                        <a:t>يَخْشَى بَعْضُ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لنَّاسِ مِنْ أَنْ يَحُلَّ </a:t>
                      </a:r>
                      <a:r>
                        <a:rPr b="1" i="0" lang="ar-MA" sz="2800" u="none" cap="none" strike="noStrike">
                          <a:solidFill>
                            <a:srgbClr val="FF0000"/>
                          </a:solidFill>
                          <a:latin typeface="Calibri"/>
                          <a:ea typeface="Calibri"/>
                          <a:cs typeface="Calibri"/>
                          <a:sym typeface="Calibri"/>
                        </a:rPr>
                        <a:t>ٱ</a:t>
                      </a:r>
                      <a:r>
                        <a:rPr b="1" lang="ar-MA" sz="2800" u="none" cap="none" strike="noStrike">
                          <a:solidFill>
                            <a:srgbClr val="FF0000"/>
                          </a:solidFill>
                          <a:latin typeface="Calibri"/>
                          <a:ea typeface="Calibri"/>
                          <a:cs typeface="Calibri"/>
                          <a:sym typeface="Calibri"/>
                        </a:rPr>
                        <a:t>لذَّكَاءُ </a:t>
                      </a:r>
                      <a:r>
                        <a:rPr b="1" i="0" lang="ar-MA" sz="2800" u="none" cap="none" strike="noStrike">
                          <a:solidFill>
                            <a:srgbClr val="FF0000"/>
                          </a:solidFill>
                          <a:latin typeface="Calibri"/>
                          <a:ea typeface="Calibri"/>
                          <a:cs typeface="Calibri"/>
                          <a:sym typeface="Calibri"/>
                        </a:rPr>
                        <a:t>ٱ</a:t>
                      </a:r>
                      <a:r>
                        <a:rPr b="1" lang="ar-MA" sz="2800" u="none" cap="none" strike="noStrike">
                          <a:solidFill>
                            <a:srgbClr val="FF0000"/>
                          </a:solidFill>
                          <a:latin typeface="Calibri"/>
                          <a:ea typeface="Calibri"/>
                          <a:cs typeface="Calibri"/>
                          <a:sym typeface="Calibri"/>
                        </a:rPr>
                        <a:t>لِاصْطِنَاعِيُّ </a:t>
                      </a:r>
                      <a:r>
                        <a:rPr b="0" lang="ar-MA" sz="2800" u="none" cap="none" strike="noStrike">
                          <a:solidFill>
                            <a:schemeClr val="dk1"/>
                          </a:solidFill>
                          <a:latin typeface="Calibri"/>
                          <a:ea typeface="Calibri"/>
                          <a:cs typeface="Calibri"/>
                          <a:sym typeface="Calibri"/>
                        </a:rPr>
                        <a:t>مَحَلَّ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لْإِنْسَانِ فِي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لْوَظَائِفِ و</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لْمِهَنِ.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 يَخْتَلِفُ </a:t>
                      </a:r>
                      <a:r>
                        <a:rPr b="1" i="0" lang="ar-MA" sz="2800" u="none" cap="none" strike="noStrike">
                          <a:solidFill>
                            <a:srgbClr val="FF0000"/>
                          </a:solidFill>
                          <a:latin typeface="Calibri"/>
                          <a:ea typeface="Calibri"/>
                          <a:cs typeface="Calibri"/>
                          <a:sym typeface="Calibri"/>
                        </a:rPr>
                        <a:t>ٱ</a:t>
                      </a:r>
                      <a:r>
                        <a:rPr b="1" i="0" lang="ar-MA" sz="3000" u="none" cap="none" strike="noStrike">
                          <a:solidFill>
                            <a:srgbClr val="FF0000"/>
                          </a:solidFill>
                          <a:latin typeface="Calibri"/>
                          <a:ea typeface="Calibri"/>
                          <a:cs typeface="Calibri"/>
                          <a:sym typeface="Calibri"/>
                        </a:rPr>
                        <a:t>لذَّكَاءُ </a:t>
                      </a:r>
                      <a:r>
                        <a:rPr b="1" i="0" lang="ar-MA" sz="2800" u="none" cap="none" strike="noStrike">
                          <a:solidFill>
                            <a:srgbClr val="FF0000"/>
                          </a:solidFill>
                          <a:latin typeface="Calibri"/>
                          <a:ea typeface="Calibri"/>
                          <a:cs typeface="Calibri"/>
                          <a:sym typeface="Calibri"/>
                        </a:rPr>
                        <a:t>ٱ</a:t>
                      </a:r>
                      <a:r>
                        <a:rPr b="1" i="0" lang="ar-MA" sz="3000" u="none" cap="none" strike="noStrike">
                          <a:solidFill>
                            <a:srgbClr val="FF0000"/>
                          </a:solidFill>
                          <a:latin typeface="Calibri"/>
                          <a:ea typeface="Calibri"/>
                          <a:cs typeface="Calibri"/>
                          <a:sym typeface="Calibri"/>
                        </a:rPr>
                        <a:t>لْبَشَرِيُّ </a:t>
                      </a:r>
                      <a:r>
                        <a:rPr b="0" i="0" lang="ar-MA" sz="3000" u="none" cap="none" strike="noStrike">
                          <a:solidFill>
                            <a:srgbClr val="000000"/>
                          </a:solidFill>
                          <a:latin typeface="Calibri"/>
                          <a:ea typeface="Calibri"/>
                          <a:cs typeface="Calibri"/>
                          <a:sym typeface="Calibri"/>
                        </a:rPr>
                        <a:t>مِنْ شَخْصٍ لآخَرَ.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pic>
        <p:nvPicPr>
          <p:cNvPr descr="Image générée" id="635" name="Google Shape;635;g3114d52450e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36" name="Google Shape;636;g3114d52450e_0_0"/>
          <p:cNvSpPr/>
          <p:nvPr/>
        </p:nvSpPr>
        <p:spPr>
          <a:xfrm>
            <a:off x="-2894" y="9832"/>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637" name="Google Shape;637;g3114d52450e_0_0"/>
          <p:cNvCxnSpPr/>
          <p:nvPr/>
        </p:nvCxnSpPr>
        <p:spPr>
          <a:xfrm>
            <a:off x="550718" y="4925291"/>
            <a:ext cx="11014364" cy="0"/>
          </a:xfrm>
          <a:prstGeom prst="straightConnector1">
            <a:avLst/>
          </a:prstGeom>
          <a:noFill/>
          <a:ln cap="flat" cmpd="sng" w="9525">
            <a:solidFill>
              <a:schemeClr val="dk1"/>
            </a:solidFill>
            <a:prstDash val="solid"/>
            <a:round/>
            <a:headEnd len="sm" w="sm" type="none"/>
            <a:tailEnd len="sm" w="sm" type="none"/>
          </a:ln>
        </p:spPr>
      </p:cxnSp>
      <p:graphicFrame>
        <p:nvGraphicFramePr>
          <p:cNvPr id="638" name="Google Shape;638;g3114d52450e_0_0"/>
          <p:cNvGraphicFramePr/>
          <p:nvPr/>
        </p:nvGraphicFramePr>
        <p:xfrm>
          <a:off x="561109" y="2689111"/>
          <a:ext cx="3000000" cy="3000000"/>
        </p:xfrm>
        <a:graphic>
          <a:graphicData uri="http://schemas.openxmlformats.org/drawingml/2006/table">
            <a:tbl>
              <a:tblPr>
                <a:noFill/>
                <a:tableStyleId>{5510D666-6F26-4F10-9760-BAA566C3F29D}</a:tableStyleId>
              </a:tblPr>
              <a:tblGrid>
                <a:gridCol w="11003975"/>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تَسْتَخْدِمُ </a:t>
                      </a:r>
                      <a:r>
                        <a:rPr b="1" i="0" lang="ar-MA" sz="3000" u="none" cap="none" strike="noStrike">
                          <a:solidFill>
                            <a:srgbClr val="FF0000"/>
                          </a:solidFill>
                          <a:latin typeface="Calibri"/>
                          <a:ea typeface="Calibri"/>
                          <a:cs typeface="Calibri"/>
                          <a:sym typeface="Calibri"/>
                        </a:rPr>
                        <a:t>ٱلْآلاتُ ٱلذَّكِيَّةُ  </a:t>
                      </a:r>
                      <a:r>
                        <a:rPr b="0" i="0" lang="ar-MA" sz="3000" u="none" cap="none" strike="noStrike">
                          <a:solidFill>
                            <a:srgbClr val="000000"/>
                          </a:solidFill>
                          <a:latin typeface="Calibri"/>
                          <a:ea typeface="Calibri"/>
                          <a:cs typeface="Calibri"/>
                          <a:sym typeface="Calibri"/>
                        </a:rPr>
                        <a:t>تِقْنِياتِ ٱلذَّكَاءِ ٱلِاصْطِنَاعِيِّ.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طَوّرَ ٱلْعُلَمَاءُ </a:t>
                      </a:r>
                      <a:r>
                        <a:rPr b="1" i="0" lang="ar-MA" sz="3000" u="none" cap="none" strike="noStrike">
                          <a:solidFill>
                            <a:srgbClr val="FF0000"/>
                          </a:solidFill>
                          <a:latin typeface="Calibri"/>
                          <a:ea typeface="Calibri"/>
                          <a:cs typeface="Calibri"/>
                          <a:sym typeface="Calibri"/>
                        </a:rPr>
                        <a:t>بَرَامِجَ حَاسُوبٍ</a:t>
                      </a:r>
                      <a:r>
                        <a:rPr b="0" i="0" lang="ar-MA" sz="3000" u="none" cap="none" strike="noStrike">
                          <a:solidFill>
                            <a:srgbClr val="000000"/>
                          </a:solidFill>
                          <a:latin typeface="Calibri"/>
                          <a:ea typeface="Calibri"/>
                          <a:cs typeface="Calibri"/>
                          <a:sym typeface="Calibri"/>
                        </a:rPr>
                        <a:t> قَادِرَةً عَلَى تَحْلِيلِ ٱلْبَيَانَاتِ ٱلطِّبِّيَّةِ بِسُرْعَةٍ.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تَعْنِي </a:t>
                      </a:r>
                      <a:r>
                        <a:rPr b="1" i="0" lang="ar-MA" sz="3200" u="none" cap="none" strike="noStrike">
                          <a:solidFill>
                            <a:srgbClr val="FF0000"/>
                          </a:solidFill>
                          <a:latin typeface="Calibri"/>
                          <a:ea typeface="Calibri"/>
                          <a:cs typeface="Calibri"/>
                          <a:sym typeface="Calibri"/>
                        </a:rPr>
                        <a:t>اَلْمُحَاكاةُ</a:t>
                      </a:r>
                      <a:r>
                        <a:rPr b="0" i="0" lang="ar-MA" sz="3200" u="none" cap="none" strike="noStrike">
                          <a:solidFill>
                            <a:srgbClr val="000000"/>
                          </a:solidFill>
                          <a:latin typeface="Calibri"/>
                          <a:ea typeface="Calibri"/>
                          <a:cs typeface="Calibri"/>
                          <a:sym typeface="Calibri"/>
                        </a:rPr>
                        <a:t> ٱلْقُدْرَةَ عَلَى تَقْلِيدِ أَمْرٍ أَوْ فِعْلٍ.</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 </a:t>
                      </a:r>
                      <a:r>
                        <a:rPr b="1" lang="ar-MA" sz="3200" u="none" cap="none" strike="noStrike">
                          <a:solidFill>
                            <a:srgbClr val="FF0000"/>
                          </a:solidFill>
                          <a:latin typeface="Calibri"/>
                          <a:ea typeface="Calibri"/>
                          <a:cs typeface="Calibri"/>
                          <a:sym typeface="Calibri"/>
                        </a:rPr>
                        <a:t>الْخَوَارِزْمِيَّةُ</a:t>
                      </a:r>
                      <a:r>
                        <a:rPr lang="ar-MA" sz="3200" u="none" cap="none" strike="noStrike">
                          <a:latin typeface="Calibri"/>
                          <a:ea typeface="Calibri"/>
                          <a:cs typeface="Calibri"/>
                          <a:sym typeface="Calibri"/>
                        </a:rPr>
                        <a:t> خُطُوَاتٌ مُتَسَلْسِلَةٌ لازِمَةٌ لِحَلِّ مَسْأَلَةٍ ما.</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800"/>
                        <a:buFont typeface="Noto Sans Symbols"/>
                        <a:buChar char="❑"/>
                      </a:pPr>
                      <a:r>
                        <a:rPr b="0" lang="ar-MA" sz="2800" u="none" cap="none" strike="noStrike">
                          <a:solidFill>
                            <a:schemeClr val="dk1"/>
                          </a:solidFill>
                        </a:rPr>
                        <a:t> </a:t>
                      </a:r>
                      <a:r>
                        <a:rPr b="0" lang="ar-MA" sz="2800" u="none" cap="none" strike="noStrike">
                          <a:solidFill>
                            <a:schemeClr val="dk1"/>
                          </a:solidFill>
                          <a:latin typeface="Calibri"/>
                          <a:ea typeface="Calibri"/>
                          <a:cs typeface="Calibri"/>
                          <a:sym typeface="Calibri"/>
                        </a:rPr>
                        <a:t>يَخْشَى بَعْضُ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لنَّاسِ مِنْ أَنْ يَحُلَّ </a:t>
                      </a:r>
                      <a:r>
                        <a:rPr b="1" i="0" lang="ar-MA" sz="2800" u="none" cap="none" strike="noStrike">
                          <a:solidFill>
                            <a:srgbClr val="FF0000"/>
                          </a:solidFill>
                          <a:latin typeface="Calibri"/>
                          <a:ea typeface="Calibri"/>
                          <a:cs typeface="Calibri"/>
                          <a:sym typeface="Calibri"/>
                        </a:rPr>
                        <a:t>ٱ</a:t>
                      </a:r>
                      <a:r>
                        <a:rPr b="1" lang="ar-MA" sz="2800" u="none" cap="none" strike="noStrike">
                          <a:solidFill>
                            <a:srgbClr val="FF0000"/>
                          </a:solidFill>
                          <a:latin typeface="Calibri"/>
                          <a:ea typeface="Calibri"/>
                          <a:cs typeface="Calibri"/>
                          <a:sym typeface="Calibri"/>
                        </a:rPr>
                        <a:t>لذَّكَاءُ </a:t>
                      </a:r>
                      <a:r>
                        <a:rPr b="1" i="0" lang="ar-MA" sz="2800" u="none" cap="none" strike="noStrike">
                          <a:solidFill>
                            <a:srgbClr val="FF0000"/>
                          </a:solidFill>
                          <a:latin typeface="Calibri"/>
                          <a:ea typeface="Calibri"/>
                          <a:cs typeface="Calibri"/>
                          <a:sym typeface="Calibri"/>
                        </a:rPr>
                        <a:t>ٱ</a:t>
                      </a:r>
                      <a:r>
                        <a:rPr b="1" lang="ar-MA" sz="2800" u="none" cap="none" strike="noStrike">
                          <a:solidFill>
                            <a:srgbClr val="FF0000"/>
                          </a:solidFill>
                          <a:latin typeface="Calibri"/>
                          <a:ea typeface="Calibri"/>
                          <a:cs typeface="Calibri"/>
                          <a:sym typeface="Calibri"/>
                        </a:rPr>
                        <a:t>لِاصْطِنَاعِيُّ </a:t>
                      </a:r>
                      <a:r>
                        <a:rPr b="0" lang="ar-MA" sz="2800" u="none" cap="none" strike="noStrike">
                          <a:solidFill>
                            <a:schemeClr val="dk1"/>
                          </a:solidFill>
                          <a:latin typeface="Calibri"/>
                          <a:ea typeface="Calibri"/>
                          <a:cs typeface="Calibri"/>
                          <a:sym typeface="Calibri"/>
                        </a:rPr>
                        <a:t>مَحَلَّ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لْإِنْسَانِ فِي </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لْوَظَائِفِ و</a:t>
                      </a:r>
                      <a:r>
                        <a:rPr b="0" i="0" lang="ar-MA" sz="2800" u="none" cap="none" strike="noStrike">
                          <a:solidFill>
                            <a:srgbClr val="000000"/>
                          </a:solidFill>
                          <a:latin typeface="Calibri"/>
                          <a:ea typeface="Calibri"/>
                          <a:cs typeface="Calibri"/>
                          <a:sym typeface="Calibri"/>
                        </a:rPr>
                        <a:t>ٱ</a:t>
                      </a:r>
                      <a:r>
                        <a:rPr b="0" lang="ar-MA" sz="2800" u="none" cap="none" strike="noStrike">
                          <a:solidFill>
                            <a:schemeClr val="dk1"/>
                          </a:solidFill>
                          <a:latin typeface="Calibri"/>
                          <a:ea typeface="Calibri"/>
                          <a:cs typeface="Calibri"/>
                          <a:sym typeface="Calibri"/>
                        </a:rPr>
                        <a:t>لْمِهَنِ.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 يَخْتَلِفُ </a:t>
                      </a:r>
                      <a:r>
                        <a:rPr b="1" i="0" lang="ar-MA" sz="2800" u="none" cap="none" strike="noStrike">
                          <a:solidFill>
                            <a:srgbClr val="FF0000"/>
                          </a:solidFill>
                          <a:latin typeface="Calibri"/>
                          <a:ea typeface="Calibri"/>
                          <a:cs typeface="Calibri"/>
                          <a:sym typeface="Calibri"/>
                        </a:rPr>
                        <a:t>ٱ</a:t>
                      </a:r>
                      <a:r>
                        <a:rPr b="1" i="0" lang="ar-MA" sz="3000" u="none" cap="none" strike="noStrike">
                          <a:solidFill>
                            <a:srgbClr val="FF0000"/>
                          </a:solidFill>
                          <a:latin typeface="Calibri"/>
                          <a:ea typeface="Calibri"/>
                          <a:cs typeface="Calibri"/>
                          <a:sym typeface="Calibri"/>
                        </a:rPr>
                        <a:t>لذَّكَاءُ </a:t>
                      </a:r>
                      <a:r>
                        <a:rPr b="1" i="0" lang="ar-MA" sz="2800" u="none" cap="none" strike="noStrike">
                          <a:solidFill>
                            <a:srgbClr val="FF0000"/>
                          </a:solidFill>
                          <a:latin typeface="Calibri"/>
                          <a:ea typeface="Calibri"/>
                          <a:cs typeface="Calibri"/>
                          <a:sym typeface="Calibri"/>
                        </a:rPr>
                        <a:t>ٱ</a:t>
                      </a:r>
                      <a:r>
                        <a:rPr b="1" i="0" lang="ar-MA" sz="3000" u="none" cap="none" strike="noStrike">
                          <a:solidFill>
                            <a:srgbClr val="FF0000"/>
                          </a:solidFill>
                          <a:latin typeface="Calibri"/>
                          <a:ea typeface="Calibri"/>
                          <a:cs typeface="Calibri"/>
                          <a:sym typeface="Calibri"/>
                        </a:rPr>
                        <a:t>لْبَشَرِيُّ </a:t>
                      </a:r>
                      <a:r>
                        <a:rPr b="0" i="0" lang="ar-MA" sz="3000" u="none" cap="none" strike="noStrike">
                          <a:solidFill>
                            <a:srgbClr val="000000"/>
                          </a:solidFill>
                          <a:latin typeface="Calibri"/>
                          <a:ea typeface="Calibri"/>
                          <a:cs typeface="Calibri"/>
                          <a:sym typeface="Calibri"/>
                        </a:rPr>
                        <a:t>مِنْ شَخْصٍ لآخَرَ.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639" name="Google Shape;639;g3114d52450e_0_0"/>
          <p:cNvSpPr txBox="1"/>
          <p:nvPr/>
        </p:nvSpPr>
        <p:spPr>
          <a:xfrm>
            <a:off x="176981" y="1051689"/>
            <a:ext cx="11469276"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لذَّكَاءُ </a:t>
            </a:r>
            <a:r>
              <a:rPr b="1" i="0" lang="ar-MA" sz="2400" u="none" cap="none" strike="noStrike">
                <a:solidFill>
                  <a:srgbClr val="FF0000"/>
                </a:solidFill>
                <a:latin typeface="Calibri"/>
                <a:ea typeface="Calibri"/>
                <a:cs typeface="Calibri"/>
                <a:sym typeface="Calibri"/>
              </a:rPr>
              <a:t>ٱ</a:t>
            </a:r>
            <a:r>
              <a:rPr b="1" i="0" lang="ar-MA" sz="2800" u="none" cap="none" strike="noStrike">
                <a:solidFill>
                  <a:srgbClr val="FF0000"/>
                </a:solidFill>
                <a:latin typeface="Calibri"/>
                <a:ea typeface="Calibri"/>
                <a:cs typeface="Calibri"/>
                <a:sym typeface="Calibri"/>
              </a:rPr>
              <a:t>لْبَشَرِيُّ   – اَلْمُحَاكاةُ – ٱلْآلاتُ ٱلذَّكِيَّةُ – ٱلذَّكَاءُ ٱلِاصْطِنَاعِيُّ - الْخَوَارِزْمِيَّةُ- بَرَامِجَ حَاسُوبٍ</a:t>
            </a:r>
            <a:endParaRPr b="1" i="0" sz="2800" u="none" cap="none" strike="noStrike">
              <a:solidFill>
                <a:srgbClr val="FF0000"/>
              </a:solidFill>
              <a:latin typeface="Calibri"/>
              <a:ea typeface="Calibri"/>
              <a:cs typeface="Calibri"/>
              <a:sym typeface="Calibri"/>
            </a:endParaRPr>
          </a:p>
        </p:txBody>
      </p:sp>
      <p:sp>
        <p:nvSpPr>
          <p:cNvPr id="640" name="Google Shape;640;g3114d52450e_0_0"/>
          <p:cNvSpPr txBox="1"/>
          <p:nvPr/>
        </p:nvSpPr>
        <p:spPr>
          <a:xfrm>
            <a:off x="4010889" y="342860"/>
            <a:ext cx="5045525" cy="221599"/>
          </a:xfrm>
          <a:prstGeom prst="rect">
            <a:avLst/>
          </a:prstGeom>
          <a:noFill/>
          <a:ln>
            <a:noFill/>
          </a:ln>
        </p:spPr>
        <p:txBody>
          <a:bodyPr anchorCtr="0" anchor="t" bIns="0" lIns="0" spcFirstLastPara="1" rIns="0" wrap="square" tIns="0">
            <a:spAutoFit/>
          </a:bodyPr>
          <a:lstStyle/>
          <a:p>
            <a:pPr indent="0" lvl="0" marL="0" marR="0" rtl="1" algn="ctr">
              <a:lnSpc>
                <a:spcPct val="90000"/>
              </a:lnSpc>
              <a:spcBef>
                <a:spcPts val="0"/>
              </a:spcBef>
              <a:spcAft>
                <a:spcPts val="0"/>
              </a:spcAft>
              <a:buClr>
                <a:srgbClr val="000000"/>
              </a:buClr>
              <a:buSzPts val="1600"/>
              <a:buFont typeface="Arial"/>
              <a:buNone/>
            </a:pPr>
            <a:r>
              <a:rPr b="1" i="1" lang="ar-MA" sz="1600" u="none" cap="none" strike="noStrike">
                <a:solidFill>
                  <a:srgbClr val="323F4F"/>
                </a:solidFill>
                <a:latin typeface="Calibri"/>
                <a:ea typeface="Calibri"/>
                <a:cs typeface="Calibri"/>
                <a:sym typeface="Calibri"/>
              </a:rPr>
              <a:t>ينقل التلاميذ الجمل مصححة على  دفاترهم.</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1000"/>
                                        <p:tgtEl>
                                          <p:spTgt spid="6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rPr lang="ar-MA"/>
              <a:t>10  دقائق</a:t>
            </a:r>
            <a:endParaRPr/>
          </a:p>
        </p:txBody>
      </p:sp>
      <p:sp>
        <p:nvSpPr>
          <p:cNvPr id="646" name="Google Shape;646;p1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rPr lang="ar-MA"/>
              <a:t>النشاط الأول:</a:t>
            </a:r>
            <a:endParaRPr/>
          </a:p>
          <a:p>
            <a:pPr indent="-406400" lvl="0" marL="457200" rtl="0" algn="ctr">
              <a:lnSpc>
                <a:spcPct val="90000"/>
              </a:lnSpc>
              <a:spcBef>
                <a:spcPts val="1000"/>
              </a:spcBef>
              <a:spcAft>
                <a:spcPts val="0"/>
              </a:spcAft>
              <a:buSzPts val="2800"/>
              <a:buNone/>
            </a:pPr>
            <a:r>
              <a:rPr lang="ar-MA"/>
              <a:t>القراءة بطلاقة</a:t>
            </a:r>
            <a:endParaRPr/>
          </a:p>
        </p:txBody>
      </p:sp>
      <p:pic>
        <p:nvPicPr>
          <p:cNvPr id="647" name="Google Shape;647;p19"/>
          <p:cNvPicPr preferRelativeResize="0"/>
          <p:nvPr/>
        </p:nvPicPr>
        <p:blipFill rotWithShape="1">
          <a:blip r:embed="rId3">
            <a:alphaModFix/>
          </a:blip>
          <a:srcRect b="0" l="75835" r="0" t="0"/>
          <a:stretch/>
        </p:blipFill>
        <p:spPr>
          <a:xfrm>
            <a:off x="1006668" y="1264192"/>
            <a:ext cx="3380469" cy="406389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3"/>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p>
            <a:pPr indent="-406400" lvl="0" marL="457200" rtl="1" algn="r">
              <a:lnSpc>
                <a:spcPct val="90000"/>
              </a:lnSpc>
              <a:spcBef>
                <a:spcPts val="1000"/>
              </a:spcBef>
              <a:spcAft>
                <a:spcPts val="0"/>
              </a:spcAft>
              <a:buSzPts val="2800"/>
              <a:buNone/>
            </a:pPr>
            <a:r>
              <a:rPr lang="ar-MA"/>
              <a:t>دقيقتان</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2"/>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658" name="Google Shape;658;p52"/>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graphicFrame>
        <p:nvGraphicFramePr>
          <p:cNvPr id="659" name="Google Shape;659;p52"/>
          <p:cNvGraphicFramePr/>
          <p:nvPr/>
        </p:nvGraphicFramePr>
        <p:xfrm>
          <a:off x="2032000" y="2316480"/>
          <a:ext cx="3000000" cy="3000000"/>
        </p:xfrm>
        <a:graphic>
          <a:graphicData uri="http://schemas.openxmlformats.org/drawingml/2006/table">
            <a:tbl>
              <a:tblPr bandRow="1" firstRow="1">
                <a:noFill/>
                <a:tableStyleId>{35DC77EF-188F-4F6E-8AD5-6869818D38A9}</a:tableStyleId>
              </a:tblPr>
              <a:tblGrid>
                <a:gridCol w="4064000"/>
                <a:gridCol w="4064000"/>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ٱلدِّمَاغُ</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خَاصَّة</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ٱلذَّكاءِ</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ٱلتَّفْكِيرِ</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ٱلتَّحْلِيلِ</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تَوَفُّرَ</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660" name="Google Shape;660;p52"/>
          <p:cNvSpPr txBox="1"/>
          <p:nvPr/>
        </p:nvSpPr>
        <p:spPr>
          <a:xfrm>
            <a:off x="1681316" y="1209368"/>
            <a:ext cx="8809703"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تدريب المتعلمين </a:t>
            </a:r>
            <a:r>
              <a:rPr b="1" i="0" lang="ar-MA" sz="2800" u="none" cap="none" strike="noStrike">
                <a:solidFill>
                  <a:srgbClr val="FF0000"/>
                </a:solidFill>
                <a:latin typeface="Calibri"/>
                <a:ea typeface="Calibri"/>
                <a:cs typeface="Calibri"/>
                <a:sym typeface="Calibri"/>
              </a:rPr>
              <a:t>على نطق</a:t>
            </a:r>
            <a:r>
              <a:rPr b="1" i="0" lang="ar-MA" sz="2800" u="none" cap="none" strike="noStrike">
                <a:solidFill>
                  <a:srgbClr val="000000"/>
                </a:solidFill>
                <a:latin typeface="Calibri"/>
                <a:ea typeface="Calibri"/>
                <a:cs typeface="Calibri"/>
                <a:sym typeface="Calibri"/>
              </a:rPr>
              <a:t> حرف الخاء  </a:t>
            </a:r>
            <a:r>
              <a:rPr b="1" i="0" lang="ar-MA" sz="2800" u="none" cap="none" strike="noStrike">
                <a:solidFill>
                  <a:srgbClr val="FF0000"/>
                </a:solidFill>
                <a:latin typeface="Calibri"/>
                <a:ea typeface="Calibri"/>
                <a:cs typeface="Calibri"/>
                <a:sym typeface="Calibri"/>
              </a:rPr>
              <a:t>من </a:t>
            </a:r>
            <a:r>
              <a:rPr b="1" i="0" lang="ar-MA" sz="2800" u="none" cap="none" strike="noStrike">
                <a:solidFill>
                  <a:srgbClr val="000000"/>
                </a:solidFill>
                <a:latin typeface="Calibri"/>
                <a:ea typeface="Calibri"/>
                <a:cs typeface="Calibri"/>
                <a:sym typeface="Calibri"/>
              </a:rPr>
              <a:t>مخرجه </a:t>
            </a:r>
            <a:r>
              <a:rPr b="1" i="0" lang="ar-MA" sz="2800" u="none" cap="none" strike="noStrike">
                <a:solidFill>
                  <a:srgbClr val="FF0000"/>
                </a:solidFill>
                <a:latin typeface="Calibri"/>
                <a:ea typeface="Calibri"/>
                <a:cs typeface="Calibri"/>
                <a:sym typeface="Calibri"/>
              </a:rPr>
              <a:t>بشكل سليم</a:t>
            </a:r>
            <a:r>
              <a:rPr b="1" i="0" lang="ar-MA" sz="2800" u="none" cap="none" strike="noStrike">
                <a:solidFill>
                  <a:srgbClr val="000000"/>
                </a:solidFill>
                <a:latin typeface="Calibri"/>
                <a:ea typeface="Calibri"/>
                <a:cs typeface="Calibri"/>
                <a:sym typeface="Calibri"/>
              </a:rPr>
              <a:t>:</a:t>
            </a:r>
            <a:endParaRPr b="1" i="0" sz="2800" u="none" cap="none" strike="noStrike">
              <a:solidFill>
                <a:srgbClr val="000000"/>
              </a:solidFill>
              <a:latin typeface="Calibri"/>
              <a:ea typeface="Calibri"/>
              <a:cs typeface="Calibri"/>
              <a:sym typeface="Calibri"/>
            </a:endParaRPr>
          </a:p>
        </p:txBody>
      </p:sp>
      <p:sp>
        <p:nvSpPr>
          <p:cNvPr id="661" name="Google Shape;661;p52"/>
          <p:cNvSpPr txBox="1"/>
          <p:nvPr/>
        </p:nvSpPr>
        <p:spPr>
          <a:xfrm>
            <a:off x="674292" y="683291"/>
            <a:ext cx="10588479"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يقرأ الأستاذ كلمتين من النص قراءة جهرية سليمة، ويقف عند الحرف المضعف ويشرح كيف ينطق، مع تقديم أمثلة وأمثلة مخالفة والتصريح بسيرورة الإنجاز </a:t>
            </a:r>
            <a:endParaRPr b="0" i="1" sz="1400" u="none" cap="none" strike="noStrike">
              <a:solidFill>
                <a:srgbClr val="323F4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45"/>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667" name="Google Shape;667;p45"/>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sp>
        <p:nvSpPr>
          <p:cNvPr id="668" name="Google Shape;668;p45"/>
          <p:cNvSpPr txBox="1"/>
          <p:nvPr/>
        </p:nvSpPr>
        <p:spPr>
          <a:xfrm>
            <a:off x="674292" y="683291"/>
            <a:ext cx="10588479"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يقرأ الأستاذ كلمتين من النص قراءة جهرية سليمة، ويقف عند حرف الخاء ويشرح كيف ينطق، مع تقديم أمثلة وأمثلة مخالفة والتصريح بسيرورة الإنجاز </a:t>
            </a:r>
            <a:endParaRPr b="0" i="1" sz="1400" u="none" cap="none" strike="noStrike">
              <a:solidFill>
                <a:srgbClr val="323F4F"/>
              </a:solidFill>
              <a:latin typeface="Calibri"/>
              <a:ea typeface="Calibri"/>
              <a:cs typeface="Calibri"/>
              <a:sym typeface="Calibri"/>
            </a:endParaRPr>
          </a:p>
        </p:txBody>
      </p:sp>
      <p:sp>
        <p:nvSpPr>
          <p:cNvPr id="669" name="Google Shape;669;p45"/>
          <p:cNvSpPr txBox="1"/>
          <p:nvPr/>
        </p:nvSpPr>
        <p:spPr>
          <a:xfrm>
            <a:off x="517016" y="1624300"/>
            <a:ext cx="10161104" cy="2357248"/>
          </a:xfrm>
          <a:prstGeom prst="rect">
            <a:avLst/>
          </a:prstGeom>
          <a:solidFill>
            <a:schemeClr val="lt1"/>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حرف </a:t>
            </a:r>
            <a:r>
              <a:rPr b="1" i="0" lang="ar-MA" sz="4400" u="none" cap="none" strike="noStrike">
                <a:solidFill>
                  <a:srgbClr val="FF0000"/>
                </a:solidFill>
                <a:latin typeface="Calibri"/>
                <a:ea typeface="Calibri"/>
                <a:cs typeface="Calibri"/>
                <a:sym typeface="Calibri"/>
              </a:rPr>
              <a:t>الخاء</a:t>
            </a:r>
            <a:r>
              <a:rPr b="1" i="0" lang="ar-MA" sz="4400" u="none" cap="none" strike="noStrike">
                <a:solidFill>
                  <a:srgbClr val="000000"/>
                </a:solidFill>
                <a:latin typeface="Calibri"/>
                <a:ea typeface="Calibri"/>
                <a:cs typeface="Calibri"/>
                <a:sym typeface="Calibri"/>
              </a:rPr>
              <a:t> من الحروف </a:t>
            </a:r>
            <a:r>
              <a:rPr b="1" i="0" lang="ar-MA" sz="4400" u="none" cap="none" strike="noStrike">
                <a:solidFill>
                  <a:srgbClr val="FF0000"/>
                </a:solidFill>
                <a:latin typeface="Calibri"/>
                <a:ea typeface="Calibri"/>
                <a:cs typeface="Calibri"/>
                <a:sym typeface="Calibri"/>
              </a:rPr>
              <a:t>الحلقية</a:t>
            </a:r>
            <a:r>
              <a:rPr b="1" i="0" lang="ar-MA" sz="4400" u="none" cap="none" strike="noStrike">
                <a:solidFill>
                  <a:srgbClr val="000000"/>
                </a:solidFill>
                <a:latin typeface="Calibri"/>
                <a:ea typeface="Calibri"/>
                <a:cs typeface="Calibri"/>
                <a:sym typeface="Calibri"/>
              </a:rPr>
              <a:t> أي:</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يخرج من أدنى الحلق كما تبين هذه الصورة:</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70" name="Google Shape;670;p45"/>
          <p:cNvSpPr txBox="1"/>
          <p:nvPr/>
        </p:nvSpPr>
        <p:spPr>
          <a:xfrm>
            <a:off x="3408219" y="959026"/>
            <a:ext cx="6993082"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خَ</a:t>
            </a:r>
            <a:r>
              <a:rPr b="1" i="0" lang="ar-MA" sz="4400" u="none" cap="none" strike="noStrike">
                <a:solidFill>
                  <a:schemeClr val="dk1"/>
                </a:solidFill>
                <a:latin typeface="Calibri"/>
                <a:ea typeface="Calibri"/>
                <a:cs typeface="Calibri"/>
                <a:sym typeface="Calibri"/>
              </a:rPr>
              <a:t>اصَّةٍ:</a:t>
            </a:r>
            <a:endParaRPr b="0" i="0" sz="1400" u="none" cap="none" strike="noStrike">
              <a:solidFill>
                <a:srgbClr val="000000"/>
              </a:solidFill>
              <a:latin typeface="Arial"/>
              <a:ea typeface="Arial"/>
              <a:cs typeface="Arial"/>
              <a:sym typeface="Arial"/>
            </a:endParaRPr>
          </a:p>
        </p:txBody>
      </p:sp>
      <p:pic>
        <p:nvPicPr>
          <p:cNvPr id="671" name="Google Shape;671;p45"/>
          <p:cNvPicPr preferRelativeResize="0"/>
          <p:nvPr/>
        </p:nvPicPr>
        <p:blipFill rotWithShape="1">
          <a:blip r:embed="rId4">
            <a:alphaModFix/>
          </a:blip>
          <a:srcRect b="0" l="0" r="0" t="0"/>
          <a:stretch/>
        </p:blipFill>
        <p:spPr>
          <a:xfrm>
            <a:off x="4042950" y="3191211"/>
            <a:ext cx="4572000" cy="3429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pic>
        <p:nvPicPr>
          <p:cNvPr descr="Image générée" id="676" name="Google Shape;676;p3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77" name="Google Shape;677;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678" name="Google Shape;678;p35"/>
          <p:cNvGraphicFramePr/>
          <p:nvPr/>
        </p:nvGraphicFramePr>
        <p:xfrm>
          <a:off x="2032000" y="2316480"/>
          <a:ext cx="3000000" cy="3000000"/>
        </p:xfrm>
        <a:graphic>
          <a:graphicData uri="http://schemas.openxmlformats.org/drawingml/2006/table">
            <a:tbl>
              <a:tblPr bandRow="1" firstRow="1">
                <a:noFill/>
                <a:tableStyleId>{35DC77EF-188F-4F6E-8AD5-6869818D38A9}</a:tableStyleId>
              </a:tblPr>
              <a:tblGrid>
                <a:gridCol w="4064000"/>
                <a:gridCol w="4064000"/>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ٱلدِّمَاغُ</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خَاصَّة</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ٱلذَّكاءِ</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ٱلتَّفْكِيرِ</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ٱلتَّحْلِيلِ</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تَوَفُّرَ</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679" name="Google Shape;679;p35"/>
          <p:cNvSpPr txBox="1"/>
          <p:nvPr/>
        </p:nvSpPr>
        <p:spPr>
          <a:xfrm>
            <a:off x="828465" y="134156"/>
            <a:ext cx="10529279" cy="267549"/>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222A35"/>
                </a:solidFill>
                <a:latin typeface="Calibri"/>
                <a:ea typeface="Calibri"/>
                <a:cs typeface="Calibri"/>
                <a:sym typeface="Calibri"/>
              </a:rPr>
              <a:t>القراءة الجهرية</a:t>
            </a:r>
            <a:br>
              <a:rPr b="0" i="0" lang="ar-MA" sz="1400" u="none" cap="none" strike="noStrike">
                <a:solidFill>
                  <a:srgbClr val="222A35"/>
                </a:solidFill>
                <a:latin typeface="Calibri"/>
                <a:ea typeface="Calibri"/>
                <a:cs typeface="Calibri"/>
                <a:sym typeface="Calibri"/>
              </a:rPr>
            </a:br>
            <a:br>
              <a:rPr b="0" i="0" lang="ar-MA"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680" name="Google Shape;680;p35"/>
          <p:cNvSpPr txBox="1"/>
          <p:nvPr/>
        </p:nvSpPr>
        <p:spPr>
          <a:xfrm>
            <a:off x="1269816" y="355598"/>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يقرأ المتعلمون </a:t>
            </a:r>
            <a:r>
              <a:rPr b="1" i="0" lang="ar-MA" sz="1400" u="none" cap="none" strike="noStrike">
                <a:solidFill>
                  <a:srgbClr val="AEABAB"/>
                </a:solidFill>
                <a:highlight>
                  <a:srgbClr val="FFFF00"/>
                </a:highlight>
                <a:latin typeface="Calibri"/>
                <a:ea typeface="Calibri"/>
                <a:cs typeface="Calibri"/>
                <a:sym typeface="Calibri"/>
              </a:rPr>
              <a:t>جماعيا</a:t>
            </a:r>
            <a:r>
              <a:rPr b="1" i="0" lang="ar-MA" sz="1400" u="none" cap="none" strike="noStrike">
                <a:solidFill>
                  <a:srgbClr val="AEABAB"/>
                </a:solidFill>
                <a:latin typeface="Calibri"/>
                <a:ea typeface="Calibri"/>
                <a:cs typeface="Calibri"/>
                <a:sym typeface="Calibri"/>
              </a:rPr>
              <a:t> </a:t>
            </a:r>
            <a:r>
              <a:rPr b="1" i="0" lang="ar-MA" sz="1400" u="none" cap="none" strike="noStrike">
                <a:solidFill>
                  <a:srgbClr val="AEABAB"/>
                </a:solidFill>
                <a:highlight>
                  <a:srgbClr val="FFFF00"/>
                </a:highlight>
                <a:latin typeface="Calibri"/>
                <a:ea typeface="Calibri"/>
                <a:cs typeface="Calibri"/>
                <a:sym typeface="Calibri"/>
              </a:rPr>
              <a:t>فثنائيا</a:t>
            </a:r>
            <a:r>
              <a:rPr b="1" i="0" lang="ar-MA" sz="1400" u="none" cap="none" strike="noStrike">
                <a:solidFill>
                  <a:srgbClr val="AEABAB"/>
                </a:solidFill>
                <a:latin typeface="Calibri"/>
                <a:ea typeface="Calibri"/>
                <a:cs typeface="Calibri"/>
                <a:sym typeface="Calibri"/>
              </a:rPr>
              <a:t> ثم </a:t>
            </a:r>
            <a:r>
              <a:rPr b="1" i="0" lang="ar-MA" sz="1400" u="none" cap="none" strike="noStrike">
                <a:solidFill>
                  <a:srgbClr val="AEABAB"/>
                </a:solidFill>
                <a:highlight>
                  <a:srgbClr val="FFFF00"/>
                </a:highlight>
                <a:latin typeface="Calibri"/>
                <a:ea typeface="Calibri"/>
                <a:cs typeface="Calibri"/>
                <a:sym typeface="Calibri"/>
              </a:rPr>
              <a:t>فرديا </a:t>
            </a:r>
            <a:r>
              <a:rPr b="1" i="0" lang="ar-MA" sz="1400" u="none" cap="none" strike="noStrike">
                <a:solidFill>
                  <a:srgbClr val="AEABAB"/>
                </a:solidFill>
                <a:latin typeface="Calibri"/>
                <a:ea typeface="Calibri"/>
                <a:cs typeface="Calibri"/>
                <a:sym typeface="Calibri"/>
              </a:rPr>
              <a:t>كلمتين من الجدول قراءة جهرية سليمة، ويوضحون معايير القراءة السليمة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681" name="Google Shape;681;p35"/>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682" name="Google Shape;682;p35"/>
          <p:cNvSpPr txBox="1"/>
          <p:nvPr/>
        </p:nvSpPr>
        <p:spPr>
          <a:xfrm>
            <a:off x="1681316" y="1209368"/>
            <a:ext cx="8809703"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تدريب المتعلمين حرف الخاء ومخرجه ونطقه السليم:</a:t>
            </a:r>
            <a:endParaRPr b="1" i="0" sz="2800"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descr="Image générée" id="687" name="Google Shape;687;p3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88" name="Google Shape;688;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89" name="Google Shape;689;p36"/>
          <p:cNvSpPr txBox="1"/>
          <p:nvPr/>
        </p:nvSpPr>
        <p:spPr>
          <a:xfrm>
            <a:off x="828465" y="134156"/>
            <a:ext cx="10529279" cy="267549"/>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222A35"/>
                </a:solidFill>
                <a:latin typeface="Calibri"/>
                <a:ea typeface="Calibri"/>
                <a:cs typeface="Calibri"/>
                <a:sym typeface="Calibri"/>
              </a:rPr>
              <a:t>القراءة الجهرية</a:t>
            </a:r>
            <a:br>
              <a:rPr b="0" i="0" lang="ar-MA" sz="1400" u="none" cap="none" strike="noStrike">
                <a:solidFill>
                  <a:srgbClr val="222A35"/>
                </a:solidFill>
                <a:latin typeface="Calibri"/>
                <a:ea typeface="Calibri"/>
                <a:cs typeface="Calibri"/>
                <a:sym typeface="Calibri"/>
              </a:rPr>
            </a:br>
            <a:br>
              <a:rPr b="0" i="0" lang="ar-MA"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690" name="Google Shape;690;p36"/>
          <p:cNvSpPr txBox="1"/>
          <p:nvPr/>
        </p:nvSpPr>
        <p:spPr>
          <a:xfrm>
            <a:off x="1269816" y="355598"/>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يقرأ المتعلمون </a:t>
            </a:r>
            <a:r>
              <a:rPr b="1" i="0" lang="ar-MA" sz="1400" u="none" cap="none" strike="noStrike">
                <a:solidFill>
                  <a:srgbClr val="AEABAB"/>
                </a:solidFill>
                <a:highlight>
                  <a:srgbClr val="FFFF00"/>
                </a:highlight>
                <a:latin typeface="Calibri"/>
                <a:ea typeface="Calibri"/>
                <a:cs typeface="Calibri"/>
                <a:sym typeface="Calibri"/>
              </a:rPr>
              <a:t>جماعيا</a:t>
            </a:r>
            <a:r>
              <a:rPr b="1" i="0" lang="ar-MA" sz="1400" u="none" cap="none" strike="noStrike">
                <a:solidFill>
                  <a:srgbClr val="AEABAB"/>
                </a:solidFill>
                <a:latin typeface="Calibri"/>
                <a:ea typeface="Calibri"/>
                <a:cs typeface="Calibri"/>
                <a:sym typeface="Calibri"/>
              </a:rPr>
              <a:t> </a:t>
            </a:r>
            <a:r>
              <a:rPr b="1" i="0" lang="ar-MA" sz="1400" u="none" cap="none" strike="noStrike">
                <a:solidFill>
                  <a:srgbClr val="AEABAB"/>
                </a:solidFill>
                <a:highlight>
                  <a:srgbClr val="FFFF00"/>
                </a:highlight>
                <a:latin typeface="Calibri"/>
                <a:ea typeface="Calibri"/>
                <a:cs typeface="Calibri"/>
                <a:sym typeface="Calibri"/>
              </a:rPr>
              <a:t>فثنائيا</a:t>
            </a:r>
            <a:r>
              <a:rPr b="1" i="0" lang="ar-MA" sz="1400" u="none" cap="none" strike="noStrike">
                <a:solidFill>
                  <a:srgbClr val="AEABAB"/>
                </a:solidFill>
                <a:latin typeface="Calibri"/>
                <a:ea typeface="Calibri"/>
                <a:cs typeface="Calibri"/>
                <a:sym typeface="Calibri"/>
              </a:rPr>
              <a:t> ثم </a:t>
            </a:r>
            <a:r>
              <a:rPr b="1" i="0" lang="ar-MA" sz="1400" u="none" cap="none" strike="noStrike">
                <a:solidFill>
                  <a:srgbClr val="AEABAB"/>
                </a:solidFill>
                <a:highlight>
                  <a:srgbClr val="FFFF00"/>
                </a:highlight>
                <a:latin typeface="Calibri"/>
                <a:ea typeface="Calibri"/>
                <a:cs typeface="Calibri"/>
                <a:sym typeface="Calibri"/>
              </a:rPr>
              <a:t>فرديا </a:t>
            </a:r>
            <a:r>
              <a:rPr b="1" i="0" lang="ar-MA" sz="1400" u="none" cap="none" strike="noStrike">
                <a:solidFill>
                  <a:srgbClr val="AEABAB"/>
                </a:solidFill>
                <a:latin typeface="Calibri"/>
                <a:ea typeface="Calibri"/>
                <a:cs typeface="Calibri"/>
                <a:sym typeface="Calibri"/>
              </a:rPr>
              <a:t>عبارتين قراءة جهرية سليمة، ويوضحون معايير القراءة السليمة</a:t>
            </a:r>
            <a:endParaRPr b="0" i="0" sz="1400" u="none" cap="none" strike="noStrike">
              <a:solidFill>
                <a:srgbClr val="000000"/>
              </a:solidFill>
              <a:latin typeface="Arial"/>
              <a:ea typeface="Arial"/>
              <a:cs typeface="Arial"/>
              <a:sym typeface="Arial"/>
            </a:endParaRPr>
          </a:p>
        </p:txBody>
      </p:sp>
      <p:sp>
        <p:nvSpPr>
          <p:cNvPr id="691" name="Google Shape;691;p36"/>
          <p:cNvSpPr txBox="1"/>
          <p:nvPr/>
        </p:nvSpPr>
        <p:spPr>
          <a:xfrm>
            <a:off x="786581" y="1506830"/>
            <a:ext cx="10497946" cy="3965829"/>
          </a:xfrm>
          <a:prstGeom prst="rect">
            <a:avLst/>
          </a:prstGeom>
          <a:noFill/>
          <a:ln>
            <a:noFill/>
          </a:ln>
        </p:spPr>
        <p:txBody>
          <a:bodyPr anchorCtr="0" anchor="t" bIns="45700" lIns="91425" spcFirstLastPara="1" rIns="91425" wrap="square" tIns="45700">
            <a:spAutoFit/>
          </a:bodyPr>
          <a:lstStyle/>
          <a:p>
            <a:pPr indent="-457200" lvl="0" marL="685800" marR="0" rtl="1" algn="just">
              <a:lnSpc>
                <a:spcPct val="150000"/>
              </a:lnSpc>
              <a:spcBef>
                <a:spcPts val="0"/>
              </a:spcBef>
              <a:spcAft>
                <a:spcPts val="0"/>
              </a:spcAft>
              <a:buClr>
                <a:srgbClr val="000000"/>
              </a:buClr>
              <a:buSzPts val="2400"/>
              <a:buFont typeface="Noto Sans Symbols"/>
              <a:buChar char="⮚"/>
            </a:pPr>
            <a:r>
              <a:rPr b="1" i="0" lang="ar-MA" sz="3200" u="none" cap="none" strike="noStrike">
                <a:solidFill>
                  <a:srgbClr val="000000"/>
                </a:solidFill>
                <a:latin typeface="Calibri"/>
                <a:ea typeface="Calibri"/>
                <a:cs typeface="Calibri"/>
                <a:sym typeface="Calibri"/>
              </a:rPr>
              <a:t>فَإِنَّ ٱلذّكَاءَ ٱلِاصْطِنَاعِيَّ هُوَ عِلمُ هَنْدَسَةِ إِنْشاءِ آلاتٍ ذَكِيَّةٍ.</a:t>
            </a:r>
            <a:endParaRPr b="0" i="0" sz="1400" u="none" cap="none" strike="noStrike">
              <a:solidFill>
                <a:srgbClr val="000000"/>
              </a:solidFill>
              <a:latin typeface="Arial"/>
              <a:ea typeface="Arial"/>
              <a:cs typeface="Arial"/>
              <a:sym typeface="Arial"/>
            </a:endParaRPr>
          </a:p>
          <a:p>
            <a:pPr indent="-457200" lvl="0" marL="685800" marR="0" rtl="1" algn="just">
              <a:lnSpc>
                <a:spcPct val="150000"/>
              </a:lnSpc>
              <a:spcBef>
                <a:spcPts val="1000"/>
              </a:spcBef>
              <a:spcAft>
                <a:spcPts val="0"/>
              </a:spcAft>
              <a:buClr>
                <a:srgbClr val="000000"/>
              </a:buClr>
              <a:buSzPts val="2400"/>
              <a:buFont typeface="Noto Sans Symbols"/>
              <a:buChar char="⮚"/>
            </a:pPr>
            <a:r>
              <a:rPr b="1" i="0" lang="ar-MA" sz="3200" u="none" cap="none" strike="noStrike">
                <a:solidFill>
                  <a:srgbClr val="000000"/>
                </a:solidFill>
                <a:latin typeface="Calibri"/>
                <a:ea typeface="Calibri"/>
                <a:cs typeface="Calibri"/>
                <a:sym typeface="Calibri"/>
              </a:rPr>
              <a:t>تَتَعَلَّمُ مِثْلمَا نَتَعلّمُ، وتُقَرِّرُ كَمَا نُقَرِّرُ، وتَتَصَرَّفُ كمَا نَتَصَرَّفُ.</a:t>
            </a:r>
            <a:endParaRPr b="0" i="0" sz="1400" u="none" cap="none" strike="noStrike">
              <a:solidFill>
                <a:srgbClr val="000000"/>
              </a:solidFill>
              <a:latin typeface="Arial"/>
              <a:ea typeface="Arial"/>
              <a:cs typeface="Arial"/>
              <a:sym typeface="Arial"/>
            </a:endParaRPr>
          </a:p>
          <a:p>
            <a:pPr indent="-457200" lvl="0" marL="685800" marR="0" rtl="1" algn="just">
              <a:lnSpc>
                <a:spcPct val="150000"/>
              </a:lnSpc>
              <a:spcBef>
                <a:spcPts val="1000"/>
              </a:spcBef>
              <a:spcAft>
                <a:spcPts val="0"/>
              </a:spcAft>
              <a:buClr>
                <a:srgbClr val="000000"/>
              </a:buClr>
              <a:buSzPts val="2400"/>
              <a:buFont typeface="Noto Sans Symbols"/>
              <a:buChar char="⮚"/>
            </a:pPr>
            <a:r>
              <a:rPr b="1" i="0" lang="ar-MA" sz="3200" u="none" cap="none" strike="noStrike">
                <a:solidFill>
                  <a:srgbClr val="000000"/>
                </a:solidFill>
                <a:latin typeface="Calibri"/>
                <a:ea typeface="Calibri"/>
                <a:cs typeface="Calibri"/>
                <a:sym typeface="Calibri"/>
              </a:rPr>
              <a:t> ولَمَّا كَانَ ٱلذَّكاءُ ٱلِاصْطِنَاعِيُّ هُوَ مُحَاكاةُ تَصَرُّفاتِ ٱلْبَشَرِ عَبْرَ أنْظِمَةِ ٱلْحَاسُوبِ فَإنَّ هَذَا لا يَعْنِي أنَّ أَيَّ قِطْعَةٍ بَرْمَجِيَّةٍ تَعْمَلُ مِنْ </a:t>
            </a:r>
            <a:r>
              <a:rPr b="1" i="0" lang="ar-MA" sz="3200" u="none" cap="none" strike="noStrike">
                <a:solidFill>
                  <a:srgbClr val="000000"/>
                </a:solidFill>
                <a:highlight>
                  <a:srgbClr val="FFFF00"/>
                </a:highlight>
                <a:latin typeface="Calibri"/>
                <a:ea typeface="Calibri"/>
                <a:cs typeface="Calibri"/>
                <a:sym typeface="Calibri"/>
              </a:rPr>
              <a:t>خِلال</a:t>
            </a:r>
            <a:r>
              <a:rPr b="1" i="0" lang="ar-MA" sz="3200" u="none" cap="none" strike="noStrike">
                <a:solidFill>
                  <a:srgbClr val="000000"/>
                </a:solidFill>
                <a:latin typeface="Calibri"/>
                <a:ea typeface="Calibri"/>
                <a:cs typeface="Calibri"/>
                <a:sym typeface="Calibri"/>
              </a:rPr>
              <a:t>ِ </a:t>
            </a:r>
            <a:r>
              <a:rPr b="1" i="0" lang="ar-MA" sz="3200" u="none" cap="none" strike="noStrike">
                <a:solidFill>
                  <a:srgbClr val="000000"/>
                </a:solidFill>
                <a:highlight>
                  <a:srgbClr val="FFFF00"/>
                </a:highlight>
                <a:latin typeface="Calibri"/>
                <a:ea typeface="Calibri"/>
                <a:cs typeface="Calibri"/>
                <a:sym typeface="Calibri"/>
              </a:rPr>
              <a:t>خَوَارِزْمِيَّة</a:t>
            </a:r>
            <a:r>
              <a:rPr b="1" i="0" lang="ar-MA" sz="3200" u="none" cap="none" strike="noStrike">
                <a:solidFill>
                  <a:srgbClr val="000000"/>
                </a:solidFill>
                <a:latin typeface="Calibri"/>
                <a:ea typeface="Calibri"/>
                <a:cs typeface="Calibri"/>
                <a:sym typeface="Calibri"/>
              </a:rPr>
              <a:t>ٍ مُعَيَّنَةٍ، وتَقُومُ بِمَهَامَّ مُحَدَّدَةٍ، تُعَدُّ ذَكَاءً اصْطِنَاعِيًّا؛ </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692" name="Google Shape;692;p36"/>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descr="Image générée" id="697" name="Google Shape;697;p3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98" name="Google Shape;698;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99" name="Google Shape;699;p37"/>
          <p:cNvSpPr txBox="1"/>
          <p:nvPr/>
        </p:nvSpPr>
        <p:spPr>
          <a:xfrm>
            <a:off x="828465" y="134156"/>
            <a:ext cx="10529279" cy="267549"/>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1" i="0" lang="ar-MA" sz="1800" u="none" cap="none" strike="noStrike">
                <a:solidFill>
                  <a:srgbClr val="222A35"/>
                </a:solidFill>
                <a:latin typeface="Calibri"/>
                <a:ea typeface="Calibri"/>
                <a:cs typeface="Calibri"/>
                <a:sym typeface="Calibri"/>
              </a:rPr>
              <a:t>القراءة الجهرية</a:t>
            </a:r>
            <a:br>
              <a:rPr b="0" i="0" lang="ar-MA" sz="1400" u="none" cap="none" strike="noStrike">
                <a:solidFill>
                  <a:srgbClr val="222A35"/>
                </a:solidFill>
                <a:latin typeface="Calibri"/>
                <a:ea typeface="Calibri"/>
                <a:cs typeface="Calibri"/>
                <a:sym typeface="Calibri"/>
              </a:rPr>
            </a:br>
            <a:br>
              <a:rPr b="0" i="0" lang="ar-MA"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700" name="Google Shape;700;p37"/>
          <p:cNvSpPr txBox="1"/>
          <p:nvPr/>
        </p:nvSpPr>
        <p:spPr>
          <a:xfrm>
            <a:off x="1269816" y="394993"/>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يقرأ المتعلمون </a:t>
            </a:r>
            <a:r>
              <a:rPr b="1" i="0" lang="ar-MA" sz="1400" u="none" cap="none" strike="noStrike">
                <a:solidFill>
                  <a:srgbClr val="AEABAB"/>
                </a:solidFill>
                <a:highlight>
                  <a:srgbClr val="FFFF00"/>
                </a:highlight>
                <a:latin typeface="Calibri"/>
                <a:ea typeface="Calibri"/>
                <a:cs typeface="Calibri"/>
                <a:sym typeface="Calibri"/>
              </a:rPr>
              <a:t>جماعيا</a:t>
            </a:r>
            <a:r>
              <a:rPr b="1" i="0" lang="ar-MA" sz="1400" u="none" cap="none" strike="noStrike">
                <a:solidFill>
                  <a:srgbClr val="AEABAB"/>
                </a:solidFill>
                <a:latin typeface="Calibri"/>
                <a:ea typeface="Calibri"/>
                <a:cs typeface="Calibri"/>
                <a:sym typeface="Calibri"/>
              </a:rPr>
              <a:t> </a:t>
            </a:r>
            <a:r>
              <a:rPr b="1" i="0" lang="ar-MA" sz="1400" u="none" cap="none" strike="noStrike">
                <a:solidFill>
                  <a:srgbClr val="AEABAB"/>
                </a:solidFill>
                <a:highlight>
                  <a:srgbClr val="FFFF00"/>
                </a:highlight>
                <a:latin typeface="Calibri"/>
                <a:ea typeface="Calibri"/>
                <a:cs typeface="Calibri"/>
                <a:sym typeface="Calibri"/>
              </a:rPr>
              <a:t>فثنائيا</a:t>
            </a:r>
            <a:r>
              <a:rPr b="1" i="0" lang="ar-MA" sz="1400" u="none" cap="none" strike="noStrike">
                <a:solidFill>
                  <a:srgbClr val="AEABAB"/>
                </a:solidFill>
                <a:latin typeface="Calibri"/>
                <a:ea typeface="Calibri"/>
                <a:cs typeface="Calibri"/>
                <a:sym typeface="Calibri"/>
              </a:rPr>
              <a:t> ثم </a:t>
            </a:r>
            <a:r>
              <a:rPr b="1" i="0" lang="ar-MA" sz="1400" u="none" cap="none" strike="noStrike">
                <a:solidFill>
                  <a:srgbClr val="AEABAB"/>
                </a:solidFill>
                <a:highlight>
                  <a:srgbClr val="FFFF00"/>
                </a:highlight>
                <a:latin typeface="Calibri"/>
                <a:ea typeface="Calibri"/>
                <a:cs typeface="Calibri"/>
                <a:sym typeface="Calibri"/>
              </a:rPr>
              <a:t>فرديا</a:t>
            </a:r>
            <a:r>
              <a:rPr b="1" i="0" lang="ar-MA" sz="1400" u="none" cap="none" strike="noStrike">
                <a:solidFill>
                  <a:srgbClr val="AEABAB"/>
                </a:solidFill>
                <a:latin typeface="Calibri"/>
                <a:ea typeface="Calibri"/>
                <a:cs typeface="Calibri"/>
                <a:sym typeface="Calibri"/>
              </a:rPr>
              <a:t> فقرة من الجدول قراءة جهرية سليمة، ويوضحون معايير القراءة السليمة</a:t>
            </a:r>
            <a:endParaRPr b="0" i="0" sz="1400" u="none" cap="none" strike="noStrike">
              <a:solidFill>
                <a:srgbClr val="000000"/>
              </a:solidFill>
              <a:latin typeface="Arial"/>
              <a:ea typeface="Arial"/>
              <a:cs typeface="Arial"/>
              <a:sym typeface="Arial"/>
            </a:endParaRPr>
          </a:p>
        </p:txBody>
      </p:sp>
      <p:sp>
        <p:nvSpPr>
          <p:cNvPr id="701" name="Google Shape;701;p37"/>
          <p:cNvSpPr txBox="1"/>
          <p:nvPr/>
        </p:nvSpPr>
        <p:spPr>
          <a:xfrm>
            <a:off x="2180080" y="2313075"/>
            <a:ext cx="8956964" cy="2018694"/>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قراءة فقرة من النص بتوظيف شبكة التقويم الذاتي</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702" name="Google Shape;702;p37"/>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1">
                                            <p:txEl>
                                              <p:pRg end="0" st="0"/>
                                            </p:txEl>
                                          </p:spTgt>
                                        </p:tgtEl>
                                        <p:attrNameLst>
                                          <p:attrName>style.visibility</p:attrName>
                                        </p:attrNameLst>
                                      </p:cBhvr>
                                      <p:to>
                                        <p:strVal val="visible"/>
                                      </p:to>
                                    </p:set>
                                    <p:animEffect filter="fade" transition="in">
                                      <p:cBhvr>
                                        <p:cTn dur="1000"/>
                                        <p:tgtEl>
                                          <p:spTgt spid="70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308c7719696_0_1"/>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3/1</a:t>
            </a:r>
            <a:endParaRPr b="0" i="1" sz="2400" u="none" cap="none" strike="noStrike">
              <a:solidFill>
                <a:srgbClr val="000000"/>
              </a:solidFill>
              <a:latin typeface="Calibri"/>
              <a:ea typeface="Calibri"/>
              <a:cs typeface="Calibri"/>
              <a:sym typeface="Calibri"/>
            </a:endParaRPr>
          </a:p>
        </p:txBody>
      </p:sp>
      <p:sp>
        <p:nvSpPr>
          <p:cNvPr id="708" name="Google Shape;708;g308c7719696_0_1"/>
          <p:cNvSpPr txBox="1"/>
          <p:nvPr>
            <p:ph idx="1" type="body"/>
          </p:nvPr>
        </p:nvSpPr>
        <p:spPr>
          <a:xfrm>
            <a:off x="2731199" y="164100"/>
            <a:ext cx="4592100" cy="646500"/>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800"/>
              </a:spcAft>
              <a:buClr>
                <a:schemeClr val="dk1"/>
              </a:buClr>
              <a:buSzPts val="3600"/>
              <a:buNone/>
            </a:pPr>
            <a:r>
              <a:rPr lang="ar-MA" sz="3600"/>
              <a:t>مَا</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
        <p:nvSpPr>
          <p:cNvPr id="709" name="Google Shape;709;g308c7719696_0_1"/>
          <p:cNvSpPr txBox="1"/>
          <p:nvPr>
            <p:ph idx="2" type="body"/>
          </p:nvPr>
        </p:nvSpPr>
        <p:spPr>
          <a:xfrm>
            <a:off x="0" y="1020450"/>
            <a:ext cx="8790000" cy="5623200"/>
          </a:xfrm>
          <a:prstGeom prst="rect">
            <a:avLst/>
          </a:prstGeom>
          <a:noFill/>
          <a:ln>
            <a:noFill/>
          </a:ln>
        </p:spPr>
        <p:txBody>
          <a:bodyPr anchorCtr="0" anchor="t" bIns="45700" lIns="91425" spcFirstLastPara="1" rIns="91425" wrap="square" tIns="45700">
            <a:spAutoFit/>
          </a:bodyPr>
          <a:lstStyle/>
          <a:p>
            <a:pPr indent="0" lvl="0" marL="50800" rtl="1" algn="just">
              <a:lnSpc>
                <a:spcPct val="90000"/>
              </a:lnSpc>
              <a:spcBef>
                <a:spcPts val="1000"/>
              </a:spcBef>
              <a:spcAft>
                <a:spcPts val="0"/>
              </a:spcAft>
              <a:buClr>
                <a:schemeClr val="dk1"/>
              </a:buClr>
              <a:buSzPts val="3200"/>
              <a:buNone/>
            </a:pPr>
            <a:r>
              <a:rPr b="1" lang="ar-MA">
                <a:latin typeface="Calibri"/>
                <a:ea typeface="Calibri"/>
                <a:cs typeface="Calibri"/>
                <a:sym typeface="Calibri"/>
              </a:rPr>
              <a:t>  قَامَ "جون مكارثي" ٱلْمُلَقَّبُ بِأبي ٱلذَّكَاءِ ٱلِاصْطِناَعِيِّ بِصَكِّ هَذَا ٱلْمُصْطَلَحِ سَنَةَ 1956م، وَوِفقاً لَهُ، فَإِنَّ ٱلذّكَاءَ ٱلِاصْطِنَاعِيَّ هُوَ"عِلمُ هَنْدَسَةِ إِنْشاءِ آلاتٍ ذَكِيَّةٍ، وبِصُورةٍ خَاصَّةٍ بَرَامِجِ ٱلْحَاسُوبِ"؛ أي إنَّهُ عِلْمُ إنْشَاءِ أجْهِزَةِ وبَرامِج حَاسُوبٍ قَادِرَةٍ عَلى ٱلتَّفْكِيرِ بِٱلطَّرِيقَةِ نَفْسِهَا ٱلَّتِي يَعْمَلُ بِهَا ٱلدِّمَاغُ ٱلْبَشَرِيُّ، تَتَعَلَّمُ مِثْلمَا نَتَعلّمُ، وتُقَرِّرُ كَمَا نُقَرِّرُ، وتَتَصَرَّفُ كمَا نَتَصَرَّفُ.</a:t>
            </a:r>
            <a:endParaRPr b="1"/>
          </a:p>
          <a:p>
            <a:pPr indent="0" lvl="0" marL="50800" rtl="1" algn="just">
              <a:lnSpc>
                <a:spcPct val="90000"/>
              </a:lnSpc>
              <a:spcBef>
                <a:spcPts val="1000"/>
              </a:spcBef>
              <a:spcAft>
                <a:spcPts val="0"/>
              </a:spcAft>
              <a:buClr>
                <a:schemeClr val="dk1"/>
              </a:buClr>
              <a:buSzPts val="3200"/>
              <a:buNone/>
            </a:pPr>
            <a:r>
              <a:rPr b="1" lang="ar-MA">
                <a:latin typeface="Calibri"/>
                <a:ea typeface="Calibri"/>
                <a:cs typeface="Calibri"/>
                <a:sym typeface="Calibri"/>
              </a:rPr>
              <a:t>  وبِهَذا ٱلْمَعْنَى، فَإِنَّ ٱلذَّكَاءَ ٱلِاصْطِناعِيَّ هُوَ عَمَليةُ مُحَاكَاةِ ٱلذَّكاءِ ٱلْبَشَرِيِّ عَبْرَ أنْظِمَةِ ٱلْحَاسُوبِ. فَهِيَ مُحَاوَلةُ تَقْلِيدِ سُلُوكِ ٱلبَشَرِ ونَمَطِ تَفْكِيرِهِمْ، وطَرِيقَةِ اتِّخَاذِ قَرَاراِتِهمْ، مِنْ خِلالِ دِراسَةِ سُلُوكِ ٱلْبَشَرِ عَبْرَ إِجْرَاءِ تَجَارِبَ عَلى تَصَرُّفاتِهِمْ وَوَضْعِهِمْ في مَوَاقِفَ مُعَيّنَةٍ، ومُرَاقَبَةِ رُدُودِ أفْعَالهِمْ، وتَفْكِيرِهِمْ وتَعَامُلِهِمْ مَعَ هَذِهِ ٱلْمَوَاقِفِ، ومِنْ ثمَّ مُحَاوَلةِ مُحَاكاةِ طَرِيقَةِ ٱلتّفْكِيرِ ٱلْبَشَرِيَّةِ عَبْرَ أنْظِمَةِ ٱلْحَاسُوبِ ٱلْمُعَقَّدَةِ.</a:t>
            </a:r>
            <a:endParaRPr b="1">
              <a:latin typeface="Calibri"/>
              <a:ea typeface="Calibri"/>
              <a:cs typeface="Calibri"/>
              <a:sym typeface="Calibri"/>
            </a:endParaRPr>
          </a:p>
        </p:txBody>
      </p:sp>
      <p:pic>
        <p:nvPicPr>
          <p:cNvPr id="710" name="Google Shape;710;g308c7719696_0_1"/>
          <p:cNvPicPr preferRelativeResize="0"/>
          <p:nvPr/>
        </p:nvPicPr>
        <p:blipFill rotWithShape="1">
          <a:blip r:embed="rId3">
            <a:alphaModFix/>
          </a:blip>
          <a:srcRect b="0" l="0" r="0" t="0"/>
          <a:stretch/>
        </p:blipFill>
        <p:spPr>
          <a:xfrm>
            <a:off x="8941800" y="1736402"/>
            <a:ext cx="3049006" cy="272629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grpSp>
        <p:nvGrpSpPr>
          <p:cNvPr id="715" name="Google Shape;715;p67"/>
          <p:cNvGrpSpPr/>
          <p:nvPr/>
        </p:nvGrpSpPr>
        <p:grpSpPr>
          <a:xfrm>
            <a:off x="812159" y="829917"/>
            <a:ext cx="10567685" cy="5198169"/>
            <a:chOff x="2184400" y="1402025"/>
            <a:chExt cx="7823200" cy="4942038"/>
          </a:xfrm>
        </p:grpSpPr>
        <p:sp>
          <p:nvSpPr>
            <p:cNvPr id="716" name="Google Shape;716;p67"/>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17" name="Google Shape;717;p6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F9ED5"/>
                </a:buClr>
                <a:buSzPts val="4400"/>
                <a:buFont typeface="Calibri"/>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718" name="Google Shape;718;p67"/>
          <p:cNvGrpSpPr/>
          <p:nvPr/>
        </p:nvGrpSpPr>
        <p:grpSpPr>
          <a:xfrm>
            <a:off x="8796759" y="4917801"/>
            <a:ext cx="2425143" cy="936371"/>
            <a:chOff x="8796759" y="4917801"/>
            <a:chExt cx="2425142" cy="936370"/>
          </a:xfrm>
        </p:grpSpPr>
        <p:sp>
          <p:nvSpPr>
            <p:cNvPr id="719" name="Google Shape;719;p6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20" name="Google Shape;720;p67"/>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721" name="Google Shape;721;p67"/>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
        <p:nvSpPr>
          <p:cNvPr id="722" name="Google Shape;722;p67"/>
          <p:cNvSpPr/>
          <p:nvPr/>
        </p:nvSpPr>
        <p:spPr>
          <a:xfrm>
            <a:off x="8664315" y="5060928"/>
            <a:ext cx="170177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10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74"/>
          <p:cNvSpPr txBox="1"/>
          <p:nvPr/>
        </p:nvSpPr>
        <p:spPr>
          <a:xfrm>
            <a:off x="1778418" y="24245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 الان حان دوركم. نقرأ النص مراعين ضوابط الطلاقة؟ </a:t>
            </a:r>
            <a:endParaRPr b="0" i="0" sz="1400" u="none" cap="none" strike="noStrike">
              <a:solidFill>
                <a:srgbClr val="000000"/>
              </a:solidFill>
              <a:latin typeface="Arial"/>
              <a:ea typeface="Arial"/>
              <a:cs typeface="Arial"/>
              <a:sym typeface="Arial"/>
            </a:endParaRPr>
          </a:p>
        </p:txBody>
      </p:sp>
      <p:sp>
        <p:nvSpPr>
          <p:cNvPr id="729" name="Google Shape;729;p74"/>
          <p:cNvSpPr/>
          <p:nvPr/>
        </p:nvSpPr>
        <p:spPr>
          <a:xfrm>
            <a:off x="2709863" y="1557338"/>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أَضَعُ أصبعي تَحْتَ كُلِّ كَلِمَةٍ أَقْرَؤُها</a:t>
            </a:r>
            <a:endParaRPr b="1" i="0" sz="2800" u="none" cap="none" strike="noStrike">
              <a:solidFill>
                <a:schemeClr val="dk1"/>
              </a:solidFill>
              <a:latin typeface="Calibri"/>
              <a:ea typeface="Calibri"/>
              <a:cs typeface="Calibri"/>
              <a:sym typeface="Calibri"/>
            </a:endParaRPr>
          </a:p>
        </p:txBody>
      </p:sp>
      <p:sp>
        <p:nvSpPr>
          <p:cNvPr id="730" name="Google Shape;730;p74"/>
          <p:cNvSpPr/>
          <p:nvPr/>
        </p:nvSpPr>
        <p:spPr>
          <a:xfrm>
            <a:off x="2709863" y="2808288"/>
            <a:ext cx="6945312" cy="871537"/>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أَصِلُ قِراءَةَ ٱلْكَلِماتِ بَعْضِها بِبَعْضٍ؛</a:t>
            </a:r>
            <a:endParaRPr b="0" i="0" sz="1400" u="none" cap="none" strike="noStrike">
              <a:solidFill>
                <a:srgbClr val="000000"/>
              </a:solidFill>
              <a:latin typeface="Arial"/>
              <a:ea typeface="Arial"/>
              <a:cs typeface="Arial"/>
              <a:sym typeface="Arial"/>
            </a:endParaRPr>
          </a:p>
        </p:txBody>
      </p:sp>
      <p:sp>
        <p:nvSpPr>
          <p:cNvPr id="731" name="Google Shape;731;p74"/>
          <p:cNvSpPr/>
          <p:nvPr/>
        </p:nvSpPr>
        <p:spPr>
          <a:xfrm>
            <a:off x="2709863" y="4060825"/>
            <a:ext cx="6945312" cy="869950"/>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أَلْتَزِمُ ٱلْوَقْفَ عِنْدَ عَلاماتِ ٱلتَّرْقيمِ؛</a:t>
            </a:r>
            <a:endParaRPr b="0" i="0" sz="1400" u="none" cap="none" strike="noStrike">
              <a:solidFill>
                <a:srgbClr val="000000"/>
              </a:solidFill>
              <a:latin typeface="Arial"/>
              <a:ea typeface="Arial"/>
              <a:cs typeface="Arial"/>
              <a:sym typeface="Arial"/>
            </a:endParaRPr>
          </a:p>
        </p:txBody>
      </p:sp>
      <p:sp>
        <p:nvSpPr>
          <p:cNvPr id="732" name="Google Shape;732;p74"/>
          <p:cNvSpPr/>
          <p:nvPr/>
        </p:nvSpPr>
        <p:spPr>
          <a:xfrm>
            <a:off x="2709863" y="5311775"/>
            <a:ext cx="6945312" cy="871538"/>
          </a:xfrm>
          <a:prstGeom prst="roundRect">
            <a:avLst>
              <a:gd fmla="val 16667" name="adj"/>
            </a:avLst>
          </a:prstGeom>
          <a:solidFill>
            <a:srgbClr val="C5F5E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أُحاوِلُ تَمَثُّلَ  ٱلْكَلِماتِ بَدَلَ تَهَجّيها.</a:t>
            </a:r>
            <a:endParaRPr b="0" i="0" sz="1400" u="none" cap="none" strike="noStrike">
              <a:solidFill>
                <a:srgbClr val="000000"/>
              </a:solidFill>
              <a:latin typeface="Arial"/>
              <a:ea typeface="Arial"/>
              <a:cs typeface="Arial"/>
              <a:sym typeface="Arial"/>
            </a:endParaRPr>
          </a:p>
        </p:txBody>
      </p:sp>
      <p:sp>
        <p:nvSpPr>
          <p:cNvPr id="733" name="Google Shape;733;p74"/>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1</a:t>
            </a:r>
            <a:endParaRPr b="0" i="0" sz="1400" u="none" cap="none" strike="noStrike">
              <a:solidFill>
                <a:srgbClr val="000000"/>
              </a:solidFill>
              <a:latin typeface="Arial"/>
              <a:ea typeface="Arial"/>
              <a:cs typeface="Arial"/>
              <a:sym typeface="Arial"/>
            </a:endParaRPr>
          </a:p>
        </p:txBody>
      </p:sp>
      <p:sp>
        <p:nvSpPr>
          <p:cNvPr id="734" name="Google Shape;734;p74"/>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2</a:t>
            </a:r>
            <a:endParaRPr b="0" i="0" sz="1400" u="none" cap="none" strike="noStrike">
              <a:solidFill>
                <a:srgbClr val="000000"/>
              </a:solidFill>
              <a:latin typeface="Arial"/>
              <a:ea typeface="Arial"/>
              <a:cs typeface="Arial"/>
              <a:sym typeface="Arial"/>
            </a:endParaRPr>
          </a:p>
        </p:txBody>
      </p:sp>
      <p:sp>
        <p:nvSpPr>
          <p:cNvPr id="735" name="Google Shape;735;p74"/>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3</a:t>
            </a:r>
            <a:endParaRPr b="0" i="0" sz="1400" u="none" cap="none" strike="noStrike">
              <a:solidFill>
                <a:srgbClr val="000000"/>
              </a:solidFill>
              <a:latin typeface="Arial"/>
              <a:ea typeface="Arial"/>
              <a:cs typeface="Arial"/>
              <a:sym typeface="Arial"/>
            </a:endParaRPr>
          </a:p>
        </p:txBody>
      </p:sp>
      <p:sp>
        <p:nvSpPr>
          <p:cNvPr id="736" name="Google Shape;736;p74"/>
          <p:cNvSpPr/>
          <p:nvPr/>
        </p:nvSpPr>
        <p:spPr>
          <a:xfrm>
            <a:off x="10045700" y="5311775"/>
            <a:ext cx="1122363" cy="87153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4</a:t>
            </a:r>
            <a:endParaRPr b="0" i="0" sz="1400" u="none" cap="none" strike="noStrike">
              <a:solidFill>
                <a:srgbClr val="000000"/>
              </a:solidFill>
              <a:latin typeface="Arial"/>
              <a:ea typeface="Arial"/>
              <a:cs typeface="Arial"/>
              <a:sym typeface="Arial"/>
            </a:endParaRPr>
          </a:p>
        </p:txBody>
      </p:sp>
      <p:sp>
        <p:nvSpPr>
          <p:cNvPr id="737" name="Google Shape;737;p74"/>
          <p:cNvSpPr txBox="1"/>
          <p:nvPr>
            <p:ph type="title"/>
          </p:nvPr>
        </p:nvSpPr>
        <p:spPr>
          <a:xfrm>
            <a:off x="1101967" y="517499"/>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738" name="Google Shape;738;p74"/>
          <p:cNvPicPr preferRelativeResize="0"/>
          <p:nvPr/>
        </p:nvPicPr>
        <p:blipFill rotWithShape="1">
          <a:blip r:embed="rId3">
            <a:alphaModFix/>
          </a:blip>
          <a:srcRect b="0" l="0" r="0" t="0"/>
          <a:stretch/>
        </p:blipFill>
        <p:spPr>
          <a:xfrm>
            <a:off x="294589" y="197422"/>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29"/>
                                        </p:tgtEl>
                                        <p:attrNameLst>
                                          <p:attrName>style.visibility</p:attrName>
                                        </p:attrNameLst>
                                      </p:cBhvr>
                                      <p:to>
                                        <p:strVal val="visible"/>
                                      </p:to>
                                    </p:set>
                                    <p:anim calcmode="lin" valueType="num">
                                      <p:cBhvr additive="base">
                                        <p:cTn dur="500"/>
                                        <p:tgtEl>
                                          <p:spTgt spid="729"/>
                                        </p:tgtEl>
                                        <p:attrNameLst>
                                          <p:attrName>ppt_w</p:attrName>
                                        </p:attrNameLst>
                                      </p:cBhvr>
                                      <p:tavLst>
                                        <p:tav fmla="" tm="0">
                                          <p:val>
                                            <p:strVal val="0"/>
                                          </p:val>
                                        </p:tav>
                                        <p:tav fmla="" tm="100000">
                                          <p:val>
                                            <p:strVal val="#ppt_w"/>
                                          </p:val>
                                        </p:tav>
                                      </p:tavLst>
                                    </p:anim>
                                    <p:anim calcmode="lin" valueType="num">
                                      <p:cBhvr additive="base">
                                        <p:cTn dur="500"/>
                                        <p:tgtEl>
                                          <p:spTgt spid="72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2000"/>
                                        <p:tgtEl>
                                          <p:spTgt spid="7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31"/>
                                        </p:tgtEl>
                                        <p:attrNameLst>
                                          <p:attrName>style.visibility</p:attrName>
                                        </p:attrNameLst>
                                      </p:cBhvr>
                                      <p:to>
                                        <p:strVal val="visible"/>
                                      </p:to>
                                    </p:set>
                                    <p:anim calcmode="lin" valueType="num">
                                      <p:cBhvr additive="base">
                                        <p:cTn dur="500"/>
                                        <p:tgtEl>
                                          <p:spTgt spid="731"/>
                                        </p:tgtEl>
                                        <p:attrNameLst>
                                          <p:attrName>ppt_w</p:attrName>
                                        </p:attrNameLst>
                                      </p:cBhvr>
                                      <p:tavLst>
                                        <p:tav fmla="" tm="0">
                                          <p:val>
                                            <p:strVal val="0"/>
                                          </p:val>
                                        </p:tav>
                                        <p:tav fmla="" tm="100000">
                                          <p:val>
                                            <p:strVal val="#ppt_w"/>
                                          </p:val>
                                        </p:tav>
                                      </p:tavLst>
                                    </p:anim>
                                    <p:anim calcmode="lin" valueType="num">
                                      <p:cBhvr additive="base">
                                        <p:cTn dur="500"/>
                                        <p:tgtEl>
                                          <p:spTgt spid="73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2"/>
                                        </p:tgtEl>
                                        <p:attrNameLst>
                                          <p:attrName>style.visibility</p:attrName>
                                        </p:attrNameLst>
                                      </p:cBhvr>
                                      <p:to>
                                        <p:strVal val="visible"/>
                                      </p:to>
                                    </p:set>
                                    <p:animEffect filter="fade" transition="in">
                                      <p:cBhvr>
                                        <p:cTn dur="1000"/>
                                        <p:tgtEl>
                                          <p:spTgt spid="7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8"/>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3/1</a:t>
            </a:r>
            <a:endParaRPr b="0" i="1" sz="2400" u="none" cap="none" strike="noStrike">
              <a:solidFill>
                <a:srgbClr val="000000"/>
              </a:solidFill>
              <a:latin typeface="Calibri"/>
              <a:ea typeface="Calibri"/>
              <a:cs typeface="Calibri"/>
              <a:sym typeface="Calibri"/>
            </a:endParaRPr>
          </a:p>
        </p:txBody>
      </p:sp>
      <p:sp>
        <p:nvSpPr>
          <p:cNvPr id="744" name="Google Shape;744;p38"/>
          <p:cNvSpPr txBox="1"/>
          <p:nvPr>
            <p:ph idx="1" type="body"/>
          </p:nvPr>
        </p:nvSpPr>
        <p:spPr>
          <a:xfrm>
            <a:off x="2731199" y="164100"/>
            <a:ext cx="4592100" cy="864620"/>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
        <p:nvSpPr>
          <p:cNvPr id="745" name="Google Shape;745;p38"/>
          <p:cNvSpPr txBox="1"/>
          <p:nvPr>
            <p:ph idx="2" type="body"/>
          </p:nvPr>
        </p:nvSpPr>
        <p:spPr>
          <a:xfrm>
            <a:off x="0" y="1020450"/>
            <a:ext cx="8790000" cy="5334753"/>
          </a:xfrm>
          <a:prstGeom prst="rect">
            <a:avLst/>
          </a:prstGeom>
          <a:noFill/>
          <a:ln>
            <a:noFill/>
          </a:ln>
        </p:spPr>
        <p:txBody>
          <a:bodyPr anchorCtr="0" anchor="t" bIns="45700" lIns="91425" spcFirstLastPara="1" rIns="91425" wrap="square" tIns="45700">
            <a:spAutoFit/>
          </a:bodyPr>
          <a:lstStyle/>
          <a:p>
            <a:pPr indent="0" lvl="0" marL="50800" rtl="1" algn="just">
              <a:lnSpc>
                <a:spcPct val="90000"/>
              </a:lnSpc>
              <a:spcBef>
                <a:spcPts val="1000"/>
              </a:spcBef>
              <a:spcAft>
                <a:spcPts val="0"/>
              </a:spcAft>
              <a:buClr>
                <a:schemeClr val="dk1"/>
              </a:buClr>
              <a:buSzPts val="3200"/>
              <a:buNone/>
            </a:pPr>
            <a:r>
              <a:rPr lang="ar-MA">
                <a:latin typeface="Calibri"/>
                <a:ea typeface="Calibri"/>
                <a:cs typeface="Calibri"/>
                <a:sym typeface="Calibri"/>
              </a:rPr>
              <a:t>  قَامَ "جون مكارثي" ٱلْمُلَقَّبُ بِأبي ٱلذَّكَاءِ ٱلِاصْطِناَعِيِّ بِصَكِّ هَذَا ٱلْمُصْطَلَحِ سَنَةَ 1956م، وَوِفقاً لَهُ، فَإِنَّ ٱلذّكَاءَ ٱلِاصْطِنَاعِيَّ هُوَ"عِلمُ هَنْدَسَةِ إِنْشاءِ آلاتٍ ذَكِيَّةٍ، وبِصُورةٍ خَاصَّةٍ بَرَامِجِ ٱلْحَاسُوبِ"؛ أي إنَّهُ عِلْمُ إنْشَاءِ أجْهِزَةِ وبَرامِج حَاسُوبٍ قَادِرَةٍ عَلى ٱلتَّفْكِيرِ بِٱلطَّرِيقَةِ نَفْسِهَا ٱلَّتِي يَعْمَلُ بِهَا ٱلدِّمَاغُ ٱلْبَشَرِيُّ، تَتَعَلَّمُ مِثْلمَا نَتَعلّمُ، وتُقَرِّرُ كَمَا نُقَرِّرُ، وتَتَصَرَّفُ كمَا نَتَصَرَّفُ.</a:t>
            </a:r>
            <a:endParaRPr/>
          </a:p>
          <a:p>
            <a:pPr indent="0" lvl="0" marL="50800" rtl="1" algn="just">
              <a:lnSpc>
                <a:spcPct val="90000"/>
              </a:lnSpc>
              <a:spcBef>
                <a:spcPts val="1000"/>
              </a:spcBef>
              <a:spcAft>
                <a:spcPts val="0"/>
              </a:spcAft>
              <a:buClr>
                <a:schemeClr val="dk1"/>
              </a:buClr>
              <a:buSzPts val="3200"/>
              <a:buNone/>
            </a:pPr>
            <a:r>
              <a:rPr lang="ar-MA">
                <a:latin typeface="Calibri"/>
                <a:ea typeface="Calibri"/>
                <a:cs typeface="Calibri"/>
                <a:sym typeface="Calibri"/>
              </a:rPr>
              <a:t>  وبِهَذا ٱلْمَعْنَى، فَإِنَّ ٱلذَّكَاءَ ٱلِاصْطِناعِيَّ هُوَ عَمَليةُ مُحَاكَاةِ ٱلذَّكاءِ ٱلْبَشَرِيِّ عَبْرَ أنْظِمَةِ ٱلْحَاسُوبِ. فَهِيَ مُحَاوَلةُ تَقْلِيدِ سُلُوكِ ٱلبَشَرِ ونَمَطِ تَفْكِيرِهِمْ، وطَرِيقَةِ اتِّخَاذِ قَرَاراِتِهمْ، مِنْ خِلالِ دِراسَةِ سُلُوكِ ٱلْبَشَرِ عَبْرَ إِجْرَاءِ تَجَارِبَ عَلى تَصَرُّفاتِهِمْ وَوَضْعِهِمْ في مَوَاقِفَ مُعَيّنَةٍ، ومُرَاقَبَةِ رُدُودِ أفْعَالهِمْ، وتَفْكِيرِهِمْ وتَعَامُلِهِمْ مَعَ هَذِهِ ٱلْمَوَاقِفِ، ومِنْ ثمَّ مُحَاوَلةِ مُحَاكاةِ طَرِيقَةِ ٱلتّفْكِيرِ ٱلْبَشَرِيَّةِ عَبْرَ أنْظِمَةِ ٱلْحَاسُوبِ ٱلْمُعَقَّدَةِ.</a:t>
            </a:r>
            <a:endParaRPr>
              <a:latin typeface="Calibri"/>
              <a:ea typeface="Calibri"/>
              <a:cs typeface="Calibri"/>
              <a:sym typeface="Calibri"/>
            </a:endParaRPr>
          </a:p>
        </p:txBody>
      </p:sp>
      <p:pic>
        <p:nvPicPr>
          <p:cNvPr id="746" name="Google Shape;746;p38"/>
          <p:cNvPicPr preferRelativeResize="0"/>
          <p:nvPr/>
        </p:nvPicPr>
        <p:blipFill rotWithShape="1">
          <a:blip r:embed="rId3">
            <a:alphaModFix/>
          </a:blip>
          <a:srcRect b="0" l="0" r="0" t="0"/>
          <a:stretch/>
        </p:blipFill>
        <p:spPr>
          <a:xfrm>
            <a:off x="8941800" y="1736402"/>
            <a:ext cx="3049006" cy="272629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44"/>
          <p:cNvSpPr txBox="1"/>
          <p:nvPr>
            <p:ph idx="2" type="body"/>
          </p:nvPr>
        </p:nvSpPr>
        <p:spPr>
          <a:xfrm>
            <a:off x="0" y="810600"/>
            <a:ext cx="12192000" cy="5775900"/>
          </a:xfrm>
          <a:prstGeom prst="rect">
            <a:avLst/>
          </a:prstGeom>
          <a:noFill/>
          <a:ln>
            <a:noFill/>
          </a:ln>
        </p:spPr>
        <p:txBody>
          <a:bodyPr anchorCtr="0" anchor="t" bIns="45700" lIns="91425" spcFirstLastPara="1" rIns="91425" wrap="square" tIns="45700">
            <a:spAutoFit/>
          </a:bodyPr>
          <a:lstStyle/>
          <a:p>
            <a:pPr indent="0" lvl="0" marL="0" rtl="1" algn="just">
              <a:lnSpc>
                <a:spcPct val="150000"/>
              </a:lnSpc>
              <a:spcBef>
                <a:spcPts val="1000"/>
              </a:spcBef>
              <a:spcAft>
                <a:spcPts val="0"/>
              </a:spcAft>
              <a:buSzPts val="3000"/>
              <a:buNone/>
            </a:pPr>
            <a:r>
              <a:rPr lang="ar-MA">
                <a:latin typeface="Calibri"/>
                <a:ea typeface="Calibri"/>
                <a:cs typeface="Calibri"/>
                <a:sym typeface="Calibri"/>
              </a:rPr>
              <a:t>   </a:t>
            </a:r>
            <a:r>
              <a:rPr lang="ar-MA" sz="3200">
                <a:latin typeface="Calibri"/>
                <a:ea typeface="Calibri"/>
                <a:cs typeface="Calibri"/>
                <a:sym typeface="Calibri"/>
              </a:rPr>
              <a:t>ولَمَّا كَانَ ٱلذَّكاءُ ٱلِاصْطِنَاعِيُّ هُوَ مُحَاكاةُ تَصَرُّفاتِ ٱلْبَشَرِ عَبْرَ أنْظِمَةِ ٱلْحَاسُوبِ فَإنَّ هَذَا لا يَعْنِي أنَّ أَيَّ قِطْعَةٍ بَرْمَجِيَّةٍ تَعْمَلُ مِنْ خِلالِ خَوَارِزْمِيَّةٍ مُعَيَّنَةٍ، وتَقُومُ بِمَهَامَّ مُحَدَّدَةٍ، تُعَدُّ ذَكَاءً اصْطِنَاعِيًّا؛ فَلِكَيْ نُطْلِقَ هَذَا ٱلمُصْطَلحَ عَلَى نِظَامِ حَاسُوبٍ لابُدَّ أَنْ يَكُونَ قَادِراً عَلَى ٱلتَّعَلُّمِ وجَمْعِ ٱلْبَيَانَاتِ، وتَحْلِيلِهَا، وٱتِّخَاذِ قَرَارَاتٍ بِنَاءً عَلَى عَمَلِيَّةِ ٱلتَّحْلِيلِ هَذِهِ، بِصُورَةٍ تُحَاكي طَرِيقَةَ تَفْكِيرِ ٱلْبَشَرِ، وهُوَ مَا يَعْنِي تَوَفُّرَ ثَلاثِ صِفَاتٍ رَئيسَةٍ هِيَ:</a:t>
            </a:r>
            <a:endParaRPr/>
          </a:p>
          <a:p>
            <a:pPr indent="0" lvl="0" marL="0" rtl="1" algn="just">
              <a:lnSpc>
                <a:spcPct val="100000"/>
              </a:lnSpc>
              <a:spcBef>
                <a:spcPts val="1000"/>
              </a:spcBef>
              <a:spcAft>
                <a:spcPts val="0"/>
              </a:spcAft>
              <a:buSzPts val="3000"/>
              <a:buNone/>
            </a:pPr>
            <a:r>
              <a:rPr lang="ar-MA" sz="3200">
                <a:latin typeface="Calibri"/>
                <a:ea typeface="Calibri"/>
                <a:cs typeface="Calibri"/>
                <a:sym typeface="Calibri"/>
              </a:rPr>
              <a:t>1- اَلْقُدْرَةُ عَلَى ٱلتَّعَلُّمِ، أي اكْتِسَابُ ٱلْمَعْلُومَاتِ، وَوَضْعُ قَواعِدِ ٱسْتِخْدَامِ هَذِهِ ٱلْمَعْلُومَاتِ.</a:t>
            </a:r>
            <a:endParaRPr/>
          </a:p>
          <a:p>
            <a:pPr indent="0" lvl="0" marL="0" rtl="1" algn="just">
              <a:lnSpc>
                <a:spcPct val="100000"/>
              </a:lnSpc>
              <a:spcBef>
                <a:spcPts val="1000"/>
              </a:spcBef>
              <a:spcAft>
                <a:spcPts val="0"/>
              </a:spcAft>
              <a:buSzPts val="3000"/>
              <a:buNone/>
            </a:pPr>
            <a:r>
              <a:rPr lang="ar-MA" sz="3200">
                <a:latin typeface="Calibri"/>
                <a:ea typeface="Calibri"/>
                <a:cs typeface="Calibri"/>
                <a:sym typeface="Calibri"/>
              </a:rPr>
              <a:t>2- إِمْكانِيةُ جَمْعِ هَذِهِ ٱلبَيَانَاتِ وتَحْلِيلِهَا وخَلْقِ عَلاقَاتٍ بَيْنَهَا.</a:t>
            </a:r>
            <a:endParaRPr/>
          </a:p>
          <a:p>
            <a:pPr indent="0" lvl="0" marL="0" rtl="1" algn="just">
              <a:lnSpc>
                <a:spcPct val="100000"/>
              </a:lnSpc>
              <a:spcBef>
                <a:spcPts val="1000"/>
              </a:spcBef>
              <a:spcAft>
                <a:spcPts val="0"/>
              </a:spcAft>
              <a:buSzPts val="3000"/>
              <a:buNone/>
            </a:pPr>
            <a:r>
              <a:rPr lang="ar-MA" sz="3200">
                <a:latin typeface="Calibri"/>
                <a:ea typeface="Calibri"/>
                <a:cs typeface="Calibri"/>
                <a:sym typeface="Calibri"/>
              </a:rPr>
              <a:t>3- اتِّخَاذُ قَرَارَاتٍ بِنَاءً عَلَى عَمَلِيَّةِ تَحْلِيلِ ٱلْمَعْلُومَاتِ.</a:t>
            </a:r>
            <a:endParaRPr/>
          </a:p>
        </p:txBody>
      </p:sp>
      <p:sp>
        <p:nvSpPr>
          <p:cNvPr id="753" name="Google Shape;753;p44"/>
          <p:cNvSpPr txBox="1"/>
          <p:nvPr/>
        </p:nvSpPr>
        <p:spPr>
          <a:xfrm>
            <a:off x="0" y="0"/>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3/2</a:t>
            </a:r>
            <a:endParaRPr b="0" i="1" sz="2400" u="none" cap="none" strike="noStrike">
              <a:solidFill>
                <a:schemeClr val="dk1"/>
              </a:solidFill>
              <a:latin typeface="Calibri"/>
              <a:ea typeface="Calibri"/>
              <a:cs typeface="Calibri"/>
              <a:sym typeface="Calibri"/>
            </a:endParaRPr>
          </a:p>
        </p:txBody>
      </p:sp>
      <p:sp>
        <p:nvSpPr>
          <p:cNvPr id="754" name="Google Shape;754;p44"/>
          <p:cNvSpPr txBox="1"/>
          <p:nvPr>
            <p:ph idx="1" type="body"/>
          </p:nvPr>
        </p:nvSpPr>
        <p:spPr>
          <a:xfrm>
            <a:off x="2731199" y="164100"/>
            <a:ext cx="4592100" cy="864620"/>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15"/>
          <p:cNvSpPr txBox="1"/>
          <p:nvPr>
            <p:ph idx="2" type="body"/>
          </p:nvPr>
        </p:nvSpPr>
        <p:spPr>
          <a:xfrm>
            <a:off x="0" y="1065475"/>
            <a:ext cx="12192000" cy="5011588"/>
          </a:xfrm>
          <a:prstGeom prst="rect">
            <a:avLst/>
          </a:prstGeom>
          <a:noFill/>
          <a:ln>
            <a:noFill/>
          </a:ln>
        </p:spPr>
        <p:txBody>
          <a:bodyPr anchorCtr="0" anchor="t" bIns="45700" lIns="91425" spcFirstLastPara="1" rIns="91425" wrap="square" tIns="45700">
            <a:spAutoFit/>
          </a:bodyPr>
          <a:lstStyle/>
          <a:p>
            <a:pPr indent="195263" lvl="0" marL="0" marR="0" rtl="1" algn="just">
              <a:lnSpc>
                <a:spcPct val="150000"/>
              </a:lnSpc>
              <a:spcBef>
                <a:spcPts val="0"/>
              </a:spcBef>
              <a:spcAft>
                <a:spcPts val="0"/>
              </a:spcAft>
              <a:buClr>
                <a:srgbClr val="000000"/>
              </a:buClr>
              <a:buSzPts val="2600"/>
              <a:buFont typeface="Arial"/>
              <a:buNone/>
            </a:pPr>
            <a:r>
              <a:rPr i="0" lang="ar-MA" sz="2600" u="none" cap="none" strike="noStrike">
                <a:solidFill>
                  <a:srgbClr val="000000"/>
                </a:solidFill>
                <a:latin typeface="Calibri"/>
                <a:ea typeface="Calibri"/>
                <a:cs typeface="Calibri"/>
                <a:sym typeface="Calibri"/>
              </a:rPr>
              <a:t>وفَي ضَوْءِ مَا سَبَقَ، فَإنَّ خَوَارِزْمِيةَ ٱلْبَحْثِ في "جوجل" مَثَلا لَا تُصْبِحُ ذَكَاءً ٱصْطِنَاعِيًّا إِلَّا إِذَا تَوَفَّرَتْ فِيهَا هَذِهِ ٱلصِّفَاتُ ٱلثَّلاثُ، فَإِذَا قَامَ أَحَدُ ٱلْأَفْرَادِ بِٱلْبَحْثِ مَثلًا عَنِ ٱلسِّيَاحَةِ في بَلَدٍ مَا، وأدْرَكَتْ خَوَارِزْميةُ ٱلْبَحْثِ هَذَا ٱلْمَطْلَبَ، وأجَابَتْهُ في حُدُودِ ٱلْبَحْثِ عَنِ ٱلسِّيَاحَةِ في ذَلِكَ ٱلْبَلَدِ فَقَط، فَإِنَّ ذَلِكَ لَا يُعَدُّ ذَكاءً ٱصْطِنَاعِيّاً، ولِكَيْ يَكُونَ كَذلِكَ، لابُدَّ أنْ تَجْمَعَ ٱلْخَوَارِزْميةُ بَيَانَاتٍ أكْثَرَ، وتَعْرِضَ مُقْتَرحَاتٍ إضَافِيَّةً، أيْ أنْ يَقُومَ ٱلنِّظَامُ مِنْ تِلْقَاءِ نَفْسِهِ بِتَرْشِيحِ إِعْلانَاتٍ لِهَذَا ٱلشَّخْصِ عَنْ عُرُوضِ ٱلسِّياحَةِ في ذَلِكَ ٱلْبَلَدِ، وأفْضَلِ خُطُوطِ ٱلطَّيَرانِ ٱلّتِي يُمْكِنُ أنْ يُسَافِرَ  عَلَى مَتْنِهَا، وأيِّ ٱلفَنادِقِ ٱلّتِي يُمْكِنُ أنْ يَسْكُنَ فِيهَا أثْنَاءَ رِحْلَتِهِ، ثُمَّ يَبْدَأُ بِتَرْشِيحِ بَعْضِ ٱلْأمْكِنَةِ وٱلْمَعَالِمِ ٱلسِّياحِيّةِ ٱلّتِي يُمْكِنُ زِيَارَتُهَا في ذَلِكَ ٱلْبَلَدِ، وبِهَذَا يُقَدِّمُ ٱلنِّظَامُ عَمَلاً أَكْبَرَ مِنْ عَمَلِيَّةِ بَحْثٍ عَادِيَّةٍ، كمَا هُوَ ٱلْحَالُ بِالنِّسْبَةِ إلَى ٱلْبَحْثِ عَبْرَ "جوجل".</a:t>
            </a:r>
            <a:endParaRPr i="0" sz="1600" u="none" cap="none" strike="noStrike">
              <a:solidFill>
                <a:srgbClr val="000000"/>
              </a:solidFill>
              <a:latin typeface="Arial"/>
              <a:ea typeface="Arial"/>
              <a:cs typeface="Arial"/>
              <a:sym typeface="Arial"/>
            </a:endParaRPr>
          </a:p>
          <a:p>
            <a:pPr indent="195263" lvl="0" marL="0" marR="0" rtl="1" algn="ctr">
              <a:lnSpc>
                <a:spcPct val="100000"/>
              </a:lnSpc>
              <a:spcBef>
                <a:spcPts val="80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مجتمع ما بعد المعلومات، إيهاب خليفة، المستقبل للأبحاث والدراسات المتقدمة، الطبعة الأولى 2019،</a:t>
            </a:r>
            <a:endParaRPr/>
          </a:p>
          <a:p>
            <a:pPr indent="195263" lvl="0" marL="0" marR="0" rtl="1"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 القاهرة، ص: 40/41 (بتصرف)</a:t>
            </a:r>
            <a:endParaRPr b="1" i="0" sz="2800" u="none" cap="none" strike="noStrike">
              <a:solidFill>
                <a:srgbClr val="000000"/>
              </a:solidFill>
              <a:latin typeface="Calibri"/>
              <a:ea typeface="Calibri"/>
              <a:cs typeface="Calibri"/>
              <a:sym typeface="Calibri"/>
            </a:endParaRPr>
          </a:p>
        </p:txBody>
      </p:sp>
      <p:sp>
        <p:nvSpPr>
          <p:cNvPr id="761" name="Google Shape;761;p15"/>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3/3</a:t>
            </a:r>
            <a:endParaRPr b="0" i="1" sz="2400" u="none" cap="none" strike="noStrike">
              <a:solidFill>
                <a:srgbClr val="000000"/>
              </a:solidFill>
              <a:latin typeface="Calibri"/>
              <a:ea typeface="Calibri"/>
              <a:cs typeface="Calibri"/>
              <a:sym typeface="Calibri"/>
            </a:endParaRPr>
          </a:p>
        </p:txBody>
      </p:sp>
      <p:sp>
        <p:nvSpPr>
          <p:cNvPr id="762" name="Google Shape;762;p15"/>
          <p:cNvSpPr/>
          <p:nvPr/>
        </p:nvSpPr>
        <p:spPr>
          <a:xfrm>
            <a:off x="114300" y="1472054"/>
            <a:ext cx="118872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br>
              <a:rPr b="0" i="0" lang="ar-MA"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p:txBody>
      </p:sp>
      <p:sp>
        <p:nvSpPr>
          <p:cNvPr id="763" name="Google Shape;763;p15"/>
          <p:cNvSpPr txBox="1"/>
          <p:nvPr>
            <p:ph idx="1" type="body"/>
          </p:nvPr>
        </p:nvSpPr>
        <p:spPr>
          <a:xfrm>
            <a:off x="2731199" y="164100"/>
            <a:ext cx="4592100" cy="864620"/>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pic>
        <p:nvPicPr>
          <p:cNvPr descr="Image générée" id="768" name="Google Shape;768;p2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69" name="Google Shape;769;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70" name="Google Shape;770;p25"/>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أقوم قراءتي :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71" name="Google Shape;771;p25"/>
          <p:cNvSpPr txBox="1"/>
          <p:nvPr/>
        </p:nvSpPr>
        <p:spPr>
          <a:xfrm>
            <a:off x="1650562" y="526710"/>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323F4F"/>
                </a:solidFill>
                <a:latin typeface="Calibri"/>
                <a:ea typeface="Calibri"/>
                <a:cs typeface="Calibri"/>
                <a:sym typeface="Calibri"/>
              </a:rPr>
              <a:t>يدعو المدرس المتعلمين إلى تقويم قراءاتهم ذاتيا </a:t>
            </a:r>
            <a:r>
              <a:rPr b="0" i="1" lang="ar-MA" sz="1400" u="none" cap="none" strike="noStrike">
                <a:solidFill>
                  <a:srgbClr val="323F4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772" name="Google Shape;772;p25"/>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773" name="Google Shape;773;p25"/>
          <p:cNvSpPr txBox="1"/>
          <p:nvPr/>
        </p:nvSpPr>
        <p:spPr>
          <a:xfrm>
            <a:off x="3054927" y="1392382"/>
            <a:ext cx="7855528"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أَتَمَرَّنُ عَلَى قِرَاءَةِ فِقْرَةٍ وأُقَوِّمُ ذَاتِي:</a:t>
            </a:r>
            <a:endParaRPr b="1" i="0" sz="2800" u="none" cap="none" strike="noStrike">
              <a:solidFill>
                <a:srgbClr val="000000"/>
              </a:solidFill>
              <a:latin typeface="Calibri"/>
              <a:ea typeface="Calibri"/>
              <a:cs typeface="Calibri"/>
              <a:sym typeface="Calibri"/>
            </a:endParaRPr>
          </a:p>
        </p:txBody>
      </p:sp>
      <p:graphicFrame>
        <p:nvGraphicFramePr>
          <p:cNvPr id="774" name="Google Shape;774;p25"/>
          <p:cNvGraphicFramePr/>
          <p:nvPr/>
        </p:nvGraphicFramePr>
        <p:xfrm>
          <a:off x="633845" y="2026227"/>
          <a:ext cx="3000000" cy="3000000"/>
        </p:xfrm>
        <a:graphic>
          <a:graphicData uri="http://schemas.openxmlformats.org/drawingml/2006/table">
            <a:tbl>
              <a:tblPr>
                <a:noFill/>
                <a:tableStyleId>{5510D666-6F26-4F10-9760-BAA566C3F29D}</a:tableStyleId>
              </a:tblPr>
              <a:tblGrid>
                <a:gridCol w="2165475"/>
                <a:gridCol w="2165475"/>
                <a:gridCol w="2165475"/>
                <a:gridCol w="2165475"/>
                <a:gridCol w="2165475"/>
              </a:tblGrid>
              <a:tr h="1340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هَلْ تَمَثَّلْتُ ﭐلْمَعَانِي؟</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هَلِ احْتَرَمْتُ عَلَامَاتِ ﭐلتَّرْقِيمِ؟</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عَدَدُ ﭐلْأَخْطَاءِ ﭐلْمُرْتَكَبَةِ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الْمُدَّةُ ﭐلزَّمَنِيَّةُ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عَدَدُ ﭐلْكَلِمَاتِ ﭐلْمَقْرُوءَةِ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192575">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Image générée" id="779" name="Google Shape;779;p42"/>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80" name="Google Shape;780;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1" name="Google Shape;781;p42"/>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تغذية راجعة :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82" name="Google Shape;782;p42"/>
          <p:cNvSpPr txBox="1"/>
          <p:nvPr/>
        </p:nvSpPr>
        <p:spPr>
          <a:xfrm>
            <a:off x="1406014" y="1419054"/>
            <a:ext cx="9144000" cy="2909130"/>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0000"/>
              </a:buClr>
              <a:buSzPts val="3200"/>
              <a:buFont typeface="Arial"/>
              <a:buNone/>
            </a:pPr>
            <a:r>
              <a:rPr b="1" i="0" lang="ar-MA" sz="3200" u="none" cap="none" strike="noStrik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b="1" i="0" sz="3200" u="none" cap="none" strike="noStrike">
              <a:solidFill>
                <a:srgbClr val="222A35"/>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7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rPr lang="ar-MA"/>
              <a:t>20 دقيقة</a:t>
            </a:r>
            <a:endParaRPr/>
          </a:p>
        </p:txBody>
      </p:sp>
      <p:sp>
        <p:nvSpPr>
          <p:cNvPr id="788" name="Google Shape;788;p75"/>
          <p:cNvSpPr txBox="1"/>
          <p:nvPr>
            <p:ph idx="2" type="body"/>
          </p:nvPr>
        </p:nvSpPr>
        <p:spPr>
          <a:xfrm>
            <a:off x="5025419" y="1978702"/>
            <a:ext cx="5869201" cy="728094"/>
          </a:xfrm>
          <a:prstGeom prst="rect">
            <a:avLst/>
          </a:prstGeom>
          <a:noFill/>
          <a:ln>
            <a:noFill/>
          </a:ln>
        </p:spPr>
        <p:txBody>
          <a:bodyPr anchorCtr="0" anchor="t" bIns="45700" lIns="91425" spcFirstLastPara="1" rIns="91425" wrap="square" tIns="45700">
            <a:noAutofit/>
          </a:bodyPr>
          <a:lstStyle/>
          <a:p>
            <a:pPr indent="-406400" lvl="0" marL="457200" rtl="0" algn="ctr">
              <a:lnSpc>
                <a:spcPct val="90000"/>
              </a:lnSpc>
              <a:spcBef>
                <a:spcPts val="1000"/>
              </a:spcBef>
              <a:spcAft>
                <a:spcPts val="0"/>
              </a:spcAft>
              <a:buSzPts val="2800"/>
              <a:buNone/>
            </a:pPr>
            <a:r>
              <a:rPr lang="ar-MA">
                <a:solidFill>
                  <a:srgbClr val="106585"/>
                </a:solidFill>
                <a:latin typeface="Calibri"/>
                <a:ea typeface="Calibri"/>
                <a:cs typeface="Calibri"/>
                <a:sym typeface="Calibri"/>
              </a:rPr>
              <a:t>الفهم المباشر</a:t>
            </a:r>
            <a:br>
              <a:rPr b="0" lang="ar-MA">
                <a:solidFill>
                  <a:srgbClr val="106585"/>
                </a:solidFill>
                <a:latin typeface="Calibri"/>
                <a:ea typeface="Calibri"/>
                <a:cs typeface="Calibri"/>
                <a:sym typeface="Calibri"/>
              </a:rPr>
            </a:br>
            <a:r>
              <a:rPr lang="ar-MA">
                <a:solidFill>
                  <a:srgbClr val="106585"/>
                </a:solidFill>
                <a:latin typeface="Calibri"/>
                <a:ea typeface="Calibri"/>
                <a:cs typeface="Calibri"/>
                <a:sym typeface="Calibri"/>
              </a:rPr>
              <a:t>استخراج معلومات صريحة من النص</a:t>
            </a:r>
            <a:endParaRPr/>
          </a:p>
        </p:txBody>
      </p:sp>
      <p:pic>
        <p:nvPicPr>
          <p:cNvPr id="789" name="Google Shape;789;p75"/>
          <p:cNvPicPr preferRelativeResize="0"/>
          <p:nvPr/>
        </p:nvPicPr>
        <p:blipFill rotWithShape="1">
          <a:blip r:embed="rId3">
            <a:alphaModFix/>
          </a:blip>
          <a:srcRect b="0" l="0" r="0" t="0"/>
          <a:stretch/>
        </p:blipFill>
        <p:spPr>
          <a:xfrm>
            <a:off x="1054308" y="1480269"/>
            <a:ext cx="3157928" cy="315792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pic>
        <p:nvPicPr>
          <p:cNvPr descr="Image générée" id="794" name="Google Shape;794;p3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95" name="Google Shape;795;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6" name="Google Shape;796;p3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ننجز بطاقة تعريف للنص.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797" name="Google Shape;797;p31"/>
          <p:cNvSpPr txBox="1"/>
          <p:nvPr/>
        </p:nvSpPr>
        <p:spPr>
          <a:xfrm>
            <a:off x="589934" y="500966"/>
            <a:ext cx="10776913"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b="0" i="0" sz="1400" u="none" cap="none" strike="noStrike">
              <a:solidFill>
                <a:srgbClr val="000000"/>
              </a:solidFill>
              <a:latin typeface="Arial"/>
              <a:ea typeface="Arial"/>
              <a:cs typeface="Arial"/>
              <a:sym typeface="Arial"/>
            </a:endParaRPr>
          </a:p>
        </p:txBody>
      </p:sp>
      <p:pic>
        <p:nvPicPr>
          <p:cNvPr id="798" name="Google Shape;798;p31"/>
          <p:cNvPicPr preferRelativeResize="0"/>
          <p:nvPr/>
        </p:nvPicPr>
        <p:blipFill rotWithShape="1">
          <a:blip r:embed="rId4">
            <a:alphaModFix/>
          </a:blip>
          <a:srcRect b="0" l="0" r="0" t="0"/>
          <a:stretch/>
        </p:blipFill>
        <p:spPr>
          <a:xfrm>
            <a:off x="-2894" y="36580"/>
            <a:ext cx="730250" cy="730250"/>
          </a:xfrm>
          <a:prstGeom prst="rect">
            <a:avLst/>
          </a:prstGeom>
          <a:noFill/>
          <a:ln>
            <a:noFill/>
          </a:ln>
        </p:spPr>
      </p:pic>
      <p:graphicFrame>
        <p:nvGraphicFramePr>
          <p:cNvPr id="799" name="Google Shape;799;p31"/>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3034150"/>
                <a:gridCol w="2192475"/>
                <a:gridCol w="2192475"/>
                <a:gridCol w="1797625"/>
                <a:gridCol w="1735275"/>
              </a:tblGrid>
              <a:tr h="372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تاريخ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دار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المصدر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الكاتب</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العنوان</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r>
              <a:tr h="844825">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pic>
        <p:nvPicPr>
          <p:cNvPr descr="Image générée" id="804" name="Google Shape;804;p2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05" name="Google Shape;805;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6" name="Google Shape;806;p28"/>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ننجز بطاقة تعريف للنص.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07" name="Google Shape;807;p28"/>
          <p:cNvSpPr txBox="1"/>
          <p:nvPr/>
        </p:nvSpPr>
        <p:spPr>
          <a:xfrm>
            <a:off x="665284" y="500966"/>
            <a:ext cx="10701564"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808" name="Google Shape;808;p28"/>
          <p:cNvPicPr preferRelativeResize="0"/>
          <p:nvPr/>
        </p:nvPicPr>
        <p:blipFill rotWithShape="1">
          <a:blip r:embed="rId4">
            <a:alphaModFix/>
          </a:blip>
          <a:srcRect b="0" l="0" r="0" t="0"/>
          <a:stretch/>
        </p:blipFill>
        <p:spPr>
          <a:xfrm>
            <a:off x="6896" y="9878"/>
            <a:ext cx="735012" cy="733425"/>
          </a:xfrm>
          <a:prstGeom prst="rect">
            <a:avLst/>
          </a:prstGeom>
          <a:noFill/>
          <a:ln>
            <a:noFill/>
          </a:ln>
        </p:spPr>
      </p:pic>
      <p:graphicFrame>
        <p:nvGraphicFramePr>
          <p:cNvPr id="809" name="Google Shape;809;p28"/>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3034150"/>
                <a:gridCol w="1938525"/>
                <a:gridCol w="2446450"/>
                <a:gridCol w="1797625"/>
                <a:gridCol w="1735275"/>
              </a:tblGrid>
              <a:tr h="372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تاريخ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دار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المصدر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الكاتب</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العنوان</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r>
              <a:tr h="8448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الطبعة الأولى 2019</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غير مذكورة</a:t>
                      </a:r>
                      <a:endParaRPr sz="1400" u="none" cap="none" strike="noStrike"/>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المستقبل للأبحاث والدراسات المتقدمة</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إيهاب خليفة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مَا ٱلذَّكَاءُ ٱلِاصْطِنَاعِيُّ؟ </a:t>
                      </a:r>
                      <a:endParaRPr sz="1400" u="none" cap="none" strike="noStrike"/>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pic>
        <p:nvPicPr>
          <p:cNvPr descr="Image générée" id="814" name="Google Shape;814;p2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15" name="Google Shape;815;p2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16" name="Google Shape;816;p29"/>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نحدد الوضعية التواصلية في النص.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17" name="Google Shape;817;p29"/>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pic>
        <p:nvPicPr>
          <p:cNvPr id="818" name="Google Shape;818;p29"/>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819" name="Google Shape;819;p29"/>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820" name="Google Shape;820;p29"/>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76"/>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p>
            <a:pPr indent="-406400" lvl="0" marL="457200" rtl="1" algn="r">
              <a:lnSpc>
                <a:spcPct val="90000"/>
              </a:lnSpc>
              <a:spcBef>
                <a:spcPts val="1000"/>
              </a:spcBef>
              <a:spcAft>
                <a:spcPts val="0"/>
              </a:spcAft>
              <a:buSzPts val="2800"/>
              <a:buNone/>
            </a:pPr>
            <a:r>
              <a:rPr lang="ar-MA"/>
              <a:t>6 دقائق</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pic>
        <p:nvPicPr>
          <p:cNvPr id="830" name="Google Shape;830;p59"/>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31" name="Google Shape;831;p59"/>
          <p:cNvSpPr txBox="1"/>
          <p:nvPr/>
        </p:nvSpPr>
        <p:spPr>
          <a:xfrm>
            <a:off x="0" y="171714"/>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32" name="Google Shape;832;p59"/>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833" name="Google Shape;833;p59"/>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graphicFrame>
        <p:nvGraphicFramePr>
          <p:cNvPr id="834" name="Google Shape;834;p59"/>
          <p:cNvGraphicFramePr/>
          <p:nvPr/>
        </p:nvGraphicFramePr>
        <p:xfrm>
          <a:off x="768927" y="2307148"/>
          <a:ext cx="3000000" cy="3000000"/>
        </p:xfrm>
        <a:graphic>
          <a:graphicData uri="http://schemas.openxmlformats.org/drawingml/2006/table">
            <a:tbl>
              <a:tblPr>
                <a:noFill/>
                <a:tableStyleId>{5510D666-6F26-4F10-9760-BAA566C3F29D}</a:tableStyleId>
              </a:tblPr>
              <a:tblGrid>
                <a:gridCol w="7865925"/>
                <a:gridCol w="2805550"/>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835" name="Google Shape;835;p59"/>
          <p:cNvGraphicFramePr/>
          <p:nvPr/>
        </p:nvGraphicFramePr>
        <p:xfrm>
          <a:off x="768926" y="3030971"/>
          <a:ext cx="3000000" cy="3000000"/>
        </p:xfrm>
        <a:graphic>
          <a:graphicData uri="http://schemas.openxmlformats.org/drawingml/2006/table">
            <a:tbl>
              <a:tblPr>
                <a:noFill/>
                <a:tableStyleId>{5510D666-6F26-4F10-9760-BAA566C3F29D}</a:tableStyleId>
              </a:tblPr>
              <a:tblGrid>
                <a:gridCol w="7889825"/>
                <a:gridCol w="2781650"/>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836" name="Google Shape;836;p59"/>
          <p:cNvGraphicFramePr/>
          <p:nvPr/>
        </p:nvGraphicFramePr>
        <p:xfrm>
          <a:off x="768926" y="3751547"/>
          <a:ext cx="3000000" cy="3000000"/>
        </p:xfrm>
        <a:graphic>
          <a:graphicData uri="http://schemas.openxmlformats.org/drawingml/2006/table">
            <a:tbl>
              <a:tblPr>
                <a:noFill/>
                <a:tableStyleId>{5510D666-6F26-4F10-9760-BAA566C3F29D}</a:tableStyleId>
              </a:tblPr>
              <a:tblGrid>
                <a:gridCol w="7931750"/>
                <a:gridCol w="2709275"/>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الكلمات المِفتاحية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graphicFrame>
        <p:nvGraphicFramePr>
          <p:cNvPr id="837" name="Google Shape;837;p59"/>
          <p:cNvGraphicFramePr/>
          <p:nvPr/>
        </p:nvGraphicFramePr>
        <p:xfrm>
          <a:off x="775483" y="4472123"/>
          <a:ext cx="3000000" cy="3000000"/>
        </p:xfrm>
        <a:graphic>
          <a:graphicData uri="http://schemas.openxmlformats.org/drawingml/2006/table">
            <a:tbl>
              <a:tblPr>
                <a:noFill/>
                <a:tableStyleId>{5510D666-6F26-4F10-9760-BAA566C3F29D}</a:tableStyleId>
              </a:tblPr>
              <a:tblGrid>
                <a:gridCol w="7931750"/>
                <a:gridCol w="2709275"/>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الخاتمة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24"/>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43" name="Google Shape;843;p24"/>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844" name="Google Shape;844;p24"/>
          <p:cNvSpPr txBox="1"/>
          <p:nvPr/>
        </p:nvSpPr>
        <p:spPr>
          <a:xfrm>
            <a:off x="0" y="171714"/>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45" name="Google Shape;845;p24"/>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graphicFrame>
        <p:nvGraphicFramePr>
          <p:cNvPr id="846" name="Google Shape;846;p24"/>
          <p:cNvGraphicFramePr/>
          <p:nvPr/>
        </p:nvGraphicFramePr>
        <p:xfrm>
          <a:off x="376775" y="2707346"/>
          <a:ext cx="3000000" cy="3000000"/>
        </p:xfrm>
        <a:graphic>
          <a:graphicData uri="http://schemas.openxmlformats.org/drawingml/2006/table">
            <a:tbl>
              <a:tblPr>
                <a:noFill/>
                <a:tableStyleId>{5510D666-6F26-4F10-9760-BAA566C3F29D}</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مَا ﭐلذَّكَاءُ ﭐلِاصْطِنَاعِيُّ؟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pic>
        <p:nvPicPr>
          <p:cNvPr id="851" name="Google Shape;851;p11"/>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52" name="Google Shape;852;p11"/>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853" name="Google Shape;853;p11"/>
          <p:cNvSpPr txBox="1"/>
          <p:nvPr/>
        </p:nvSpPr>
        <p:spPr>
          <a:xfrm>
            <a:off x="0" y="171714"/>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54" name="Google Shape;854;p11"/>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graphicFrame>
        <p:nvGraphicFramePr>
          <p:cNvPr id="855" name="Google Shape;855;p11"/>
          <p:cNvGraphicFramePr/>
          <p:nvPr/>
        </p:nvGraphicFramePr>
        <p:xfrm>
          <a:off x="376774" y="2288085"/>
          <a:ext cx="3000000" cy="3000000"/>
        </p:xfrm>
        <a:graphic>
          <a:graphicData uri="http://schemas.openxmlformats.org/drawingml/2006/table">
            <a:tbl>
              <a:tblPr>
                <a:noFill/>
                <a:tableStyleId>{5510D666-6F26-4F10-9760-BAA566C3F29D}</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rgbClr val="000000"/>
                          </a:solidFill>
                          <a:latin typeface="Calibri"/>
                          <a:ea typeface="Calibri"/>
                          <a:cs typeface="Calibri"/>
                          <a:sym typeface="Calibri"/>
                        </a:rPr>
                        <a:t>مَا ﭐلذَّكَاءُ ﭐلِاصْطِنَاعِيُّ؟</a:t>
                      </a:r>
                      <a:endParaRPr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856" name="Google Shape;856;p11"/>
          <p:cNvGraphicFramePr/>
          <p:nvPr/>
        </p:nvGraphicFramePr>
        <p:xfrm>
          <a:off x="359458" y="2915296"/>
          <a:ext cx="3000000" cy="3000000"/>
        </p:xfrm>
        <a:graphic>
          <a:graphicData uri="http://schemas.openxmlformats.org/drawingml/2006/table">
            <a:tbl>
              <a:tblPr>
                <a:noFill/>
                <a:tableStyleId>{5510D666-6F26-4F10-9760-BAA566C3F29D}</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قَامَ "جون مكارثي" ٱلْمُلَقَّبُ بِأبي ٱلذَّكَاءِ ٱلِاصْطِناَعِيِّ بِصَكِّ هَذَا ٱلْمُصْطَلَحِ سَنَةَ 1956م</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pic>
        <p:nvPicPr>
          <p:cNvPr id="861" name="Google Shape;861;p23"/>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62" name="Google Shape;862;p23"/>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863" name="Google Shape;863;p23"/>
          <p:cNvSpPr txBox="1"/>
          <p:nvPr/>
        </p:nvSpPr>
        <p:spPr>
          <a:xfrm>
            <a:off x="0" y="171714"/>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64" name="Google Shape;864;p23"/>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graphicFrame>
        <p:nvGraphicFramePr>
          <p:cNvPr id="865" name="Google Shape;865;p23"/>
          <p:cNvGraphicFramePr/>
          <p:nvPr/>
        </p:nvGraphicFramePr>
        <p:xfrm>
          <a:off x="376774" y="2288085"/>
          <a:ext cx="3000000" cy="3000000"/>
        </p:xfrm>
        <a:graphic>
          <a:graphicData uri="http://schemas.openxmlformats.org/drawingml/2006/table">
            <a:tbl>
              <a:tblPr>
                <a:noFill/>
                <a:tableStyleId>{5510D666-6F26-4F10-9760-BAA566C3F29D}</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rgbClr val="000000"/>
                          </a:solidFill>
                          <a:latin typeface="Calibri"/>
                          <a:ea typeface="Calibri"/>
                          <a:cs typeface="Calibri"/>
                          <a:sym typeface="Calibri"/>
                        </a:rPr>
                        <a:t>مَا ﭐلذَّكَاءُ ﭐلِاصْطِنَاعِيُّ؟</a:t>
                      </a:r>
                      <a:endParaRPr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866" name="Google Shape;866;p23"/>
          <p:cNvGraphicFramePr/>
          <p:nvPr/>
        </p:nvGraphicFramePr>
        <p:xfrm>
          <a:off x="359458" y="2915296"/>
          <a:ext cx="3000000" cy="3000000"/>
        </p:xfrm>
        <a:graphic>
          <a:graphicData uri="http://schemas.openxmlformats.org/drawingml/2006/table">
            <a:tbl>
              <a:tblPr>
                <a:noFill/>
                <a:tableStyleId>{5510D666-6F26-4F10-9760-BAA566C3F29D}</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قَامَ "جون مكارثي" ٱلْمُلَقَّبُ بِأبي ٱلذَّكَاءِ ٱلِاصْطِناَعِيِّ بِصَكِّ هَذَا ٱلْمُصْطَلَحِ سَنَةَ 1956م</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867" name="Google Shape;867;p23"/>
          <p:cNvGraphicFramePr/>
          <p:nvPr/>
        </p:nvGraphicFramePr>
        <p:xfrm>
          <a:off x="376774" y="4021969"/>
          <a:ext cx="3000000" cy="3000000"/>
        </p:xfrm>
        <a:graphic>
          <a:graphicData uri="http://schemas.openxmlformats.org/drawingml/2006/table">
            <a:tbl>
              <a:tblPr>
                <a:noFill/>
                <a:tableStyleId>{5510D666-6F26-4F10-9760-BAA566C3F29D}</a:tableStyleId>
              </a:tblPr>
              <a:tblGrid>
                <a:gridCol w="8465825"/>
                <a:gridCol w="26151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 الذكاء الاصطناعي – برامج الحاسوب – الدماغ البشري – أنظمة الحاسوب – قطعة برمجية – جمع البيانات – خوارزمية ...</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الكلمات المِفتاحية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pic>
        <p:nvPicPr>
          <p:cNvPr id="872" name="Google Shape;872;p26"/>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73" name="Google Shape;873;p26"/>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874" name="Google Shape;874;p26"/>
          <p:cNvSpPr txBox="1"/>
          <p:nvPr/>
        </p:nvSpPr>
        <p:spPr>
          <a:xfrm>
            <a:off x="0" y="171714"/>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75" name="Google Shape;875;p26"/>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graphicFrame>
        <p:nvGraphicFramePr>
          <p:cNvPr id="876" name="Google Shape;876;p26"/>
          <p:cNvGraphicFramePr/>
          <p:nvPr/>
        </p:nvGraphicFramePr>
        <p:xfrm>
          <a:off x="366383" y="2288085"/>
          <a:ext cx="3000000" cy="3000000"/>
        </p:xfrm>
        <a:graphic>
          <a:graphicData uri="http://schemas.openxmlformats.org/drawingml/2006/table">
            <a:tbl>
              <a:tblPr>
                <a:noFill/>
                <a:tableStyleId>{5510D666-6F26-4F10-9760-BAA566C3F29D}</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rgbClr val="000000"/>
                          </a:solidFill>
                          <a:latin typeface="Calibri"/>
                          <a:ea typeface="Calibri"/>
                          <a:cs typeface="Calibri"/>
                          <a:sym typeface="Calibri"/>
                        </a:rPr>
                        <a:t>مَا ﭐلذَّكَاءُ ﭐلِاصْطِنَاعِيُّ؟</a:t>
                      </a:r>
                      <a:endParaRPr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877" name="Google Shape;877;p26"/>
          <p:cNvGraphicFramePr/>
          <p:nvPr/>
        </p:nvGraphicFramePr>
        <p:xfrm>
          <a:off x="359458" y="2915296"/>
          <a:ext cx="3000000" cy="3000000"/>
        </p:xfrm>
        <a:graphic>
          <a:graphicData uri="http://schemas.openxmlformats.org/drawingml/2006/table">
            <a:tbl>
              <a:tblPr>
                <a:noFill/>
                <a:tableStyleId>{5510D666-6F26-4F10-9760-BAA566C3F29D}</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قَامَ "جون مكارثي" ٱلْمُلَقَّبُ بِأبي ٱلذَّكَاءِ ٱلِاصْطِناَعِيِّ بِصَكِّ هَذَا ٱلْمُصْطَلَحِ سَنَةَ 1956م</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878" name="Google Shape;878;p26"/>
          <p:cNvGraphicFramePr/>
          <p:nvPr/>
        </p:nvGraphicFramePr>
        <p:xfrm>
          <a:off x="345601" y="4021969"/>
          <a:ext cx="3000000" cy="3000000"/>
        </p:xfrm>
        <a:graphic>
          <a:graphicData uri="http://schemas.openxmlformats.org/drawingml/2006/table">
            <a:tbl>
              <a:tblPr>
                <a:noFill/>
                <a:tableStyleId>{5510D666-6F26-4F10-9760-BAA566C3F29D}</a:tableStyleId>
              </a:tblPr>
              <a:tblGrid>
                <a:gridCol w="8465825"/>
                <a:gridCol w="26151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 الذكاء الاصطناعي – برامج الحاسوب – الدماغ البشري – أنظمة الحاسوب – قطعة برمجية – جمع البيانات – خوارزمية ...</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الكلمات المِفتاحية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graphicFrame>
        <p:nvGraphicFramePr>
          <p:cNvPr id="879" name="Google Shape;879;p26"/>
          <p:cNvGraphicFramePr/>
          <p:nvPr/>
        </p:nvGraphicFramePr>
        <p:xfrm>
          <a:off x="369291" y="4983726"/>
          <a:ext cx="3000000" cy="3000000"/>
        </p:xfrm>
        <a:graphic>
          <a:graphicData uri="http://schemas.openxmlformats.org/drawingml/2006/table">
            <a:tbl>
              <a:tblPr>
                <a:noFill/>
                <a:tableStyleId>{5510D666-6F26-4F10-9760-BAA566C3F29D}</a:tableStyleId>
              </a:tblPr>
              <a:tblGrid>
                <a:gridCol w="8423100"/>
                <a:gridCol w="2640525"/>
              </a:tblGrid>
              <a:tr h="77620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وفَي ضَوْءِ مَا سَبَقَ، فَإنَّ خَوَارِزْمِيةَ ٱلْبَحْثِ في "جوجل" مَثَلا لَا تُصْبِحُ ذَكَاءً ٱصْطِنَاعِيًّا إِلَّا إِذَا تَوَفَّرَتْ فِيهَا هَذِهِ ٱلصِّفَاتُ ٱلثَّلاث</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الخاتمة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r>
            </a:tbl>
          </a:graphicData>
        </a:graphic>
      </p:graphicFrame>
      <p:graphicFrame>
        <p:nvGraphicFramePr>
          <p:cNvPr id="880" name="Google Shape;880;p26"/>
          <p:cNvGraphicFramePr/>
          <p:nvPr/>
        </p:nvGraphicFramePr>
        <p:xfrm>
          <a:off x="366942" y="5935163"/>
          <a:ext cx="3000000" cy="3000000"/>
        </p:xfrm>
        <a:graphic>
          <a:graphicData uri="http://schemas.openxmlformats.org/drawingml/2006/table">
            <a:tbl>
              <a:tblPr>
                <a:noFill/>
                <a:tableStyleId>{5510D666-6F26-4F10-9760-BAA566C3F29D}</a:tableStyleId>
              </a:tblPr>
              <a:tblGrid>
                <a:gridCol w="110636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الخبر: 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pic>
        <p:nvPicPr>
          <p:cNvPr id="885" name="Google Shape;885;p64"/>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886" name="Google Shape;886;p64"/>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887" name="Google Shape;887;p64"/>
          <p:cNvSpPr txBox="1"/>
          <p:nvPr/>
        </p:nvSpPr>
        <p:spPr>
          <a:xfrm>
            <a:off x="6896" y="83647"/>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
        <p:nvSpPr>
          <p:cNvPr id="888" name="Google Shape;888;p64"/>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graphicFrame>
        <p:nvGraphicFramePr>
          <p:cNvPr id="889" name="Google Shape;889;p64"/>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grpSp>
        <p:nvGrpSpPr>
          <p:cNvPr id="894" name="Google Shape;894;p77"/>
          <p:cNvGrpSpPr/>
          <p:nvPr/>
        </p:nvGrpSpPr>
        <p:grpSpPr>
          <a:xfrm>
            <a:off x="812159" y="839749"/>
            <a:ext cx="10567685" cy="5198169"/>
            <a:chOff x="2184400" y="1402025"/>
            <a:chExt cx="7823200" cy="4942038"/>
          </a:xfrm>
        </p:grpSpPr>
        <p:sp>
          <p:nvSpPr>
            <p:cNvPr id="895" name="Google Shape;895;p77"/>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96" name="Google Shape;896;p7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897" name="Google Shape;897;p77"/>
          <p:cNvGrpSpPr/>
          <p:nvPr/>
        </p:nvGrpSpPr>
        <p:grpSpPr>
          <a:xfrm>
            <a:off x="8649325" y="4917801"/>
            <a:ext cx="2572577" cy="936371"/>
            <a:chOff x="8649325" y="4917801"/>
            <a:chExt cx="2572576" cy="936370"/>
          </a:xfrm>
        </p:grpSpPr>
        <p:sp>
          <p:nvSpPr>
            <p:cNvPr id="898" name="Google Shape;898;p7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99" name="Google Shape;899;p77"/>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900" name="Google Shape;900;p77"/>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901" name="Google Shape;901;p77"/>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g3078e430e07_0_0"/>
          <p:cNvSpPr txBox="1"/>
          <p:nvPr>
            <p:ph type="title"/>
          </p:nvPr>
        </p:nvSpPr>
        <p:spPr>
          <a:xfrm>
            <a:off x="989340" y="58416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757070"/>
                </a:solidFill>
                <a:latin typeface="Calibri"/>
                <a:ea typeface="Calibri"/>
                <a:cs typeface="Calibri"/>
                <a:sym typeface="Calibri"/>
              </a:rPr>
              <a:t>نحدد الوضعية التواصلية في النص.</a:t>
            </a:r>
            <a:br>
              <a:rPr lang="ar-MA">
                <a:solidFill>
                  <a:srgbClr val="757070"/>
                </a:solidFill>
                <a:latin typeface="Calibri"/>
                <a:ea typeface="Calibri"/>
                <a:cs typeface="Calibri"/>
                <a:sym typeface="Calibri"/>
              </a:rPr>
            </a:br>
            <a:br>
              <a:rPr lang="ar-MA"/>
            </a:br>
            <a:endParaRPr/>
          </a:p>
        </p:txBody>
      </p:sp>
      <p:sp>
        <p:nvSpPr>
          <p:cNvPr id="907" name="Google Shape;907;g3078e430e07_0_0"/>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08" name="Google Shape;908;g3078e430e07_0_0"/>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909" name="Google Shape;909;g3078e430e07_0_0"/>
          <p:cNvSpPr txBox="1"/>
          <p:nvPr/>
        </p:nvSpPr>
        <p:spPr>
          <a:xfrm>
            <a:off x="1846118" y="657814"/>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7">
                                            <p:txEl>
                                              <p:pRg end="0" st="0"/>
                                            </p:txEl>
                                          </p:spTgt>
                                        </p:tgtEl>
                                        <p:attrNameLst>
                                          <p:attrName>style.visibility</p:attrName>
                                        </p:attrNameLst>
                                      </p:cBhvr>
                                      <p:to>
                                        <p:strVal val="visible"/>
                                      </p:to>
                                    </p:set>
                                    <p:animEffect filter="fade" transition="in">
                                      <p:cBhvr>
                                        <p:cTn dur="1000"/>
                                        <p:tgtEl>
                                          <p:spTgt spid="9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7">
                                            <p:txEl>
                                              <p:pRg end="1" st="1"/>
                                            </p:txEl>
                                          </p:spTgt>
                                        </p:tgtEl>
                                        <p:attrNameLst>
                                          <p:attrName>style.visibility</p:attrName>
                                        </p:attrNameLst>
                                      </p:cBhvr>
                                      <p:to>
                                        <p:strVal val="visible"/>
                                      </p:to>
                                    </p:set>
                                    <p:animEffect filter="fade" transition="in">
                                      <p:cBhvr>
                                        <p:cTn dur="1000"/>
                                        <p:tgtEl>
                                          <p:spTgt spid="90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21"/>
          <p:cNvSpPr txBox="1"/>
          <p:nvPr/>
        </p:nvSpPr>
        <p:spPr>
          <a:xfrm>
            <a:off x="1846118" y="657814"/>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15" name="Google Shape;915;p21"/>
          <p:cNvSpPr/>
          <p:nvPr/>
        </p:nvSpPr>
        <p:spPr>
          <a:xfrm>
            <a:off x="825152" y="1421264"/>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64843"/>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لِمَعْرِفَةِ نَاقِلِ ﭐلْخَبَر، نُحَدِّدُ اسمَ الْكَاتِب في تَوْثِيقِ النَّّصِّ: </a:t>
            </a:r>
            <a:endParaRPr b="0" i="0" sz="1400" u="none" cap="none" strike="noStrike">
              <a:solidFill>
                <a:srgbClr val="000000"/>
              </a:solidFill>
              <a:latin typeface="Arial"/>
              <a:ea typeface="Arial"/>
              <a:cs typeface="Arial"/>
              <a:sym typeface="Arial"/>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916" name="Google Shape;916;p21"/>
          <p:cNvSpPr/>
          <p:nvPr/>
        </p:nvSpPr>
        <p:spPr>
          <a:xfrm>
            <a:off x="2211886" y="2011819"/>
            <a:ext cx="7356764" cy="2427227"/>
          </a:xfrm>
          <a:prstGeom prst="doubleWave">
            <a:avLst>
              <a:gd fmla="val 6250" name="adj1"/>
              <a:gd fmla="val 535" name="adj2"/>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Clr>
                <a:srgbClr val="000000"/>
              </a:buClr>
              <a:buSzPts val="4000"/>
              <a:buFont typeface="Arial"/>
              <a:buNone/>
            </a:pPr>
            <a:r>
              <a:rPr b="1" i="0" lang="ar-MA" sz="4000" u="none" cap="none" strike="noStrike">
                <a:solidFill>
                  <a:schemeClr val="dk1"/>
                </a:solidFill>
                <a:latin typeface="Calibri"/>
                <a:ea typeface="Calibri"/>
                <a:cs typeface="Calibri"/>
                <a:sym typeface="Calibri"/>
              </a:rPr>
              <a:t>اسم الكاتب هُوَ:</a:t>
            </a:r>
            <a:endParaRPr b="0" i="0" sz="1400" u="none" cap="none" strike="noStrike">
              <a:solidFill>
                <a:srgbClr val="000000"/>
              </a:solidFill>
              <a:latin typeface="Arial"/>
              <a:ea typeface="Arial"/>
              <a:cs typeface="Arial"/>
              <a:sym typeface="Arial"/>
            </a:endParaRPr>
          </a:p>
          <a:p>
            <a:pPr indent="0" lvl="0" marL="0" marR="0" rtl="1" algn="ctr">
              <a:lnSpc>
                <a:spcPct val="115000"/>
              </a:lnSpc>
              <a:spcBef>
                <a:spcPts val="1000"/>
              </a:spcBef>
              <a:spcAft>
                <a:spcPts val="0"/>
              </a:spcAft>
              <a:buClr>
                <a:srgbClr val="000000"/>
              </a:buClr>
              <a:buSzPts val="3600"/>
              <a:buFont typeface="Arial"/>
              <a:buNone/>
            </a:pPr>
            <a:r>
              <a:rPr b="1" i="0" lang="ar-MA" sz="3600" u="none" cap="none" strike="noStrike">
                <a:solidFill>
                  <a:schemeClr val="dk1"/>
                </a:solidFill>
                <a:highlight>
                  <a:srgbClr val="FFFF00"/>
                </a:highlight>
                <a:latin typeface="Calibri"/>
                <a:ea typeface="Calibri"/>
                <a:cs typeface="Calibri"/>
                <a:sym typeface="Calibri"/>
              </a:rPr>
              <a:t>إيهاب </a:t>
            </a:r>
            <a:r>
              <a:rPr b="1" lang="ar-MA" sz="3600">
                <a:solidFill>
                  <a:schemeClr val="dk1"/>
                </a:solidFill>
                <a:highlight>
                  <a:srgbClr val="FFFF00"/>
                </a:highlight>
                <a:latin typeface="Calibri"/>
                <a:ea typeface="Calibri"/>
                <a:cs typeface="Calibri"/>
                <a:sym typeface="Calibri"/>
              </a:rPr>
              <a:t>خليفة هو </a:t>
            </a:r>
            <a:r>
              <a:rPr b="1" i="0" lang="ar-MA" sz="3600" u="none" cap="none" strike="noStrike">
                <a:solidFill>
                  <a:schemeClr val="dk1"/>
                </a:solidFill>
                <a:highlight>
                  <a:srgbClr val="FFFF00"/>
                </a:highlight>
                <a:latin typeface="Calibri"/>
                <a:ea typeface="Calibri"/>
                <a:cs typeface="Calibri"/>
                <a:sym typeface="Calibri"/>
              </a:rPr>
              <a:t>الذي ينقل أقوال "جون مكارثي"</a:t>
            </a:r>
            <a:endParaRPr b="0" i="0" sz="1400" u="none" cap="none" strike="noStrike">
              <a:solidFill>
                <a:srgbClr val="000000"/>
              </a:solidFill>
              <a:latin typeface="Arial"/>
              <a:ea typeface="Arial"/>
              <a:cs typeface="Arial"/>
              <a:sym typeface="Arial"/>
            </a:endParaRPr>
          </a:p>
        </p:txBody>
      </p:sp>
      <p:sp>
        <p:nvSpPr>
          <p:cNvPr id="917" name="Google Shape;917;p21"/>
          <p:cNvSpPr txBox="1"/>
          <p:nvPr/>
        </p:nvSpPr>
        <p:spPr>
          <a:xfrm>
            <a:off x="0" y="236669"/>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ناقل الخبر.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22"/>
          <p:cNvSpPr txBox="1"/>
          <p:nvPr/>
        </p:nvSpPr>
        <p:spPr>
          <a:xfrm>
            <a:off x="1846118" y="657814"/>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23" name="Google Shape;923;p22"/>
          <p:cNvSpPr txBox="1"/>
          <p:nvPr/>
        </p:nvSpPr>
        <p:spPr>
          <a:xfrm>
            <a:off x="0" y="236669"/>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ناقل الخبر.</a:t>
            </a:r>
            <a:endParaRPr b="1" i="0" sz="2000" u="none" cap="none" strike="noStrike">
              <a:solidFill>
                <a:srgbClr val="757070"/>
              </a:solidFill>
              <a:latin typeface="Calibri"/>
              <a:ea typeface="Calibri"/>
              <a:cs typeface="Calibri"/>
              <a:sym typeface="Calibri"/>
            </a:endParaRPr>
          </a:p>
        </p:txBody>
      </p:sp>
      <p:sp>
        <p:nvSpPr>
          <p:cNvPr id="924" name="Google Shape;924;p22"/>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25" name="Google Shape;925;p22"/>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highlight>
                            <a:srgbClr val="FFFF00"/>
                          </a:highlight>
                          <a:latin typeface="Calibri"/>
                          <a:ea typeface="Calibri"/>
                          <a:cs typeface="Calibri"/>
                          <a:sym typeface="Calibri"/>
                        </a:rPr>
                        <a:t>إيهاب </a:t>
                      </a:r>
                      <a:r>
                        <a:rPr b="1" lang="ar-MA" sz="3200">
                          <a:highlight>
                            <a:srgbClr val="FFFF00"/>
                          </a:highlight>
                          <a:latin typeface="Calibri"/>
                          <a:ea typeface="Calibri"/>
                          <a:cs typeface="Calibri"/>
                          <a:sym typeface="Calibri"/>
                        </a:rPr>
                        <a:t>خليفة </a:t>
                      </a:r>
                      <a:r>
                        <a:rPr b="1" lang="ar-MA" sz="3200" u="none" cap="none" strike="noStrike">
                          <a:highlight>
                            <a:srgbClr val="FFFF00"/>
                          </a:highlight>
                          <a:latin typeface="Calibri"/>
                          <a:ea typeface="Calibri"/>
                          <a:cs typeface="Calibri"/>
                          <a:sym typeface="Calibri"/>
                        </a:rPr>
                        <a:t>ينقل أقوال "جون مكارثي"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grpSp>
        <p:nvGrpSpPr>
          <p:cNvPr id="930" name="Google Shape;930;p78"/>
          <p:cNvGrpSpPr/>
          <p:nvPr/>
        </p:nvGrpSpPr>
        <p:grpSpPr>
          <a:xfrm>
            <a:off x="812159" y="829917"/>
            <a:ext cx="10567685" cy="5198169"/>
            <a:chOff x="2184400" y="1402025"/>
            <a:chExt cx="7823200" cy="4942038"/>
          </a:xfrm>
        </p:grpSpPr>
        <p:sp>
          <p:nvSpPr>
            <p:cNvPr id="931" name="Google Shape;931;p78"/>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32" name="Google Shape;932;p78"/>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933" name="Google Shape;933;p78"/>
          <p:cNvGrpSpPr/>
          <p:nvPr/>
        </p:nvGrpSpPr>
        <p:grpSpPr>
          <a:xfrm>
            <a:off x="8664315" y="5002108"/>
            <a:ext cx="2351651" cy="708937"/>
            <a:chOff x="8664315" y="5002108"/>
            <a:chExt cx="2351650" cy="708937"/>
          </a:xfrm>
        </p:grpSpPr>
        <p:sp>
          <p:nvSpPr>
            <p:cNvPr id="934" name="Google Shape;934;p78"/>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35" name="Google Shape;935;p78"/>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4 دقائق</a:t>
              </a:r>
              <a:endParaRPr b="0" i="0" sz="1400" u="none" cap="none" strike="noStrike">
                <a:solidFill>
                  <a:srgbClr val="000000"/>
                </a:solidFill>
                <a:latin typeface="Arial"/>
                <a:ea typeface="Arial"/>
                <a:cs typeface="Arial"/>
                <a:sym typeface="Arial"/>
              </a:endParaRPr>
            </a:p>
          </p:txBody>
        </p:sp>
      </p:grpSp>
      <p:pic>
        <p:nvPicPr>
          <p:cNvPr id="936" name="Google Shape;936;p78"/>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pic>
        <p:nvPicPr>
          <p:cNvPr descr="Image générée" id="941" name="Google Shape;941;p70"/>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942" name="Google Shape;942;p70"/>
          <p:cNvSpPr txBox="1"/>
          <p:nvPr/>
        </p:nvSpPr>
        <p:spPr>
          <a:xfrm>
            <a:off x="1468177" y="240160"/>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نحدد الوضعية التواصلية في النص.</a:t>
            </a:r>
            <a:endParaRPr b="0" i="0" sz="1400" u="none" cap="none" strike="noStrike">
              <a:solidFill>
                <a:srgbClr val="000000"/>
              </a:solidFill>
              <a:latin typeface="Arial"/>
              <a:ea typeface="Arial"/>
              <a:cs typeface="Arial"/>
              <a:sym typeface="Arial"/>
            </a:endParaRPr>
          </a:p>
        </p:txBody>
      </p:sp>
      <p:sp>
        <p:nvSpPr>
          <p:cNvPr id="943" name="Google Shape;943;p70"/>
          <p:cNvSpPr txBox="1"/>
          <p:nvPr/>
        </p:nvSpPr>
        <p:spPr>
          <a:xfrm>
            <a:off x="1682407" y="719175"/>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بشكل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الخطاب،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944" name="Google Shape;944;p70"/>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0" i="0" lang="ar-MA" sz="3200" u="none" cap="none" strike="noStrike">
                <a:solidFill>
                  <a:srgbClr val="000000"/>
                </a:solidFill>
                <a:latin typeface="Calibri"/>
                <a:ea typeface="Calibri"/>
                <a:cs typeface="Calibri"/>
                <a:sym typeface="Calibri"/>
              </a:rPr>
              <a:t>أُحَدِّدُ ﭐلْوَضْعِيةَ ﭐلتَّوَاصُلِيَّةَ فِي ﭐلنَّصِّ:</a:t>
            </a:r>
            <a:endParaRPr b="0"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45" name="Google Shape;945;p70"/>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highlight>
                            <a:srgbClr val="FFFF00"/>
                          </a:highlight>
                          <a:latin typeface="Calibri"/>
                          <a:ea typeface="Calibri"/>
                          <a:cs typeface="Calibri"/>
                          <a:sym typeface="Calibri"/>
                        </a:rPr>
                        <a:t>إيهاب </a:t>
                      </a:r>
                      <a:r>
                        <a:rPr b="1" lang="ar-MA" sz="3200">
                          <a:highlight>
                            <a:srgbClr val="FFFF00"/>
                          </a:highlight>
                          <a:latin typeface="Calibri"/>
                          <a:ea typeface="Calibri"/>
                          <a:cs typeface="Calibri"/>
                          <a:sym typeface="Calibri"/>
                        </a:rPr>
                        <a:t>خليفة </a:t>
                      </a:r>
                      <a:r>
                        <a:rPr b="1" lang="ar-MA" sz="3200" u="none" cap="none" strike="noStrike">
                          <a:highlight>
                            <a:srgbClr val="FFFF00"/>
                          </a:highlight>
                          <a:latin typeface="Calibri"/>
                          <a:ea typeface="Calibri"/>
                          <a:cs typeface="Calibri"/>
                          <a:sym typeface="Calibri"/>
                        </a:rPr>
                        <a:t>ينقل أقوال "جون مكارثي"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4">
                                            <p:txEl>
                                              <p:pRg end="0" st="0"/>
                                            </p:txEl>
                                          </p:spTgt>
                                        </p:tgtEl>
                                        <p:attrNameLst>
                                          <p:attrName>style.visibility</p:attrName>
                                        </p:attrNameLst>
                                      </p:cBhvr>
                                      <p:to>
                                        <p:strVal val="visible"/>
                                      </p:to>
                                    </p:set>
                                    <p:animEffect filter="fade" transition="in">
                                      <p:cBhvr>
                                        <p:cTn dur="1000"/>
                                        <p:tgtEl>
                                          <p:spTgt spid="9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4">
                                            <p:txEl>
                                              <p:pRg end="1" st="1"/>
                                            </p:txEl>
                                          </p:spTgt>
                                        </p:tgtEl>
                                        <p:attrNameLst>
                                          <p:attrName>style.visibility</p:attrName>
                                        </p:attrNameLst>
                                      </p:cBhvr>
                                      <p:to>
                                        <p:strVal val="visible"/>
                                      </p:to>
                                    </p:set>
                                    <p:animEffect filter="fade" transition="in">
                                      <p:cBhvr>
                                        <p:cTn dur="1000"/>
                                        <p:tgtEl>
                                          <p:spTgt spid="94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pic>
        <p:nvPicPr>
          <p:cNvPr descr="Image générée" id="950" name="Google Shape;950;p27"/>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951" name="Google Shape;951;p27"/>
          <p:cNvSpPr txBox="1"/>
          <p:nvPr/>
        </p:nvSpPr>
        <p:spPr>
          <a:xfrm>
            <a:off x="1468177" y="240160"/>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نحدد الوضعية التواصلية في النص.</a:t>
            </a:r>
            <a:endParaRPr b="0" i="0" sz="1400" u="none" cap="none" strike="noStrike">
              <a:solidFill>
                <a:srgbClr val="000000"/>
              </a:solidFill>
              <a:latin typeface="Arial"/>
              <a:ea typeface="Arial"/>
              <a:cs typeface="Arial"/>
              <a:sym typeface="Arial"/>
            </a:endParaRPr>
          </a:p>
        </p:txBody>
      </p:sp>
      <p:sp>
        <p:nvSpPr>
          <p:cNvPr id="952" name="Google Shape;952;p27"/>
          <p:cNvSpPr txBox="1"/>
          <p:nvPr/>
        </p:nvSpPr>
        <p:spPr>
          <a:xfrm>
            <a:off x="1682407" y="719175"/>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بشكل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الخطاب،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953" name="Google Shape;953;p27"/>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0" i="0" lang="ar-MA" sz="3200" u="none" cap="none" strike="noStrike">
                <a:solidFill>
                  <a:srgbClr val="000000"/>
                </a:solidFill>
                <a:latin typeface="Calibri"/>
                <a:ea typeface="Calibri"/>
                <a:cs typeface="Calibri"/>
                <a:sym typeface="Calibri"/>
              </a:rPr>
              <a:t>أُحَدِّدُ ﭐلْوَضْعِيةَ ﭐلتَّوَاصُلِيَّةَ فِي ﭐلنَّصِّ:</a:t>
            </a:r>
            <a:endParaRPr b="0"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54" name="Google Shape;954;p27"/>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highlight>
                            <a:srgbClr val="FFFF00"/>
                          </a:highlight>
                          <a:latin typeface="Calibri"/>
                          <a:ea typeface="Calibri"/>
                          <a:cs typeface="Calibri"/>
                          <a:sym typeface="Calibri"/>
                        </a:rPr>
                        <a:t>إيهاب </a:t>
                      </a:r>
                      <a:r>
                        <a:rPr b="1" lang="ar-MA" sz="3200">
                          <a:highlight>
                            <a:srgbClr val="FFFF00"/>
                          </a:highlight>
                          <a:latin typeface="Calibri"/>
                          <a:ea typeface="Calibri"/>
                          <a:cs typeface="Calibri"/>
                          <a:sym typeface="Calibri"/>
                        </a:rPr>
                        <a:t>خليفة </a:t>
                      </a:r>
                      <a:r>
                        <a:rPr b="1" lang="ar-MA" sz="3200" u="none" cap="none" strike="noStrike">
                          <a:highlight>
                            <a:srgbClr val="FFFF00"/>
                          </a:highlight>
                          <a:latin typeface="Calibri"/>
                          <a:ea typeface="Calibri"/>
                          <a:cs typeface="Calibri"/>
                          <a:sym typeface="Calibri"/>
                        </a:rPr>
                        <a:t>ينقل أقوال "جون مكارثي"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غياب الإشارة إلى مستهدف محدد، فالخطاب موجه إلى قارئ عام </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3">
                                            <p:txEl>
                                              <p:pRg end="0" st="0"/>
                                            </p:txEl>
                                          </p:spTgt>
                                        </p:tgtEl>
                                        <p:attrNameLst>
                                          <p:attrName>style.visibility</p:attrName>
                                        </p:attrNameLst>
                                      </p:cBhvr>
                                      <p:to>
                                        <p:strVal val="visible"/>
                                      </p:to>
                                    </p:set>
                                    <p:animEffect filter="fade" transition="in">
                                      <p:cBhvr>
                                        <p:cTn dur="1000"/>
                                        <p:tgtEl>
                                          <p:spTgt spid="9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3">
                                            <p:txEl>
                                              <p:pRg end="1" st="1"/>
                                            </p:txEl>
                                          </p:spTgt>
                                        </p:tgtEl>
                                        <p:attrNameLst>
                                          <p:attrName>style.visibility</p:attrName>
                                        </p:attrNameLst>
                                      </p:cBhvr>
                                      <p:to>
                                        <p:strVal val="visible"/>
                                      </p:to>
                                    </p:set>
                                    <p:animEffect filter="fade" transition="in">
                                      <p:cBhvr>
                                        <p:cTn dur="1000"/>
                                        <p:tgtEl>
                                          <p:spTgt spid="95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descr="Image générée" id="959" name="Google Shape;959;p30"/>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960" name="Google Shape;960;p30"/>
          <p:cNvSpPr/>
          <p:nvPr/>
        </p:nvSpPr>
        <p:spPr>
          <a:xfrm>
            <a:off x="607971" y="1383070"/>
            <a:ext cx="11211791" cy="94502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مَا ﭐلْمُؤَشِّرَاتُ ﭐلَّتِي  نَعْتَمِدُهَا </a:t>
            </a:r>
            <a:r>
              <a:rPr b="1" i="0" lang="ar-MA" sz="3000" u="none" cap="none" strike="noStrike">
                <a:solidFill>
                  <a:schemeClr val="dk1"/>
                </a:solidFill>
                <a:latin typeface="Calibri"/>
                <a:ea typeface="Calibri"/>
                <a:cs typeface="Calibri"/>
                <a:sym typeface="Calibri"/>
              </a:rPr>
              <a:t>لِمَعْرِفَةِ </a:t>
            </a:r>
            <a:r>
              <a:rPr b="1" i="0" lang="ar-MA" sz="3200" u="none" cap="none" strike="noStrike">
                <a:solidFill>
                  <a:schemeClr val="dk1"/>
                </a:solidFill>
                <a:latin typeface="Calibri"/>
                <a:ea typeface="Calibri"/>
                <a:cs typeface="Calibri"/>
                <a:sym typeface="Calibri"/>
              </a:rPr>
              <a:t>ﭐ</a:t>
            </a:r>
            <a:r>
              <a:rPr b="1" i="0" lang="ar-MA" sz="3000" u="none" cap="none" strike="noStrike">
                <a:solidFill>
                  <a:schemeClr val="dk1"/>
                </a:solidFill>
                <a:latin typeface="Calibri"/>
                <a:ea typeface="Calibri"/>
                <a:cs typeface="Calibri"/>
                <a:sym typeface="Calibri"/>
              </a:rPr>
              <a:t>لْغَايَةِ مِنَ </a:t>
            </a:r>
            <a:r>
              <a:rPr b="1" i="0" lang="ar-MA" sz="3200" u="none" cap="none" strike="noStrike">
                <a:solidFill>
                  <a:schemeClr val="dk1"/>
                </a:solidFill>
                <a:latin typeface="Calibri"/>
                <a:ea typeface="Calibri"/>
                <a:cs typeface="Calibri"/>
                <a:sym typeface="Calibri"/>
              </a:rPr>
              <a:t>ﭐ</a:t>
            </a:r>
            <a:r>
              <a:rPr b="1" i="0" lang="ar-MA" sz="3000" u="none" cap="none" strike="noStrike">
                <a:solidFill>
                  <a:schemeClr val="dk1"/>
                </a:solidFill>
                <a:latin typeface="Calibri"/>
                <a:ea typeface="Calibri"/>
                <a:cs typeface="Calibri"/>
                <a:sym typeface="Calibri"/>
              </a:rPr>
              <a:t>لْإِخْبَارِ؟</a:t>
            </a:r>
            <a:endParaRPr b="0" i="0" sz="1400" u="none" cap="none" strike="noStrike">
              <a:solidFill>
                <a:srgbClr val="000000"/>
              </a:solidFill>
              <a:latin typeface="Arial"/>
              <a:ea typeface="Arial"/>
              <a:cs typeface="Arial"/>
              <a:sym typeface="Arial"/>
            </a:endParaRPr>
          </a:p>
        </p:txBody>
      </p:sp>
      <p:graphicFrame>
        <p:nvGraphicFramePr>
          <p:cNvPr id="961" name="Google Shape;961;p30"/>
          <p:cNvGraphicFramePr/>
          <p:nvPr/>
        </p:nvGraphicFramePr>
        <p:xfrm>
          <a:off x="735920" y="2679786"/>
          <a:ext cx="3000000" cy="3000000"/>
        </p:xfrm>
        <a:graphic>
          <a:graphicData uri="http://schemas.openxmlformats.org/drawingml/2006/table">
            <a:tbl>
              <a:tblPr>
                <a:noFill/>
                <a:tableStyleId>{5510D666-6F26-4F10-9760-BAA566C3F29D}</a:tableStyleId>
              </a:tblPr>
              <a:tblGrid>
                <a:gridCol w="7865925"/>
                <a:gridCol w="2805550"/>
              </a:tblGrid>
              <a:tr h="1011350">
                <a:tc>
                  <a:txBody>
                    <a:bodyPr/>
                    <a:lstStyle/>
                    <a:p>
                      <a:pPr indent="0" lvl="0" marL="0" marR="0" rtl="1" algn="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الألفاظ التعريفية: (هو/أي / بمعنى)</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التعريف</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962" name="Google Shape;962;p30"/>
          <p:cNvGraphicFramePr/>
          <p:nvPr/>
        </p:nvGraphicFramePr>
        <p:xfrm>
          <a:off x="760268" y="3932903"/>
          <a:ext cx="3000000" cy="3000000"/>
        </p:xfrm>
        <a:graphic>
          <a:graphicData uri="http://schemas.openxmlformats.org/drawingml/2006/table">
            <a:tbl>
              <a:tblPr>
                <a:noFill/>
                <a:tableStyleId>{5510D666-6F26-4F10-9760-BAA566C3F29D}</a:tableStyleId>
              </a:tblPr>
              <a:tblGrid>
                <a:gridCol w="7865925"/>
                <a:gridCol w="2805550"/>
              </a:tblGrid>
              <a:tr h="74450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latin typeface="Calibri"/>
                          <a:ea typeface="Calibri"/>
                          <a:cs typeface="Calibri"/>
                          <a:sym typeface="Calibri"/>
                        </a:rPr>
                        <a:t>العبارات التفسيرية: وهو ما يعني/ ومن ثمَّ ...</a:t>
                      </a:r>
                      <a:endParaRPr b="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التفسير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963" name="Google Shape;963;p30"/>
          <p:cNvGraphicFramePr/>
          <p:nvPr/>
        </p:nvGraphicFramePr>
        <p:xfrm>
          <a:off x="760268" y="4895810"/>
          <a:ext cx="3000000" cy="3000000"/>
        </p:xfrm>
        <a:graphic>
          <a:graphicData uri="http://schemas.openxmlformats.org/drawingml/2006/table">
            <a:tbl>
              <a:tblPr>
                <a:noFill/>
                <a:tableStyleId>{5510D666-6F26-4F10-9760-BAA566C3F29D}</a:tableStyleId>
              </a:tblPr>
              <a:tblGrid>
                <a:gridCol w="7865925"/>
                <a:gridCol w="2805550"/>
              </a:tblGrid>
              <a:tr h="37085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latin typeface="Calibri"/>
                          <a:ea typeface="Calibri"/>
                          <a:cs typeface="Calibri"/>
                          <a:sym typeface="Calibri"/>
                        </a:rPr>
                        <a:t>ضرب مثل جوجل</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ضرب الأمثلة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964" name="Google Shape;964;p30"/>
          <p:cNvSpPr txBox="1"/>
          <p:nvPr/>
        </p:nvSpPr>
        <p:spPr>
          <a:xfrm>
            <a:off x="1752662" y="70778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 فرديا</a:t>
            </a:r>
            <a:r>
              <a:rPr b="0" i="0" lang="ar-MA" sz="1400" u="none" cap="none" strike="noStrike">
                <a:solidFill>
                  <a:srgbClr val="AEABAB"/>
                </a:solidFill>
                <a:latin typeface="Calibri"/>
                <a:ea typeface="Calibri"/>
                <a:cs typeface="Calibri"/>
                <a:sym typeface="Calibri"/>
              </a:rPr>
              <a:t>، و تحديد الغاية من الإخبار،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965" name="Google Shape;965;p30"/>
          <p:cNvSpPr txBox="1"/>
          <p:nvPr/>
        </p:nvSpPr>
        <p:spPr>
          <a:xfrm>
            <a:off x="55562" y="27505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الغاية من الإخبار.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pic>
        <p:nvPicPr>
          <p:cNvPr descr="Image générée" id="970" name="Google Shape;970;p32"/>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971" name="Google Shape;971;p32"/>
          <p:cNvSpPr txBox="1"/>
          <p:nvPr/>
        </p:nvSpPr>
        <p:spPr>
          <a:xfrm>
            <a:off x="1752662" y="70778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 فرديا</a:t>
            </a:r>
            <a:r>
              <a:rPr b="0" i="0" lang="ar-MA" sz="1400" u="none" cap="none" strike="noStrike">
                <a:solidFill>
                  <a:srgbClr val="AEABAB"/>
                </a:solidFill>
                <a:latin typeface="Calibri"/>
                <a:ea typeface="Calibri"/>
                <a:cs typeface="Calibri"/>
                <a:sym typeface="Calibri"/>
              </a:rPr>
              <a:t>، و تحديد الغاية من الإخبار،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972" name="Google Shape;972;p32"/>
          <p:cNvSpPr txBox="1"/>
          <p:nvPr/>
        </p:nvSpPr>
        <p:spPr>
          <a:xfrm>
            <a:off x="55562" y="27505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الغاية من الإخبار.</a:t>
            </a:r>
            <a:endParaRPr b="1" i="0" sz="2000" u="none" cap="none" strike="noStrike">
              <a:solidFill>
                <a:srgbClr val="757070"/>
              </a:solidFill>
              <a:latin typeface="Calibri"/>
              <a:ea typeface="Calibri"/>
              <a:cs typeface="Calibri"/>
              <a:sym typeface="Calibri"/>
            </a:endParaRPr>
          </a:p>
        </p:txBody>
      </p:sp>
      <p:sp>
        <p:nvSpPr>
          <p:cNvPr id="973" name="Google Shape;973;p32"/>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74" name="Google Shape;974;p32"/>
          <p:cNvGraphicFramePr/>
          <p:nvPr/>
        </p:nvGraphicFramePr>
        <p:xfrm>
          <a:off x="838200" y="1825625"/>
          <a:ext cx="3000000" cy="3000000"/>
        </p:xfrm>
        <a:graphic>
          <a:graphicData uri="http://schemas.openxmlformats.org/drawingml/2006/table">
            <a:tbl>
              <a:tblPr>
                <a:noFill/>
                <a:tableStyleId>{5510D666-6F26-4F10-9760-BAA566C3F29D}</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تعريف الذكاء الاصطناعي وبيان طبيعته وصفاته.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highlight>
                            <a:srgbClr val="FFFF00"/>
                          </a:highlight>
                          <a:latin typeface="Calibri"/>
                          <a:ea typeface="Calibri"/>
                          <a:cs typeface="Calibri"/>
                          <a:sym typeface="Calibri"/>
                        </a:rPr>
                        <a:t>إيهاب </a:t>
                      </a:r>
                      <a:r>
                        <a:rPr b="1" lang="ar-MA" sz="3200">
                          <a:highlight>
                            <a:srgbClr val="FFFF00"/>
                          </a:highlight>
                          <a:latin typeface="Calibri"/>
                          <a:ea typeface="Calibri"/>
                          <a:cs typeface="Calibri"/>
                          <a:sym typeface="Calibri"/>
                        </a:rPr>
                        <a:t>خليفة </a:t>
                      </a:r>
                      <a:r>
                        <a:rPr b="1" lang="ar-MA" sz="3200" u="none" cap="none" strike="noStrike">
                          <a:highlight>
                            <a:srgbClr val="FFFF00"/>
                          </a:highlight>
                          <a:latin typeface="Calibri"/>
                          <a:ea typeface="Calibri"/>
                          <a:cs typeface="Calibri"/>
                          <a:sym typeface="Calibri"/>
                        </a:rPr>
                        <a:t>ينقل أقوال "جون مكارثي"</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غياب الإشارة إلى مستهدف محدد، فالخطاب موجه إلى قارئ عام </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إخبار القارئ بمفهوم الذكاء الاصطناعي وشروطه وتصحيح الفهم الخاطئ حوله.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7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406400" lvl="0" marL="457200" rtl="1" algn="ctr">
              <a:lnSpc>
                <a:spcPct val="90000"/>
              </a:lnSpc>
              <a:spcBef>
                <a:spcPts val="1000"/>
              </a:spcBef>
              <a:spcAft>
                <a:spcPts val="0"/>
              </a:spcAft>
              <a:buSzPts val="2800"/>
              <a:buNone/>
            </a:pPr>
            <a:r>
              <a:rPr lang="ar-MA"/>
              <a:t>5 دقائق</a:t>
            </a:r>
            <a:endParaRPr/>
          </a:p>
        </p:txBody>
      </p:sp>
      <p:sp>
        <p:nvSpPr>
          <p:cNvPr id="980" name="Google Shape;980;p79"/>
          <p:cNvSpPr txBox="1"/>
          <p:nvPr>
            <p:ph idx="2" type="body"/>
          </p:nvPr>
        </p:nvSpPr>
        <p:spPr>
          <a:xfrm>
            <a:off x="5025419" y="2398426"/>
            <a:ext cx="5869201" cy="869430"/>
          </a:xfrm>
          <a:prstGeom prst="rect">
            <a:avLst/>
          </a:prstGeom>
          <a:noFill/>
          <a:ln>
            <a:noFill/>
          </a:ln>
        </p:spPr>
        <p:txBody>
          <a:bodyPr anchorCtr="0" anchor="t" bIns="45700" lIns="91425" spcFirstLastPara="1" rIns="91425" wrap="square" tIns="45700">
            <a:noAutofit/>
          </a:bodyPr>
          <a:lstStyle/>
          <a:p>
            <a:pPr indent="-406400" lvl="0" marL="457200" rtl="0" algn="ctr">
              <a:lnSpc>
                <a:spcPct val="90000"/>
              </a:lnSpc>
              <a:spcBef>
                <a:spcPts val="1000"/>
              </a:spcBef>
              <a:spcAft>
                <a:spcPts val="0"/>
              </a:spcAft>
              <a:buSzPts val="2800"/>
              <a:buNone/>
            </a:pPr>
            <a:r>
              <a:rPr lang="ar-MA">
                <a:solidFill>
                  <a:srgbClr val="106585"/>
                </a:solidFill>
                <a:latin typeface="Calibri"/>
                <a:ea typeface="Calibri"/>
                <a:cs typeface="Calibri"/>
                <a:sym typeface="Calibri"/>
              </a:rPr>
              <a:t>أستكمل فهمي </a:t>
            </a:r>
            <a:br>
              <a:rPr lang="ar-MA">
                <a:solidFill>
                  <a:srgbClr val="106585"/>
                </a:solidFill>
                <a:latin typeface="Calibri"/>
                <a:ea typeface="Calibri"/>
                <a:cs typeface="Calibri"/>
                <a:sym typeface="Calibri"/>
              </a:rPr>
            </a:br>
            <a:endParaRPr>
              <a:solidFill>
                <a:srgbClr val="106585"/>
              </a:solidFill>
              <a:latin typeface="Calibri"/>
              <a:ea typeface="Calibri"/>
              <a:cs typeface="Calibri"/>
              <a:sym typeface="Calibri"/>
            </a:endParaRPr>
          </a:p>
        </p:txBody>
      </p:sp>
      <p:pic>
        <p:nvPicPr>
          <p:cNvPr id="981" name="Google Shape;981;p79"/>
          <p:cNvPicPr preferRelativeResize="0"/>
          <p:nvPr/>
        </p:nvPicPr>
        <p:blipFill rotWithShape="1">
          <a:blip r:embed="rId3">
            <a:alphaModFix/>
          </a:blip>
          <a:srcRect b="0" l="0" r="0" t="0"/>
          <a:stretch/>
        </p:blipFill>
        <p:spPr>
          <a:xfrm>
            <a:off x="861539" y="1553667"/>
            <a:ext cx="3291362" cy="329136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descr="Image générée" id="986" name="Google Shape;986;p4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87" name="Google Shape;987;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8" name="Google Shape;988;p4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highlight>
                  <a:srgbClr val="00FFFF"/>
                </a:highlight>
                <a:latin typeface="Calibri"/>
                <a:ea typeface="Calibri"/>
                <a:cs typeface="Calibri"/>
                <a:sym typeface="Calibri"/>
              </a:rPr>
              <a:t>أستخرج من النص أفعال الكلام الدالة على التعبير عن موقف شخصي، والرضا عن الحياة الجديدة للكاتب.</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89" name="Google Shape;989;p41"/>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pic>
        <p:nvPicPr>
          <p:cNvPr id="990" name="Google Shape;990;p41"/>
          <p:cNvPicPr preferRelativeResize="0"/>
          <p:nvPr/>
        </p:nvPicPr>
        <p:blipFill rotWithShape="1">
          <a:blip r:embed="rId4">
            <a:alphaModFix/>
          </a:blip>
          <a:srcRect b="0" l="0" r="0" t="0"/>
          <a:stretch/>
        </p:blipFill>
        <p:spPr>
          <a:xfrm>
            <a:off x="50555" y="62578"/>
            <a:ext cx="730250" cy="730250"/>
          </a:xfrm>
          <a:prstGeom prst="rect">
            <a:avLst/>
          </a:prstGeom>
          <a:noFill/>
          <a:ln>
            <a:noFill/>
          </a:ln>
        </p:spPr>
      </p:pic>
      <p:sp>
        <p:nvSpPr>
          <p:cNvPr id="991" name="Google Shape;991;p41"/>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graphicFrame>
        <p:nvGraphicFramePr>
          <p:cNvPr id="992" name="Google Shape;992;p41"/>
          <p:cNvGraphicFramePr/>
          <p:nvPr/>
        </p:nvGraphicFramePr>
        <p:xfrm>
          <a:off x="2288018" y="2316480"/>
          <a:ext cx="3000000" cy="3000000"/>
        </p:xfrm>
        <a:graphic>
          <a:graphicData uri="http://schemas.openxmlformats.org/drawingml/2006/table">
            <a:tbl>
              <a:tblPr bandRow="1" firstRow="1">
                <a:noFill/>
                <a:tableStyleId>{35DC77EF-188F-4F6E-8AD5-6869818D38A9}</a:tableStyleId>
              </a:tblPr>
              <a:tblGrid>
                <a:gridCol w="5037025"/>
                <a:gridCol w="3090975"/>
              </a:tblGrid>
              <a:tr h="370850">
                <a:tc>
                  <a:txBody>
                    <a:bodyPr/>
                    <a:lstStyle/>
                    <a:p>
                      <a:pPr indent="0" lvl="0" marL="0" marR="0" rtl="1" algn="r">
                        <a:lnSpc>
                          <a:spcPct val="100000"/>
                        </a:lnSpc>
                        <a:spcBef>
                          <a:spcPts val="0"/>
                        </a:spcBef>
                        <a:spcAft>
                          <a:spcPts val="0"/>
                        </a:spcAft>
                        <a:buClr>
                          <a:srgbClr val="000000"/>
                        </a:buClr>
                        <a:buSzPts val="2800"/>
                        <a:buFont typeface="Arial"/>
                        <a:buNone/>
                      </a:pPr>
                      <a:r>
                        <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التعريف</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r">
                        <a:lnSpc>
                          <a:spcPct val="100000"/>
                        </a:lnSpc>
                        <a:spcBef>
                          <a:spcPts val="0"/>
                        </a:spcBef>
                        <a:spcAft>
                          <a:spcPts val="0"/>
                        </a:spcAft>
                        <a:buClr>
                          <a:srgbClr val="000000"/>
                        </a:buClr>
                        <a:buSzPts val="2800"/>
                        <a:buFont typeface="Arial"/>
                        <a:buNone/>
                      </a:pPr>
                      <a:r>
                        <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الإثبات</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r">
                        <a:lnSpc>
                          <a:spcPct val="100000"/>
                        </a:lnSpc>
                        <a:spcBef>
                          <a:spcPts val="0"/>
                        </a:spcBef>
                        <a:spcAft>
                          <a:spcPts val="0"/>
                        </a:spcAft>
                        <a:buClr>
                          <a:srgbClr val="000000"/>
                        </a:buClr>
                        <a:buSzPts val="2800"/>
                        <a:buFont typeface="Arial"/>
                        <a:buNone/>
                      </a:pPr>
                      <a:r>
                        <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التفسير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pic>
        <p:nvPicPr>
          <p:cNvPr descr="Image générée" id="997" name="Google Shape;997;p4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98" name="Google Shape;998;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99" name="Google Shape;999;p46"/>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highlight>
                  <a:srgbClr val="00FFFF"/>
                </a:highlight>
                <a:latin typeface="Calibri"/>
                <a:ea typeface="Calibri"/>
                <a:cs typeface="Calibri"/>
                <a:sym typeface="Calibri"/>
              </a:rPr>
              <a:t>أستخرج من النص أفعال الكلام الدالة على التعبير عن موقف شخصي، والرضا عن الحياة الجديدة للكاتب.</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000" name="Google Shape;1000;p46"/>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sp>
        <p:nvSpPr>
          <p:cNvPr id="1001" name="Google Shape;1001;p46"/>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pic>
        <p:nvPicPr>
          <p:cNvPr descr="Lever la main - Icônes mains et gestes gratuites" id="1002" name="Google Shape;1002;p46"/>
          <p:cNvPicPr preferRelativeResize="0"/>
          <p:nvPr/>
        </p:nvPicPr>
        <p:blipFill rotWithShape="1">
          <a:blip r:embed="rId4">
            <a:alphaModFix/>
          </a:blip>
          <a:srcRect b="0" l="0" r="0" t="0"/>
          <a:stretch/>
        </p:blipFill>
        <p:spPr>
          <a:xfrm>
            <a:off x="76983" y="34992"/>
            <a:ext cx="735012" cy="733425"/>
          </a:xfrm>
          <a:prstGeom prst="rect">
            <a:avLst/>
          </a:prstGeom>
          <a:noFill/>
          <a:ln>
            <a:noFill/>
          </a:ln>
        </p:spPr>
      </p:pic>
      <p:graphicFrame>
        <p:nvGraphicFramePr>
          <p:cNvPr id="1003" name="Google Shape;1003;p46"/>
          <p:cNvGraphicFramePr/>
          <p:nvPr/>
        </p:nvGraphicFramePr>
        <p:xfrm>
          <a:off x="452284" y="2316480"/>
          <a:ext cx="3000000" cy="3000000"/>
        </p:xfrm>
        <a:graphic>
          <a:graphicData uri="http://schemas.openxmlformats.org/drawingml/2006/table">
            <a:tbl>
              <a:tblPr bandRow="1" firstRow="1">
                <a:noFill/>
                <a:tableStyleId>{35DC77EF-188F-4F6E-8AD5-6869818D38A9}</a:tableStyleId>
              </a:tblPr>
              <a:tblGrid>
                <a:gridCol w="8622900"/>
                <a:gridCol w="1340850"/>
              </a:tblGrid>
              <a:tr h="370850">
                <a:tc>
                  <a:txBody>
                    <a:bodyPr/>
                    <a:lstStyle/>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فَإِنَّ الذَّكَاءَ الاصْطِنَاعِيَّ هُوَ عِلمُ هَنْدسةِ إِنْشاءِ آلاتٍ ذَكِيَّةٍ</a:t>
                      </a:r>
                      <a:endParaRPr sz="1400" u="none" cap="none" strike="noStrike"/>
                    </a:p>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إنَّهُ عِلْمُ إنْشَاءِ أجْهِزَةٍ وَبَرَامِجِ حَاسُوبٍ</a:t>
                      </a:r>
                      <a:endParaRPr sz="1400" u="none" cap="none" strike="noStrike"/>
                    </a:p>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فَإِنَّ الذَّكَاءَ الاصْطِنَاعِيَّ هُوَ عَمَليّةُ مُحَاكَاةِ الذَّكَاءِ البَشَرِيِّ</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التعريف</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وِفْقاً لَهُ، فَإِنَّ الذَّكَاءَ الاصْطِنَاعِيَّ هُوَ...</a:t>
                      </a:r>
                      <a:endParaRPr sz="1400" u="none" cap="none" strike="noStrike"/>
                    </a:p>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وبِهَذَا يُقَدِّمُ النِّظَامُ عَمَلاً أَكْبَرَ مِنْ عَمَلِيَّةِ بَحْثٍ عَادِيَّةٍ.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الإثبات</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أي إنَّهُ عِلْمُ إنْشَاءِ أجْهِزَةِ وبَرامِج حَاسُوب</a:t>
                      </a:r>
                      <a:endParaRPr sz="1400" u="none" cap="none" strike="noStrike"/>
                    </a:p>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وبِهَذا ٱلْمَعْنَى، فَإِنَّ ٱلذَّكَاءَ ٱلِاصْطِناعِيَّ هُوَ عَمَليةُ مُحَاكَاةِ ٱلذَّكاءِ ٱلْبَشَرِيِّ  </a:t>
                      </a:r>
                      <a:endParaRPr sz="1400" u="none" cap="none" strike="noStrike"/>
                    </a:p>
                    <a:p>
                      <a:pPr indent="-457200" lvl="0" marL="457200" marR="0" rtl="1" algn="r">
                        <a:lnSpc>
                          <a:spcPct val="100000"/>
                        </a:lnSpc>
                        <a:spcBef>
                          <a:spcPts val="0"/>
                        </a:spcBef>
                        <a:spcAft>
                          <a:spcPts val="0"/>
                        </a:spcAft>
                        <a:buClr>
                          <a:srgbClr val="000000"/>
                        </a:buClr>
                        <a:buSzPts val="2800"/>
                        <a:buFont typeface="Arial"/>
                        <a:buChar char="-"/>
                      </a:pPr>
                      <a:r>
                        <a:rPr b="1" lang="ar-MA" sz="2800" u="none" cap="none" strike="noStrike">
                          <a:solidFill>
                            <a:schemeClr val="dk1"/>
                          </a:solidFill>
                          <a:latin typeface="Calibri"/>
                          <a:ea typeface="Calibri"/>
                          <a:cs typeface="Calibri"/>
                          <a:sym typeface="Calibri"/>
                        </a:rPr>
                        <a:t>فَهِيَ مُحَاوَلَةُ تَقْلِيدِ سُلُوكِ البَشَرِ</a:t>
                      </a:r>
                      <a:endParaRPr sz="1400" u="none" cap="none" strike="noStrike"/>
                    </a:p>
                    <a:p>
                      <a:pPr indent="-279400" lvl="0" marL="457200" marR="0" rtl="1" algn="r">
                        <a:lnSpc>
                          <a:spcPct val="100000"/>
                        </a:lnSpc>
                        <a:spcBef>
                          <a:spcPts val="0"/>
                        </a:spcBef>
                        <a:spcAft>
                          <a:spcPts val="0"/>
                        </a:spcAft>
                        <a:buClr>
                          <a:srgbClr val="000000"/>
                        </a:buClr>
                        <a:buSzPts val="2800"/>
                        <a:buFont typeface="Arial"/>
                        <a:buNone/>
                      </a:pPr>
                      <a:r>
                        <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التفسير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69"/>
          <p:cNvSpPr txBox="1"/>
          <p:nvPr/>
        </p:nvSpPr>
        <p:spPr>
          <a:xfrm>
            <a:off x="1337188" y="162673"/>
            <a:ext cx="10029660" cy="73246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 من 1 إلى 3.</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009" name="Google Shape;1009;p169"/>
          <p:cNvSpPr txBox="1"/>
          <p:nvPr/>
        </p:nvSpPr>
        <p:spPr>
          <a:xfrm>
            <a:off x="1224103" y="500966"/>
            <a:ext cx="100296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فرديا لأجل تتبع الأحداث وترتيبها حسب ورودها في النص ، ثم يطلب منهم تعليل إجاباتهم،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grpSp>
        <p:nvGrpSpPr>
          <p:cNvPr id="1010" name="Google Shape;1010;p169"/>
          <p:cNvGrpSpPr/>
          <p:nvPr/>
        </p:nvGrpSpPr>
        <p:grpSpPr>
          <a:xfrm>
            <a:off x="199605" y="26873"/>
            <a:ext cx="551667" cy="479498"/>
            <a:chOff x="10280460" y="4841540"/>
            <a:chExt cx="630930" cy="597556"/>
          </a:xfrm>
        </p:grpSpPr>
        <p:pic>
          <p:nvPicPr>
            <p:cNvPr id="1011" name="Google Shape;1011;p169"/>
            <p:cNvPicPr preferRelativeResize="0"/>
            <p:nvPr/>
          </p:nvPicPr>
          <p:blipFill rotWithShape="1">
            <a:blip r:embed="rId3">
              <a:alphaModFix/>
            </a:blip>
            <a:srcRect b="30054" l="11664" r="25922" t="23325"/>
            <a:stretch/>
          </p:blipFill>
          <p:spPr>
            <a:xfrm>
              <a:off x="10280460" y="4967823"/>
              <a:ext cx="630930" cy="471273"/>
            </a:xfrm>
            <a:prstGeom prst="rect">
              <a:avLst/>
            </a:prstGeom>
            <a:noFill/>
            <a:ln>
              <a:noFill/>
            </a:ln>
          </p:spPr>
        </p:pic>
        <p:pic>
          <p:nvPicPr>
            <p:cNvPr id="1012" name="Google Shape;1012;p169"/>
            <p:cNvPicPr preferRelativeResize="0"/>
            <p:nvPr/>
          </p:nvPicPr>
          <p:blipFill rotWithShape="1">
            <a:blip r:embed="rId4">
              <a:alphaModFix/>
            </a:blip>
            <a:srcRect b="30054" l="74744" r="10688" t="23325"/>
            <a:stretch/>
          </p:blipFill>
          <p:spPr>
            <a:xfrm rot="1461832">
              <a:off x="10456526" y="4850932"/>
              <a:ext cx="147273" cy="471273"/>
            </a:xfrm>
            <a:prstGeom prst="rect">
              <a:avLst/>
            </a:prstGeom>
            <a:noFill/>
            <a:ln>
              <a:noFill/>
            </a:ln>
          </p:spPr>
        </p:pic>
      </p:grpSp>
      <p:pic>
        <p:nvPicPr>
          <p:cNvPr id="1013" name="Google Shape;1013;p169"/>
          <p:cNvPicPr preferRelativeResize="0"/>
          <p:nvPr/>
        </p:nvPicPr>
        <p:blipFill rotWithShape="1">
          <a:blip r:embed="rId5">
            <a:alphaModFix/>
          </a:blip>
          <a:srcRect b="0" l="0" r="0" t="0"/>
          <a:stretch/>
        </p:blipFill>
        <p:spPr>
          <a:xfrm>
            <a:off x="1175426" y="1231832"/>
            <a:ext cx="9827355" cy="448802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33"/>
          <p:cNvSpPr txBox="1"/>
          <p:nvPr/>
        </p:nvSpPr>
        <p:spPr>
          <a:xfrm>
            <a:off x="1337188" y="162673"/>
            <a:ext cx="10029660" cy="73246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 من 1 إلى 3.</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019" name="Google Shape;1019;p33"/>
          <p:cNvSpPr txBox="1"/>
          <p:nvPr/>
        </p:nvSpPr>
        <p:spPr>
          <a:xfrm>
            <a:off x="1224103" y="500966"/>
            <a:ext cx="100296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فرديا لأجل تتبع الأحداث وترتيبها حسب ورودها في النص ، ثم يطلب منهم تعليل إجاباتهم،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grpSp>
        <p:nvGrpSpPr>
          <p:cNvPr id="1020" name="Google Shape;1020;p33"/>
          <p:cNvGrpSpPr/>
          <p:nvPr/>
        </p:nvGrpSpPr>
        <p:grpSpPr>
          <a:xfrm>
            <a:off x="199605" y="26873"/>
            <a:ext cx="551667" cy="479498"/>
            <a:chOff x="10280460" y="4841540"/>
            <a:chExt cx="630930" cy="597556"/>
          </a:xfrm>
        </p:grpSpPr>
        <p:pic>
          <p:nvPicPr>
            <p:cNvPr id="1021" name="Google Shape;1021;p33"/>
            <p:cNvPicPr preferRelativeResize="0"/>
            <p:nvPr/>
          </p:nvPicPr>
          <p:blipFill rotWithShape="1">
            <a:blip r:embed="rId3">
              <a:alphaModFix/>
            </a:blip>
            <a:srcRect b="30054" l="11664" r="25922" t="23325"/>
            <a:stretch/>
          </p:blipFill>
          <p:spPr>
            <a:xfrm>
              <a:off x="10280460" y="4967823"/>
              <a:ext cx="630930" cy="471273"/>
            </a:xfrm>
            <a:prstGeom prst="rect">
              <a:avLst/>
            </a:prstGeom>
            <a:noFill/>
            <a:ln>
              <a:noFill/>
            </a:ln>
          </p:spPr>
        </p:pic>
        <p:pic>
          <p:nvPicPr>
            <p:cNvPr id="1022" name="Google Shape;1022;p33"/>
            <p:cNvPicPr preferRelativeResize="0"/>
            <p:nvPr/>
          </p:nvPicPr>
          <p:blipFill rotWithShape="1">
            <a:blip r:embed="rId4">
              <a:alphaModFix/>
            </a:blip>
            <a:srcRect b="30054" l="74744" r="10688" t="23325"/>
            <a:stretch/>
          </p:blipFill>
          <p:spPr>
            <a:xfrm rot="1461832">
              <a:off x="10456526" y="4850932"/>
              <a:ext cx="147273" cy="471273"/>
            </a:xfrm>
            <a:prstGeom prst="rect">
              <a:avLst/>
            </a:prstGeom>
            <a:noFill/>
            <a:ln>
              <a:noFill/>
            </a:ln>
          </p:spPr>
        </p:pic>
      </p:grpSp>
      <p:pic>
        <p:nvPicPr>
          <p:cNvPr id="1023" name="Google Shape;1023;p33"/>
          <p:cNvPicPr preferRelativeResize="0"/>
          <p:nvPr/>
        </p:nvPicPr>
        <p:blipFill rotWithShape="1">
          <a:blip r:embed="rId5">
            <a:alphaModFix/>
          </a:blip>
          <a:srcRect b="0" l="0" r="0" t="0"/>
          <a:stretch/>
        </p:blipFill>
        <p:spPr>
          <a:xfrm>
            <a:off x="1175426" y="1231832"/>
            <a:ext cx="9827355" cy="4488025"/>
          </a:xfrm>
          <a:prstGeom prst="rect">
            <a:avLst/>
          </a:prstGeom>
          <a:noFill/>
          <a:ln>
            <a:noFill/>
          </a:ln>
        </p:spPr>
      </p:pic>
      <p:sp>
        <p:nvSpPr>
          <p:cNvPr id="1024" name="Google Shape;1024;p33"/>
          <p:cNvSpPr txBox="1"/>
          <p:nvPr/>
        </p:nvSpPr>
        <p:spPr>
          <a:xfrm>
            <a:off x="3224874" y="4864386"/>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3</a:t>
            </a:r>
            <a:endParaRPr b="1" i="0" sz="3200" u="none" cap="none" strike="noStrike">
              <a:solidFill>
                <a:srgbClr val="FF0000"/>
              </a:solidFill>
              <a:latin typeface="Arial"/>
              <a:ea typeface="Arial"/>
              <a:cs typeface="Arial"/>
              <a:sym typeface="Arial"/>
            </a:endParaRPr>
          </a:p>
        </p:txBody>
      </p:sp>
      <p:sp>
        <p:nvSpPr>
          <p:cNvPr id="1025" name="Google Shape;1025;p33"/>
          <p:cNvSpPr txBox="1"/>
          <p:nvPr/>
        </p:nvSpPr>
        <p:spPr>
          <a:xfrm>
            <a:off x="3234705" y="3936543"/>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1</a:t>
            </a:r>
            <a:endParaRPr b="1" i="0" sz="3200" u="none" cap="none" strike="noStrike">
              <a:solidFill>
                <a:srgbClr val="FF0000"/>
              </a:solidFill>
              <a:latin typeface="Arial"/>
              <a:ea typeface="Arial"/>
              <a:cs typeface="Arial"/>
              <a:sym typeface="Arial"/>
            </a:endParaRPr>
          </a:p>
        </p:txBody>
      </p:sp>
      <p:sp>
        <p:nvSpPr>
          <p:cNvPr id="1026" name="Google Shape;1026;p33"/>
          <p:cNvSpPr txBox="1"/>
          <p:nvPr/>
        </p:nvSpPr>
        <p:spPr>
          <a:xfrm>
            <a:off x="3224874" y="3008700"/>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2</a:t>
            </a:r>
            <a:endParaRPr b="1" i="0" sz="3200" u="none" cap="none" strike="noStrike">
              <a:solidFill>
                <a:srgbClr val="FF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80"/>
          <p:cNvSpPr txBox="1"/>
          <p:nvPr>
            <p:ph idx="1" type="body"/>
          </p:nvPr>
        </p:nvSpPr>
        <p:spPr>
          <a:xfrm>
            <a:off x="8661401" y="5229083"/>
            <a:ext cx="169875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5 دقائق</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81"/>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③......................................................................................</a:t>
            </a:r>
            <a:endParaRPr b="0" i="0" sz="1400" u="none" cap="none" strike="noStrike">
              <a:solidFill>
                <a:srgbClr val="000000"/>
              </a:solidFill>
              <a:latin typeface="Arial"/>
              <a:ea typeface="Arial"/>
              <a:cs typeface="Arial"/>
              <a:sym typeface="Arial"/>
            </a:endParaRPr>
          </a:p>
        </p:txBody>
      </p:sp>
      <p:sp>
        <p:nvSpPr>
          <p:cNvPr id="1037" name="Google Shape;1037;p81"/>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تعلمنا اليوم:</a:t>
            </a:r>
            <a:endParaRPr b="0" i="0" sz="1400" u="none" cap="none" strike="noStrike">
              <a:solidFill>
                <a:srgbClr val="000000"/>
              </a:solidFill>
              <a:latin typeface="Arial"/>
              <a:ea typeface="Arial"/>
              <a:cs typeface="Arial"/>
              <a:sym typeface="Arial"/>
            </a:endParaRPr>
          </a:p>
        </p:txBody>
      </p:sp>
      <p:sp>
        <p:nvSpPr>
          <p:cNvPr id="1038" name="Google Shape;1038;p81"/>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الطلاقة؟</a:t>
            </a:r>
            <a:endParaRPr b="0" i="0" sz="1400" u="none" cap="none" strike="noStrike">
              <a:solidFill>
                <a:srgbClr val="000000"/>
              </a:solidFill>
              <a:latin typeface="Arial"/>
              <a:ea typeface="Arial"/>
              <a:cs typeface="Arial"/>
              <a:sym typeface="Arial"/>
            </a:endParaRPr>
          </a:p>
        </p:txBody>
      </p:sp>
      <p:sp>
        <p:nvSpPr>
          <p:cNvPr id="1039" name="Google Shape;1039;p81"/>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تحديد ما تعلموه على مستوى الطلاقة</a:t>
            </a:r>
            <a:endParaRPr b="0" i="0" sz="1400" u="none" cap="none" strike="noStrike">
              <a:solidFill>
                <a:srgbClr val="323F4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7"/>
                                        </p:tgtEl>
                                        <p:attrNameLst>
                                          <p:attrName>style.visibility</p:attrName>
                                        </p:attrNameLst>
                                      </p:cBhvr>
                                      <p:to>
                                        <p:strVal val="visible"/>
                                      </p:to>
                                    </p:set>
                                    <p:animEffect filter="fade" transition="in">
                                      <p:cBhvr>
                                        <p:cTn dur="1000"/>
                                        <p:tgtEl>
                                          <p:spTgt spid="10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120"/>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دونوا في دفاتركم الجواب الآتي:</a:t>
            </a:r>
            <a:endParaRPr b="0" i="0" sz="1400" u="none" cap="none" strike="noStrike">
              <a:solidFill>
                <a:srgbClr val="000000"/>
              </a:solidFill>
              <a:latin typeface="Arial"/>
              <a:ea typeface="Arial"/>
              <a:cs typeface="Arial"/>
              <a:sym typeface="Arial"/>
            </a:endParaRPr>
          </a:p>
        </p:txBody>
      </p:sp>
      <p:sp>
        <p:nvSpPr>
          <p:cNvPr id="1045" name="Google Shape;1045;p120"/>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كتابة الجواب في الدفاتر</a:t>
            </a:r>
            <a:endParaRPr b="0" i="0" sz="1400" u="none" cap="none" strike="noStrike">
              <a:solidFill>
                <a:srgbClr val="323F4F"/>
              </a:solidFill>
              <a:latin typeface="Arial"/>
              <a:ea typeface="Arial"/>
              <a:cs typeface="Arial"/>
              <a:sym typeface="Arial"/>
            </a:endParaRPr>
          </a:p>
        </p:txBody>
      </p:sp>
      <p:sp>
        <p:nvSpPr>
          <p:cNvPr id="1046" name="Google Shape;1046;p120"/>
          <p:cNvSpPr txBox="1"/>
          <p:nvPr/>
        </p:nvSpPr>
        <p:spPr>
          <a:xfrm>
            <a:off x="290945" y="975859"/>
            <a:ext cx="9978696" cy="5370661"/>
          </a:xfrm>
          <a:prstGeom prst="rect">
            <a:avLst/>
          </a:prstGeom>
          <a:noFill/>
          <a:ln>
            <a:noFill/>
          </a:ln>
        </p:spPr>
        <p:txBody>
          <a:bodyPr anchorCtr="0" anchor="t" bIns="45700" lIns="91425" spcFirstLastPara="1" rIns="91425" wrap="square" tIns="45700">
            <a:spAutoFit/>
          </a:bodyPr>
          <a:lstStyle/>
          <a:p>
            <a:pPr indent="195263" lvl="0" marL="0" marR="0" rtl="1" algn="just">
              <a:lnSpc>
                <a:spcPct val="150000"/>
              </a:lnSpc>
              <a:spcBef>
                <a:spcPts val="0"/>
              </a:spcBef>
              <a:spcAft>
                <a:spcPts val="0"/>
              </a:spcAft>
              <a:buClr>
                <a:srgbClr val="000000"/>
              </a:buClr>
              <a:buSzPts val="3200"/>
              <a:buFont typeface="Arial"/>
              <a:buNone/>
            </a:pPr>
            <a:r>
              <a:rPr b="0" i="0" lang="ar-MA" sz="2800" u="none" cap="none" strike="noStrike">
                <a:solidFill>
                  <a:srgbClr val="000000"/>
                </a:solidFill>
                <a:latin typeface="Calibri"/>
                <a:ea typeface="Calibri"/>
                <a:cs typeface="Calibri"/>
                <a:sym typeface="Calibri"/>
              </a:rPr>
              <a:t>① </a:t>
            </a:r>
            <a:r>
              <a:rPr b="1" i="0" lang="ar-MA" sz="2800" u="none" cap="none" strike="noStrike">
                <a:solidFill>
                  <a:srgbClr val="000000"/>
                </a:solidFill>
                <a:latin typeface="Calibri"/>
                <a:ea typeface="Calibri"/>
                <a:cs typeface="Calibri"/>
                <a:sym typeface="Calibri"/>
              </a:rPr>
              <a:t>اكتسبنا مفردات مرتبطة بالقراءة وهي :</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3200" u="none" cap="none" strike="noStrike">
                <a:solidFill>
                  <a:srgbClr val="FF0000"/>
                </a:solidFill>
                <a:latin typeface="Calibri"/>
                <a:ea typeface="Calibri"/>
                <a:cs typeface="Calibri"/>
                <a:sym typeface="Calibri"/>
              </a:rPr>
              <a:t>مفردات: </a:t>
            </a:r>
            <a:r>
              <a:rPr b="1" i="0" lang="ar-MA" sz="2400" u="none" cap="none" strike="noStrike">
                <a:solidFill>
                  <a:srgbClr val="106585"/>
                </a:solidFill>
                <a:latin typeface="Calibri"/>
                <a:ea typeface="Calibri"/>
                <a:cs typeface="Calibri"/>
                <a:sym typeface="Calibri"/>
              </a:rPr>
              <a:t>– الآلات الذكية – المحاكاة – الذكاء البشري – خوارزمية – برامج الحاسوب- الذكاء الاصطناعي </a:t>
            </a:r>
            <a:endParaRPr b="1" i="0" sz="3200" u="none" cap="none" strike="noStrike">
              <a:solidFill>
                <a:srgbClr val="106585"/>
              </a:solidFill>
              <a:latin typeface="Calibri"/>
              <a:ea typeface="Calibri"/>
              <a:cs typeface="Calibri"/>
              <a:sym typeface="Calibri"/>
            </a:endParaRPr>
          </a:p>
          <a:p>
            <a:pPr indent="-361950" lvl="0" marL="457200" marR="0" rtl="1" algn="just">
              <a:lnSpc>
                <a:spcPct val="100000"/>
              </a:lnSpc>
              <a:spcBef>
                <a:spcPts val="0"/>
              </a:spcBef>
              <a:spcAft>
                <a:spcPts val="0"/>
              </a:spcAft>
              <a:buClr>
                <a:srgbClr val="106585"/>
              </a:buClr>
              <a:buSzPts val="2100"/>
              <a:buFont typeface="Arial"/>
              <a:buChar char="•"/>
            </a:pPr>
            <a:r>
              <a:rPr b="1" i="0" lang="ar-MA" sz="3200" u="none" cap="none" strike="noStrike">
                <a:solidFill>
                  <a:srgbClr val="FF0000"/>
                </a:solidFill>
                <a:latin typeface="Calibri"/>
                <a:ea typeface="Calibri"/>
                <a:cs typeface="Calibri"/>
                <a:sym typeface="Calibri"/>
              </a:rPr>
              <a:t>أفعال الكلام:</a:t>
            </a:r>
            <a:r>
              <a:rPr b="1" i="0" lang="ar-MA" sz="3200" u="none" cap="none" strike="noStrike">
                <a:solidFill>
                  <a:srgbClr val="106585"/>
                </a:solidFill>
                <a:latin typeface="Calibri"/>
                <a:ea typeface="Calibri"/>
                <a:cs typeface="Calibri"/>
                <a:sym typeface="Calibri"/>
              </a:rPr>
              <a:t> </a:t>
            </a:r>
            <a:r>
              <a:rPr b="0" i="0" lang="ar-MA" sz="3200" u="none" cap="none" strike="noStrike">
                <a:solidFill>
                  <a:srgbClr val="106585"/>
                </a:solidFill>
                <a:latin typeface="Calibri"/>
                <a:ea typeface="Calibri"/>
                <a:cs typeface="Calibri"/>
                <a:sym typeface="Calibri"/>
              </a:rPr>
              <a:t>عبارات تدل على:</a:t>
            </a:r>
            <a:r>
              <a:rPr b="1" i="0" lang="ar-MA" sz="3200" u="none" cap="none" strike="noStrike">
                <a:solidFill>
                  <a:srgbClr val="10658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 التعريف (</a:t>
            </a:r>
            <a:r>
              <a:rPr b="1" i="0" lang="ar-MA" sz="2400" u="none" cap="none" strike="noStrike">
                <a:solidFill>
                  <a:srgbClr val="000000"/>
                </a:solidFill>
                <a:latin typeface="Calibri"/>
                <a:ea typeface="Calibri"/>
                <a:cs typeface="Calibri"/>
                <a:sym typeface="Calibri"/>
              </a:rPr>
              <a:t>فَإِنَّ الذَّكَاءَ الاصْطِنَاعِيَّ هُوَ عِلمُ هَنْدسةِ إِنْشاءِ آلاتٍ ذَكِيَّةٍ</a:t>
            </a:r>
            <a:endParaRPr b="0" i="0" sz="1400" u="none" cap="none" strike="noStrike">
              <a:solidFill>
                <a:srgbClr val="000000"/>
              </a:solidFill>
              <a:latin typeface="Arial"/>
              <a:ea typeface="Arial"/>
              <a:cs typeface="Arial"/>
              <a:sym typeface="Arial"/>
            </a:endParaRPr>
          </a:p>
          <a:p>
            <a:pPr indent="-457200" lvl="0" marL="457200" marR="0" rtl="1" algn="r">
              <a:lnSpc>
                <a:spcPct val="100000"/>
              </a:lnSpc>
              <a:spcBef>
                <a:spcPts val="0"/>
              </a:spcBef>
              <a:spcAft>
                <a:spcPts val="0"/>
              </a:spcAft>
              <a:buClr>
                <a:srgbClr val="000000"/>
              </a:buClr>
              <a:buSzPts val="2400"/>
              <a:buFont typeface="Arial"/>
              <a:buChar char="-"/>
            </a:pPr>
            <a:r>
              <a:rPr b="1" i="0" lang="ar-MA" sz="2400" u="none" cap="none" strike="noStrike">
                <a:solidFill>
                  <a:srgbClr val="000000"/>
                </a:solidFill>
                <a:latin typeface="Calibri"/>
                <a:ea typeface="Calibri"/>
                <a:cs typeface="Calibri"/>
                <a:sym typeface="Calibri"/>
              </a:rPr>
              <a:t>أي إنَّهُ عِلْمُ إنْشَاءِ أجْهِزَةٍ وَبَرَامِجِ حَاسُوبٍ</a:t>
            </a:r>
            <a:endParaRPr b="0" i="0" sz="1400" u="none" cap="none" strike="noStrike">
              <a:solidFill>
                <a:srgbClr val="000000"/>
              </a:solidFill>
              <a:latin typeface="Arial"/>
              <a:ea typeface="Arial"/>
              <a:cs typeface="Arial"/>
              <a:sym typeface="Arial"/>
            </a:endParaRPr>
          </a:p>
          <a:p>
            <a:pPr indent="-457200" lvl="0" marL="457200" marR="0" rtl="1" algn="r">
              <a:lnSpc>
                <a:spcPct val="100000"/>
              </a:lnSpc>
              <a:spcBef>
                <a:spcPts val="0"/>
              </a:spcBef>
              <a:spcAft>
                <a:spcPts val="0"/>
              </a:spcAft>
              <a:buClr>
                <a:srgbClr val="000000"/>
              </a:buClr>
              <a:buSzPts val="2400"/>
              <a:buFont typeface="Arial"/>
              <a:buChar char="-"/>
            </a:pPr>
            <a:r>
              <a:rPr b="1" i="0" lang="ar-MA" sz="2400" u="none" cap="none" strike="noStrike">
                <a:solidFill>
                  <a:srgbClr val="000000"/>
                </a:solidFill>
                <a:latin typeface="Calibri"/>
                <a:ea typeface="Calibri"/>
                <a:cs typeface="Calibri"/>
                <a:sym typeface="Calibri"/>
              </a:rPr>
              <a:t>فَإِنَّ الذَّكَاءَ الاصْطِنَاعِيَّ هُوَ عَمَليّةُ مُحَاكَاةِ الذَّكَاءِ البَشَرِيِّ</a:t>
            </a:r>
            <a:r>
              <a:rPr b="1" i="0" lang="ar-MA" sz="2400" u="none" cap="none" strike="noStrike">
                <a:solidFill>
                  <a:srgbClr val="106585"/>
                </a:solidFill>
                <a:latin typeface="Calibri"/>
                <a:ea typeface="Calibri"/>
                <a:cs typeface="Calibri"/>
                <a:sym typeface="Calibri"/>
              </a:rPr>
              <a:t> )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-الإثبات (</a:t>
            </a:r>
            <a:r>
              <a:rPr b="1" i="0" lang="ar-MA" sz="2400" u="none" cap="none" strike="noStrike">
                <a:solidFill>
                  <a:srgbClr val="000000"/>
                </a:solidFill>
                <a:latin typeface="Calibri"/>
                <a:ea typeface="Calibri"/>
                <a:cs typeface="Calibri"/>
                <a:sym typeface="Calibri"/>
              </a:rPr>
              <a:t>وِفْقاً لَهُ، فَإِنَّ الذَّكَاءَ الاصْطِنَاعِيَّ هُوَ.../</a:t>
            </a:r>
            <a:endParaRPr b="0" i="0" sz="1400" u="none" cap="none" strike="noStrike">
              <a:solidFill>
                <a:srgbClr val="000000"/>
              </a:solidFill>
              <a:latin typeface="Arial"/>
              <a:ea typeface="Arial"/>
              <a:cs typeface="Arial"/>
              <a:sym typeface="Arial"/>
            </a:endParaRPr>
          </a:p>
          <a:p>
            <a:pPr indent="-342900" lvl="0" marL="43815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000000"/>
                </a:solidFill>
                <a:latin typeface="Calibri"/>
                <a:ea typeface="Calibri"/>
                <a:cs typeface="Calibri"/>
                <a:sym typeface="Calibri"/>
              </a:rPr>
              <a:t>وبِهَذَا يُقَدِّمُ النِّظَامُ عَمَلاً أَكْبَرَ مِنْ عَمَلِيَّةِ بَحْثٍ عَادِيَّةٍ</a:t>
            </a:r>
            <a:r>
              <a:rPr b="1" i="0" lang="ar-MA" sz="2400" u="none" cap="none" strike="noStrike">
                <a:solidFill>
                  <a:srgbClr val="10658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95250" marR="0" rtl="1" algn="just">
              <a:lnSpc>
                <a:spcPct val="100000"/>
              </a:lnSpc>
              <a:spcBef>
                <a:spcPts val="0"/>
              </a:spcBef>
              <a:spcAft>
                <a:spcPts val="0"/>
              </a:spcAft>
              <a:buClr>
                <a:srgbClr val="106585"/>
              </a:buClr>
              <a:buSzPts val="2100"/>
              <a:buFont typeface="Arial"/>
              <a:buNone/>
            </a:pPr>
            <a:r>
              <a:rPr b="1" i="0" lang="ar-MA" sz="2400" u="none" cap="none" strike="noStrike">
                <a:solidFill>
                  <a:srgbClr val="106585"/>
                </a:solidFill>
                <a:latin typeface="Calibri"/>
                <a:ea typeface="Calibri"/>
                <a:cs typeface="Calibri"/>
                <a:sym typeface="Calibri"/>
              </a:rPr>
              <a:t>-التفسير (</a:t>
            </a:r>
            <a:r>
              <a:rPr b="1" i="0" lang="ar-MA" sz="2400" u="none" cap="none" strike="noStrike">
                <a:solidFill>
                  <a:srgbClr val="000000"/>
                </a:solidFill>
                <a:latin typeface="Calibri"/>
                <a:ea typeface="Calibri"/>
                <a:cs typeface="Calibri"/>
                <a:sym typeface="Calibri"/>
              </a:rPr>
              <a:t>أي إنَّهُ عِلْمُ إنْشَاءِ أجْهِزَةِ وبَرامِج حَاسُوب</a:t>
            </a:r>
            <a:endParaRPr b="0" i="0" sz="1400" u="none" cap="none" strike="noStrike">
              <a:solidFill>
                <a:srgbClr val="000000"/>
              </a:solidFill>
              <a:latin typeface="Arial"/>
              <a:ea typeface="Arial"/>
              <a:cs typeface="Arial"/>
              <a:sym typeface="Arial"/>
            </a:endParaRPr>
          </a:p>
          <a:p>
            <a:pPr indent="0" lvl="0" marL="95250" marR="0" rtl="1" algn="just">
              <a:lnSpc>
                <a:spcPct val="100000"/>
              </a:lnSpc>
              <a:spcBef>
                <a:spcPts val="0"/>
              </a:spcBef>
              <a:spcAft>
                <a:spcPts val="0"/>
              </a:spcAft>
              <a:buClr>
                <a:srgbClr val="106585"/>
              </a:buClr>
              <a:buSzPts val="2100"/>
              <a:buFont typeface="Arial"/>
              <a:buNone/>
            </a:pPr>
            <a:r>
              <a:rPr b="1" i="0" lang="ar-MA" sz="2400" u="none" cap="none" strike="noStrike">
                <a:solidFill>
                  <a:srgbClr val="000000"/>
                </a:solidFill>
                <a:latin typeface="Calibri"/>
                <a:ea typeface="Calibri"/>
                <a:cs typeface="Calibri"/>
                <a:sym typeface="Calibri"/>
              </a:rPr>
              <a:t>وبِهَذا ٱلْمَعْنَى، فَإِنَّ ٱلذَّكَاءَ ٱلِاصْطِناعِيَّ هُوَ عَمَليةُ مُحَاكَاةِ ٱلذَّكاءِ ٱلْبَشَرِيِّ  </a:t>
            </a:r>
            <a:endParaRPr b="0" i="0" sz="1400" u="none" cap="none" strike="noStrike">
              <a:solidFill>
                <a:srgbClr val="000000"/>
              </a:solidFill>
              <a:latin typeface="Arial"/>
              <a:ea typeface="Arial"/>
              <a:cs typeface="Arial"/>
              <a:sym typeface="Arial"/>
            </a:endParaRPr>
          </a:p>
          <a:p>
            <a:pPr indent="0" lvl="0" marL="95250" marR="0" rtl="1" algn="just">
              <a:lnSpc>
                <a:spcPct val="100000"/>
              </a:lnSpc>
              <a:spcBef>
                <a:spcPts val="0"/>
              </a:spcBef>
              <a:spcAft>
                <a:spcPts val="0"/>
              </a:spcAft>
              <a:buClr>
                <a:srgbClr val="106585"/>
              </a:buClr>
              <a:buSzPts val="2100"/>
              <a:buFont typeface="Arial"/>
              <a:buNone/>
            </a:pPr>
            <a:r>
              <a:rPr b="1" i="0" lang="ar-MA" sz="2400" u="none" cap="none" strike="noStrike">
                <a:solidFill>
                  <a:srgbClr val="000000"/>
                </a:solidFill>
                <a:latin typeface="Calibri"/>
                <a:ea typeface="Calibri"/>
                <a:cs typeface="Calibri"/>
                <a:sym typeface="Calibri"/>
              </a:rPr>
              <a:t>فَهِيَ مُحَاوَلَةُ تَقْلِيدِ سُلُوكِ البَشَرِ </a:t>
            </a:r>
            <a:r>
              <a:rPr b="1" i="0" lang="ar-MA" sz="2400" u="none" cap="none" strike="noStrike">
                <a:solidFill>
                  <a:srgbClr val="106585"/>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195263" lvl="0" marL="0" marR="0" rtl="1" algn="just">
              <a:lnSpc>
                <a:spcPct val="150000"/>
              </a:lnSpc>
              <a:spcBef>
                <a:spcPts val="0"/>
              </a:spcBef>
              <a:spcAft>
                <a:spcPts val="0"/>
              </a:spcAft>
              <a:buClr>
                <a:srgbClr val="000000"/>
              </a:buClr>
              <a:buSzPts val="32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170"/>
          <p:cNvSpPr txBox="1"/>
          <p:nvPr/>
        </p:nvSpPr>
        <p:spPr>
          <a:xfrm>
            <a:off x="0" y="200557"/>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الفهم المباشر؟</a:t>
            </a:r>
            <a:endParaRPr b="0" i="0" sz="1400" u="none" cap="none" strike="noStrike">
              <a:solidFill>
                <a:srgbClr val="000000"/>
              </a:solidFill>
              <a:latin typeface="Arial"/>
              <a:ea typeface="Arial"/>
              <a:cs typeface="Arial"/>
              <a:sym typeface="Arial"/>
            </a:endParaRPr>
          </a:p>
        </p:txBody>
      </p:sp>
      <p:sp>
        <p:nvSpPr>
          <p:cNvPr id="1052" name="Google Shape;1052;p170"/>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تحديد المعلومات الصريحة التي تعرفوها في هذه الحصة</a:t>
            </a:r>
            <a:endParaRPr b="0" i="0" sz="1400" u="none" cap="none" strike="noStrike">
              <a:solidFill>
                <a:srgbClr val="323F4F"/>
              </a:solidFill>
              <a:latin typeface="Calibri"/>
              <a:ea typeface="Calibri"/>
              <a:cs typeface="Calibri"/>
              <a:sym typeface="Calibri"/>
            </a:endParaRPr>
          </a:p>
        </p:txBody>
      </p:sp>
      <p:sp>
        <p:nvSpPr>
          <p:cNvPr id="1053" name="Google Shape;1053;p170"/>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أهم أحداث النص:</a:t>
            </a:r>
            <a:endParaRPr b="0" i="0" sz="1400" u="none" cap="none" strike="noStrike">
              <a:solidFill>
                <a:srgbClr val="000000"/>
              </a:solidFill>
              <a:latin typeface="Arial"/>
              <a:ea typeface="Arial"/>
              <a:cs typeface="Arial"/>
              <a:sym typeface="Arial"/>
            </a:endParaRPr>
          </a:p>
        </p:txBody>
      </p:sp>
      <p:sp>
        <p:nvSpPr>
          <p:cNvPr id="1054" name="Google Shape;1054;p170"/>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④......................................................................................</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1000"/>
                                        <p:tgtEl>
                                          <p:spTgt spid="10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1"/>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نلخص مضمون النص شفهيا</a:t>
            </a:r>
            <a:endParaRPr b="0" i="0" sz="1400" u="none" cap="none" strike="noStrike">
              <a:solidFill>
                <a:srgbClr val="000000"/>
              </a:solidFill>
              <a:latin typeface="Arial"/>
              <a:ea typeface="Arial"/>
              <a:cs typeface="Arial"/>
              <a:sym typeface="Arial"/>
            </a:endParaRPr>
          </a:p>
        </p:txBody>
      </p:sp>
      <p:sp>
        <p:nvSpPr>
          <p:cNvPr id="1060" name="Google Shape;1060;p121"/>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b="0" i="0" sz="1400" u="none" cap="none" strike="noStrike">
              <a:solidFill>
                <a:srgbClr val="000000"/>
              </a:solidFill>
              <a:latin typeface="Arial"/>
              <a:ea typeface="Arial"/>
              <a:cs typeface="Arial"/>
              <a:sym typeface="Arial"/>
            </a:endParaRPr>
          </a:p>
        </p:txBody>
      </p:sp>
      <p:pic>
        <p:nvPicPr>
          <p:cNvPr id="1061" name="Google Shape;1061;p121"/>
          <p:cNvPicPr preferRelativeResize="0"/>
          <p:nvPr/>
        </p:nvPicPr>
        <p:blipFill rotWithShape="1">
          <a:blip r:embed="rId3">
            <a:alphaModFix/>
          </a:blip>
          <a:srcRect b="0" l="0" r="0" t="0"/>
          <a:stretch/>
        </p:blipFill>
        <p:spPr>
          <a:xfrm>
            <a:off x="8356675" y="1962425"/>
            <a:ext cx="2652475" cy="3143250"/>
          </a:xfrm>
          <a:prstGeom prst="rect">
            <a:avLst/>
          </a:prstGeom>
          <a:noFill/>
          <a:ln>
            <a:noFill/>
          </a:ln>
        </p:spPr>
      </p:pic>
      <p:sp>
        <p:nvSpPr>
          <p:cNvPr id="1062" name="Google Shape;1062;p121"/>
          <p:cNvSpPr/>
          <p:nvPr/>
        </p:nvSpPr>
        <p:spPr>
          <a:xfrm>
            <a:off x="872676" y="1183000"/>
            <a:ext cx="10592400" cy="41025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50000"/>
              </a:lnSpc>
              <a:spcBef>
                <a:spcPts val="80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457200" marR="0" rtl="1" algn="r">
              <a:lnSpc>
                <a:spcPct val="150000"/>
              </a:lnSpc>
              <a:spcBef>
                <a:spcPts val="80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حصيلتي: نلخص مضمون النص شفهيا</a:t>
            </a:r>
            <a:endParaRPr b="1" i="0" sz="2800" u="none" cap="none" strike="noStrike">
              <a:solidFill>
                <a:schemeClr val="dk1"/>
              </a:solidFill>
              <a:latin typeface="Simplified Arabic"/>
              <a:ea typeface="Simplified Arabic"/>
              <a:cs typeface="Simplified Arabic"/>
              <a:sym typeface="Simplified Arab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2"/>
                                        </p:tgtEl>
                                        <p:attrNameLst>
                                          <p:attrName>style.visibility</p:attrName>
                                        </p:attrNameLst>
                                      </p:cBhvr>
                                      <p:to>
                                        <p:strVal val="visible"/>
                                      </p:to>
                                    </p:set>
                                    <p:animEffect filter="fade" transition="in">
                                      <p:cBhvr>
                                        <p:cTn dur="1000"/>
                                        <p:tgtEl>
                                          <p:spTgt spid="10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2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pic>
        <p:nvPicPr>
          <p:cNvPr id="1068" name="Google Shape;1068;p122"/>
          <p:cNvPicPr preferRelativeResize="0"/>
          <p:nvPr/>
        </p:nvPicPr>
        <p:blipFill rotWithShape="1">
          <a:blip r:embed="rId3">
            <a:alphaModFix/>
          </a:blip>
          <a:srcRect b="0" l="0" r="0" t="0"/>
          <a:stretch/>
        </p:blipFill>
        <p:spPr>
          <a:xfrm>
            <a:off x="220236" y="383431"/>
            <a:ext cx="591916" cy="591916"/>
          </a:xfrm>
          <a:prstGeom prst="rect">
            <a:avLst/>
          </a:prstGeom>
          <a:noFill/>
          <a:ln>
            <a:noFill/>
          </a:ln>
        </p:spPr>
      </p:pic>
      <p:sp>
        <p:nvSpPr>
          <p:cNvPr id="1069" name="Google Shape;1069;p122"/>
          <p:cNvSpPr txBox="1"/>
          <p:nvPr/>
        </p:nvSpPr>
        <p:spPr>
          <a:xfrm>
            <a:off x="2353837" y="533380"/>
            <a:ext cx="9144000" cy="44196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757070"/>
              </a:buClr>
              <a:buSzPts val="1800"/>
              <a:buFont typeface="Arial"/>
              <a:buNone/>
            </a:pPr>
            <a:r>
              <a:rPr b="0" i="0" lang="ar-MA" sz="1600" u="none" cap="none" strike="noStrike">
                <a:solidFill>
                  <a:srgbClr val="757070"/>
                </a:solidFill>
                <a:latin typeface="Calibri"/>
                <a:ea typeface="Calibri"/>
                <a:cs typeface="Calibri"/>
                <a:sym typeface="Calibri"/>
              </a:rPr>
              <a:t>يوجه المدرس  المتعلمين إلى كتابة موضوع عن اختراع تكنولوجي نال إعجابهم  </a:t>
            </a:r>
            <a:endParaRPr b="0" i="1" sz="1600" u="none" cap="none" strike="noStrike">
              <a:solidFill>
                <a:srgbClr val="757070"/>
              </a:solidFill>
              <a:latin typeface="Calibri"/>
              <a:ea typeface="Calibri"/>
              <a:cs typeface="Calibri"/>
              <a:sym typeface="Calibri"/>
            </a:endParaRPr>
          </a:p>
        </p:txBody>
      </p:sp>
      <p:sp>
        <p:nvSpPr>
          <p:cNvPr id="1070" name="Google Shape;1070;p122"/>
          <p:cNvSpPr/>
          <p:nvPr/>
        </p:nvSpPr>
        <p:spPr>
          <a:xfrm>
            <a:off x="892183" y="1454728"/>
            <a:ext cx="10605654" cy="3335482"/>
          </a:xfrm>
          <a:prstGeom prst="flowChartMultidocument">
            <a:avLst/>
          </a:prstGeom>
          <a:gradFill>
            <a:gsLst>
              <a:gs pos="0">
                <a:srgbClr val="D8D8D8"/>
              </a:gs>
              <a:gs pos="35000">
                <a:srgbClr val="E3E3E3"/>
              </a:gs>
              <a:gs pos="100000">
                <a:srgbClr val="F4F4F4"/>
              </a:gs>
            </a:gsLst>
            <a:lin ang="16200000" scaled="0"/>
          </a:gradFill>
          <a:ln cap="flat" cmpd="sng" w="9525">
            <a:solidFill>
              <a:srgbClr val="A1A1A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لَخِّصْ مَضْمُونَ النَّصِّ بِحَيْثُ لَا تَتَعَدَّى سَبْعَةَ أسْطُرٍ.</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2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076" name="Google Shape;1076;p123"/>
          <p:cNvPicPr preferRelativeResize="0"/>
          <p:nvPr/>
        </p:nvPicPr>
        <p:blipFill rotWithShape="1">
          <a:blip r:embed="rId3">
            <a:alphaModFix/>
          </a:blip>
          <a:srcRect b="0" l="0" r="0" t="0"/>
          <a:stretch/>
        </p:blipFill>
        <p:spPr>
          <a:xfrm>
            <a:off x="224022" y="372721"/>
            <a:ext cx="940281" cy="889044"/>
          </a:xfrm>
          <a:prstGeom prst="rect">
            <a:avLst/>
          </a:prstGeom>
          <a:noFill/>
          <a:ln>
            <a:noFill/>
          </a:ln>
        </p:spPr>
      </p:pic>
      <p:sp>
        <p:nvSpPr>
          <p:cNvPr id="1077" name="Google Shape;1077;p123"/>
          <p:cNvSpPr txBox="1"/>
          <p:nvPr/>
        </p:nvSpPr>
        <p:spPr>
          <a:xfrm>
            <a:off x="1084146" y="2259444"/>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ar-MA" sz="3600" u="none" cap="none" strike="noStrike">
                <a:solidFill>
                  <a:srgbClr val="000000"/>
                </a:solidFill>
                <a:latin typeface="Inter"/>
                <a:ea typeface="Inter"/>
                <a:cs typeface="Inter"/>
                <a:sym typeface="Inter"/>
              </a:rPr>
              <a:t>إلى الحصة القادمة.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2024-03-27T23:20:55Z</dcterms:created>
  <dc:creator>PC</dc:creator>
</cp:coreProperties>
</file>