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66"/>
  </p:notesMasterIdLst>
  <p:handoutMasterIdLst>
    <p:handoutMasterId r:id="rId67"/>
  </p:handoutMasterIdLst>
  <p:sldIdLst>
    <p:sldId id="271" r:id="rId3"/>
    <p:sldId id="272" r:id="rId4"/>
    <p:sldId id="291" r:id="rId5"/>
    <p:sldId id="955" r:id="rId6"/>
    <p:sldId id="304" r:id="rId7"/>
    <p:sldId id="313" r:id="rId8"/>
    <p:sldId id="2147483624" r:id="rId9"/>
    <p:sldId id="296" r:id="rId10"/>
    <p:sldId id="2147483637" r:id="rId11"/>
    <p:sldId id="261" r:id="rId12"/>
    <p:sldId id="2147483636" r:id="rId13"/>
    <p:sldId id="269" r:id="rId14"/>
    <p:sldId id="295" r:id="rId15"/>
    <p:sldId id="260" r:id="rId16"/>
    <p:sldId id="256" r:id="rId17"/>
    <p:sldId id="2147483638" r:id="rId18"/>
    <p:sldId id="267" r:id="rId19"/>
    <p:sldId id="303" r:id="rId20"/>
    <p:sldId id="2134806109" r:id="rId21"/>
    <p:sldId id="2134807576" r:id="rId22"/>
    <p:sldId id="266" r:id="rId23"/>
    <p:sldId id="2134807577" r:id="rId24"/>
    <p:sldId id="268" r:id="rId25"/>
    <p:sldId id="259" r:id="rId26"/>
    <p:sldId id="275" r:id="rId27"/>
    <p:sldId id="2134806161" r:id="rId28"/>
    <p:sldId id="2134806209" r:id="rId29"/>
    <p:sldId id="2147483643" r:id="rId30"/>
    <p:sldId id="2134806215" r:id="rId31"/>
    <p:sldId id="2134806176" r:id="rId32"/>
    <p:sldId id="2147483644" r:id="rId33"/>
    <p:sldId id="257" r:id="rId34"/>
    <p:sldId id="2147483645" r:id="rId35"/>
    <p:sldId id="2147483646" r:id="rId36"/>
    <p:sldId id="2134806195" r:id="rId37"/>
    <p:sldId id="279" r:id="rId38"/>
    <p:sldId id="281" r:id="rId39"/>
    <p:sldId id="274" r:id="rId40"/>
    <p:sldId id="264" r:id="rId41"/>
    <p:sldId id="309" r:id="rId42"/>
    <p:sldId id="2147483630" r:id="rId43"/>
    <p:sldId id="285" r:id="rId44"/>
    <p:sldId id="286" r:id="rId45"/>
    <p:sldId id="287" r:id="rId46"/>
    <p:sldId id="311" r:id="rId47"/>
    <p:sldId id="2147483631" r:id="rId48"/>
    <p:sldId id="288" r:id="rId49"/>
    <p:sldId id="263" r:id="rId50"/>
    <p:sldId id="360" r:id="rId51"/>
    <p:sldId id="302" r:id="rId52"/>
    <p:sldId id="2147483647" r:id="rId53"/>
    <p:sldId id="284" r:id="rId54"/>
    <p:sldId id="297" r:id="rId55"/>
    <p:sldId id="298" r:id="rId56"/>
    <p:sldId id="299" r:id="rId57"/>
    <p:sldId id="300" r:id="rId58"/>
    <p:sldId id="301" r:id="rId59"/>
    <p:sldId id="2147483642" r:id="rId60"/>
    <p:sldId id="2147483560" r:id="rId61"/>
    <p:sldId id="290" r:id="rId62"/>
    <p:sldId id="282" r:id="rId63"/>
    <p:sldId id="283" r:id="rId64"/>
    <p:sldId id="273" r:id="rId6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72"/>
            <p14:sldId id="291"/>
            <p14:sldId id="955"/>
            <p14:sldId id="304"/>
            <p14:sldId id="313"/>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61"/>
          </p14:sldIdLst>
        </p14:section>
        <p14:section name="مراقبة إنجاز الواجبات المنزلية" id="{D246771F-C8AA-4F75-BAD7-8024CAB55D79}">
          <p14:sldIdLst>
            <p14:sldId id="2147483636"/>
            <p14:sldId id="269"/>
          </p14:sldIdLst>
        </p14:section>
        <p14:section name="حديث غير رسمي" id="{424B5FE0-E67A-49E0-BAF3-0DF201233B69}">
          <p14:sldIdLst>
            <p14:sldId id="295"/>
            <p14:sldId id="260"/>
            <p14:sldId id="256"/>
          </p14:sldIdLst>
        </p14:section>
        <p14:section name="Activation des prérequis" id="{8E8D053C-3AAA-4FF0-9D84-FCA59ECBA887}">
          <p14:sldIdLst/>
        </p14:section>
        <p14:section name="التصريح بالأهداف" id="{096B6BF6-20D6-43DE-B358-982838B98259}">
          <p14:sldIdLst>
            <p14:sldId id="2147483638"/>
            <p14:sldId id="267"/>
          </p14:sldIdLst>
        </p14:section>
        <p14:section name="أكتسب" id="{6D007598-4F88-4283-9E36-970C44D688AD}">
          <p14:sldIdLst>
            <p14:sldId id="303"/>
            <p14:sldId id="2134806109"/>
            <p14:sldId id="2134807576"/>
            <p14:sldId id="266"/>
            <p14:sldId id="2134807577"/>
            <p14:sldId id="268"/>
            <p14:sldId id="259"/>
            <p14:sldId id="275"/>
            <p14:sldId id="2134806161"/>
            <p14:sldId id="2134806209"/>
            <p14:sldId id="2147483643"/>
            <p14:sldId id="2134806215"/>
            <p14:sldId id="2134806176"/>
            <p14:sldId id="2147483644"/>
            <p14:sldId id="257"/>
            <p14:sldId id="2147483645"/>
            <p14:sldId id="2147483646"/>
            <p14:sldId id="2134806195"/>
          </p14:sldIdLst>
        </p14:section>
        <p14:section name="Pratique collective" id="{CF34AB29-930A-422C-8BB3-41EE66488593}">
          <p14:sldIdLst>
            <p14:sldId id="279"/>
            <p14:sldId id="281"/>
          </p14:sldIdLst>
        </p14:section>
        <p14:section name="أطبق" id="{B5D45BF5-6276-4DCA-B0C6-B46ADF983B36}">
          <p14:sldIdLst>
            <p14:sldId id="274"/>
            <p14:sldId id="264"/>
            <p14:sldId id="309"/>
            <p14:sldId id="2147483630"/>
            <p14:sldId id="285"/>
          </p14:sldIdLst>
        </p14:section>
        <p14:section name="أتحدث" id="{89211873-F649-4A72-AB32-DC4F4703E8C4}">
          <p14:sldIdLst>
            <p14:sldId id="286"/>
            <p14:sldId id="287"/>
            <p14:sldId id="311"/>
            <p14:sldId id="2147483631"/>
            <p14:sldId id="288"/>
            <p14:sldId id="263"/>
            <p14:sldId id="360"/>
            <p14:sldId id="302"/>
            <p14:sldId id="2147483647"/>
            <p14:sldId id="284"/>
            <p14:sldId id="297"/>
            <p14:sldId id="298"/>
            <p14:sldId id="299"/>
          </p14:sldIdLst>
        </p14:section>
        <p14:section name="اختتام الحصة" id="{EBCF91DF-0CDC-4636-96C9-6E6A8A771057}">
          <p14:sldIdLst>
            <p14:sldId id="300"/>
            <p14:sldId id="301"/>
            <p14:sldId id="2147483642"/>
            <p14:sldId id="2147483560"/>
            <p14:sldId id="290"/>
            <p14:sldId id="282"/>
            <p14:sldId id="283"/>
            <p14:sldId id="2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CCFFCC"/>
    <a:srgbClr val="99FFCC"/>
    <a:srgbClr val="3399FF"/>
    <a:srgbClr val="FFCC99"/>
    <a:srgbClr val="CCFFFF"/>
    <a:srgbClr val="94CFB7"/>
    <a:srgbClr val="F9F1DC"/>
    <a:srgbClr val="DCE6F2"/>
    <a:srgbClr val="E0EF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94660"/>
  </p:normalViewPr>
  <p:slideViewPr>
    <p:cSldViewPr snapToGrid="0">
      <p:cViewPr varScale="1">
        <p:scale>
          <a:sx n="78" d="100"/>
          <a:sy n="78" d="100"/>
        </p:scale>
        <p:origin x="1051"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24/05/2026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24/05/2026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49</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50</a:t>
            </a:fld>
            <a:endParaRPr>
              <a:solidFill>
                <a:srgbClr val="000000"/>
              </a:solidFill>
            </a:endParaRPr>
          </a:p>
        </p:txBody>
      </p:sp>
    </p:spTree>
    <p:extLst>
      <p:ext uri="{BB962C8B-B14F-4D97-AF65-F5344CB8AC3E}">
        <p14:creationId xmlns:p14="http://schemas.microsoft.com/office/powerpoint/2010/main" val="2244363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51</a:t>
            </a:fld>
            <a:endParaRPr>
              <a:solidFill>
                <a:srgbClr val="000000"/>
              </a:solidFill>
            </a:endParaRPr>
          </a:p>
        </p:txBody>
      </p:sp>
    </p:spTree>
    <p:extLst>
      <p:ext uri="{BB962C8B-B14F-4D97-AF65-F5344CB8AC3E}">
        <p14:creationId xmlns:p14="http://schemas.microsoft.com/office/powerpoint/2010/main" val="3554602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6832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0566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9822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4662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svg"/><Relationship Id="rId2" Type="http://schemas.openxmlformats.org/officeDocument/2006/relationships/image" Target="../media/image1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gif"/><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png"/><Relationship Id="rId7" Type="http://schemas.openxmlformats.org/officeDocument/2006/relationships/image" Target="../media/image8.sv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21.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25.png"/><Relationship Id="rId5" Type="http://schemas.openxmlformats.org/officeDocument/2006/relationships/image" Target="../media/image24.png"/><Relationship Id="rId10" Type="http://schemas.microsoft.com/office/2007/relationships/hdphoto" Target="../media/hdphoto3.wdp"/><Relationship Id="rId4" Type="http://schemas.openxmlformats.org/officeDocument/2006/relationships/image" Target="../media/image23.png"/><Relationship Id="rId9" Type="http://schemas.openxmlformats.org/officeDocument/2006/relationships/image" Target="../media/image28.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4231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Slide" userDrawn="1">
  <p:cSld name="2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9566420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1815413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Slide">
  <p:cSld name="3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552851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87E6F384-5751-0B49-23C0-790E5EC1CE7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4248417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1390892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7950201" y="5236960"/>
            <a:ext cx="2335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20319441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388582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9"/>
        <p:cNvGrpSpPr/>
        <p:nvPr/>
      </p:nvGrpSpPr>
      <p:grpSpPr>
        <a:xfrm>
          <a:off x="0" y="0"/>
          <a:ext cx="0" cy="0"/>
          <a:chOff x="0" y="0"/>
          <a:chExt cx="0" cy="0"/>
        </a:xfrm>
      </p:grpSpPr>
      <p:grpSp>
        <p:nvGrpSpPr>
          <p:cNvPr id="50" name="Google Shape;50;p62"/>
          <p:cNvGrpSpPr/>
          <p:nvPr/>
        </p:nvGrpSpPr>
        <p:grpSpPr>
          <a:xfrm>
            <a:off x="-1" y="-38042"/>
            <a:ext cx="12192000" cy="6858001"/>
            <a:chOff x="0" y="0"/>
            <a:chExt cx="13716000" cy="10287000"/>
          </a:xfrm>
        </p:grpSpPr>
        <p:sp>
          <p:nvSpPr>
            <p:cNvPr id="51" name="Google Shape;51;p62"/>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52" name="Google Shape;52;p62"/>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53" name="Google Shape;53;p62"/>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4" name="Google Shape;54;p62"/>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5" name="Google Shape;55;p62"/>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62"/>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372333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Icones enseignant">
    <p:bg>
      <p:bgPr>
        <a:solidFill>
          <a:srgbClr val="DCE6F2"/>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1AFB7841-5C35-ECB3-2D85-87E19FFCF3C0}"/>
              </a:ext>
            </a:extLst>
          </p:cNvPr>
          <p:cNvSpPr txBox="1"/>
          <p:nvPr userDrawn="1"/>
        </p:nvSpPr>
        <p:spPr>
          <a:xfrm>
            <a:off x="2151695" y="1342463"/>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36D07AC2-EEA1-071A-10DB-652F58F97498}"/>
              </a:ext>
            </a:extLst>
          </p:cNvPr>
          <p:cNvSpPr txBox="1"/>
          <p:nvPr userDrawn="1"/>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01CA589E-2F72-F875-74BC-63804F981FC1}"/>
              </a:ext>
            </a:extLst>
          </p:cNvPr>
          <p:cNvPicPr preferRelativeResize="0"/>
          <p:nvPr userDrawn="1"/>
        </p:nvPicPr>
        <p:blipFill rotWithShape="1">
          <a:blip r:embed="rId2">
            <a:alphaModFix/>
          </a:blip>
          <a:srcRect t="23545" r="71114" b="60700"/>
          <a:stretch/>
        </p:blipFill>
        <p:spPr>
          <a:xfrm>
            <a:off x="10496362" y="2946687"/>
            <a:ext cx="1035476" cy="854359"/>
          </a:xfrm>
          <a:prstGeom prst="rect">
            <a:avLst/>
          </a:prstGeom>
          <a:noFill/>
          <a:ln>
            <a:noFill/>
          </a:ln>
        </p:spPr>
      </p:pic>
      <p:sp>
        <p:nvSpPr>
          <p:cNvPr id="10" name="Google Shape;322;p52">
            <a:extLst>
              <a:ext uri="{FF2B5EF4-FFF2-40B4-BE49-F238E27FC236}">
                <a16:creationId xmlns:a16="http://schemas.microsoft.com/office/drawing/2014/main" id="{C3C16CEA-4F21-60B1-41A7-3771A52A5301}"/>
              </a:ext>
            </a:extLst>
          </p:cNvPr>
          <p:cNvSpPr txBox="1"/>
          <p:nvPr userDrawn="1"/>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3699A0A0-A866-8510-B112-046CC1D5D567}"/>
              </a:ext>
            </a:extLst>
          </p:cNvPr>
          <p:cNvSpPr txBox="1"/>
          <p:nvPr userDrawn="1"/>
        </p:nvSpPr>
        <p:spPr>
          <a:xfrm>
            <a:off x="2151695" y="4138773"/>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003DB647-25A8-58AA-72C8-C3F3499D7589}"/>
              </a:ext>
            </a:extLst>
          </p:cNvPr>
          <p:cNvPicPr preferRelativeResize="0"/>
          <p:nvPr userDrawn="1"/>
        </p:nvPicPr>
        <p:blipFill rotWithShape="1">
          <a:blip r:embed="rId3">
            <a:alphaModFix/>
          </a:blip>
          <a:srcRect/>
          <a:stretch/>
        </p:blipFill>
        <p:spPr>
          <a:xfrm>
            <a:off x="10631721" y="4006225"/>
            <a:ext cx="753729" cy="603600"/>
          </a:xfrm>
          <a:prstGeom prst="rect">
            <a:avLst/>
          </a:prstGeom>
          <a:noFill/>
          <a:ln>
            <a:noFill/>
          </a:ln>
        </p:spPr>
      </p:pic>
      <p:sp>
        <p:nvSpPr>
          <p:cNvPr id="13" name="Google Shape;291;p51">
            <a:extLst>
              <a:ext uri="{FF2B5EF4-FFF2-40B4-BE49-F238E27FC236}">
                <a16:creationId xmlns:a16="http://schemas.microsoft.com/office/drawing/2014/main" id="{93B48304-CF7B-9D70-253A-5B7C27AF5A31}"/>
              </a:ext>
            </a:extLst>
          </p:cNvPr>
          <p:cNvSpPr/>
          <p:nvPr userDrawn="1"/>
        </p:nvSpPr>
        <p:spPr>
          <a:xfrm>
            <a:off x="3542730" y="171706"/>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14" name="Groupe 3">
            <a:extLst>
              <a:ext uri="{FF2B5EF4-FFF2-40B4-BE49-F238E27FC236}">
                <a16:creationId xmlns:a16="http://schemas.microsoft.com/office/drawing/2014/main" id="{79D6FEA0-26C1-F274-D925-B1575A2BD066}"/>
              </a:ext>
            </a:extLst>
          </p:cNvPr>
          <p:cNvGrpSpPr/>
          <p:nvPr userDrawn="1"/>
        </p:nvGrpSpPr>
        <p:grpSpPr>
          <a:xfrm>
            <a:off x="10657636" y="2019636"/>
            <a:ext cx="814489" cy="699291"/>
            <a:chOff x="277892" y="2322046"/>
            <a:chExt cx="828656" cy="786827"/>
          </a:xfrm>
        </p:grpSpPr>
        <p:sp>
          <p:nvSpPr>
            <p:cNvPr id="15" name="Freeform 2">
              <a:extLst>
                <a:ext uri="{FF2B5EF4-FFF2-40B4-BE49-F238E27FC236}">
                  <a16:creationId xmlns:a16="http://schemas.microsoft.com/office/drawing/2014/main" id="{AE544CE9-7345-EBF7-3390-18A50E952571}"/>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4">
              <a:extLst>
                <a:ext uri="{FF2B5EF4-FFF2-40B4-BE49-F238E27FC236}">
                  <a16:creationId xmlns:a16="http://schemas.microsoft.com/office/drawing/2014/main" id="{2C8C82EB-D265-761E-6049-69DD56D98441}"/>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sp>
      </p:grpSp>
      <p:pic>
        <p:nvPicPr>
          <p:cNvPr id="17" name="Picture 2" descr="Image générée">
            <a:extLst>
              <a:ext uri="{FF2B5EF4-FFF2-40B4-BE49-F238E27FC236}">
                <a16:creationId xmlns:a16="http://schemas.microsoft.com/office/drawing/2014/main" id="{95B9CC1D-2B57-3B10-3043-6749CFEE08DE}"/>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9B6220F1-3578-CE09-20E9-84499C8D2C01}"/>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0701998" y="497017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D43747AF-4A12-2AE7-F668-DB7561F5F74E}"/>
              </a:ext>
            </a:extLst>
          </p:cNvPr>
          <p:cNvSpPr txBox="1"/>
          <p:nvPr userDrawn="1"/>
        </p:nvSpPr>
        <p:spPr>
          <a:xfrm>
            <a:off x="2064863" y="506174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7072182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icone élève">
    <p:bg>
      <p:bgPr>
        <a:solidFill>
          <a:srgbClr val="DCE6F2"/>
        </a:solidFill>
        <a:effectLst/>
      </p:bgPr>
    </p:bg>
    <p:spTree>
      <p:nvGrpSpPr>
        <p:cNvPr id="1" name=""/>
        <p:cNvGrpSpPr/>
        <p:nvPr/>
      </p:nvGrpSpPr>
      <p:grpSpPr>
        <a:xfrm>
          <a:off x="0" y="0"/>
          <a:ext cx="0" cy="0"/>
          <a:chOff x="0" y="0"/>
          <a:chExt cx="0" cy="0"/>
        </a:xfrm>
      </p:grpSpPr>
      <p:sp>
        <p:nvSpPr>
          <p:cNvPr id="7" name="Espace réservé du numéro de diapositive 3">
            <a:extLst>
              <a:ext uri="{FF2B5EF4-FFF2-40B4-BE49-F238E27FC236}">
                <a16:creationId xmlns:a16="http://schemas.microsoft.com/office/drawing/2014/main" id="{DFDEC964-27A4-545E-A695-ED8D49269A4D}"/>
              </a:ext>
            </a:extLst>
          </p:cNvPr>
          <p:cNvSpPr txBox="1">
            <a:spLocks/>
          </p:cNvSpPr>
          <p:nvPr userDrawn="1"/>
        </p:nvSpPr>
        <p:spPr>
          <a:xfrm>
            <a:off x="8610600" y="6481045"/>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6BB794-D201-4EBE-865A-45FE0EF738B6}" type="slidenum">
              <a:rPr lang="fr-FR" smtClean="0"/>
              <a:pPr/>
              <a:t>‹N°›</a:t>
            </a:fld>
            <a:endParaRPr lang="fr-FR"/>
          </a:p>
        </p:txBody>
      </p:sp>
      <p:sp>
        <p:nvSpPr>
          <p:cNvPr id="8" name="Google Shape;334;p53">
            <a:extLst>
              <a:ext uri="{FF2B5EF4-FFF2-40B4-BE49-F238E27FC236}">
                <a16:creationId xmlns:a16="http://schemas.microsoft.com/office/drawing/2014/main" id="{7961011F-8716-7FC0-7D95-8B5FE0118DF7}"/>
              </a:ext>
            </a:extLst>
          </p:cNvPr>
          <p:cNvSpPr txBox="1"/>
          <p:nvPr userDrawn="1"/>
        </p:nvSpPr>
        <p:spPr>
          <a:xfrm>
            <a:off x="1725695" y="4858786"/>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FB735248-6268-CD5B-ECD3-9E52DE8936C9}"/>
              </a:ext>
            </a:extLst>
          </p:cNvPr>
          <p:cNvPicPr preferRelativeResize="0"/>
          <p:nvPr userDrawn="1"/>
        </p:nvPicPr>
        <p:blipFill rotWithShape="1">
          <a:blip r:embed="rId2">
            <a:alphaModFix/>
          </a:blip>
          <a:srcRect/>
          <a:stretch/>
        </p:blipFill>
        <p:spPr>
          <a:xfrm>
            <a:off x="10667497" y="4767386"/>
            <a:ext cx="613620" cy="603600"/>
          </a:xfrm>
          <a:prstGeom prst="rect">
            <a:avLst/>
          </a:prstGeom>
          <a:noFill/>
          <a:ln>
            <a:noFill/>
          </a:ln>
        </p:spPr>
      </p:pic>
      <p:sp>
        <p:nvSpPr>
          <p:cNvPr id="10" name="Google Shape;335;p53">
            <a:extLst>
              <a:ext uri="{FF2B5EF4-FFF2-40B4-BE49-F238E27FC236}">
                <a16:creationId xmlns:a16="http://schemas.microsoft.com/office/drawing/2014/main" id="{722CE956-F298-8CF0-8430-51E25F69F5A1}"/>
              </a:ext>
            </a:extLst>
          </p:cNvPr>
          <p:cNvSpPr txBox="1"/>
          <p:nvPr userDrawn="1"/>
        </p:nvSpPr>
        <p:spPr>
          <a:xfrm>
            <a:off x="1725695" y="4089870"/>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11" name="Google Shape;339;p53">
            <a:extLst>
              <a:ext uri="{FF2B5EF4-FFF2-40B4-BE49-F238E27FC236}">
                <a16:creationId xmlns:a16="http://schemas.microsoft.com/office/drawing/2014/main" id="{1E3CA2B3-7163-96BA-00B2-A0F703A11540}"/>
              </a:ext>
            </a:extLst>
          </p:cNvPr>
          <p:cNvPicPr preferRelativeResize="0"/>
          <p:nvPr userDrawn="1"/>
        </p:nvPicPr>
        <p:blipFill rotWithShape="1">
          <a:blip r:embed="rId3">
            <a:alphaModFix/>
          </a:blip>
          <a:srcRect/>
          <a:stretch/>
        </p:blipFill>
        <p:spPr>
          <a:xfrm>
            <a:off x="10687954" y="4011975"/>
            <a:ext cx="551667" cy="498415"/>
          </a:xfrm>
          <a:prstGeom prst="rect">
            <a:avLst/>
          </a:prstGeom>
          <a:noFill/>
          <a:ln>
            <a:noFill/>
          </a:ln>
        </p:spPr>
      </p:pic>
      <p:pic>
        <p:nvPicPr>
          <p:cNvPr id="12" name="Google Shape;289;p51">
            <a:extLst>
              <a:ext uri="{FF2B5EF4-FFF2-40B4-BE49-F238E27FC236}">
                <a16:creationId xmlns:a16="http://schemas.microsoft.com/office/drawing/2014/main" id="{F9ED93EA-EAF8-7C0C-AE8F-36CBB307C689}"/>
              </a:ext>
            </a:extLst>
          </p:cNvPr>
          <p:cNvPicPr preferRelativeResize="0"/>
          <p:nvPr userDrawn="1"/>
        </p:nvPicPr>
        <p:blipFill rotWithShape="1">
          <a:blip r:embed="rId4">
            <a:alphaModFix/>
          </a:blip>
          <a:srcRect/>
          <a:stretch/>
        </p:blipFill>
        <p:spPr>
          <a:xfrm>
            <a:off x="10691243" y="2579277"/>
            <a:ext cx="556939" cy="498414"/>
          </a:xfrm>
          <a:prstGeom prst="rect">
            <a:avLst/>
          </a:prstGeom>
          <a:noFill/>
          <a:ln>
            <a:noFill/>
          </a:ln>
        </p:spPr>
      </p:pic>
      <p:sp>
        <p:nvSpPr>
          <p:cNvPr id="13" name="Google Shape;290;p51">
            <a:extLst>
              <a:ext uri="{FF2B5EF4-FFF2-40B4-BE49-F238E27FC236}">
                <a16:creationId xmlns:a16="http://schemas.microsoft.com/office/drawing/2014/main" id="{3DF518AD-CFB7-B92D-5388-D28D5D8344E7}"/>
              </a:ext>
            </a:extLst>
          </p:cNvPr>
          <p:cNvSpPr txBox="1"/>
          <p:nvPr userDrawn="1"/>
        </p:nvSpPr>
        <p:spPr>
          <a:xfrm>
            <a:off x="1737152" y="2664487"/>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4" name="Google Shape;293;p51">
            <a:extLst>
              <a:ext uri="{FF2B5EF4-FFF2-40B4-BE49-F238E27FC236}">
                <a16:creationId xmlns:a16="http://schemas.microsoft.com/office/drawing/2014/main" id="{DB67C759-6028-E113-93DD-8BAEA54AB0A6}"/>
              </a:ext>
            </a:extLst>
          </p:cNvPr>
          <p:cNvSpPr txBox="1"/>
          <p:nvPr userDrawn="1"/>
        </p:nvSpPr>
        <p:spPr>
          <a:xfrm>
            <a:off x="1725694" y="1954092"/>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5" name="Google Shape;294;p51" descr="Lever la main - Icônes mains et gestes gratuites">
            <a:extLst>
              <a:ext uri="{FF2B5EF4-FFF2-40B4-BE49-F238E27FC236}">
                <a16:creationId xmlns:a16="http://schemas.microsoft.com/office/drawing/2014/main" id="{D48ED5E7-7906-4CF8-891C-37A0E8B5ED30}"/>
              </a:ext>
            </a:extLst>
          </p:cNvPr>
          <p:cNvPicPr preferRelativeResize="0"/>
          <p:nvPr userDrawn="1"/>
        </p:nvPicPr>
        <p:blipFill rotWithShape="1">
          <a:blip r:embed="rId5">
            <a:alphaModFix/>
          </a:blip>
          <a:srcRect/>
          <a:stretch/>
        </p:blipFill>
        <p:spPr>
          <a:xfrm>
            <a:off x="10758368" y="1906767"/>
            <a:ext cx="540887" cy="426303"/>
          </a:xfrm>
          <a:prstGeom prst="rect">
            <a:avLst/>
          </a:prstGeom>
          <a:noFill/>
          <a:ln>
            <a:noFill/>
          </a:ln>
        </p:spPr>
      </p:pic>
      <p:sp>
        <p:nvSpPr>
          <p:cNvPr id="16" name="Google Shape;333;p53">
            <a:extLst>
              <a:ext uri="{FF2B5EF4-FFF2-40B4-BE49-F238E27FC236}">
                <a16:creationId xmlns:a16="http://schemas.microsoft.com/office/drawing/2014/main" id="{2A7145EB-4F17-9D05-6196-6B603D242623}"/>
              </a:ext>
            </a:extLst>
          </p:cNvPr>
          <p:cNvSpPr txBox="1"/>
          <p:nvPr userDrawn="1"/>
        </p:nvSpPr>
        <p:spPr>
          <a:xfrm>
            <a:off x="1743832" y="1225026"/>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17" name="Groupe 26">
            <a:extLst>
              <a:ext uri="{FF2B5EF4-FFF2-40B4-BE49-F238E27FC236}">
                <a16:creationId xmlns:a16="http://schemas.microsoft.com/office/drawing/2014/main" id="{E41A60FC-ABEF-0917-07A1-B29A542153C3}"/>
              </a:ext>
            </a:extLst>
          </p:cNvPr>
          <p:cNvGrpSpPr/>
          <p:nvPr userDrawn="1"/>
        </p:nvGrpSpPr>
        <p:grpSpPr>
          <a:xfrm>
            <a:off x="10667145" y="1130986"/>
            <a:ext cx="632111" cy="603600"/>
            <a:chOff x="779845" y="4335989"/>
            <a:chExt cx="442253" cy="575842"/>
          </a:xfrm>
        </p:grpSpPr>
        <p:pic>
          <p:nvPicPr>
            <p:cNvPr id="18" name="Google Shape;307;p51" descr="Une image contenant Dessin animé, clipart, Animation, illustration&#10;&#10;Description générée automatiquement">
              <a:extLst>
                <a:ext uri="{FF2B5EF4-FFF2-40B4-BE49-F238E27FC236}">
                  <a16:creationId xmlns:a16="http://schemas.microsoft.com/office/drawing/2014/main" id="{AC7FD005-A0E1-0B08-45AA-19CEDAF0B441}"/>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19" name="Rectangle 18">
              <a:extLst>
                <a:ext uri="{FF2B5EF4-FFF2-40B4-BE49-F238E27FC236}">
                  <a16:creationId xmlns:a16="http://schemas.microsoft.com/office/drawing/2014/main" id="{A0F12BD4-8DB8-F8E8-A89D-D69BED815DD8}"/>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20" name="Google Shape;295;p51">
            <a:extLst>
              <a:ext uri="{FF2B5EF4-FFF2-40B4-BE49-F238E27FC236}">
                <a16:creationId xmlns:a16="http://schemas.microsoft.com/office/drawing/2014/main" id="{C7EEA247-EA00-261D-657E-CE2D7DF9CE90}"/>
              </a:ext>
            </a:extLst>
          </p:cNvPr>
          <p:cNvSpPr txBox="1"/>
          <p:nvPr userDrawn="1"/>
        </p:nvSpPr>
        <p:spPr>
          <a:xfrm>
            <a:off x="1725696" y="3375633"/>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21" name="Groupe 37">
            <a:extLst>
              <a:ext uri="{FF2B5EF4-FFF2-40B4-BE49-F238E27FC236}">
                <a16:creationId xmlns:a16="http://schemas.microsoft.com/office/drawing/2014/main" id="{41B08850-F188-799D-ADB0-6A151EC62572}"/>
              </a:ext>
            </a:extLst>
          </p:cNvPr>
          <p:cNvGrpSpPr/>
          <p:nvPr userDrawn="1"/>
        </p:nvGrpSpPr>
        <p:grpSpPr>
          <a:xfrm>
            <a:off x="10719352" y="3274588"/>
            <a:ext cx="551667" cy="471961"/>
            <a:chOff x="10280460" y="4850932"/>
            <a:chExt cx="630930" cy="588164"/>
          </a:xfrm>
        </p:grpSpPr>
        <p:pic>
          <p:nvPicPr>
            <p:cNvPr id="22" name="Picture 7">
              <a:extLst>
                <a:ext uri="{FF2B5EF4-FFF2-40B4-BE49-F238E27FC236}">
                  <a16:creationId xmlns:a16="http://schemas.microsoft.com/office/drawing/2014/main" id="{BBCC7316-B2BC-EA59-94E2-B5C2116F7FEE}"/>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3" name="Picture 7">
              <a:extLst>
                <a:ext uri="{FF2B5EF4-FFF2-40B4-BE49-F238E27FC236}">
                  <a16:creationId xmlns:a16="http://schemas.microsoft.com/office/drawing/2014/main" id="{CA44A233-5D34-8A08-9BF5-2C14CC179032}"/>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24" name="Google Shape;291;p51">
            <a:extLst>
              <a:ext uri="{FF2B5EF4-FFF2-40B4-BE49-F238E27FC236}">
                <a16:creationId xmlns:a16="http://schemas.microsoft.com/office/drawing/2014/main" id="{7CA4700D-8D36-878B-5C35-2BCD9F9FB7C6}"/>
              </a:ext>
            </a:extLst>
          </p:cNvPr>
          <p:cNvSpPr/>
          <p:nvPr userDrawn="1"/>
        </p:nvSpPr>
        <p:spPr>
          <a:xfrm>
            <a:off x="3523676" y="16453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25" name="Google Shape;335;p53">
            <a:extLst>
              <a:ext uri="{FF2B5EF4-FFF2-40B4-BE49-F238E27FC236}">
                <a16:creationId xmlns:a16="http://schemas.microsoft.com/office/drawing/2014/main" id="{4AE40514-01D6-55A9-C42E-A5C09703F072}"/>
              </a:ext>
            </a:extLst>
          </p:cNvPr>
          <p:cNvSpPr txBox="1"/>
          <p:nvPr userDrawn="1"/>
        </p:nvSpPr>
        <p:spPr>
          <a:xfrm>
            <a:off x="1725694" y="5633312"/>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26" name="Picture 1">
            <a:extLst>
              <a:ext uri="{FF2B5EF4-FFF2-40B4-BE49-F238E27FC236}">
                <a16:creationId xmlns:a16="http://schemas.microsoft.com/office/drawing/2014/main" id="{0E2E317F-3DAF-0FBC-1D7B-AFD532F3DCA3}"/>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667145" y="5558363"/>
            <a:ext cx="648055" cy="648055"/>
          </a:xfrm>
          <a:prstGeom prst="rect">
            <a:avLst/>
          </a:prstGeom>
        </p:spPr>
      </p:pic>
    </p:spTree>
    <p:extLst>
      <p:ext uri="{BB962C8B-B14F-4D97-AF65-F5344CB8AC3E}">
        <p14:creationId xmlns:p14="http://schemas.microsoft.com/office/powerpoint/2010/main" val="21534433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Flash pratique">
    <p:bg>
      <p:bgPr>
        <a:solidFill>
          <a:srgbClr val="DCE6F2"/>
        </a:solidFill>
        <a:effectLst/>
      </p:bgPr>
    </p:bg>
    <p:spTree>
      <p:nvGrpSpPr>
        <p:cNvPr id="1" name=""/>
        <p:cNvGrpSpPr/>
        <p:nvPr/>
      </p:nvGrpSpPr>
      <p:grpSpPr>
        <a:xfrm>
          <a:off x="0" y="0"/>
          <a:ext cx="0" cy="0"/>
          <a:chOff x="0" y="0"/>
          <a:chExt cx="0" cy="0"/>
        </a:xfrm>
      </p:grpSpPr>
      <p:sp>
        <p:nvSpPr>
          <p:cNvPr id="8" name="Google Shape;853;p104">
            <a:extLst>
              <a:ext uri="{FF2B5EF4-FFF2-40B4-BE49-F238E27FC236}">
                <a16:creationId xmlns:a16="http://schemas.microsoft.com/office/drawing/2014/main" id="{793A847B-77FA-D1C6-BA78-E314898FC212}"/>
              </a:ext>
            </a:extLst>
          </p:cNvPr>
          <p:cNvSpPr/>
          <p:nvPr userDrawn="1"/>
        </p:nvSpPr>
        <p:spPr>
          <a:xfrm>
            <a:off x="1333383" y="352159"/>
            <a:ext cx="9932872" cy="494105"/>
          </a:xfrm>
          <a:prstGeom prst="rect">
            <a:avLst/>
          </a:prstGeom>
          <a:noFill/>
          <a:ln cap="flat">
            <a:noFill/>
            <a:prstDash val="solid"/>
          </a:ln>
        </p:spPr>
        <p:txBody>
          <a:bodyPr vert="horz" wrap="square" lIns="91427" tIns="45695" rIns="91427" bIns="45695" anchor="t" anchorCtr="0" compatLnSpc="1">
            <a:noAutofit/>
          </a:bodyPr>
          <a:lstStyle/>
          <a:p>
            <a:pPr algn="r" defTabSz="1219140" rtl="1">
              <a:defRPr sz="1800" b="0" i="0" u="none" strike="noStrike" kern="0" cap="none" spc="0" baseline="0">
                <a:solidFill>
                  <a:srgbClr val="000000"/>
                </a:solidFill>
                <a:uFillTx/>
              </a:defRPr>
            </a:pPr>
            <a:r>
              <a:rPr lang="ar-SA" sz="3200" b="1" kern="0" dirty="0">
                <a:solidFill>
                  <a:srgbClr val="44546A"/>
                </a:solidFill>
                <a:latin typeface="Calibri"/>
                <a:ea typeface="Calibri"/>
                <a:cs typeface="Calibri"/>
                <a:sym typeface="Arial"/>
              </a:rPr>
              <a:t>الممارسة البيداغوجية الفعالة لهذا الأسبوع:</a:t>
            </a:r>
            <a:endParaRPr lang="en-US" sz="2400" kern="0" dirty="0">
              <a:solidFill>
                <a:srgbClr val="44546A"/>
              </a:solidFill>
              <a:latin typeface="Arial"/>
              <a:cs typeface="Arial"/>
              <a:sym typeface="Arial"/>
            </a:endParaRPr>
          </a:p>
        </p:txBody>
      </p:sp>
      <p:pic>
        <p:nvPicPr>
          <p:cNvPr id="9" name="Picture 2" descr="Image générée">
            <a:extLst>
              <a:ext uri="{FF2B5EF4-FFF2-40B4-BE49-F238E27FC236}">
                <a16:creationId xmlns:a16="http://schemas.microsoft.com/office/drawing/2014/main" id="{0523422D-84FD-0F39-5F59-FB813004BAF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5799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tructure de la séance">
    <p:bg>
      <p:bgPr>
        <a:solidFill>
          <a:srgbClr val="DCE6F2"/>
        </a:solidFill>
        <a:effectLst/>
      </p:bgPr>
    </p:bg>
    <p:spTree>
      <p:nvGrpSpPr>
        <p:cNvPr id="1" name=""/>
        <p:cNvGrpSpPr/>
        <p:nvPr/>
      </p:nvGrpSpPr>
      <p:grpSpPr>
        <a:xfrm>
          <a:off x="0" y="0"/>
          <a:ext cx="0" cy="0"/>
          <a:chOff x="0" y="0"/>
          <a:chExt cx="0" cy="0"/>
        </a:xfrm>
      </p:grpSpPr>
      <p:sp>
        <p:nvSpPr>
          <p:cNvPr id="18" name="Google Shape;384;p11">
            <a:extLst>
              <a:ext uri="{FF2B5EF4-FFF2-40B4-BE49-F238E27FC236}">
                <a16:creationId xmlns:a16="http://schemas.microsoft.com/office/drawing/2014/main" id="{AFD8F6C0-97D2-A4DB-1D3D-00D7426CFAB0}"/>
              </a:ext>
            </a:extLst>
          </p:cNvPr>
          <p:cNvSpPr/>
          <p:nvPr userDrawn="1"/>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dirty="0">
                <a:solidFill>
                  <a:srgbClr val="44546A"/>
                </a:solidFill>
                <a:uFillTx/>
                <a:latin typeface="Calibri"/>
                <a:ea typeface="+mn-ea"/>
                <a:cs typeface="Arial"/>
                <a:sym typeface="Calibri"/>
              </a:rPr>
              <a:t>هيكلة الحصة</a:t>
            </a:r>
            <a:endParaRPr sz="3200" b="1" i="0" u="none" strike="noStrike" kern="1200" cap="none" spc="0" baseline="0" noProof="0" dirty="0">
              <a:solidFill>
                <a:srgbClr val="44546A"/>
              </a:solidFill>
              <a:uFillTx/>
              <a:latin typeface="Calibri"/>
              <a:ea typeface="+mn-ea"/>
              <a:cs typeface="Arial"/>
              <a:sym typeface="Calibri"/>
            </a:endParaRPr>
          </a:p>
        </p:txBody>
      </p:sp>
      <p:pic>
        <p:nvPicPr>
          <p:cNvPr id="19" name="Picture 2" descr="Image générée">
            <a:extLst>
              <a:ext uri="{FF2B5EF4-FFF2-40B4-BE49-F238E27FC236}">
                <a16:creationId xmlns:a16="http://schemas.microsoft.com/office/drawing/2014/main" id="{E6070E77-5D91-2F5E-4FCE-F3CEAB1C562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51;p28">
            <a:extLst>
              <a:ext uri="{FF2B5EF4-FFF2-40B4-BE49-F238E27FC236}">
                <a16:creationId xmlns:a16="http://schemas.microsoft.com/office/drawing/2014/main" id="{5E081C7A-23CB-F4B2-682A-3BB8946E08A7}"/>
              </a:ext>
            </a:extLst>
          </p:cNvPr>
          <p:cNvSpPr/>
          <p:nvPr/>
        </p:nvSpPr>
        <p:spPr>
          <a:xfrm>
            <a:off x="1357756" y="1413164"/>
            <a:ext cx="9407226" cy="4627418"/>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4" name="Google Shape;252;p28">
            <a:extLst>
              <a:ext uri="{FF2B5EF4-FFF2-40B4-BE49-F238E27FC236}">
                <a16:creationId xmlns:a16="http://schemas.microsoft.com/office/drawing/2014/main" id="{DEEF5A0D-BA11-7CD8-1FBB-32896D83156C}"/>
              </a:ext>
            </a:extLst>
          </p:cNvPr>
          <p:cNvSpPr/>
          <p:nvPr/>
        </p:nvSpPr>
        <p:spPr>
          <a:xfrm>
            <a:off x="1593283" y="1662544"/>
            <a:ext cx="8950037" cy="4172319"/>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5" name="Group 4">
            <a:extLst>
              <a:ext uri="{FF2B5EF4-FFF2-40B4-BE49-F238E27FC236}">
                <a16:creationId xmlns:a16="http://schemas.microsoft.com/office/drawing/2014/main" id="{5FF7D348-776F-4D7D-C310-0FFCF5BC9EBF}"/>
              </a:ext>
            </a:extLst>
          </p:cNvPr>
          <p:cNvGrpSpPr/>
          <p:nvPr userDrawn="1"/>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5EAB11A8-BD01-C376-CFE0-F58AFFA7281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8" name="Google Shape;278;p28">
              <a:extLst>
                <a:ext uri="{FF2B5EF4-FFF2-40B4-BE49-F238E27FC236}">
                  <a16:creationId xmlns:a16="http://schemas.microsoft.com/office/drawing/2014/main" id="{E20C289B-96E2-E6F5-C380-0978883F59AA}"/>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6" name="Google Shape;275;p28">
              <a:extLst>
                <a:ext uri="{FF2B5EF4-FFF2-40B4-BE49-F238E27FC236}">
                  <a16:creationId xmlns:a16="http://schemas.microsoft.com/office/drawing/2014/main" id="{2E44366A-CF59-DDBD-8F48-9E043EB2EB0B}"/>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1" name="Google Shape;276;p28">
            <a:extLst>
              <a:ext uri="{FF2B5EF4-FFF2-40B4-BE49-F238E27FC236}">
                <a16:creationId xmlns:a16="http://schemas.microsoft.com/office/drawing/2014/main" id="{FC4C7945-74AB-9B1B-E501-73EE18C73FB4}"/>
              </a:ext>
            </a:extLst>
          </p:cNvPr>
          <p:cNvSpPr/>
          <p:nvPr userDrawn="1"/>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3" name="Group 12">
            <a:extLst>
              <a:ext uri="{FF2B5EF4-FFF2-40B4-BE49-F238E27FC236}">
                <a16:creationId xmlns:a16="http://schemas.microsoft.com/office/drawing/2014/main" id="{B9CDD6BA-A89F-0F3A-CF4D-5CF74E7FB677}"/>
              </a:ext>
            </a:extLst>
          </p:cNvPr>
          <p:cNvGrpSpPr/>
          <p:nvPr userDrawn="1"/>
        </p:nvGrpSpPr>
        <p:grpSpPr>
          <a:xfrm>
            <a:off x="1727870" y="3567172"/>
            <a:ext cx="8585152" cy="548005"/>
            <a:chOff x="2156845" y="1060636"/>
            <a:chExt cx="5230662" cy="411004"/>
          </a:xfrm>
        </p:grpSpPr>
        <p:sp>
          <p:nvSpPr>
            <p:cNvPr id="15" name="Google Shape;276;p28">
              <a:extLst>
                <a:ext uri="{FF2B5EF4-FFF2-40B4-BE49-F238E27FC236}">
                  <a16:creationId xmlns:a16="http://schemas.microsoft.com/office/drawing/2014/main" id="{39088B4F-EF24-6B40-5FD7-CB8BA73357FD}"/>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6" name="Google Shape;278;p28">
              <a:extLst>
                <a:ext uri="{FF2B5EF4-FFF2-40B4-BE49-F238E27FC236}">
                  <a16:creationId xmlns:a16="http://schemas.microsoft.com/office/drawing/2014/main" id="{5079C899-8F81-59EC-C74F-ADB63754A339}"/>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4" name="Google Shape;275;p28">
              <a:extLst>
                <a:ext uri="{FF2B5EF4-FFF2-40B4-BE49-F238E27FC236}">
                  <a16:creationId xmlns:a16="http://schemas.microsoft.com/office/drawing/2014/main" id="{B8A3F35E-B041-93FC-B0C1-1195D0083869}"/>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a:extLst>
              <a:ext uri="{FF2B5EF4-FFF2-40B4-BE49-F238E27FC236}">
                <a16:creationId xmlns:a16="http://schemas.microsoft.com/office/drawing/2014/main" id="{3277A013-A45D-6F49-2975-E68695BEA8DA}"/>
              </a:ext>
            </a:extLst>
          </p:cNvPr>
          <p:cNvGrpSpPr/>
          <p:nvPr userDrawn="1"/>
        </p:nvGrpSpPr>
        <p:grpSpPr>
          <a:xfrm>
            <a:off x="1727870" y="5111865"/>
            <a:ext cx="8557644" cy="548008"/>
            <a:chOff x="2181743" y="1049983"/>
            <a:chExt cx="5221155" cy="411004"/>
          </a:xfrm>
        </p:grpSpPr>
        <p:sp>
          <p:nvSpPr>
            <p:cNvPr id="21" name="Google Shape;276;p28">
              <a:extLst>
                <a:ext uri="{FF2B5EF4-FFF2-40B4-BE49-F238E27FC236}">
                  <a16:creationId xmlns:a16="http://schemas.microsoft.com/office/drawing/2014/main" id="{2732F590-53C3-5C44-FED7-8EDE186D8362}"/>
                </a:ext>
              </a:extLst>
            </p:cNvPr>
            <p:cNvSpPr/>
            <p:nvPr/>
          </p:nvSpPr>
          <p:spPr>
            <a:xfrm>
              <a:off x="2181743" y="1049983"/>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5;p28">
              <a:extLst>
                <a:ext uri="{FF2B5EF4-FFF2-40B4-BE49-F238E27FC236}">
                  <a16:creationId xmlns:a16="http://schemas.microsoft.com/office/drawing/2014/main" id="{6F13239F-8DB9-944C-AA45-ACC764B18727}"/>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26" name="Text Placeholder 59">
            <a:extLst>
              <a:ext uri="{FF2B5EF4-FFF2-40B4-BE49-F238E27FC236}">
                <a16:creationId xmlns:a16="http://schemas.microsoft.com/office/drawing/2014/main" id="{2D6FDE8E-9615-9E05-F568-F1873FAF5A7B}"/>
              </a:ext>
            </a:extLst>
          </p:cNvPr>
          <p:cNvSpPr>
            <a:spLocks noGrp="1"/>
          </p:cNvSpPr>
          <p:nvPr userDrawn="1">
            <p:ph type="body" sz="quarter" idx="12" hasCustomPrompt="1"/>
          </p:nvPr>
        </p:nvSpPr>
        <p:spPr>
          <a:xfrm>
            <a:off x="2543375" y="1954844"/>
            <a:ext cx="1212286"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10دقائق</a:t>
            </a:r>
            <a:endParaRPr lang="fr-FR" dirty="0"/>
          </a:p>
        </p:txBody>
      </p:sp>
      <p:sp>
        <p:nvSpPr>
          <p:cNvPr id="28" name="Text Placeholder 59">
            <a:extLst>
              <a:ext uri="{FF2B5EF4-FFF2-40B4-BE49-F238E27FC236}">
                <a16:creationId xmlns:a16="http://schemas.microsoft.com/office/drawing/2014/main" id="{7DF02EAC-ED72-916A-5E5E-535B95FC9A73}"/>
              </a:ext>
            </a:extLst>
          </p:cNvPr>
          <p:cNvSpPr>
            <a:spLocks noGrp="1"/>
          </p:cNvSpPr>
          <p:nvPr userDrawn="1">
            <p:ph type="body" sz="quarter" idx="16" hasCustomPrompt="1"/>
          </p:nvPr>
        </p:nvSpPr>
        <p:spPr>
          <a:xfrm>
            <a:off x="4558155" y="2784394"/>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أكتسب</a:t>
            </a:r>
            <a:endParaRPr lang="en-US" sz="2400" b="1" kern="0" dirty="0">
              <a:solidFill>
                <a:srgbClr val="44546A"/>
              </a:solidFill>
              <a:latin typeface="Calibri"/>
              <a:ea typeface="Calibri"/>
              <a:cs typeface="Calibri"/>
            </a:endParaRPr>
          </a:p>
        </p:txBody>
      </p:sp>
      <p:sp>
        <p:nvSpPr>
          <p:cNvPr id="29" name="Text Placeholder 59">
            <a:extLst>
              <a:ext uri="{FF2B5EF4-FFF2-40B4-BE49-F238E27FC236}">
                <a16:creationId xmlns:a16="http://schemas.microsoft.com/office/drawing/2014/main" id="{BA6AAA0D-98B6-2DFF-58DA-236A8AF6E8B5}"/>
              </a:ext>
            </a:extLst>
          </p:cNvPr>
          <p:cNvSpPr>
            <a:spLocks noGrp="1"/>
          </p:cNvSpPr>
          <p:nvPr userDrawn="1">
            <p:ph type="body" sz="quarter" idx="17" hasCustomPrompt="1"/>
          </p:nvPr>
        </p:nvSpPr>
        <p:spPr>
          <a:xfrm>
            <a:off x="4558155" y="3621380"/>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أطبق</a:t>
            </a:r>
            <a:endParaRPr lang="en-US" sz="2400" b="1" kern="0" dirty="0">
              <a:solidFill>
                <a:srgbClr val="44546A"/>
              </a:solidFill>
              <a:latin typeface="Calibri"/>
              <a:ea typeface="Calibri"/>
              <a:cs typeface="Calibri"/>
            </a:endParaRPr>
          </a:p>
        </p:txBody>
      </p:sp>
      <p:grpSp>
        <p:nvGrpSpPr>
          <p:cNvPr id="30" name="Group 29">
            <a:extLst>
              <a:ext uri="{FF2B5EF4-FFF2-40B4-BE49-F238E27FC236}">
                <a16:creationId xmlns:a16="http://schemas.microsoft.com/office/drawing/2014/main" id="{3227E2F8-7B9A-C8C5-FB8D-B7CAC9C1D553}"/>
              </a:ext>
            </a:extLst>
          </p:cNvPr>
          <p:cNvGrpSpPr/>
          <p:nvPr userDrawn="1"/>
        </p:nvGrpSpPr>
        <p:grpSpPr>
          <a:xfrm>
            <a:off x="1755378" y="4326602"/>
            <a:ext cx="8557643" cy="548005"/>
            <a:chOff x="2156845" y="1060636"/>
            <a:chExt cx="5213902" cy="411004"/>
          </a:xfrm>
        </p:grpSpPr>
        <p:sp>
          <p:nvSpPr>
            <p:cNvPr id="31" name="Google Shape;276;p28">
              <a:extLst>
                <a:ext uri="{FF2B5EF4-FFF2-40B4-BE49-F238E27FC236}">
                  <a16:creationId xmlns:a16="http://schemas.microsoft.com/office/drawing/2014/main" id="{970264A8-0993-20B1-5DE5-BC3B2627C18A}"/>
                </a:ext>
              </a:extLst>
            </p:cNvPr>
            <p:cNvSpPr/>
            <p:nvPr/>
          </p:nvSpPr>
          <p:spPr>
            <a:xfrm>
              <a:off x="2156845" y="1060636"/>
              <a:ext cx="521390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2" name="Google Shape;278;p28">
              <a:extLst>
                <a:ext uri="{FF2B5EF4-FFF2-40B4-BE49-F238E27FC236}">
                  <a16:creationId xmlns:a16="http://schemas.microsoft.com/office/drawing/2014/main" id="{90CEF81E-03A1-5DF2-D0B6-765960F5E917}"/>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5;p28">
              <a:extLst>
                <a:ext uri="{FF2B5EF4-FFF2-40B4-BE49-F238E27FC236}">
                  <a16:creationId xmlns:a16="http://schemas.microsoft.com/office/drawing/2014/main" id="{C4680B85-21DD-B0B7-A6D5-3BB63A8A2827}"/>
                </a:ext>
              </a:extLst>
            </p:cNvPr>
            <p:cNvSpPr/>
            <p:nvPr/>
          </p:nvSpPr>
          <p:spPr>
            <a:xfrm>
              <a:off x="7022244" y="111347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34" name="Text Placeholder 59">
            <a:extLst>
              <a:ext uri="{FF2B5EF4-FFF2-40B4-BE49-F238E27FC236}">
                <a16:creationId xmlns:a16="http://schemas.microsoft.com/office/drawing/2014/main" id="{DA9A1411-16FC-452A-933A-88A8EF74C813}"/>
              </a:ext>
            </a:extLst>
          </p:cNvPr>
          <p:cNvSpPr>
            <a:spLocks noGrp="1"/>
          </p:cNvSpPr>
          <p:nvPr userDrawn="1">
            <p:ph type="body" sz="quarter" idx="18" hasCustomPrompt="1"/>
          </p:nvPr>
        </p:nvSpPr>
        <p:spPr>
          <a:xfrm>
            <a:off x="4558155" y="1963761"/>
            <a:ext cx="504433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a:t>
            </a:r>
            <a:endParaRPr lang="en-US" sz="2400" b="1" kern="0" dirty="0">
              <a:solidFill>
                <a:srgbClr val="44546A"/>
              </a:solidFill>
              <a:latin typeface="Calibri"/>
              <a:ea typeface="Calibri"/>
              <a:cs typeface="Calibri"/>
            </a:endParaRPr>
          </a:p>
        </p:txBody>
      </p:sp>
      <p:sp>
        <p:nvSpPr>
          <p:cNvPr id="35" name="Text Placeholder 59">
            <a:extLst>
              <a:ext uri="{FF2B5EF4-FFF2-40B4-BE49-F238E27FC236}">
                <a16:creationId xmlns:a16="http://schemas.microsoft.com/office/drawing/2014/main" id="{D8092B02-39EA-A14E-0961-C5614E8AC733}"/>
              </a:ext>
            </a:extLst>
          </p:cNvPr>
          <p:cNvSpPr>
            <a:spLocks noGrp="1"/>
          </p:cNvSpPr>
          <p:nvPr userDrawn="1">
            <p:ph type="body" sz="quarter" idx="19" hasCustomPrompt="1"/>
          </p:nvPr>
        </p:nvSpPr>
        <p:spPr>
          <a:xfrm>
            <a:off x="4558155" y="4367786"/>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أتحدث</a:t>
            </a:r>
            <a:endParaRPr lang="en-US" sz="2400" b="1" kern="0" dirty="0">
              <a:solidFill>
                <a:srgbClr val="44546A"/>
              </a:solidFill>
              <a:latin typeface="Calibri"/>
              <a:ea typeface="Calibri"/>
              <a:cs typeface="Calibri"/>
            </a:endParaRPr>
          </a:p>
        </p:txBody>
      </p:sp>
      <p:sp>
        <p:nvSpPr>
          <p:cNvPr id="36" name="Text Placeholder 59">
            <a:extLst>
              <a:ext uri="{FF2B5EF4-FFF2-40B4-BE49-F238E27FC236}">
                <a16:creationId xmlns:a16="http://schemas.microsoft.com/office/drawing/2014/main" id="{56B89A21-69EB-C235-2025-D389A096FA3B}"/>
              </a:ext>
            </a:extLst>
          </p:cNvPr>
          <p:cNvSpPr>
            <a:spLocks noGrp="1"/>
          </p:cNvSpPr>
          <p:nvPr userDrawn="1">
            <p:ph type="body" sz="quarter" idx="20" hasCustomPrompt="1"/>
          </p:nvPr>
        </p:nvSpPr>
        <p:spPr>
          <a:xfrm>
            <a:off x="2491895" y="2837871"/>
            <a:ext cx="1263765"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7" name="Text Placeholder 59">
            <a:extLst>
              <a:ext uri="{FF2B5EF4-FFF2-40B4-BE49-F238E27FC236}">
                <a16:creationId xmlns:a16="http://schemas.microsoft.com/office/drawing/2014/main" id="{9755BE96-F37E-B517-D812-A5D2070F5330}"/>
              </a:ext>
            </a:extLst>
          </p:cNvPr>
          <p:cNvSpPr>
            <a:spLocks noGrp="1"/>
          </p:cNvSpPr>
          <p:nvPr userDrawn="1">
            <p:ph type="body" sz="quarter" idx="21" hasCustomPrompt="1"/>
          </p:nvPr>
        </p:nvSpPr>
        <p:spPr>
          <a:xfrm>
            <a:off x="2543374" y="3621380"/>
            <a:ext cx="127874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 دقائق</a:t>
            </a:r>
            <a:endParaRPr lang="fr-FR" dirty="0"/>
          </a:p>
        </p:txBody>
      </p:sp>
      <p:sp>
        <p:nvSpPr>
          <p:cNvPr id="38" name="Text Placeholder 59">
            <a:extLst>
              <a:ext uri="{FF2B5EF4-FFF2-40B4-BE49-F238E27FC236}">
                <a16:creationId xmlns:a16="http://schemas.microsoft.com/office/drawing/2014/main" id="{7756A310-87F7-0967-7CF3-0B451144C52D}"/>
              </a:ext>
            </a:extLst>
          </p:cNvPr>
          <p:cNvSpPr>
            <a:spLocks noGrp="1"/>
          </p:cNvSpPr>
          <p:nvPr userDrawn="1">
            <p:ph type="body" sz="quarter" idx="22" hasCustomPrompt="1"/>
          </p:nvPr>
        </p:nvSpPr>
        <p:spPr>
          <a:xfrm>
            <a:off x="2475560" y="4411085"/>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9" name="Google Shape;278;p28">
            <a:extLst>
              <a:ext uri="{FF2B5EF4-FFF2-40B4-BE49-F238E27FC236}">
                <a16:creationId xmlns:a16="http://schemas.microsoft.com/office/drawing/2014/main" id="{FBAEACA9-5BDB-1466-4C0F-471AB446323F}"/>
              </a:ext>
            </a:extLst>
          </p:cNvPr>
          <p:cNvSpPr/>
          <p:nvPr userDrawn="1"/>
        </p:nvSpPr>
        <p:spPr>
          <a:xfrm>
            <a:off x="1750744" y="5096672"/>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5F64F81A-D235-FE6C-0DA2-E92551CE03F7}"/>
              </a:ext>
            </a:extLst>
          </p:cNvPr>
          <p:cNvSpPr>
            <a:spLocks noGrp="1"/>
          </p:cNvSpPr>
          <p:nvPr userDrawn="1">
            <p:ph type="body" sz="quarter" idx="23" hasCustomPrompt="1"/>
          </p:nvPr>
        </p:nvSpPr>
        <p:spPr>
          <a:xfrm>
            <a:off x="2475559" y="5155469"/>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5 دقائق</a:t>
            </a:r>
            <a:endParaRPr lang="fr-FR" dirty="0"/>
          </a:p>
        </p:txBody>
      </p:sp>
      <p:sp>
        <p:nvSpPr>
          <p:cNvPr id="41" name="Text Placeholder 59">
            <a:extLst>
              <a:ext uri="{FF2B5EF4-FFF2-40B4-BE49-F238E27FC236}">
                <a16:creationId xmlns:a16="http://schemas.microsoft.com/office/drawing/2014/main" id="{2EDA4A82-BFC0-7B00-AAE6-B2DEC56D741F}"/>
              </a:ext>
            </a:extLst>
          </p:cNvPr>
          <p:cNvSpPr>
            <a:spLocks noGrp="1"/>
          </p:cNvSpPr>
          <p:nvPr userDrawn="1">
            <p:ph type="body" sz="quarter" idx="24" hasCustomPrompt="1"/>
          </p:nvPr>
        </p:nvSpPr>
        <p:spPr>
          <a:xfrm>
            <a:off x="4528561" y="5160644"/>
            <a:ext cx="5091127"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اختتام الحصة</a:t>
            </a:r>
            <a:endParaRPr lang="en-US" sz="2400" b="1" kern="0" dirty="0">
              <a:solidFill>
                <a:srgbClr val="44546A"/>
              </a:solidFill>
              <a:latin typeface="Calibri"/>
              <a:ea typeface="Calibri"/>
              <a:cs typeface="Calibri"/>
            </a:endParaRPr>
          </a:p>
        </p:txBody>
      </p:sp>
      <p:sp>
        <p:nvSpPr>
          <p:cNvPr id="10" name="Google Shape;275;p28">
            <a:extLst>
              <a:ext uri="{FF2B5EF4-FFF2-40B4-BE49-F238E27FC236}">
                <a16:creationId xmlns:a16="http://schemas.microsoft.com/office/drawing/2014/main" id="{CD567A08-3591-2022-126A-FADCBCD31CDA}"/>
              </a:ext>
            </a:extLst>
          </p:cNvPr>
          <p:cNvSpPr/>
          <p:nvPr userDrawn="1"/>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2" name="Google Shape;278;p28">
            <a:extLst>
              <a:ext uri="{FF2B5EF4-FFF2-40B4-BE49-F238E27FC236}">
                <a16:creationId xmlns:a16="http://schemas.microsoft.com/office/drawing/2014/main" id="{81D15028-9129-B4B3-0EBD-E24485A51857}"/>
              </a:ext>
            </a:extLst>
          </p:cNvPr>
          <p:cNvSpPr/>
          <p:nvPr userDrawn="1"/>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Tree>
    <p:extLst>
      <p:ext uri="{BB962C8B-B14F-4D97-AF65-F5344CB8AC3E}">
        <p14:creationId xmlns:p14="http://schemas.microsoft.com/office/powerpoint/2010/main" val="400063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88" r:id="rId19"/>
    <p:sldLayoutId id="2147483689" r:id="rId20"/>
    <p:sldLayoutId id="2147483690" r:id="rId21"/>
    <p:sldLayoutId id="2147483691" r:id="rId22"/>
    <p:sldLayoutId id="2147483699" r:id="rId23"/>
    <p:sldLayoutId id="2147483700" r:id="rId24"/>
    <p:sldLayoutId id="2147483701" r:id="rId25"/>
    <p:sldLayoutId id="2147483702" r:id="rId26"/>
    <p:sldLayoutId id="2147483703"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92" r:id="rId13"/>
    <p:sldLayoutId id="2147483693" r:id="rId14"/>
    <p:sldLayoutId id="2147483697" r:id="rId15"/>
    <p:sldLayoutId id="214748369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9.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4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 Id="rId9" Type="http://schemas.openxmlformats.org/officeDocument/2006/relationships/hyperlink" Target="https://drive.google.com/drive/folders/15A4aThGXboZ7RlTminYue4etFTXwyFRM?usp=drive_lin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3.gif"/><Relationship Id="rId1" Type="http://schemas.openxmlformats.org/officeDocument/2006/relationships/slideLayout" Target="../slideLayouts/slideLayout14.xml"/><Relationship Id="rId5" Type="http://schemas.openxmlformats.org/officeDocument/2006/relationships/image" Target="../media/image19.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3.gif"/><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3.gif"/><Relationship Id="rId1" Type="http://schemas.openxmlformats.org/officeDocument/2006/relationships/slideLayout" Target="../slideLayouts/slideLayout14.xml"/><Relationship Id="rId4" Type="http://schemas.microsoft.com/office/2007/relationships/hdphoto" Target="../media/hdphoto6.wdp"/></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0.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7.wdp"/><Relationship Id="rId5" Type="http://schemas.openxmlformats.org/officeDocument/2006/relationships/image" Target="../media/image59.png"/><Relationship Id="rId4" Type="http://schemas.openxmlformats.org/officeDocument/2006/relationships/image" Target="../media/image23.png"/></Relationships>
</file>

<file path=ppt/slides/_rels/slide56.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64.png"/><Relationship Id="rId11" Type="http://schemas.openxmlformats.org/officeDocument/2006/relationships/image" Target="../media/image67.png"/><Relationship Id="rId5" Type="http://schemas.openxmlformats.org/officeDocument/2006/relationships/image" Target="../media/image63.png"/><Relationship Id="rId10" Type="http://schemas.microsoft.com/office/2007/relationships/hdphoto" Target="../media/hdphoto9.wdp"/><Relationship Id="rId4" Type="http://schemas.openxmlformats.org/officeDocument/2006/relationships/image" Target="../media/image62.png"/><Relationship Id="rId9" Type="http://schemas.openxmlformats.org/officeDocument/2006/relationships/image" Target="../media/image66.png"/></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3.gif"/><Relationship Id="rId1" Type="http://schemas.openxmlformats.org/officeDocument/2006/relationships/slideLayout" Target="../slideLayouts/slideLayout14.xml"/><Relationship Id="rId4" Type="http://schemas.microsoft.com/office/2007/relationships/hdphoto" Target="../media/hdphoto10.wdp"/></Relationships>
</file>

<file path=ppt/slides/_rels/slide5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824283" y="3556219"/>
            <a:ext cx="1474396" cy="369332"/>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الثانية</a:t>
            </a:r>
            <a:endParaRPr kumimoji="0" lang="ar-MA"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مهن المستقبل</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الأول</a:t>
            </a: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928036" y="5322269"/>
            <a:ext cx="4727890" cy="333168"/>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التحدث</a:t>
            </a:r>
            <a:r>
              <a:rPr kumimoji="0" lang="ar-MA" b="1" i="0" u="none" strike="noStrike" kern="0" cap="none" spc="0" normalizeH="0" baseline="0" noProof="0" dirty="0">
                <a:ln>
                  <a:noFill/>
                </a:ln>
                <a:solidFill>
                  <a:prstClr val="white"/>
                </a:solidFill>
                <a:effectLst/>
                <a:uLnTx/>
                <a:uFillTx/>
                <a:latin typeface="Arial"/>
                <a:ea typeface="+mn-ea"/>
                <a:cs typeface="Arial"/>
                <a:sym typeface="Calibri"/>
              </a:rPr>
              <a:t> </a:t>
            </a:r>
            <a:r>
              <a:rPr kumimoji="0" lang="fr-FR" b="1" i="0" u="none" strike="noStrike" kern="0" cap="none" spc="0" normalizeH="0" baseline="0" noProof="0" dirty="0">
                <a:ln>
                  <a:noFill/>
                </a:ln>
                <a:solidFill>
                  <a:prstClr val="white"/>
                </a:solidFill>
                <a:effectLst/>
                <a:uLnTx/>
                <a:uFillTx/>
                <a:latin typeface="Arial"/>
                <a:ea typeface="+mn-ea"/>
                <a:cs typeface="Arial"/>
                <a:sym typeface="Calibri"/>
              </a:rPr>
              <a:t>)</a:t>
            </a:r>
            <a:r>
              <a:rPr kumimoji="0" lang="ar-MA" sz="20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أختار وظيفة/ مهنة وأعبر عن إعجابي بها</a:t>
            </a:r>
            <a:r>
              <a:rPr kumimoji="0" lang="fr-FR" sz="20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a:t>
            </a:r>
            <a:endParaRPr kumimoji="0" lang="ar-MA"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4" name="Google Shape;223;p26">
            <a:extLst>
              <a:ext uri="{FF2B5EF4-FFF2-40B4-BE49-F238E27FC236}">
                <a16:creationId xmlns:a16="http://schemas.microsoft.com/office/drawing/2014/main" id="{87CB0E96-3583-327D-9974-24EF615C541C}"/>
              </a:ext>
            </a:extLst>
          </p:cNvPr>
          <p:cNvSpPr/>
          <p:nvPr/>
        </p:nvSpPr>
        <p:spPr>
          <a:xfrm>
            <a:off x="10526556" y="2005909"/>
            <a:ext cx="1413203"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المرحلة</a:t>
            </a: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
        <p:nvSpPr>
          <p:cNvPr id="25" name="Google Shape;223;p26">
            <a:extLst>
              <a:ext uri="{FF2B5EF4-FFF2-40B4-BE49-F238E27FC236}">
                <a16:creationId xmlns:a16="http://schemas.microsoft.com/office/drawing/2014/main" id="{CDBF03F6-5B9D-3B6E-A49C-7CB1E394EEB0}"/>
              </a:ext>
            </a:extLst>
          </p:cNvPr>
          <p:cNvSpPr/>
          <p:nvPr/>
        </p:nvSpPr>
        <p:spPr>
          <a:xfrm>
            <a:off x="10212502" y="1987855"/>
            <a:ext cx="508535"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5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3874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473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2635105"/>
            <a:chOff x="4299350" y="1553369"/>
            <a:chExt cx="6448599" cy="2635105"/>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r>
                <a:rPr lang="ar-MA" sz="2400" dirty="0">
                  <a:solidFill>
                    <a:prstClr val="black"/>
                  </a:solidFill>
                  <a:latin typeface="Calibri" panose="020F0502020204030204" pitchFamily="34" charset="0"/>
                  <a:cs typeface="Calibri" panose="020F0502020204030204" pitchFamily="34" charset="0"/>
                </a:rPr>
                <a:t>أستمع بتركيز وأفهم: هل أنتم جاهزون للمستقبل؟</a:t>
              </a:r>
              <a:endParaRPr lang="fr-FR" sz="24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الحصة 3</a:t>
              </a:r>
              <a:endParaRPr lang="fr-FR" sz="20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defTabSz="1219170" rtl="1">
                <a:buClr>
                  <a:srgbClr val="000000"/>
                </a:buClr>
                <a:buSzPts val="1200"/>
                <a:defRPr sz="1800" b="0" i="0" u="none" strike="noStrike" kern="0" cap="none" spc="0" baseline="0">
                  <a:solidFill>
                    <a:srgbClr val="000000"/>
                  </a:solidFill>
                  <a:uFillTx/>
                </a:defRPr>
              </a:pPr>
              <a:r>
                <a:rPr lang="ar-MA" sz="2000" b="1" dirty="0">
                  <a:solidFill>
                    <a:prstClr val="black"/>
                  </a:solidFill>
                  <a:latin typeface="Calibri" panose="020F0502020204030204" pitchFamily="34" charset="0"/>
                  <a:cs typeface="Calibri" panose="020F0502020204030204" pitchFamily="34" charset="0"/>
                </a:rPr>
                <a:t>أتحدث: </a:t>
              </a:r>
              <a:r>
                <a:rPr lang="ar-MA" sz="2000" b="1" kern="0" dirty="0">
                  <a:solidFill>
                    <a:prstClr val="black"/>
                  </a:solidFill>
                  <a:latin typeface="Calibri" panose="020F0502020204030204" pitchFamily="34" charset="0"/>
                  <a:cs typeface="Calibri" panose="020F0502020204030204" pitchFamily="34" charset="0"/>
                </a:rPr>
                <a:t>أختار وظيفة/ مهنة وأعبر عن إعجابي بها</a:t>
              </a:r>
              <a:endParaRPr lang="fr-FR" sz="2000" b="1" kern="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a:t>
              </a:r>
              <a:r>
                <a:rPr lang="ar-MA" sz="2400" dirty="0">
                  <a:solidFill>
                    <a:prstClr val="black"/>
                  </a:solidFill>
                  <a:latin typeface="Calibri" panose="020F0502020204030204" pitchFamily="34" charset="0"/>
                  <a:cs typeface="Calibri" panose="020F0502020204030204" pitchFamily="34" charset="0"/>
                </a:rPr>
                <a:t>لحصة </a:t>
              </a:r>
              <a:r>
                <a:rPr lang="ar-MA" sz="2000" dirty="0">
                  <a:solidFill>
                    <a:prstClr val="black"/>
                  </a:solidFill>
                  <a:latin typeface="Calibri" panose="020F0502020204030204" pitchFamily="34" charset="0"/>
                  <a:cs typeface="Calibri" panose="020F0502020204030204" pitchFamily="34" charset="0"/>
                </a:rPr>
                <a:t>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buClr>
                  <a:srgbClr val="000000"/>
                </a:buClr>
                <a:buSzPts val="1200"/>
              </a:pPr>
              <a:r>
                <a:rPr lang="ar-MA" sz="2000" dirty="0">
                  <a:solidFill>
                    <a:prstClr val="black"/>
                  </a:solidFill>
                  <a:latin typeface="Calibri" panose="020F0502020204030204" pitchFamily="34" charset="0"/>
                  <a:cs typeface="Calibri" panose="020F0502020204030204" pitchFamily="34" charset="0"/>
                </a:rPr>
                <a:t>الظواهر اللغوية : أسلوب المقابلة</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19" name="Rectangle: Rounded Corners 11">
            <a:extLst>
              <a:ext uri="{FF2B5EF4-FFF2-40B4-BE49-F238E27FC236}">
                <a16:creationId xmlns:a16="http://schemas.microsoft.com/office/drawing/2014/main" id="{2AE05BE9-EC17-A566-B7AB-9AB73C6836E9}"/>
              </a:ext>
            </a:extLst>
          </p:cNvPr>
          <p:cNvSpPr/>
          <p:nvPr/>
        </p:nvSpPr>
        <p:spPr>
          <a:xfrm>
            <a:off x="6031686" y="3914495"/>
            <a:ext cx="6177458" cy="893840"/>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8 - 3">
            <a:extLst>
              <a:ext uri="{FF2B5EF4-FFF2-40B4-BE49-F238E27FC236}">
                <a16:creationId xmlns:a16="http://schemas.microsoft.com/office/drawing/2014/main" id="{448CB6AE-E7B2-AB27-5701-0CCFEE798F60}"/>
              </a:ext>
            </a:extLst>
          </p:cNvPr>
          <p:cNvSpPr/>
          <p:nvPr/>
        </p:nvSpPr>
        <p:spPr>
          <a:xfrm>
            <a:off x="6130654" y="497001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spcBef>
                <a:spcPts val="600"/>
              </a:spcBef>
              <a:spcAft>
                <a:spcPts val="600"/>
              </a:spcAft>
              <a:buClr>
                <a:srgbClr val="000000"/>
              </a:buClr>
              <a:buSzPts val="1200"/>
              <a:defRPr sz="1800" b="0" i="0" u="none" strike="noStrike" kern="0" cap="none" spc="0" baseline="0">
                <a:solidFill>
                  <a:srgbClr val="000000"/>
                </a:solidFill>
                <a:uFillTx/>
              </a:defRPr>
            </a:pPr>
            <a:r>
              <a:rPr lang="ar-MA" sz="2000" kern="0" dirty="0">
                <a:solidFill>
                  <a:prstClr val="black"/>
                </a:solidFill>
                <a:latin typeface="Calibri" panose="020F0502020204030204" pitchFamily="34" charset="0"/>
                <a:cs typeface="Calibri" panose="020F0502020204030204" pitchFamily="34" charset="0"/>
              </a:rPr>
              <a:t>الطلاقة والفهم: </a:t>
            </a:r>
            <a:r>
              <a:rPr lang="ar-MA" sz="2000" dirty="0">
                <a:solidFill>
                  <a:prstClr val="black"/>
                </a:solidFill>
                <a:latin typeface="Calibri" panose="020F0502020204030204" pitchFamily="34" charset="0"/>
                <a:cs typeface="Calibri" panose="020F0502020204030204" pitchFamily="34" charset="0"/>
              </a:rPr>
              <a:t>الآفاق المستقبلية لسوق العمل</a:t>
            </a:r>
            <a:endParaRPr lang="fr-FR" sz="2000" kern="0" dirty="0">
              <a:solidFill>
                <a:prstClr val="black"/>
              </a:solidFill>
              <a:latin typeface="Calibri" panose="020F0502020204030204" pitchFamily="34" charset="0"/>
              <a:cs typeface="Calibri" panose="020F0502020204030204" pitchFamily="34" charset="0"/>
            </a:endParaRPr>
          </a:p>
        </p:txBody>
      </p:sp>
      <p:sp>
        <p:nvSpPr>
          <p:cNvPr id="15" name="Rectangle : coins arrondis 18 - 3">
            <a:extLst>
              <a:ext uri="{FF2B5EF4-FFF2-40B4-BE49-F238E27FC236}">
                <a16:creationId xmlns:a16="http://schemas.microsoft.com/office/drawing/2014/main" id="{B852B9DD-0A82-40E4-5FC4-3AFBA1AC1788}"/>
              </a:ext>
            </a:extLst>
          </p:cNvPr>
          <p:cNvSpPr/>
          <p:nvPr/>
        </p:nvSpPr>
        <p:spPr>
          <a:xfrm>
            <a:off x="10356163" y="496957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4</a:t>
            </a:r>
            <a:endParaRPr lang="fr-FR" sz="20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3897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à coins arrondis 2">
            <a:extLst>
              <a:ext uri="{FF2B5EF4-FFF2-40B4-BE49-F238E27FC236}">
                <a16:creationId xmlns:a16="http://schemas.microsoft.com/office/drawing/2014/main" id="{D3B82E06-7258-8B8C-D5B7-32CFEC1CA1DE}"/>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2133" b="1" kern="0" dirty="0">
                <a:solidFill>
                  <a:srgbClr val="FFFFFF"/>
                </a:solidFill>
                <a:latin typeface="Calibri" panose="020F0502020204030204" pitchFamily="34" charset="0"/>
                <a:cs typeface="Calibri" panose="020F0502020204030204" pitchFamily="34" charset="0"/>
                <a:sym typeface="Arial"/>
              </a:rPr>
              <a:t>تقديم تغذية راجعة للتلاميذ</a:t>
            </a:r>
            <a:endParaRPr lang="fr-FR" sz="2133" b="1" kern="0" dirty="0">
              <a:solidFill>
                <a:srgbClr val="FFFFFF"/>
              </a:solidFill>
              <a:latin typeface="Calibri" panose="020F0502020204030204" pitchFamily="34" charset="0"/>
              <a:cs typeface="Calibri" panose="020F0502020204030204" pitchFamily="34" charset="0"/>
              <a:sym typeface="Arial"/>
            </a:endParaRPr>
          </a:p>
        </p:txBody>
      </p:sp>
      <p:sp>
        <p:nvSpPr>
          <p:cNvPr id="7" name="Rectangle à coins arrondis 13">
            <a:extLst>
              <a:ext uri="{FF2B5EF4-FFF2-40B4-BE49-F238E27FC236}">
                <a16:creationId xmlns:a16="http://schemas.microsoft.com/office/drawing/2014/main" id="{4FC1ED9F-7D98-CB19-149C-4EE1DEF3B38A}"/>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الممارسات التي ينبغي تجنبها</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pic>
        <p:nvPicPr>
          <p:cNvPr id="8" name="Image 18">
            <a:extLst>
              <a:ext uri="{FF2B5EF4-FFF2-40B4-BE49-F238E27FC236}">
                <a16:creationId xmlns:a16="http://schemas.microsoft.com/office/drawing/2014/main" id="{43E1AD4F-653E-22BA-11A0-A8217EE2D767}"/>
              </a:ext>
            </a:extLst>
          </p:cNvPr>
          <p:cNvPicPr>
            <a:picLocks noChangeAspect="1"/>
          </p:cNvPicPr>
          <p:nvPr/>
        </p:nvPicPr>
        <p:blipFill>
          <a:blip r:embed="rId2"/>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526CE23D-1277-034B-AA40-3A758268D59E}"/>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الممارسات الفعالة</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sp>
        <p:nvSpPr>
          <p:cNvPr id="10" name="Rectangle à coins arrondis 23">
            <a:extLst>
              <a:ext uri="{FF2B5EF4-FFF2-40B4-BE49-F238E27FC236}">
                <a16:creationId xmlns:a16="http://schemas.microsoft.com/office/drawing/2014/main" id="{34C8322B-BC36-20B2-6214-14D298F23DE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لماذا تع</a:t>
            </a:r>
            <a:r>
              <a:rPr lang="ar-MA" sz="1600" b="1" kern="0" dirty="0">
                <a:solidFill>
                  <a:srgbClr val="0F9ED5">
                    <a:lumMod val="50000"/>
                  </a:srgbClr>
                </a:solidFill>
                <a:latin typeface="Calibri" panose="020F0502020204030204" pitchFamily="34" charset="0"/>
                <a:cs typeface="Calibri" panose="020F0502020204030204" pitchFamily="34" charset="0"/>
                <a:sym typeface="Arial"/>
              </a:rPr>
              <a:t>دّ </a:t>
            </a: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التغذية الراجعة مهمة؟</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sp>
        <p:nvSpPr>
          <p:cNvPr id="13" name="ZoneTexte 25">
            <a:extLst>
              <a:ext uri="{FF2B5EF4-FFF2-40B4-BE49-F238E27FC236}">
                <a16:creationId xmlns:a16="http://schemas.microsoft.com/office/drawing/2014/main" id="{1F45F9BC-237D-D518-BB49-DACB7F649CAE}"/>
              </a:ext>
            </a:extLst>
          </p:cNvPr>
          <p:cNvSpPr txBox="1"/>
          <p:nvPr/>
        </p:nvSpPr>
        <p:spPr>
          <a:xfrm>
            <a:off x="7836747" y="3115733"/>
            <a:ext cx="3759200" cy="2644250"/>
          </a:xfrm>
          <a:prstGeom prst="rect">
            <a:avLst/>
          </a:prstGeom>
          <a:noFill/>
        </p:spPr>
        <p:txBody>
          <a:bodyPr wrap="square" rtlCol="0">
            <a:spAutoFit/>
          </a:bodyPr>
          <a:lstStyle/>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يجب ألا تكون التغذية الراجعة حكماً على</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التلميذ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ولا على قدراته</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تعتبر التغذية الراجعة فرصة للتعلم بالنسبة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للتلاميذ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من خلال استثمار الأخطاء أو الإجابات الصحيحة</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تتيح التغذية الراجعة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للتلاميذ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الوعي بمعايير النجاح في مهمة ما</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تشجع التغذية الراجعة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التلاميذ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على تحديد الأخطاء التي يجب تجنب تكرارها، أو الممارسات الجيدة التي ينبغي تعزيزها</a:t>
            </a:r>
            <a:endParaRPr lang="fr-FR" sz="14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7" name="Graphic 26" descr="Handshake with solid fill">
            <a:extLst>
              <a:ext uri="{FF2B5EF4-FFF2-40B4-BE49-F238E27FC236}">
                <a16:creationId xmlns:a16="http://schemas.microsoft.com/office/drawing/2014/main" id="{36F7F759-5F7D-3AF8-0256-90100C505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1083" y="2031915"/>
            <a:ext cx="549076" cy="549076"/>
          </a:xfrm>
          <a:prstGeom prst="rect">
            <a:avLst/>
          </a:prstGeom>
        </p:spPr>
      </p:pic>
      <p:pic>
        <p:nvPicPr>
          <p:cNvPr id="28" name="Graphic 27" descr="No sign with solid fill">
            <a:extLst>
              <a:ext uri="{FF2B5EF4-FFF2-40B4-BE49-F238E27FC236}">
                <a16:creationId xmlns:a16="http://schemas.microsoft.com/office/drawing/2014/main" id="{C3317041-3DF4-3FAC-EB34-3DDB155866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90965" y="2046004"/>
            <a:ext cx="500918" cy="500918"/>
          </a:xfrm>
          <a:prstGeom prst="rect">
            <a:avLst/>
          </a:prstGeom>
        </p:spPr>
      </p:pic>
      <p:pic>
        <p:nvPicPr>
          <p:cNvPr id="4"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87260" y="2056253"/>
            <a:ext cx="500400" cy="500400"/>
          </a:xfrm>
          <a:prstGeom prst="rect">
            <a:avLst/>
          </a:prstGeom>
        </p:spPr>
      </p:pic>
      <p:sp>
        <p:nvSpPr>
          <p:cNvPr id="15" name="TextBox 14">
            <a:extLst>
              <a:ext uri="{FF2B5EF4-FFF2-40B4-BE49-F238E27FC236}">
                <a16:creationId xmlns:a16="http://schemas.microsoft.com/office/drawing/2014/main" id="{5115DA65-9931-2FF3-02F1-9D976E43704E}"/>
              </a:ext>
            </a:extLst>
          </p:cNvPr>
          <p:cNvSpPr txBox="1"/>
          <p:nvPr/>
        </p:nvSpPr>
        <p:spPr>
          <a:xfrm>
            <a:off x="3627798" y="3115733"/>
            <a:ext cx="3759200" cy="3013582"/>
          </a:xfrm>
          <a:prstGeom prst="rect">
            <a:avLst/>
          </a:prstGeom>
          <a:noFill/>
        </p:spPr>
        <p:txBody>
          <a:bodyPr wrap="square">
            <a:spAutoFit/>
          </a:bodyPr>
          <a:lstStyle/>
          <a:p>
            <a:pPr marL="0" marR="0" lvl="0" indent="0" algn="r" defTabSz="914400" rtl="1" eaLnBrk="0" fontAlgn="base" latinLnBrk="0" hangingPunct="0">
              <a:lnSpc>
                <a:spcPct val="150000"/>
              </a:lnSpc>
              <a:spcBef>
                <a:spcPct val="0"/>
              </a:spcBef>
              <a:spcAft>
                <a:spcPct val="0"/>
              </a:spcAft>
              <a:buClrTx/>
              <a:buSzTx/>
              <a:buFontTx/>
              <a:buChar char="•"/>
              <a:tabLst/>
            </a:pPr>
            <a:r>
              <a:rPr kumimoji="0" lang="ar-M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م</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طالبة التلاميذ بتبرير إجاباتهم والتعبير شفهياً عن مسار تفكيرهم (تعليل إجاباتهم)</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فورية للتلاميذ كلما سنحت الفرصة لذلك (عدم التغاضي عن الأخطاء أو تمريرها)</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محددة، ومفصلة، وموضوعية للتلاميذ</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285750" indent="-285750" algn="r" rtl="1" eaLnBrk="0" fontAlgn="base" hangingPunct="0">
              <a:lnSpc>
                <a:spcPct val="150000"/>
              </a:lnSpc>
              <a:spcBef>
                <a:spcPct val="0"/>
              </a:spcBef>
              <a:spcAft>
                <a:spcPct val="0"/>
              </a:spcAft>
              <a:buFont typeface="Courier New" panose="02070309020205020404" pitchFamily="49" charset="0"/>
              <a:buChar char="o"/>
            </a:pP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لهذا السبب تعتبر هذه إجابة جيدة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«هذا ما قمت به بشكل جيد</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lang="fr-FR" altLang="fr-FR" sz="1400" dirty="0">
                <a:latin typeface="Calibri" panose="020F0502020204030204" pitchFamily="34" charset="0"/>
                <a:ea typeface="Calibri" panose="020F0502020204030204" pitchFamily="34" charset="0"/>
                <a:cs typeface="Calibri" panose="020F0502020204030204" pitchFamily="34" charset="0"/>
              </a:rPr>
              <a:t>«</a:t>
            </a:r>
            <a:endPar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lvl="0" indent="-285750" algn="r" rtl="1" eaLnBrk="0" fontAlgn="base" hangingPunct="0">
              <a:lnSpc>
                <a:spcPct val="150000"/>
              </a:lnSpc>
              <a:spcBef>
                <a:spcPct val="0"/>
              </a:spcBef>
              <a:spcAft>
                <a:spcPct val="0"/>
              </a:spcAft>
              <a:buFont typeface="Courier New" panose="02070309020205020404" pitchFamily="49" charset="0"/>
              <a:buChar char="o"/>
            </a:pP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لهذا السبب تعتبر هذه إجابة غير مكتملة. وهذا هو الخطأ</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p:txBody>
      </p:sp>
      <p:sp>
        <p:nvSpPr>
          <p:cNvPr id="26" name="Rectangle 25">
            <a:extLst>
              <a:ext uri="{FF2B5EF4-FFF2-40B4-BE49-F238E27FC236}">
                <a16:creationId xmlns:a16="http://schemas.microsoft.com/office/drawing/2014/main" id="{9B477D00-DC0E-BA4B-9897-56676B3D74C3}"/>
              </a:ext>
            </a:extLst>
          </p:cNvPr>
          <p:cNvSpPr/>
          <p:nvPr/>
        </p:nvSpPr>
        <p:spPr>
          <a:xfrm>
            <a:off x="0" y="6150185"/>
            <a:ext cx="12192000"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algn="r" defTabSz="1219170" rtl="1">
              <a:buClr>
                <a:srgbClr val="000000"/>
              </a:buClr>
              <a:buFont typeface="Arial" panose="020B0604020202020204" pitchFamily="34" charset="0"/>
              <a:buChar char="•"/>
            </a:pPr>
            <a:r>
              <a:rPr lang="ar-MA" sz="1600" kern="0" dirty="0">
                <a:solidFill>
                  <a:srgbClr val="000000"/>
                </a:solidFill>
                <a:latin typeface="Calibri" panose="020F0502020204030204" pitchFamily="34" charset="0"/>
                <a:cs typeface="Calibri" panose="020F0502020204030204" pitchFamily="34" charset="0"/>
                <a:sym typeface="Arial"/>
              </a:rPr>
              <a:t>للمزيد من المعلومات، يرجى زيارة الرابط التالي: "</a:t>
            </a:r>
            <a:r>
              <a:rPr lang="ar-MA" sz="1600" kern="0" dirty="0">
                <a:solidFill>
                  <a:srgbClr val="000000"/>
                </a:solidFill>
                <a:latin typeface="Calibri" panose="020F0502020204030204" pitchFamily="34" charset="0"/>
                <a:cs typeface="Calibri" panose="020F0502020204030204" pitchFamily="34" charset="0"/>
                <a:sym typeface="Arial"/>
                <a:hlinkClick r:id="rId9"/>
              </a:rPr>
              <a:t>رابط درايف</a:t>
            </a:r>
            <a:r>
              <a:rPr lang="ar-MA" sz="1600" kern="0" dirty="0">
                <a:solidFill>
                  <a:srgbClr val="000000"/>
                </a:solidFill>
                <a:latin typeface="Calibri" panose="020F0502020204030204" pitchFamily="34" charset="0"/>
                <a:cs typeface="Calibri" panose="020F0502020204030204" pitchFamily="34" charset="0"/>
                <a:sym typeface="Arial"/>
              </a:rPr>
              <a:t>" </a:t>
            </a:r>
            <a:endParaRPr lang="fr-FR" sz="1600" kern="0" dirty="0">
              <a:solidFill>
                <a:srgbClr val="000000"/>
              </a:solidFill>
              <a:latin typeface="Calibri" panose="020F0502020204030204" pitchFamily="34" charset="0"/>
              <a:cs typeface="Calibri" panose="020F0502020204030204" pitchFamily="34" charset="0"/>
              <a:sym typeface="Arial"/>
            </a:endParaRPr>
          </a:p>
          <a:p>
            <a:pPr marL="380990" indent="-380990" algn="r" defTabSz="1219170" rtl="1">
              <a:buClr>
                <a:srgbClr val="000000"/>
              </a:buClr>
              <a:buFont typeface="Arial" panose="020B0604020202020204" pitchFamily="34" charset="0"/>
              <a:buChar char="•"/>
            </a:pPr>
            <a:r>
              <a:rPr lang="ar-MA" sz="1600" kern="0" dirty="0">
                <a:solidFill>
                  <a:srgbClr val="000000"/>
                </a:solidFill>
                <a:latin typeface="Calibri" panose="020F0502020204030204" pitchFamily="34" charset="0"/>
                <a:cs typeface="Calibri" panose="020F0502020204030204" pitchFamily="34" charset="0"/>
                <a:sym typeface="Arial"/>
              </a:rPr>
              <a:t>لأي استفسارات أخرى، يرجى التواصل مع المفتش المؤطر</a:t>
            </a:r>
            <a:endParaRPr lang="fr-FR" sz="1600" kern="0" dirty="0">
              <a:solidFill>
                <a:srgbClr val="000000"/>
              </a:solidFill>
              <a:latin typeface="Calibri" panose="020F0502020204030204" pitchFamily="34" charset="0"/>
              <a:cs typeface="Calibri" panose="020F0502020204030204" pitchFamily="34" charset="0"/>
              <a:sym typeface="Arial"/>
            </a:endParaRPr>
          </a:p>
        </p:txBody>
      </p:sp>
      <p:sp>
        <p:nvSpPr>
          <p:cNvPr id="16" name="Rectangle 4">
            <a:extLst>
              <a:ext uri="{FF2B5EF4-FFF2-40B4-BE49-F238E27FC236}">
                <a16:creationId xmlns:a16="http://schemas.microsoft.com/office/drawing/2014/main" id="{7AA165D9-7521-1530-01AC-EBED2338B1A4}"/>
              </a:ext>
            </a:extLst>
          </p:cNvPr>
          <p:cNvSpPr>
            <a:spLocks noChangeArrowheads="1"/>
          </p:cNvSpPr>
          <p:nvPr/>
        </p:nvSpPr>
        <p:spPr bwMode="auto">
          <a:xfrm>
            <a:off x="304800" y="3115733"/>
            <a:ext cx="2873248" cy="2321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عدم تقديم تغذية راجعة، أو تقديمها في مناسبات نادرة فقط</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عامة دون توضيح الأسباب: «جيد»؛ «هذا خطأ»؛ «ممتاز</a:t>
            </a:r>
            <a:r>
              <a:rPr lang="ar-SA" altLang="fr-FR" sz="1400" dirty="0">
                <a:latin typeface="Calibri" panose="020F0502020204030204" pitchFamily="34" charset="0"/>
                <a:ea typeface="Calibri" panose="020F0502020204030204" pitchFamily="34" charset="0"/>
                <a:cs typeface="Calibri" panose="020F0502020204030204" pitchFamily="34" charset="0"/>
              </a:rPr>
              <a:t>»</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إصدار أحكام على التلميذ: «أنت ذكي»؛ «أنت كسول»؛</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توجيه الحديث إلى التلميذ المعني فقط</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0512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2AE2F5-00D0-D322-D82A-12A0BB876B43}"/>
              </a:ext>
            </a:extLst>
          </p:cNvPr>
          <p:cNvSpPr>
            <a:spLocks noGrp="1"/>
          </p:cNvSpPr>
          <p:nvPr>
            <p:ph type="body" sz="quarter" idx="12"/>
          </p:nvPr>
        </p:nvSpPr>
        <p:spPr/>
        <p:txBody>
          <a:bodyPr/>
          <a:lstStyle/>
          <a:p>
            <a:r>
              <a:rPr lang="ar-MA" dirty="0"/>
              <a:t>10 دقائق</a:t>
            </a:r>
            <a:endParaRPr lang="fr-FR" dirty="0"/>
          </a:p>
        </p:txBody>
      </p:sp>
      <p:sp>
        <p:nvSpPr>
          <p:cNvPr id="4" name="Text Placeholder 3">
            <a:extLst>
              <a:ext uri="{FF2B5EF4-FFF2-40B4-BE49-F238E27FC236}">
                <a16:creationId xmlns:a16="http://schemas.microsoft.com/office/drawing/2014/main" id="{E5EBD758-0B26-2EF0-9687-0CE1115F506F}"/>
              </a:ext>
            </a:extLst>
          </p:cNvPr>
          <p:cNvSpPr>
            <a:spLocks noGrp="1"/>
          </p:cNvSpPr>
          <p:nvPr>
            <p:ph type="body" sz="quarter" idx="16"/>
          </p:nvPr>
        </p:nvSpPr>
        <p:spPr/>
        <p:txBody>
          <a:bodyPr/>
          <a:lstStyle/>
          <a:p>
            <a:r>
              <a:rPr lang="ar-MA" dirty="0"/>
              <a:t>أكتسب أفعال الكلام</a:t>
            </a:r>
            <a:endParaRPr lang="fr-FR" dirty="0"/>
          </a:p>
        </p:txBody>
      </p:sp>
      <p:sp>
        <p:nvSpPr>
          <p:cNvPr id="5" name="Text Placeholder 4">
            <a:extLst>
              <a:ext uri="{FF2B5EF4-FFF2-40B4-BE49-F238E27FC236}">
                <a16:creationId xmlns:a16="http://schemas.microsoft.com/office/drawing/2014/main" id="{008CFB63-0BA9-40EE-EA3E-F4A775EEE3D9}"/>
              </a:ext>
            </a:extLst>
          </p:cNvPr>
          <p:cNvSpPr>
            <a:spLocks noGrp="1"/>
          </p:cNvSpPr>
          <p:nvPr>
            <p:ph type="body" sz="quarter" idx="17"/>
          </p:nvPr>
        </p:nvSpPr>
        <p:spPr/>
        <p:txBody>
          <a:bodyPr/>
          <a:lstStyle/>
          <a:p>
            <a:r>
              <a:rPr lang="ar-MA" dirty="0"/>
              <a:t>أطبق</a:t>
            </a:r>
            <a:endParaRPr lang="fr-FR" dirty="0"/>
          </a:p>
        </p:txBody>
      </p:sp>
      <p:sp>
        <p:nvSpPr>
          <p:cNvPr id="6" name="Text Placeholder 5">
            <a:extLst>
              <a:ext uri="{FF2B5EF4-FFF2-40B4-BE49-F238E27FC236}">
                <a16:creationId xmlns:a16="http://schemas.microsoft.com/office/drawing/2014/main" id="{85E1DE97-2030-65DD-A72C-7B1361332314}"/>
              </a:ext>
            </a:extLst>
          </p:cNvPr>
          <p:cNvSpPr>
            <a:spLocks noGrp="1"/>
          </p:cNvSpPr>
          <p:nvPr>
            <p:ph type="body" sz="quarter" idx="18"/>
          </p:nvPr>
        </p:nvSpPr>
        <p:spPr/>
        <p:txBody>
          <a:bodyPr/>
          <a:lstStyle/>
          <a:p>
            <a:r>
              <a:rPr lang="ar-MA" dirty="0"/>
              <a:t>افتتاح الحصة</a:t>
            </a:r>
            <a:endParaRPr lang="fr-FR" dirty="0"/>
          </a:p>
        </p:txBody>
      </p:sp>
      <p:sp>
        <p:nvSpPr>
          <p:cNvPr id="7" name="Text Placeholder 6">
            <a:extLst>
              <a:ext uri="{FF2B5EF4-FFF2-40B4-BE49-F238E27FC236}">
                <a16:creationId xmlns:a16="http://schemas.microsoft.com/office/drawing/2014/main" id="{4F704B27-CDE4-7CA1-54AE-2EA141A20D20}"/>
              </a:ext>
            </a:extLst>
          </p:cNvPr>
          <p:cNvSpPr>
            <a:spLocks noGrp="1"/>
          </p:cNvSpPr>
          <p:nvPr>
            <p:ph type="body" sz="quarter" idx="19"/>
          </p:nvPr>
        </p:nvSpPr>
        <p:spPr/>
        <p:txBody>
          <a:bodyPr/>
          <a:lstStyle/>
          <a:p>
            <a:r>
              <a:rPr lang="ar-MA" dirty="0"/>
              <a:t>أتحدث</a:t>
            </a:r>
            <a:endParaRPr lang="fr-FR" dirty="0"/>
          </a:p>
        </p:txBody>
      </p:sp>
      <p:sp>
        <p:nvSpPr>
          <p:cNvPr id="8" name="Text Placeholder 7">
            <a:extLst>
              <a:ext uri="{FF2B5EF4-FFF2-40B4-BE49-F238E27FC236}">
                <a16:creationId xmlns:a16="http://schemas.microsoft.com/office/drawing/2014/main" id="{D3B697DE-D479-330B-D925-5B0334BE5AFF}"/>
              </a:ext>
            </a:extLst>
          </p:cNvPr>
          <p:cNvSpPr>
            <a:spLocks noGrp="1"/>
          </p:cNvSpPr>
          <p:nvPr>
            <p:ph type="body" sz="quarter" idx="20"/>
          </p:nvPr>
        </p:nvSpPr>
        <p:spPr/>
        <p:txBody>
          <a:bodyPr/>
          <a:lstStyle/>
          <a:p>
            <a:r>
              <a:rPr lang="ar-MA" dirty="0"/>
              <a:t>10 دقائق</a:t>
            </a:r>
            <a:endParaRPr lang="fr-FR" dirty="0"/>
          </a:p>
        </p:txBody>
      </p:sp>
      <p:sp>
        <p:nvSpPr>
          <p:cNvPr id="9" name="Text Placeholder 8">
            <a:extLst>
              <a:ext uri="{FF2B5EF4-FFF2-40B4-BE49-F238E27FC236}">
                <a16:creationId xmlns:a16="http://schemas.microsoft.com/office/drawing/2014/main" id="{22BF2F17-C563-8327-74B1-E7551FC3811F}"/>
              </a:ext>
            </a:extLst>
          </p:cNvPr>
          <p:cNvSpPr>
            <a:spLocks noGrp="1"/>
          </p:cNvSpPr>
          <p:nvPr>
            <p:ph type="body" sz="quarter" idx="21"/>
          </p:nvPr>
        </p:nvSpPr>
        <p:spPr/>
        <p:txBody>
          <a:bodyPr/>
          <a:lstStyle/>
          <a:p>
            <a:r>
              <a:rPr lang="ar-MA" dirty="0"/>
              <a:t>10 دقائق</a:t>
            </a:r>
            <a:endParaRPr lang="fr-FR" dirty="0"/>
          </a:p>
        </p:txBody>
      </p:sp>
      <p:sp>
        <p:nvSpPr>
          <p:cNvPr id="10" name="Text Placeholder 9">
            <a:extLst>
              <a:ext uri="{FF2B5EF4-FFF2-40B4-BE49-F238E27FC236}">
                <a16:creationId xmlns:a16="http://schemas.microsoft.com/office/drawing/2014/main" id="{E40C1125-6A6C-5A4F-3F7B-5165E3EB947A}"/>
              </a:ext>
            </a:extLst>
          </p:cNvPr>
          <p:cNvSpPr>
            <a:spLocks noGrp="1"/>
          </p:cNvSpPr>
          <p:nvPr>
            <p:ph type="body" sz="quarter" idx="22"/>
          </p:nvPr>
        </p:nvSpPr>
        <p:spPr/>
        <p:txBody>
          <a:bodyPr/>
          <a:lstStyle/>
          <a:p>
            <a:r>
              <a:rPr lang="ar-MA" dirty="0"/>
              <a:t>20 دقيقة</a:t>
            </a:r>
            <a:endParaRPr lang="fr-FR" dirty="0"/>
          </a:p>
        </p:txBody>
      </p:sp>
      <p:sp>
        <p:nvSpPr>
          <p:cNvPr id="11" name="Text Placeholder 10">
            <a:extLst>
              <a:ext uri="{FF2B5EF4-FFF2-40B4-BE49-F238E27FC236}">
                <a16:creationId xmlns:a16="http://schemas.microsoft.com/office/drawing/2014/main" id="{30885A03-38C0-713A-60E8-15C90E9D083A}"/>
              </a:ext>
            </a:extLst>
          </p:cNvPr>
          <p:cNvSpPr>
            <a:spLocks noGrp="1"/>
          </p:cNvSpPr>
          <p:nvPr>
            <p:ph type="body" sz="quarter" idx="23"/>
          </p:nvPr>
        </p:nvSpPr>
        <p:spPr/>
        <p:txBody>
          <a:bodyPr/>
          <a:lstStyle/>
          <a:p>
            <a:r>
              <a:rPr lang="ar-MA" dirty="0"/>
              <a:t>5 دقائق</a:t>
            </a:r>
            <a:endParaRPr lang="fr-FR" dirty="0"/>
          </a:p>
        </p:txBody>
      </p:sp>
      <p:sp>
        <p:nvSpPr>
          <p:cNvPr id="12" name="Text Placeholder 11">
            <a:extLst>
              <a:ext uri="{FF2B5EF4-FFF2-40B4-BE49-F238E27FC236}">
                <a16:creationId xmlns:a16="http://schemas.microsoft.com/office/drawing/2014/main" id="{87C51C3D-0493-B201-DFFE-2637DD066CC4}"/>
              </a:ext>
            </a:extLst>
          </p:cNvPr>
          <p:cNvSpPr>
            <a:spLocks noGrp="1"/>
          </p:cNvSpPr>
          <p:nvPr>
            <p:ph type="body" sz="quarter" idx="24"/>
          </p:nvPr>
        </p:nvSpPr>
        <p:spPr/>
        <p:txBody>
          <a:bodyPr/>
          <a:lstStyle/>
          <a:p>
            <a:r>
              <a:rPr lang="ar-MA" dirty="0"/>
              <a:t>اختتام الحصة</a:t>
            </a:r>
            <a:endParaRPr lang="fr-FR" dirty="0"/>
          </a:p>
        </p:txBody>
      </p:sp>
    </p:spTree>
    <p:extLst>
      <p:ext uri="{BB962C8B-B14F-4D97-AF65-F5344CB8AC3E}">
        <p14:creationId xmlns:p14="http://schemas.microsoft.com/office/powerpoint/2010/main" val="270383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sym typeface="Calibri"/>
                </a:rPr>
                <a:t>8</a:t>
              </a:r>
              <a:r>
                <a:rPr lang="ar-MA" sz="3600" b="1" dirty="0">
                  <a:solidFill>
                    <a:prstClr val="black"/>
                  </a:solidFill>
                  <a:latin typeface="Calibri" panose="020F0502020204030204"/>
                  <a:sym typeface="Calibri"/>
                </a:rPr>
                <a:t>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292491" y="34431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5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757070"/>
              </a:buClr>
              <a:buSzPts val="1800"/>
              <a:buFont typeface="Calibri"/>
              <a:buNone/>
            </a:pPr>
            <a:r>
              <a:rPr lang="ar-MA" sz="1800" dirty="0">
                <a:latin typeface="Calibri"/>
                <a:ea typeface="Calibri"/>
                <a:cs typeface="Calibri"/>
                <a:sym typeface="Calibri"/>
              </a:rPr>
              <a:t>أهلا وسهلا متعلمي الأعزاء، سنبدأ حصتنا بلعبة من أنا؟</a:t>
            </a:r>
            <a:endParaRPr sz="1800" dirty="0">
              <a:latin typeface="Calibri"/>
              <a:ea typeface="Calibri"/>
              <a:cs typeface="Calibri"/>
              <a:sym typeface="Calibri"/>
            </a:endParaRPr>
          </a:p>
        </p:txBody>
      </p:sp>
      <p:sp>
        <p:nvSpPr>
          <p:cNvPr id="2" name="Espace réservé du contenu 1">
            <a:extLst>
              <a:ext uri="{FF2B5EF4-FFF2-40B4-BE49-F238E27FC236}">
                <a16:creationId xmlns:a16="http://schemas.microsoft.com/office/drawing/2014/main" id="{E51A4F51-3E16-4CB3-BDF2-53D804FDEBFA}"/>
              </a:ext>
            </a:extLst>
          </p:cNvPr>
          <p:cNvSpPr>
            <a:spLocks noGrp="1"/>
          </p:cNvSpPr>
          <p:nvPr>
            <p:ph sz="quarter" idx="11"/>
          </p:nvPr>
        </p:nvSpPr>
        <p:spPr/>
        <p:txBody>
          <a:bodyPr/>
          <a:lstStyle/>
          <a:p>
            <a:r>
              <a:rPr lang="ar-MA" sz="1400" dirty="0">
                <a:latin typeface="Calibri"/>
                <a:ea typeface="Calibri"/>
                <a:cs typeface="Calibri"/>
                <a:sym typeface="Calibri"/>
              </a:rPr>
              <a:t>يرحب المدرس بالمتعلمين ثم يشرح عناصر اللعبة، فالمدرس سيقدم تلميحات تهم وظيفة/ مهنة، وعلى المتعلمين تحديد اسمها. مدة النشاط دقيقة ونصف.</a:t>
            </a:r>
          </a:p>
        </p:txBody>
      </p:sp>
      <p:cxnSp>
        <p:nvCxnSpPr>
          <p:cNvPr id="275" name="Google Shape;275;p6"/>
          <p:cNvCxnSpPr/>
          <p:nvPr/>
        </p:nvCxnSpPr>
        <p:spPr>
          <a:xfrm rot="10800000">
            <a:off x="6137798" y="864287"/>
            <a:ext cx="125" cy="81020"/>
          </a:xfrm>
          <a:prstGeom prst="straightConnector1">
            <a:avLst/>
          </a:prstGeom>
          <a:noFill/>
          <a:ln w="31750" cap="flat" cmpd="sng">
            <a:solidFill>
              <a:srgbClr val="FFFF00"/>
            </a:solidFill>
            <a:prstDash val="lgDashDot"/>
            <a:round/>
            <a:headEnd type="none" w="sm" len="sm"/>
            <a:tailEnd type="none" w="sm" len="sm"/>
          </a:ln>
        </p:spPr>
      </p:cxnSp>
      <p:pic>
        <p:nvPicPr>
          <p:cNvPr id="276" name="Google Shape;276;p6" descr="Lever la main - Icônes mains et gestes gratuites"/>
          <p:cNvPicPr preferRelativeResize="0"/>
          <p:nvPr/>
        </p:nvPicPr>
        <p:blipFill rotWithShape="1">
          <a:blip r:embed="rId3">
            <a:alphaModFix/>
          </a:blip>
          <a:srcRect/>
          <a:stretch/>
        </p:blipFill>
        <p:spPr>
          <a:xfrm>
            <a:off x="248623" y="176531"/>
            <a:ext cx="735012" cy="733425"/>
          </a:xfrm>
          <a:prstGeom prst="rect">
            <a:avLst/>
          </a:prstGeom>
          <a:noFill/>
          <a:ln>
            <a:noFill/>
          </a:ln>
        </p:spPr>
      </p:pic>
      <p:sp>
        <p:nvSpPr>
          <p:cNvPr id="3" name="Rectangle 1">
            <a:extLst>
              <a:ext uri="{FF2B5EF4-FFF2-40B4-BE49-F238E27FC236}">
                <a16:creationId xmlns:a16="http://schemas.microsoft.com/office/drawing/2014/main" id="{86A91E43-119F-4D99-8279-C6020B26051A}"/>
              </a:ext>
            </a:extLst>
          </p:cNvPr>
          <p:cNvSpPr>
            <a:spLocks noChangeArrowheads="1"/>
          </p:cNvSpPr>
          <p:nvPr/>
        </p:nvSpPr>
        <p:spPr bwMode="auto">
          <a:xfrm>
            <a:off x="9017876" y="1855864"/>
            <a:ext cx="262733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أستعمل الحاسوب كثيرًا</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أكتب برامج وتطبيقات</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أعمل في مجال التكنولوجيا</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4" name="Rectangle 2">
            <a:extLst>
              <a:ext uri="{FF2B5EF4-FFF2-40B4-BE49-F238E27FC236}">
                <a16:creationId xmlns:a16="http://schemas.microsoft.com/office/drawing/2014/main" id="{9D198F97-51FB-42FE-A7F6-E20FD7ECB9CD}"/>
              </a:ext>
            </a:extLst>
          </p:cNvPr>
          <p:cNvSpPr>
            <a:spLocks noChangeArrowheads="1"/>
          </p:cNvSpPr>
          <p:nvPr/>
        </p:nvSpPr>
        <p:spPr bwMode="auto">
          <a:xfrm>
            <a:off x="4781347" y="1745240"/>
            <a:ext cx="271290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r" defTabSz="914400" rtl="1"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ar-SA" altLang="fr-F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أطفئ الحرائق</a:t>
            </a:r>
            <a:r>
              <a:rPr kumimoji="0" lang="fr-FR" altLang="fr-F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ar-SA" altLang="fr-F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أستعمل خرطوم الماء</a:t>
            </a:r>
            <a:r>
              <a:rPr kumimoji="0" lang="fr-FR" altLang="fr-F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ar-SA" altLang="fr-F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أرتدي خوذة خاصة</a:t>
            </a:r>
            <a:r>
              <a:rPr kumimoji="0" lang="fr-FR" altLang="fr-F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5" name="Rectangle 3">
            <a:extLst>
              <a:ext uri="{FF2B5EF4-FFF2-40B4-BE49-F238E27FC236}">
                <a16:creationId xmlns:a16="http://schemas.microsoft.com/office/drawing/2014/main" id="{8D14CB49-F124-4602-9846-ABF12E07D3BF}"/>
              </a:ext>
            </a:extLst>
          </p:cNvPr>
          <p:cNvSpPr>
            <a:spLocks noChangeArrowheads="1"/>
          </p:cNvSpPr>
          <p:nvPr/>
        </p:nvSpPr>
        <p:spPr bwMode="auto">
          <a:xfrm>
            <a:off x="4603594" y="2828834"/>
            <a:ext cx="298481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v"/>
              <a:tabLst/>
            </a:pPr>
            <a:endPar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أعمل أحيانًا تحت ضغط كبير</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أستعمل قوانين ومعادلات</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أصمم المباني والجسور</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6" name="Rectangle 4">
            <a:extLst>
              <a:ext uri="{FF2B5EF4-FFF2-40B4-BE49-F238E27FC236}">
                <a16:creationId xmlns:a16="http://schemas.microsoft.com/office/drawing/2014/main" id="{D294E1A0-14F6-4FF7-8951-9239E72AC82D}"/>
              </a:ext>
            </a:extLst>
          </p:cNvPr>
          <p:cNvSpPr>
            <a:spLocks noChangeArrowheads="1"/>
          </p:cNvSpPr>
          <p:nvPr/>
        </p:nvSpPr>
        <p:spPr bwMode="auto">
          <a:xfrm>
            <a:off x="8576441" y="2828835"/>
            <a:ext cx="315260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endPar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أبحث عن الأدلة والحقائق</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أكتب مقالات أو تقارير</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أنقل الأخبار للناس</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7" name="Rectangle 5">
            <a:extLst>
              <a:ext uri="{FF2B5EF4-FFF2-40B4-BE49-F238E27FC236}">
                <a16:creationId xmlns:a16="http://schemas.microsoft.com/office/drawing/2014/main" id="{2ECEA9BB-C86F-4DB7-9611-EC63A2874848}"/>
              </a:ext>
            </a:extLst>
          </p:cNvPr>
          <p:cNvSpPr>
            <a:spLocks noChangeArrowheads="1"/>
          </p:cNvSpPr>
          <p:nvPr/>
        </p:nvSpPr>
        <p:spPr bwMode="auto">
          <a:xfrm>
            <a:off x="4036098" y="4250561"/>
            <a:ext cx="367862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endPar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أرتدي أحيانًا معطفًا خاصًا داخل المختبر</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أقوم بالتجارب والبحوث</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أكتشف أشياء جديدة تفيد الإنسان</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8" name="Rectangle 6">
            <a:extLst>
              <a:ext uri="{FF2B5EF4-FFF2-40B4-BE49-F238E27FC236}">
                <a16:creationId xmlns:a16="http://schemas.microsoft.com/office/drawing/2014/main" id="{EAA9195C-234D-4F9C-AE76-275072B44B90}"/>
              </a:ext>
            </a:extLst>
          </p:cNvPr>
          <p:cNvSpPr>
            <a:spLocks noChangeArrowheads="1"/>
          </p:cNvSpPr>
          <p:nvPr/>
        </p:nvSpPr>
        <p:spPr bwMode="auto">
          <a:xfrm>
            <a:off x="7420053" y="4078805"/>
            <a:ext cx="430899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
              <a:tabLst/>
            </a:pPr>
            <a:endPar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أراقب حركة الطائرات</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أعمل داخل برج مرتفع في المطار</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Wingdings" panose="05000000000000000000" pitchFamily="2" charset="2"/>
              <a:buChar char="§"/>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أساعد الطائرات على الإقلاع والهبوط بأمان</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9" name="Rectangle 7">
            <a:extLst>
              <a:ext uri="{FF2B5EF4-FFF2-40B4-BE49-F238E27FC236}">
                <a16:creationId xmlns:a16="http://schemas.microsoft.com/office/drawing/2014/main" id="{FC1212EA-1200-47B8-9A3C-6E7C88BB5281}"/>
              </a:ext>
            </a:extLst>
          </p:cNvPr>
          <p:cNvSpPr>
            <a:spLocks noChangeArrowheads="1"/>
          </p:cNvSpPr>
          <p:nvPr/>
        </p:nvSpPr>
        <p:spPr bwMode="auto">
          <a:xfrm>
            <a:off x="248624" y="1402111"/>
            <a:ext cx="378747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fr-F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أساعد الناس على فهم مشاعرهم ومشكلاتهم</a:t>
            </a:r>
            <a:r>
              <a:rPr kumimoji="0" lang="fr-FR" altLang="fr-F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fr-F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أعمل في المستشفيات أو العيادات أو المدارس</a:t>
            </a:r>
            <a:r>
              <a:rPr kumimoji="0" lang="fr-FR" altLang="fr-F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fr-F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أدرس السلوك الإنساني</a:t>
            </a:r>
            <a:r>
              <a:rPr kumimoji="0" lang="fr-FR" altLang="fr-FR" sz="18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10" name="Rectangle 8">
            <a:extLst>
              <a:ext uri="{FF2B5EF4-FFF2-40B4-BE49-F238E27FC236}">
                <a16:creationId xmlns:a16="http://schemas.microsoft.com/office/drawing/2014/main" id="{C542EE28-10A4-4DB3-80D7-67BAB0A32F43}"/>
              </a:ext>
            </a:extLst>
          </p:cNvPr>
          <p:cNvSpPr>
            <a:spLocks noChangeArrowheads="1"/>
          </p:cNvSpPr>
          <p:nvPr/>
        </p:nvSpPr>
        <p:spPr bwMode="auto">
          <a:xfrm>
            <a:off x="387133" y="2797492"/>
            <a:ext cx="375548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r" defTabSz="914400" rtl="1" eaLnBrk="0" fontAlgn="base" latinLnBrk="0" hangingPunct="0">
              <a:lnSpc>
                <a:spcPct val="100000"/>
              </a:lnSpc>
              <a:spcBef>
                <a:spcPct val="0"/>
              </a:spcBef>
              <a:spcAft>
                <a:spcPct val="0"/>
              </a:spcAft>
              <a:buClrTx/>
              <a:buSzTx/>
              <a:buFont typeface="Calibri" panose="020F0502020204030204" pitchFamily="34" charset="0"/>
              <a:buChar char="©"/>
              <a:tabLst/>
            </a:pPr>
            <a:endPar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marR="0" lvl="0" indent="-285750" algn="r" defTabSz="914400" rtl="1" eaLnBrk="0" fontAlgn="base" latinLnBrk="0" hangingPunct="0">
              <a:lnSpc>
                <a:spcPct val="100000"/>
              </a:lnSpc>
              <a:spcBef>
                <a:spcPct val="0"/>
              </a:spcBef>
              <a:spcAft>
                <a:spcPct val="0"/>
              </a:spcAft>
              <a:buClrTx/>
              <a:buSzTx/>
              <a:buFont typeface="Calibri" panose="020F0502020204030204" pitchFamily="34" charset="0"/>
              <a:buChar char="©"/>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أتابع الأسواق والأموال</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Calibri" panose="020F0502020204030204" pitchFamily="34" charset="0"/>
              <a:buChar char="©"/>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أقدّم تحليلات وتوقعات اقتصادية</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Calibri" panose="020F0502020204030204" pitchFamily="34" charset="0"/>
              <a:buChar char="©"/>
              <a:tabLst/>
            </a:pPr>
            <a:r>
              <a:rPr kumimoji="0" lang="ar-SA"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أعمل أحيانًا في البنوك أو الشركات الكبرى</a:t>
            </a:r>
            <a:r>
              <a:rPr kumimoji="0" lang="fr-FR" altLang="fr-F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11" name="Rectangle 9">
            <a:extLst>
              <a:ext uri="{FF2B5EF4-FFF2-40B4-BE49-F238E27FC236}">
                <a16:creationId xmlns:a16="http://schemas.microsoft.com/office/drawing/2014/main" id="{FEACDB05-BB28-4948-BCC0-2160830A9251}"/>
              </a:ext>
            </a:extLst>
          </p:cNvPr>
          <p:cNvSpPr>
            <a:spLocks noChangeArrowheads="1"/>
          </p:cNvSpPr>
          <p:nvPr/>
        </p:nvSpPr>
        <p:spPr bwMode="auto">
          <a:xfrm>
            <a:off x="387133" y="4220160"/>
            <a:ext cx="351045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r" defTabSz="914400" rtl="1" eaLnBrk="0" fontAlgn="base" latinLnBrk="0" hangingPunct="0">
              <a:lnSpc>
                <a:spcPct val="100000"/>
              </a:lnSpc>
              <a:spcBef>
                <a:spcPct val="0"/>
              </a:spcBef>
              <a:spcAft>
                <a:spcPct val="0"/>
              </a:spcAft>
              <a:buClrTx/>
              <a:buSzTx/>
              <a:buFont typeface="Courier New" panose="02070309020205020404" pitchFamily="49" charset="0"/>
              <a:buChar char="o"/>
              <a:tabLst/>
            </a:pPr>
            <a:endParaRPr kumimoji="0" lang="fr-FR" altLang="fr-FR" sz="1800" b="0" i="0" u="none" strike="noStrike" cap="none" normalizeH="0" baseline="0">
              <a:ln>
                <a:noFill/>
              </a:ln>
              <a:solidFill>
                <a:schemeClr val="tx1"/>
              </a:solidFill>
              <a:effectLst/>
              <a:latin typeface="Arial" panose="020B0604020202020204" pitchFamily="34" charset="0"/>
            </a:endParaRPr>
          </a:p>
          <a:p>
            <a:pPr marL="285750" marR="0" lvl="0" indent="-285750" algn="r" defTabSz="914400" rtl="1"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ar-SA" altLang="fr-FR" sz="1800" b="0" i="0" u="none" strike="noStrike" cap="none" normalizeH="0" baseline="0">
                <a:ln>
                  <a:noFill/>
                </a:ln>
                <a:solidFill>
                  <a:schemeClr val="tx1"/>
                </a:solidFill>
                <a:effectLst/>
                <a:latin typeface="Arial" panose="020B0604020202020204" pitchFamily="34" charset="0"/>
                <a:cs typeface="Arial" panose="020B0604020202020204" pitchFamily="34" charset="0"/>
              </a:rPr>
              <a:t>أصمم حملات لجذب الزبائن</a:t>
            </a:r>
            <a:r>
              <a:rPr kumimoji="0" lang="fr-FR" altLang="fr-FR" sz="1800" b="0" i="0" u="none" strike="noStrike" cap="none" normalizeH="0" baseline="0">
                <a:ln>
                  <a:noFill/>
                </a:ln>
                <a:solidFill>
                  <a:schemeClr val="tx1"/>
                </a:solidFill>
                <a:effectLst/>
                <a:latin typeface="Arial" panose="020B060402020202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ar-SA" altLang="fr-FR" sz="1800" b="0" i="0" u="none" strike="noStrike" cap="none" normalizeH="0" baseline="0">
                <a:ln>
                  <a:noFill/>
                </a:ln>
                <a:solidFill>
                  <a:schemeClr val="tx1"/>
                </a:solidFill>
                <a:effectLst/>
                <a:latin typeface="Arial" panose="020B0604020202020204" pitchFamily="34" charset="0"/>
                <a:cs typeface="Arial" panose="020B0604020202020204" pitchFamily="34" charset="0"/>
              </a:rPr>
              <a:t>أدرس سلوك المستهلك</a:t>
            </a:r>
            <a:r>
              <a:rPr kumimoji="0" lang="fr-FR" altLang="fr-FR" sz="1800" b="0" i="0" u="none" strike="noStrike" cap="none" normalizeH="0" baseline="0">
                <a:ln>
                  <a:noFill/>
                </a:ln>
                <a:solidFill>
                  <a:schemeClr val="tx1"/>
                </a:solidFill>
                <a:effectLst/>
                <a:latin typeface="Arial" panose="020B0604020202020204" pitchFamily="34" charset="0"/>
              </a:rPr>
              <a:t>. </a:t>
            </a:r>
          </a:p>
          <a:p>
            <a:pPr marL="285750" marR="0" lvl="0" indent="-285750" algn="r" defTabSz="914400" rtl="1"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ar-SA" altLang="fr-FR" sz="1800" b="0" i="0" u="none" strike="noStrike" cap="none" normalizeH="0" baseline="0">
                <a:ln>
                  <a:noFill/>
                </a:ln>
                <a:solidFill>
                  <a:schemeClr val="tx1"/>
                </a:solidFill>
                <a:effectLst/>
                <a:latin typeface="Arial" panose="020B0604020202020204" pitchFamily="34" charset="0"/>
                <a:cs typeface="Arial" panose="020B0604020202020204" pitchFamily="34" charset="0"/>
              </a:rPr>
              <a:t>أعمل في الإعلانات والترويج</a:t>
            </a:r>
            <a:r>
              <a:rPr kumimoji="0" lang="fr-FR" altLang="fr-FR" sz="1800" b="0" i="0" u="none" strike="noStrike" cap="none" normalizeH="0" baseline="0">
                <a:ln>
                  <a:noFill/>
                </a:ln>
                <a:solidFill>
                  <a:schemeClr val="tx1"/>
                </a:solidFill>
                <a:effectLst/>
                <a:latin typeface="Arial" panose="020B0604020202020204" pitchFamily="34" charset="0"/>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a:t>
            </a:r>
            <a:r>
              <a:rPr lang="fr-FR" dirty="0">
                <a:solidFill>
                  <a:srgbClr val="AFABAB"/>
                </a:solidFill>
                <a:latin typeface="Calibri" pitchFamily="34"/>
                <a:cs typeface="Calibri" pitchFamily="34"/>
              </a:rPr>
              <a:t> </a:t>
            </a:r>
            <a:r>
              <a:rPr lang="ar-MA" dirty="0">
                <a:solidFill>
                  <a:srgbClr val="AFABAB"/>
                </a:solidFill>
                <a:latin typeface="Calibri" pitchFamily="34"/>
                <a:cs typeface="Calibri" pitchFamily="34"/>
              </a:rPr>
              <a:t>(</a:t>
            </a:r>
            <a:r>
              <a:rPr lang="ar-SA" dirty="0">
                <a:solidFill>
                  <a:srgbClr val="AFABAB"/>
                </a:solidFill>
                <a:latin typeface="Calibri" pitchFamily="34"/>
                <a:cs typeface="Calibri" pitchFamily="34"/>
              </a:rPr>
              <a:t>متعلم</a:t>
            </a:r>
            <a:r>
              <a:rPr lang="ar-MA" dirty="0">
                <a:solidFill>
                  <a:srgbClr val="AFABAB"/>
                </a:solidFill>
                <a:latin typeface="Calibri" pitchFamily="34"/>
                <a:cs typeface="Calibri" pitchFamily="34"/>
              </a:rPr>
              <a:t>ا</a:t>
            </a:r>
            <a:r>
              <a:rPr lang="ar-SA" dirty="0">
                <a:solidFill>
                  <a:srgbClr val="AFABAB"/>
                </a:solidFill>
                <a:latin typeface="Calibri" pitchFamily="34"/>
                <a:cs typeface="Calibri" pitchFamily="34"/>
              </a:rPr>
              <a:t>ن في كل حصة).</a:t>
            </a:r>
          </a:p>
          <a:p>
            <a:endParaRPr lang="fr-FR" dirty="0"/>
          </a:p>
        </p:txBody>
      </p:sp>
      <p:sp>
        <p:nvSpPr>
          <p:cNvPr id="3" name="ZoneTexte 2">
            <a:extLst>
              <a:ext uri="{FF2B5EF4-FFF2-40B4-BE49-F238E27FC236}">
                <a16:creationId xmlns:a16="http://schemas.microsoft.com/office/drawing/2014/main" id="{6D3559FB-0811-5DE1-9063-7E76D3940C1D}"/>
              </a:ext>
            </a:extLst>
          </p:cNvPr>
          <p:cNvSpPr txBox="1"/>
          <p:nvPr/>
        </p:nvSpPr>
        <p:spPr>
          <a:xfrm>
            <a:off x="303144" y="1563135"/>
            <a:ext cx="11585712" cy="3231654"/>
          </a:xfrm>
          <a:prstGeom prst="rect">
            <a:avLst/>
          </a:prstGeom>
          <a:noFill/>
          <a:ln w="38100">
            <a:solidFill>
              <a:srgbClr val="7030A0"/>
            </a:solidFill>
          </a:ln>
        </p:spPr>
        <p:txBody>
          <a:bodyPr wrap="square">
            <a:spAutoFit/>
          </a:bodyPr>
          <a:lstStyle/>
          <a:p>
            <a:pPr marL="342900" lvl="0" indent="-342900" algn="just" rtl="1">
              <a:spcAft>
                <a:spcPts val="800"/>
              </a:spcAft>
              <a:buFont typeface="Wingdings" panose="05000000000000000000" pitchFamily="2" charset="2"/>
              <a:buChar char=""/>
              <a:tabLst>
                <a:tab pos="457200" algn="l"/>
              </a:tabLst>
            </a:pPr>
            <a:r>
              <a:rPr lang="ar-MA" sz="5400" b="1" i="0" dirty="0">
                <a:solidFill>
                  <a:srgbClr val="242021"/>
                </a:solidFill>
                <a:effectLst/>
                <a:latin typeface="Calibri" panose="020F0502020204030204" pitchFamily="34" charset="0"/>
                <a:cs typeface="Calibri" panose="020F0502020204030204" pitchFamily="34" charset="0"/>
              </a:rPr>
              <a:t>هــل تعتقــد أن المهــارات الاجتماعيــة والعاطفيــة يمكــن أن تكــون بمســتوى أهميــة المهــارات التقنيــة والرقمـيـة مســتقبلا؟ علــل جوابــك؟</a:t>
            </a:r>
            <a:r>
              <a:rPr lang="ar-MA" sz="9600" b="1" dirty="0">
                <a:latin typeface="Calibri" panose="020F0502020204030204" pitchFamily="34" charset="0"/>
                <a:cs typeface="Calibri" panose="020F0502020204030204" pitchFamily="34" charset="0"/>
              </a:rPr>
              <a:t> </a:t>
            </a:r>
            <a:endParaRPr lang="fr-FR" sz="4000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713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678B-4682-EA19-88A5-5D7949A880F9}"/>
            </a:ext>
          </a:extLst>
        </p:cNvPr>
        <p:cNvGrpSpPr/>
        <p:nvPr/>
      </p:nvGrpSpPr>
      <p:grpSpPr>
        <a:xfrm>
          <a:off x="0" y="0"/>
          <a:ext cx="0" cy="0"/>
          <a:chOff x="0" y="0"/>
          <a:chExt cx="0" cy="0"/>
        </a:xfrm>
      </p:grpSpPr>
      <p:pic>
        <p:nvPicPr>
          <p:cNvPr id="18" name="Image 17">
            <a:extLst>
              <a:ext uri="{FF2B5EF4-FFF2-40B4-BE49-F238E27FC236}">
                <a16:creationId xmlns:a16="http://schemas.microsoft.com/office/drawing/2014/main" id="{40B557C8-223F-40BD-1F2E-8A9BAB6F4CD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7" y="2065569"/>
            <a:ext cx="2761834" cy="3014934"/>
          </a:xfrm>
          <a:prstGeom prst="rect">
            <a:avLst/>
          </a:prstGeom>
        </p:spPr>
      </p:pic>
      <p:grpSp>
        <p:nvGrpSpPr>
          <p:cNvPr id="2" name="Group 14">
            <a:extLst>
              <a:ext uri="{FF2B5EF4-FFF2-40B4-BE49-F238E27FC236}">
                <a16:creationId xmlns:a16="http://schemas.microsoft.com/office/drawing/2014/main" id="{4178DCE5-FA5D-C0D1-0582-206A25936283}"/>
              </a:ext>
            </a:extLst>
          </p:cNvPr>
          <p:cNvGrpSpPr/>
          <p:nvPr/>
        </p:nvGrpSpPr>
        <p:grpSpPr>
          <a:xfrm>
            <a:off x="4855028" y="1394568"/>
            <a:ext cx="6212869" cy="3873929"/>
            <a:chOff x="1641585" y="1048972"/>
            <a:chExt cx="5867403" cy="3260732"/>
          </a:xfrm>
        </p:grpSpPr>
        <p:sp>
          <p:nvSpPr>
            <p:cNvPr id="3" name="Rectangle : coins arrondis 10">
              <a:extLst>
                <a:ext uri="{FF2B5EF4-FFF2-40B4-BE49-F238E27FC236}">
                  <a16:creationId xmlns:a16="http://schemas.microsoft.com/office/drawing/2014/main" id="{AC4A4AA6-0801-8D80-7DE3-214A875CCD4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4" name="Rectangle 18">
              <a:extLst>
                <a:ext uri="{FF2B5EF4-FFF2-40B4-BE49-F238E27FC236}">
                  <a16:creationId xmlns:a16="http://schemas.microsoft.com/office/drawing/2014/main" id="{5DCEF8DE-C037-4DAB-17CB-68C191D4B0B6}"/>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5" name="Rectangle 19">
              <a:extLst>
                <a:ext uri="{FF2B5EF4-FFF2-40B4-BE49-F238E27FC236}">
                  <a16:creationId xmlns:a16="http://schemas.microsoft.com/office/drawing/2014/main" id="{6D51A707-5348-D6B8-E761-17BBF8DAFACC}"/>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TextBox 6">
            <a:extLst>
              <a:ext uri="{FF2B5EF4-FFF2-40B4-BE49-F238E27FC236}">
                <a16:creationId xmlns:a16="http://schemas.microsoft.com/office/drawing/2014/main" id="{6C5A5A50-F7F8-98D4-5953-0CCB3EBEA8C3}"/>
              </a:ext>
            </a:extLst>
          </p:cNvPr>
          <p:cNvSpPr txBox="1"/>
          <p:nvPr/>
        </p:nvSpPr>
        <p:spPr>
          <a:xfrm>
            <a:off x="5065856" y="2484078"/>
            <a:ext cx="5985399" cy="88344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kern="0" dirty="0">
                <a:solidFill>
                  <a:srgbClr val="F19D19"/>
                </a:solidFill>
                <a:latin typeface="Calibri"/>
                <a:ea typeface="Calibri"/>
                <a:cs typeface="Calibri"/>
                <a:sym typeface="Calibri"/>
              </a:rPr>
              <a:t>حديث غير رسمي</a:t>
            </a:r>
            <a:endParaRPr lang="fr-FR" sz="4800" b="1" kern="0" dirty="0">
              <a:solidFill>
                <a:srgbClr val="F19D19"/>
              </a:solidFill>
              <a:latin typeface="Arial"/>
            </a:endParaRPr>
          </a:p>
        </p:txBody>
      </p:sp>
      <p:sp>
        <p:nvSpPr>
          <p:cNvPr id="8" name="ZoneTexte 7">
            <a:extLst>
              <a:ext uri="{FF2B5EF4-FFF2-40B4-BE49-F238E27FC236}">
                <a16:creationId xmlns:a16="http://schemas.microsoft.com/office/drawing/2014/main" id="{29351690-B31B-7C6A-0416-156F1EC1755B}"/>
              </a:ext>
            </a:extLst>
          </p:cNvPr>
          <p:cNvSpPr txBox="1"/>
          <p:nvPr/>
        </p:nvSpPr>
        <p:spPr>
          <a:xfrm>
            <a:off x="5037317" y="3803450"/>
            <a:ext cx="6042479" cy="420564"/>
          </a:xfrm>
          <a:prstGeom prst="rect">
            <a:avLst/>
          </a:prstGeom>
          <a:noFill/>
        </p:spPr>
        <p:txBody>
          <a:bodyPr wrap="square" rtlCol="0">
            <a:spAutoFit/>
          </a:bodyPr>
          <a:lstStyle/>
          <a:p>
            <a:pPr algn="ctr" rtl="1"/>
            <a:r>
              <a:rPr lang="ar-SA" sz="2133" i="1" dirty="0">
                <a:solidFill>
                  <a:schemeClr val="bg1">
                    <a:lumMod val="50000"/>
                  </a:schemeClr>
                </a:solidFill>
              </a:rPr>
              <a:t>دقيقتان</a:t>
            </a:r>
            <a:endParaRPr lang="fr-FR" sz="2133" i="1" dirty="0">
              <a:solidFill>
                <a:schemeClr val="bg1">
                  <a:lumMod val="50000"/>
                </a:schemeClr>
              </a:solidFill>
            </a:endParaRPr>
          </a:p>
        </p:txBody>
      </p:sp>
      <p:sp>
        <p:nvSpPr>
          <p:cNvPr id="16" name="Freeform 17">
            <a:extLst>
              <a:ext uri="{FF2B5EF4-FFF2-40B4-BE49-F238E27FC236}">
                <a16:creationId xmlns:a16="http://schemas.microsoft.com/office/drawing/2014/main" id="{C446FC17-1FCC-F60C-EAB1-F59D3BB64553}"/>
              </a:ext>
            </a:extLst>
          </p:cNvPr>
          <p:cNvSpPr>
            <a:spLocks noEditPoints="1"/>
          </p:cNvSpPr>
          <p:nvPr/>
        </p:nvSpPr>
        <p:spPr bwMode="auto">
          <a:xfrm>
            <a:off x="18541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17" name="Freeform 18">
            <a:extLst>
              <a:ext uri="{FF2B5EF4-FFF2-40B4-BE49-F238E27FC236}">
                <a16:creationId xmlns:a16="http://schemas.microsoft.com/office/drawing/2014/main" id="{3F6B854A-3159-26DD-83F4-292399EC0691}"/>
              </a:ext>
            </a:extLst>
          </p:cNvPr>
          <p:cNvSpPr>
            <a:spLocks/>
          </p:cNvSpPr>
          <p:nvPr/>
        </p:nvSpPr>
        <p:spPr bwMode="auto">
          <a:xfrm rot="220151">
            <a:off x="21284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3381147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48227" y="2378781"/>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48227" y="3914380"/>
            <a:ext cx="707602" cy="707602"/>
          </a:xfrm>
          <a:prstGeom prst="rect">
            <a:avLst/>
          </a:prstGeom>
          <a:noFill/>
          <a:ln>
            <a:noFill/>
          </a:ln>
        </p:spPr>
      </p:pic>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
        <p:nvSpPr>
          <p:cNvPr id="10" name="Google Shape;1207;p11">
            <a:extLst>
              <a:ext uri="{FF2B5EF4-FFF2-40B4-BE49-F238E27FC236}">
                <a16:creationId xmlns:a16="http://schemas.microsoft.com/office/drawing/2014/main" id="{0F7EE54E-158B-2134-39BE-71A0E2EDA44A}"/>
              </a:ext>
            </a:extLst>
          </p:cNvPr>
          <p:cNvSpPr/>
          <p:nvPr/>
        </p:nvSpPr>
        <p:spPr>
          <a:xfrm>
            <a:off x="163283" y="2378781"/>
            <a:ext cx="1025016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اكتساب أفعال كلام وتعابير للتعبير عن اختيار وظيفة/ مهنة وإظهار الاعجاب بها.</a:t>
            </a:r>
            <a:endParaRPr lang="fr-FR" sz="3200" b="1" dirty="0">
              <a:solidFill>
                <a:srgbClr val="106585"/>
              </a:solidFill>
              <a:latin typeface="Calibri"/>
              <a:ea typeface="Calibri"/>
              <a:cs typeface="Calibri"/>
            </a:endParaRPr>
          </a:p>
        </p:txBody>
      </p:sp>
      <p:sp>
        <p:nvSpPr>
          <p:cNvPr id="11" name="Google Shape;1209;p11">
            <a:extLst>
              <a:ext uri="{FF2B5EF4-FFF2-40B4-BE49-F238E27FC236}">
                <a16:creationId xmlns:a16="http://schemas.microsoft.com/office/drawing/2014/main" id="{C0114F97-B9E8-6697-5BD2-814EBB597103}"/>
              </a:ext>
            </a:extLst>
          </p:cNvPr>
          <p:cNvSpPr/>
          <p:nvPr/>
        </p:nvSpPr>
        <p:spPr>
          <a:xfrm>
            <a:off x="2824610" y="3800363"/>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buClr>
                <a:srgbClr val="000000"/>
              </a:buClr>
              <a:buSzPts val="3200"/>
            </a:pPr>
            <a:r>
              <a:rPr lang="ar-MA" sz="3200" b="1" i="0" u="none" strike="noStrike" cap="none" dirty="0">
                <a:solidFill>
                  <a:srgbClr val="106585"/>
                </a:solidFill>
                <a:latin typeface="Calibri"/>
                <a:ea typeface="Calibri"/>
                <a:cs typeface="Calibri"/>
                <a:sym typeface="Calibri"/>
              </a:rPr>
              <a:t>التحدث: </a:t>
            </a:r>
            <a:r>
              <a:rPr lang="ar-MA" sz="3200" b="1" dirty="0">
                <a:solidFill>
                  <a:srgbClr val="106585"/>
                </a:solidFill>
                <a:latin typeface="Calibri"/>
                <a:ea typeface="Calibri"/>
                <a:cs typeface="Calibri"/>
              </a:rPr>
              <a:t>أختار وظيفة/ مهنة وأعبر عن إعجابي بها</a:t>
            </a:r>
            <a:endParaRPr sz="3200" b="1"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4A40EF-A4DC-D4F3-FB41-BE4C4B581D55}"/>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335BA649-B4BB-6C06-E33D-CED47207FBD9}"/>
              </a:ext>
            </a:extLst>
          </p:cNvPr>
          <p:cNvSpPr>
            <a:spLocks noGrp="1"/>
          </p:cNvSpPr>
          <p:nvPr>
            <p:ph type="body" sz="quarter" idx="11"/>
          </p:nvPr>
        </p:nvSpPr>
        <p:spPr/>
        <p:txBody>
          <a:bodyPr/>
          <a:lstStyle/>
          <a:p>
            <a:r>
              <a:rPr lang="ar-MA" dirty="0"/>
              <a:t>أكتسب أفعال الكلام</a:t>
            </a:r>
          </a:p>
        </p:txBody>
      </p:sp>
    </p:spTree>
    <p:extLst>
      <p:ext uri="{BB962C8B-B14F-4D97-AF65-F5344CB8AC3E}">
        <p14:creationId xmlns:p14="http://schemas.microsoft.com/office/powerpoint/2010/main" val="2123459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algn="r" rtl="1">
              <a:lnSpc>
                <a:spcPct val="107000"/>
              </a:lnSpc>
              <a:spcAft>
                <a:spcPts val="800"/>
              </a:spcAft>
              <a:buNone/>
            </a:pPr>
            <a:r>
              <a:rPr lang="ar-MA" altLang="fr-FR" sz="1800" b="1" dirty="0">
                <a:cs typeface="Calibri" panose="020F0502020204030204" pitchFamily="34" charset="0"/>
              </a:rPr>
              <a:t>سنتعرف في بداية الحصة على مراحل اختيار وظيفة/ مهنة وأعبر عن إعجابي بها</a:t>
            </a:r>
            <a:r>
              <a:rPr lang="ar-MA" sz="1800" b="1" kern="0" dirty="0">
                <a:solidFill>
                  <a:prstClr val="black"/>
                </a:solidFill>
                <a:latin typeface="Calibri" panose="020F0502020204030204" pitchFamily="34" charset="0"/>
                <a:cs typeface="Calibri" panose="020F0502020204030204" pitchFamily="34" charset="0"/>
              </a:rPr>
              <a:t>.</a:t>
            </a:r>
            <a:endParaRPr lang="ar-MA" altLang="fr-FR" sz="1800" b="1" dirty="0">
              <a:cs typeface="Calibri" panose="020F0502020204030204" pitchFamily="34" charset="0"/>
            </a:endParaRPr>
          </a:p>
        </p:txBody>
      </p:sp>
      <p:sp>
        <p:nvSpPr>
          <p:cNvPr id="3" name="Espace réservé du contenu 2">
            <a:extLst>
              <a:ext uri="{FF2B5EF4-FFF2-40B4-BE49-F238E27FC236}">
                <a16:creationId xmlns:a16="http://schemas.microsoft.com/office/drawing/2014/main" id="{6975585C-7A76-5050-2BFE-ACB1A49BE2C2}"/>
              </a:ext>
            </a:extLst>
          </p:cNvPr>
          <p:cNvSpPr>
            <a:spLocks noGrp="1"/>
          </p:cNvSpPr>
          <p:nvPr>
            <p:ph sz="quarter" idx="11"/>
          </p:nvPr>
        </p:nvSpPr>
        <p:spPr/>
        <p:txBody>
          <a:bodyPr/>
          <a:lstStyle/>
          <a:p>
            <a:r>
              <a:rPr lang="ar-MA" dirty="0"/>
              <a:t>يقدم المدرس المراحل والغاية من كل مرحلة. </a:t>
            </a:r>
            <a:r>
              <a:rPr lang="ar-MA" dirty="0">
                <a:highlight>
                  <a:srgbClr val="FFFF00"/>
                </a:highlight>
              </a:rPr>
              <a:t>ويحدد السياقات التواصلية التي يمكن أن يوظف فيها المتعلم هذه التعابير وأفعال الكلام</a:t>
            </a:r>
            <a:r>
              <a:rPr lang="ar-MA" dirty="0"/>
              <a:t>.</a:t>
            </a:r>
            <a:endParaRPr lang="fr-FR" dirty="0">
              <a:highlight>
                <a:srgbClr val="FFFF00"/>
              </a:highlight>
            </a:endParaRPr>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Google Shape;438;p20">
            <a:extLst>
              <a:ext uri="{FF2B5EF4-FFF2-40B4-BE49-F238E27FC236}">
                <a16:creationId xmlns:a16="http://schemas.microsoft.com/office/drawing/2014/main" id="{E5F6C500-0EB7-4509-B457-C20DE7F4B888}"/>
              </a:ext>
            </a:extLst>
          </p:cNvPr>
          <p:cNvSpPr/>
          <p:nvPr/>
        </p:nvSpPr>
        <p:spPr>
          <a:xfrm>
            <a:off x="4922185" y="4767632"/>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439;p20">
            <a:extLst>
              <a:ext uri="{FF2B5EF4-FFF2-40B4-BE49-F238E27FC236}">
                <a16:creationId xmlns:a16="http://schemas.microsoft.com/office/drawing/2014/main" id="{FA4505A8-2948-425A-87B9-9C681DBCD20D}"/>
              </a:ext>
            </a:extLst>
          </p:cNvPr>
          <p:cNvSpPr txBox="1"/>
          <p:nvPr/>
        </p:nvSpPr>
        <p:spPr>
          <a:xfrm>
            <a:off x="5071099"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8" name="Google Shape;440;p20">
            <a:extLst>
              <a:ext uri="{FF2B5EF4-FFF2-40B4-BE49-F238E27FC236}">
                <a16:creationId xmlns:a16="http://schemas.microsoft.com/office/drawing/2014/main" id="{DFB0111A-1886-48E5-AD18-3310DB741C67}"/>
              </a:ext>
            </a:extLst>
          </p:cNvPr>
          <p:cNvSpPr txBox="1"/>
          <p:nvPr/>
        </p:nvSpPr>
        <p:spPr>
          <a:xfrm>
            <a:off x="215108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أسباب الاختيار</a:t>
            </a:r>
            <a:endParaRPr sz="3200" b="1" dirty="0">
              <a:solidFill>
                <a:schemeClr val="dk1"/>
              </a:solidFill>
              <a:latin typeface="Calibri"/>
              <a:ea typeface="Calibri"/>
              <a:cs typeface="Calibri"/>
              <a:sym typeface="Calibri"/>
            </a:endParaRPr>
          </a:p>
        </p:txBody>
      </p:sp>
      <p:sp>
        <p:nvSpPr>
          <p:cNvPr id="9" name="Google Shape;441;p20">
            <a:extLst>
              <a:ext uri="{FF2B5EF4-FFF2-40B4-BE49-F238E27FC236}">
                <a16:creationId xmlns:a16="http://schemas.microsoft.com/office/drawing/2014/main" id="{C35B0E5C-4B4C-42F6-9448-A6C541C4FD5A}"/>
              </a:ext>
            </a:extLst>
          </p:cNvPr>
          <p:cNvSpPr/>
          <p:nvPr/>
        </p:nvSpPr>
        <p:spPr>
          <a:xfrm>
            <a:off x="215108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0" name="Google Shape;442;p20">
            <a:extLst>
              <a:ext uri="{FF2B5EF4-FFF2-40B4-BE49-F238E27FC236}">
                <a16:creationId xmlns:a16="http://schemas.microsoft.com/office/drawing/2014/main" id="{927A761B-118E-4AF3-8755-651BFA356920}"/>
              </a:ext>
            </a:extLst>
          </p:cNvPr>
          <p:cNvGrpSpPr/>
          <p:nvPr/>
        </p:nvGrpSpPr>
        <p:grpSpPr>
          <a:xfrm>
            <a:off x="5048493" y="1486678"/>
            <a:ext cx="938514" cy="1258520"/>
            <a:chOff x="7478257" y="2193205"/>
            <a:chExt cx="452893" cy="700189"/>
          </a:xfrm>
        </p:grpSpPr>
        <p:sp>
          <p:nvSpPr>
            <p:cNvPr id="12" name="Google Shape;443;p20">
              <a:extLst>
                <a:ext uri="{FF2B5EF4-FFF2-40B4-BE49-F238E27FC236}">
                  <a16:creationId xmlns:a16="http://schemas.microsoft.com/office/drawing/2014/main" id="{C70E13CB-2518-455F-9847-ABB1B964AAE6}"/>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444;p20">
              <a:extLst>
                <a:ext uri="{FF2B5EF4-FFF2-40B4-BE49-F238E27FC236}">
                  <a16:creationId xmlns:a16="http://schemas.microsoft.com/office/drawing/2014/main" id="{E8EEE9DB-AC57-4743-9359-61C9EAA33A6C}"/>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 name="Google Shape;445;p20">
            <a:extLst>
              <a:ext uri="{FF2B5EF4-FFF2-40B4-BE49-F238E27FC236}">
                <a16:creationId xmlns:a16="http://schemas.microsoft.com/office/drawing/2014/main" id="{476C9BCF-F544-44A4-9A17-3ACAE6E893EC}"/>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5" name="Google Shape;446;p20">
            <a:extLst>
              <a:ext uri="{FF2B5EF4-FFF2-40B4-BE49-F238E27FC236}">
                <a16:creationId xmlns:a16="http://schemas.microsoft.com/office/drawing/2014/main" id="{AC8AEE45-1CC7-472E-A6F6-4D249ED7F251}"/>
              </a:ext>
            </a:extLst>
          </p:cNvPr>
          <p:cNvSpPr/>
          <p:nvPr/>
        </p:nvSpPr>
        <p:spPr>
          <a:xfrm>
            <a:off x="5997797" y="143993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أختار وظيفة/ مهنة</a:t>
            </a:r>
            <a:endParaRPr sz="3200" b="1" dirty="0">
              <a:solidFill>
                <a:schemeClr val="dk1"/>
              </a:solidFill>
              <a:latin typeface="Calibri"/>
              <a:ea typeface="Calibri"/>
              <a:cs typeface="Calibri"/>
              <a:sym typeface="Calibri"/>
            </a:endParaRPr>
          </a:p>
        </p:txBody>
      </p:sp>
      <p:sp>
        <p:nvSpPr>
          <p:cNvPr id="16" name="Google Shape;447;p20">
            <a:extLst>
              <a:ext uri="{FF2B5EF4-FFF2-40B4-BE49-F238E27FC236}">
                <a16:creationId xmlns:a16="http://schemas.microsoft.com/office/drawing/2014/main" id="{CB60C2CF-64B0-49C1-9905-ADE39A6FE066}"/>
              </a:ext>
            </a:extLst>
          </p:cNvPr>
          <p:cNvSpPr/>
          <p:nvPr/>
        </p:nvSpPr>
        <p:spPr>
          <a:xfrm>
            <a:off x="5790843" y="4795091"/>
            <a:ext cx="3452547"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أعبر عن الإعجاب بها</a:t>
            </a:r>
            <a:endParaRPr sz="3200" b="1" dirty="0">
              <a:solidFill>
                <a:schemeClr val="dk1"/>
              </a:solidFill>
              <a:latin typeface="Calibri"/>
              <a:ea typeface="Calibri"/>
              <a:cs typeface="Calibri"/>
              <a:sym typeface="Calibri"/>
            </a:endParaRPr>
          </a:p>
        </p:txBody>
      </p:sp>
      <p:sp>
        <p:nvSpPr>
          <p:cNvPr id="17" name="Google Shape;448;p20">
            <a:extLst>
              <a:ext uri="{FF2B5EF4-FFF2-40B4-BE49-F238E27FC236}">
                <a16:creationId xmlns:a16="http://schemas.microsoft.com/office/drawing/2014/main" id="{CF5B8887-5623-4AB4-92DA-0136030727E3}"/>
              </a:ext>
            </a:extLst>
          </p:cNvPr>
          <p:cNvSpPr/>
          <p:nvPr/>
        </p:nvSpPr>
        <p:spPr>
          <a:xfrm>
            <a:off x="6183972" y="5379826"/>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8" name="Google Shape;449;p20">
            <a:extLst>
              <a:ext uri="{FF2B5EF4-FFF2-40B4-BE49-F238E27FC236}">
                <a16:creationId xmlns:a16="http://schemas.microsoft.com/office/drawing/2014/main" id="{CA926A6F-870F-44AC-BEB3-6AA3DAF04BC6}"/>
              </a:ext>
            </a:extLst>
          </p:cNvPr>
          <p:cNvGrpSpPr/>
          <p:nvPr/>
        </p:nvGrpSpPr>
        <p:grpSpPr>
          <a:xfrm>
            <a:off x="4984674" y="3185940"/>
            <a:ext cx="1036605" cy="1519046"/>
            <a:chOff x="7467457" y="2193205"/>
            <a:chExt cx="463693" cy="753680"/>
          </a:xfrm>
        </p:grpSpPr>
        <p:sp>
          <p:nvSpPr>
            <p:cNvPr id="19" name="Google Shape;450;p20">
              <a:extLst>
                <a:ext uri="{FF2B5EF4-FFF2-40B4-BE49-F238E27FC236}">
                  <a16:creationId xmlns:a16="http://schemas.microsoft.com/office/drawing/2014/main" id="{8D974C4B-6BA7-4087-B74A-DC7BD5A4EEC8}"/>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 name="Google Shape;451;p20">
              <a:extLst>
                <a:ext uri="{FF2B5EF4-FFF2-40B4-BE49-F238E27FC236}">
                  <a16:creationId xmlns:a16="http://schemas.microsoft.com/office/drawing/2014/main" id="{42574F97-5693-48D4-9F72-06D4EEADE381}"/>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1" name="Google Shape;452;p20">
            <a:extLst>
              <a:ext uri="{FF2B5EF4-FFF2-40B4-BE49-F238E27FC236}">
                <a16:creationId xmlns:a16="http://schemas.microsoft.com/office/drawing/2014/main" id="{747E63DF-5C0C-4A5F-B1F0-FF4F16334FDB}"/>
              </a:ext>
            </a:extLst>
          </p:cNvPr>
          <p:cNvSpPr txBox="1"/>
          <p:nvPr/>
        </p:nvSpPr>
        <p:spPr>
          <a:xfrm>
            <a:off x="5176392" y="169007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2" name="Google Shape;453;p20">
            <a:extLst>
              <a:ext uri="{FF2B5EF4-FFF2-40B4-BE49-F238E27FC236}">
                <a16:creationId xmlns:a16="http://schemas.microsoft.com/office/drawing/2014/main" id="{D5FEC87B-6BEC-4119-B41E-D2E1D9397DA1}"/>
              </a:ext>
            </a:extLst>
          </p:cNvPr>
          <p:cNvSpPr/>
          <p:nvPr/>
        </p:nvSpPr>
        <p:spPr>
          <a:xfrm>
            <a:off x="6137695" y="208735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 name="Google Shape;454;p20">
            <a:extLst>
              <a:ext uri="{FF2B5EF4-FFF2-40B4-BE49-F238E27FC236}">
                <a16:creationId xmlns:a16="http://schemas.microsoft.com/office/drawing/2014/main" id="{9BCEE75E-C3E9-4BDD-B20F-00471ED12846}"/>
              </a:ext>
            </a:extLst>
          </p:cNvPr>
          <p:cNvSpPr txBox="1"/>
          <p:nvPr/>
        </p:nvSpPr>
        <p:spPr>
          <a:xfrm>
            <a:off x="5084353" y="5043477"/>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4" name="Google Shape;455;p20">
            <a:extLst>
              <a:ext uri="{FF2B5EF4-FFF2-40B4-BE49-F238E27FC236}">
                <a16:creationId xmlns:a16="http://schemas.microsoft.com/office/drawing/2014/main" id="{AD1E6B58-F156-4D26-A927-2D1DCB42A0BA}"/>
              </a:ext>
            </a:extLst>
          </p:cNvPr>
          <p:cNvSpPr/>
          <p:nvPr/>
        </p:nvSpPr>
        <p:spPr>
          <a:xfrm>
            <a:off x="5058617" y="6242903"/>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68426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algn="r" rtl="1">
              <a:lnSpc>
                <a:spcPct val="107000"/>
              </a:lnSpc>
              <a:spcAft>
                <a:spcPts val="800"/>
              </a:spcAft>
              <a:buNone/>
            </a:pPr>
            <a:r>
              <a:rPr lang="ar-MA" sz="1800" b="1" dirty="0">
                <a:cs typeface="Calibri" panose="020F0502020204030204" pitchFamily="34" charset="0"/>
              </a:rPr>
              <a:t>لأختار وظيفة/ مهنة وأعبر عن إعجابي بها</a:t>
            </a:r>
            <a:r>
              <a:rPr lang="ar-MA" altLang="fr-FR" sz="1800" b="1" dirty="0">
                <a:cs typeface="Calibri" panose="020F0502020204030204" pitchFamily="34" charset="0"/>
              </a:rPr>
              <a:t>، يمكنني توظيف أفعال الكلام الآتية:</a:t>
            </a:r>
          </a:p>
        </p:txBody>
      </p:sp>
      <p:sp>
        <p:nvSpPr>
          <p:cNvPr id="5" name="Espace réservé du contenu 4">
            <a:extLst>
              <a:ext uri="{FF2B5EF4-FFF2-40B4-BE49-F238E27FC236}">
                <a16:creationId xmlns:a16="http://schemas.microsoft.com/office/drawing/2014/main" id="{4C99EC05-A4F4-24FA-863A-A27CD9557A86}"/>
              </a:ext>
            </a:extLst>
          </p:cNvPr>
          <p:cNvSpPr>
            <a:spLocks noGrp="1"/>
          </p:cNvSpPr>
          <p:nvPr>
            <p:ph sz="quarter" idx="11"/>
          </p:nvPr>
        </p:nvSpPr>
        <p:spPr/>
        <p:txBody>
          <a:bodyPr/>
          <a:lstStyle/>
          <a:p>
            <a:r>
              <a:rPr lang="ar-MA" sz="1400" dirty="0">
                <a:cs typeface="Calibri" panose="020F0502020204030204" pitchFamily="34" charset="0"/>
              </a:rPr>
              <a:t>يقدم المدرس عناصر أفعال الكلام  ثم يطلب من متعلم إعادة قراءتها. بعدها يقدم المدرس نموذجا </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au 6">
            <a:extLst>
              <a:ext uri="{FF2B5EF4-FFF2-40B4-BE49-F238E27FC236}">
                <a16:creationId xmlns:a16="http://schemas.microsoft.com/office/drawing/2014/main" id="{99BEB3A2-9EC7-44BA-9E0E-E84AFEFBDD36}"/>
              </a:ext>
            </a:extLst>
          </p:cNvPr>
          <p:cNvGraphicFramePr>
            <a:graphicFrameLocks noGrp="1"/>
          </p:cNvGraphicFramePr>
          <p:nvPr>
            <p:extLst>
              <p:ext uri="{D42A27DB-BD31-4B8C-83A1-F6EECF244321}">
                <p14:modId xmlns:p14="http://schemas.microsoft.com/office/powerpoint/2010/main" val="4251479771"/>
              </p:ext>
            </p:extLst>
          </p:nvPr>
        </p:nvGraphicFramePr>
        <p:xfrm>
          <a:off x="557048" y="1026041"/>
          <a:ext cx="11351173" cy="5450361"/>
        </p:xfrm>
        <a:graphic>
          <a:graphicData uri="http://schemas.openxmlformats.org/drawingml/2006/table">
            <a:tbl>
              <a:tblPr firstRow="1" firstCol="1" bandRow="1">
                <a:tableStyleId>{0E3FDE45-AF77-4B5C-9715-49D594BDF05E}</a:tableStyleId>
              </a:tblPr>
              <a:tblGrid>
                <a:gridCol w="8519933">
                  <a:extLst>
                    <a:ext uri="{9D8B030D-6E8A-4147-A177-3AD203B41FA5}">
                      <a16:colId xmlns:a16="http://schemas.microsoft.com/office/drawing/2014/main" val="3061820653"/>
                    </a:ext>
                  </a:extLst>
                </a:gridCol>
                <a:gridCol w="2831240">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وقع اختياري على مهنة....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أختار وظيفة/ مهنة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الوظيفة التي لدي شغف بها، وأختارها هي...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وظيفة ...التي...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الوظيفة للأسباب الآتية:1...2...3...</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أسباب الاختيار</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أنا مهتم بهذه الوظيفة لكونها تتيح لي ...و...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الوظيفة لأنها تتناسب مع... و...</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r h="551781">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لأنني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أعبر عن الإعجاب بها</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652473">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ما يثير إعجابي في هذه المهنة هو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تُعدّ هذه المهنة من أسمى المهن لما تحمله من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696406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p:txBody>
          <a:bodyPr/>
          <a:lstStyle/>
          <a:p>
            <a:pPr algn="r" rtl="1" eaLnBrk="1" hangingPunct="1">
              <a:lnSpc>
                <a:spcPts val="2075"/>
              </a:lnSpc>
              <a:spcBef>
                <a:spcPct val="0"/>
              </a:spcBef>
              <a:buFontTx/>
              <a:buNone/>
            </a:pPr>
            <a:r>
              <a:rPr lang="ar-MA" altLang="fr-FR" sz="1800" b="1" dirty="0">
                <a:cs typeface="Calibri" panose="020F0502020204030204" pitchFamily="34" charset="0"/>
              </a:rPr>
              <a:t>إليكم بعض التعابير التي وظفت فيها أفعال الكلام السالفة لأختار وظيفة/ مهنة وأعبر عن إعجابي بها:</a:t>
            </a:r>
          </a:p>
        </p:txBody>
      </p:sp>
      <p:sp>
        <p:nvSpPr>
          <p:cNvPr id="6" name="Espace réservé du contenu 5">
            <a:extLst>
              <a:ext uri="{FF2B5EF4-FFF2-40B4-BE49-F238E27FC236}">
                <a16:creationId xmlns:a16="http://schemas.microsoft.com/office/drawing/2014/main" id="{66CEA618-7735-2AE1-DCE8-D0C29D8041E4}"/>
              </a:ext>
            </a:extLst>
          </p:cNvPr>
          <p:cNvSpPr>
            <a:spLocks noGrp="1"/>
          </p:cNvSpPr>
          <p:nvPr>
            <p:ph sz="quarter" idx="11"/>
          </p:nvPr>
        </p:nvSpPr>
        <p:spPr/>
        <p:txBody>
          <a:bodyPr/>
          <a:lstStyle/>
          <a:p>
            <a:pPr algn="r" rtl="1">
              <a:lnSpc>
                <a:spcPct val="100000"/>
              </a:lnSpc>
            </a:pPr>
            <a:r>
              <a:rPr lang="ar-MA" sz="1400" dirty="0">
                <a:cs typeface="Calibri" panose="020F0502020204030204" pitchFamily="34" charset="0"/>
              </a:rPr>
              <a:t>يقرأ المدرس التعابير  ويشرحها مبرزا دلالتها على المعنى المطلوب ، ثم يطلب من متعلمين إعادة القراءة.</a:t>
            </a:r>
            <a:endParaRPr lang="ar-MA" sz="1400" dirty="0"/>
          </a:p>
        </p:txBody>
      </p:sp>
      <p:pic>
        <p:nvPicPr>
          <p:cNvPr id="2" name="Google Shape;656;p54">
            <a:extLst>
              <a:ext uri="{FF2B5EF4-FFF2-40B4-BE49-F238E27FC236}">
                <a16:creationId xmlns:a16="http://schemas.microsoft.com/office/drawing/2014/main" id="{E587A53B-1D54-4493-D943-B56A89262B47}"/>
              </a:ext>
            </a:extLst>
          </p:cNvPr>
          <p:cNvPicPr>
            <a:picLocks noChangeAspect="1"/>
          </p:cNvPicPr>
          <p:nvPr/>
        </p:nvPicPr>
        <p:blipFill>
          <a:blip r:embed="rId2">
            <a:alphaModFix/>
          </a:blip>
          <a:srcRect/>
          <a:stretch>
            <a:fillRect/>
          </a:stretch>
        </p:blipFill>
        <p:spPr>
          <a:xfrm>
            <a:off x="275324" y="294366"/>
            <a:ext cx="591916" cy="591916"/>
          </a:xfrm>
          <a:prstGeom prst="rect">
            <a:avLst/>
          </a:prstGeom>
          <a:noFill/>
          <a:ln cap="flat">
            <a:noFill/>
          </a:ln>
        </p:spPr>
      </p:pic>
      <p:pic>
        <p:nvPicPr>
          <p:cNvPr id="5" name="Image 4">
            <a:extLst>
              <a:ext uri="{FF2B5EF4-FFF2-40B4-BE49-F238E27FC236}">
                <a16:creationId xmlns:a16="http://schemas.microsoft.com/office/drawing/2014/main" id="{60B9AD23-B97F-4E40-86B7-8F93AC17AC53}"/>
              </a:ext>
            </a:extLst>
          </p:cNvPr>
          <p:cNvPicPr>
            <a:picLocks noChangeAspect="1"/>
          </p:cNvPicPr>
          <p:nvPr/>
        </p:nvPicPr>
        <p:blipFill>
          <a:blip r:embed="rId3"/>
          <a:stretch>
            <a:fillRect/>
          </a:stretch>
        </p:blipFill>
        <p:spPr>
          <a:xfrm>
            <a:off x="3100054" y="987111"/>
            <a:ext cx="6266286" cy="5616000"/>
          </a:xfrm>
          <a:prstGeom prst="rect">
            <a:avLst/>
          </a:prstGeom>
        </p:spPr>
      </p:pic>
    </p:spTree>
    <p:extLst>
      <p:ext uri="{BB962C8B-B14F-4D97-AF65-F5344CB8AC3E}">
        <p14:creationId xmlns:p14="http://schemas.microsoft.com/office/powerpoint/2010/main" val="2328367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lnSpc>
                <a:spcPct val="107000"/>
              </a:lnSpc>
              <a:spcAft>
                <a:spcPts val="800"/>
              </a:spcAft>
            </a:pPr>
            <a:r>
              <a:rPr lang="ar-MA" altLang="fr-FR" sz="1800" b="1" dirty="0">
                <a:cs typeface="Calibri" panose="020F0502020204030204" pitchFamily="34" charset="0"/>
              </a:rPr>
              <a:t>أروج مكتسباتي :بعد تعرفك على  </a:t>
            </a:r>
            <a:r>
              <a:rPr lang="ar-MA" altLang="fr-FR" dirty="0"/>
              <a:t>أفعال كلام وتعابير</a:t>
            </a:r>
            <a:r>
              <a:rPr lang="ar-MA" altLang="fr-FR" sz="1800" b="1" dirty="0">
                <a:cs typeface="Calibri" panose="020F0502020204030204" pitchFamily="34" charset="0"/>
              </a:rPr>
              <a:t> أختار وظيفة/ مهنة وأعبر عن إعجابي بها، اختر مهنة/ وظيفة وعبر عن إعجابك بها</a:t>
            </a:r>
            <a:r>
              <a:rPr lang="ar-MA" altLang="fr-FR" dirty="0"/>
              <a:t>.</a:t>
            </a:r>
          </a:p>
        </p:txBody>
      </p:sp>
      <p:sp>
        <p:nvSpPr>
          <p:cNvPr id="3" name="Espace réservé du contenu 2">
            <a:extLst>
              <a:ext uri="{FF2B5EF4-FFF2-40B4-BE49-F238E27FC236}">
                <a16:creationId xmlns:a16="http://schemas.microsoft.com/office/drawing/2014/main" id="{B5A12D84-63E0-907C-D17B-C909861D9DD9}"/>
              </a:ext>
            </a:extLst>
          </p:cNvPr>
          <p:cNvSpPr>
            <a:spLocks noGrp="1"/>
          </p:cNvSpPr>
          <p:nvPr>
            <p:ph sz="quarter" idx="11"/>
          </p:nvPr>
        </p:nvSpPr>
        <p:spPr>
          <a:xfrm>
            <a:off x="1177351" y="659372"/>
            <a:ext cx="10250160" cy="321521"/>
          </a:xfrm>
        </p:spPr>
        <p:txBody>
          <a:bodyPr/>
          <a:lstStyle/>
          <a:p>
            <a:r>
              <a:rPr lang="ar-MA" dirty="0"/>
              <a:t>يطرح المدرس السؤال على جماعة القسم ويحفزهم على الإنجاز  ثم يختار متعلما يقدم الإجابة و يستفسر مجموعة الفصل عن رأيهم في إجابة زميلهم. </a:t>
            </a:r>
            <a:endParaRPr lang="fr-FR" dirty="0">
              <a:highlight>
                <a:srgbClr val="FFFF00"/>
              </a:highlight>
            </a:endParaRPr>
          </a:p>
          <a:p>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Speak About Jobs - Blog In2English">
            <a:extLst>
              <a:ext uri="{FF2B5EF4-FFF2-40B4-BE49-F238E27FC236}">
                <a16:creationId xmlns:a16="http://schemas.microsoft.com/office/drawing/2014/main" id="{5073F5E6-F00D-412C-8865-CBB376BF7A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8627" y="1539000"/>
            <a:ext cx="5880000" cy="378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eople doing different jobs on white background 375345 Vector Art at  Vecteezy">
            <a:extLst>
              <a:ext uri="{FF2B5EF4-FFF2-40B4-BE49-F238E27FC236}">
                <a16:creationId xmlns:a16="http://schemas.microsoft.com/office/drawing/2014/main" id="{0C41E076-DBEC-4798-8830-E129851E37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7025" y="1659740"/>
            <a:ext cx="4607830" cy="39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561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06F05-6E16-35C1-54A8-F08544B50DC2}"/>
              </a:ext>
            </a:extLst>
          </p:cNvPr>
          <p:cNvSpPr>
            <a:spLocks noGrp="1"/>
          </p:cNvSpPr>
          <p:nvPr>
            <p:ph type="body" sz="quarter" idx="10"/>
          </p:nvPr>
        </p:nvSpPr>
        <p:spPr/>
        <p:txBody>
          <a:bodyPr>
            <a:normAutofit/>
          </a:bodyPr>
          <a:lstStyle/>
          <a:p>
            <a:endParaRPr lang="fr-FR" dirty="0"/>
          </a:p>
        </p:txBody>
      </p:sp>
    </p:spTree>
    <p:extLst>
      <p:ext uri="{BB962C8B-B14F-4D97-AF65-F5344CB8AC3E}">
        <p14:creationId xmlns:p14="http://schemas.microsoft.com/office/powerpoint/2010/main" val="1680293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11" name="Titre 10">
            <a:extLst>
              <a:ext uri="{FF2B5EF4-FFF2-40B4-BE49-F238E27FC236}">
                <a16:creationId xmlns:a16="http://schemas.microsoft.com/office/drawing/2014/main" id="{C123A59D-3D9A-DB18-4BC2-4CBF5F0B4619}"/>
              </a:ext>
            </a:extLst>
          </p:cNvPr>
          <p:cNvSpPr>
            <a:spLocks noGrp="1"/>
          </p:cNvSpPr>
          <p:nvPr>
            <p:ph type="title"/>
          </p:nvPr>
        </p:nvSpPr>
        <p:spPr>
          <a:xfrm>
            <a:off x="938372" y="216837"/>
            <a:ext cx="10529279" cy="267549"/>
          </a:xfrm>
        </p:spPr>
        <p:txBody>
          <a:bodyPr/>
          <a:lstStyle/>
          <a:p>
            <a:r>
              <a:rPr lang="ar-MA" sz="1800" b="1" dirty="0">
                <a:latin typeface="Calibri"/>
                <a:ea typeface="Calibri"/>
                <a:cs typeface="Calibri"/>
                <a:sym typeface="Calibri"/>
              </a:rPr>
              <a:t>انتبهوا جيدا، الآن، سأوظف أفعال الكلام والتعابير المكتسبة لأجيب عن الوضعية الآتية:</a:t>
            </a:r>
            <a:endParaRPr lang="fr-FR" dirty="0"/>
          </a:p>
        </p:txBody>
      </p:sp>
      <p:sp>
        <p:nvSpPr>
          <p:cNvPr id="14" name="Espace réservé du contenu 13">
            <a:extLst>
              <a:ext uri="{FF2B5EF4-FFF2-40B4-BE49-F238E27FC236}">
                <a16:creationId xmlns:a16="http://schemas.microsoft.com/office/drawing/2014/main" id="{B1A54B53-8CE0-6792-594F-6EA4C96375BE}"/>
              </a:ext>
            </a:extLst>
          </p:cNvPr>
          <p:cNvSpPr>
            <a:spLocks noGrp="1"/>
          </p:cNvSpPr>
          <p:nvPr>
            <p:ph sz="quarter" idx="11"/>
          </p:nvPr>
        </p:nvSpPr>
        <p:spPr>
          <a:xfrm>
            <a:off x="1217491" y="547686"/>
            <a:ext cx="10250160" cy="321521"/>
          </a:xfrm>
        </p:spPr>
        <p:txBody>
          <a:bodyPr/>
          <a:lstStyle/>
          <a:p>
            <a:r>
              <a:rPr lang="ar-MA" dirty="0">
                <a:latin typeface="Calibri" panose="020F0502020204030204" pitchFamily="34" charset="0"/>
                <a:cs typeface="Calibri" panose="020F0502020204030204" pitchFamily="34" charset="0"/>
              </a:rPr>
              <a:t>يقدم المدرس الوضعية ويدعو المتعلمين إلى الانتباه لكيفية الإجابة عنها. يشير المدرس إلى الأسئلة التي ستساعده في الإجابة عن الوضعية.</a:t>
            </a:r>
          </a:p>
        </p:txBody>
      </p:sp>
      <p:sp>
        <p:nvSpPr>
          <p:cNvPr id="8" name="ZoneTexte 7">
            <a:extLst>
              <a:ext uri="{FF2B5EF4-FFF2-40B4-BE49-F238E27FC236}">
                <a16:creationId xmlns:a16="http://schemas.microsoft.com/office/drawing/2014/main" id="{16856F0D-1843-44FA-9116-38A5D5548C7D}"/>
              </a:ext>
            </a:extLst>
          </p:cNvPr>
          <p:cNvSpPr txBox="1"/>
          <p:nvPr/>
        </p:nvSpPr>
        <p:spPr>
          <a:xfrm>
            <a:off x="336331" y="2787861"/>
            <a:ext cx="11445766" cy="1844416"/>
          </a:xfrm>
          <a:prstGeom prst="rect">
            <a:avLst/>
          </a:prstGeom>
          <a:noFill/>
        </p:spPr>
        <p:txBody>
          <a:bodyPr wrap="square">
            <a:spAutoFit/>
          </a:bodyPr>
          <a:lstStyle/>
          <a:p>
            <a:pPr algn="just" rtl="1">
              <a:lnSpc>
                <a:spcPct val="107000"/>
              </a:lnSpc>
              <a:spcAft>
                <a:spcPts val="800"/>
              </a:spcAft>
            </a:pPr>
            <a:r>
              <a:rPr lang="ar-SA" sz="3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في نقاش بينك وبين زملائك حول مهنة المستقبل المفضلة، اخترتَ الوظيفة/ المهنة التي ترغب فيها. عبّر عن إعجابك بهذه المهنة، وبيّن سبب هذا الإعجاب </a:t>
            </a:r>
            <a:r>
              <a:rPr lang="ar-MA" sz="3600" b="1" dirty="0">
                <a:effectLst/>
                <a:latin typeface="Calibri" panose="020F0502020204030204" pitchFamily="34" charset="0"/>
                <a:ea typeface="Calibri" panose="020F0502020204030204" pitchFamily="34" charset="0"/>
                <a:cs typeface="Calibri" panose="020F0502020204030204" pitchFamily="34" charset="0"/>
              </a:rPr>
              <a:t>، </a:t>
            </a:r>
            <a:r>
              <a:rPr lang="ar-SA" sz="3600" b="1" dirty="0">
                <a:effectLst/>
                <a:latin typeface="Calibri" panose="020F0502020204030204" pitchFamily="34" charset="0"/>
                <a:ea typeface="Calibri" panose="020F0502020204030204" pitchFamily="34" charset="0"/>
                <a:cs typeface="Calibri" panose="020F0502020204030204" pitchFamily="34" charset="0"/>
              </a:rPr>
              <a:t>موظفا أفعال كلام وتعابير مناسبة مما </a:t>
            </a:r>
            <a:r>
              <a:rPr lang="ar-MA" sz="3600" b="1" dirty="0">
                <a:latin typeface="Calibri" panose="020F0502020204030204" pitchFamily="34" charset="0"/>
                <a:ea typeface="Calibri" panose="020F0502020204030204" pitchFamily="34" charset="0"/>
                <a:cs typeface="Calibri" panose="020F0502020204030204" pitchFamily="34" charset="0"/>
              </a:rPr>
              <a:t>ا</a:t>
            </a:r>
            <a:r>
              <a:rPr lang="ar-SA" sz="3600" b="1" dirty="0" err="1">
                <a:effectLst/>
                <a:latin typeface="Calibri" panose="020F0502020204030204" pitchFamily="34" charset="0"/>
                <a:ea typeface="Calibri" panose="020F0502020204030204" pitchFamily="34" charset="0"/>
                <a:cs typeface="Calibri" panose="020F0502020204030204" pitchFamily="34" charset="0"/>
              </a:rPr>
              <a:t>كتسبته</a:t>
            </a:r>
            <a:r>
              <a:rPr lang="ar-MA" sz="3600" b="1" dirty="0">
                <a:latin typeface="Calibri" panose="020F0502020204030204" pitchFamily="34" charset="0"/>
                <a:ea typeface="Calibri" panose="020F0502020204030204" pitchFamily="34" charset="0"/>
                <a:cs typeface="Calibri" panose="020F0502020204030204" pitchFamily="34" charset="0"/>
              </a:rPr>
              <a:t>.</a:t>
            </a:r>
            <a:r>
              <a:rPr lang="ar-SA" sz="3600" b="1" dirty="0">
                <a:effectLst/>
                <a:latin typeface="Calibri" panose="020F0502020204030204" pitchFamily="34" charset="0"/>
                <a:ea typeface="Calibri" panose="020F0502020204030204" pitchFamily="34" charset="0"/>
                <a:cs typeface="Calibri" panose="020F0502020204030204" pitchFamily="34" charset="0"/>
              </a:rPr>
              <a:t> </a:t>
            </a:r>
            <a:endParaRPr lang="fr-FR" sz="36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3217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17" name="Titre 16">
            <a:extLst>
              <a:ext uri="{FF2B5EF4-FFF2-40B4-BE49-F238E27FC236}">
                <a16:creationId xmlns:a16="http://schemas.microsoft.com/office/drawing/2014/main" id="{E530C39A-C73C-8B6D-0507-3257702B52C5}"/>
              </a:ext>
            </a:extLst>
          </p:cNvPr>
          <p:cNvSpPr>
            <a:spLocks noGrp="1"/>
          </p:cNvSpPr>
          <p:nvPr>
            <p:ph type="title"/>
          </p:nvPr>
        </p:nvSpPr>
        <p:spPr>
          <a:xfrm>
            <a:off x="981989" y="172521"/>
            <a:ext cx="10529279" cy="267549"/>
          </a:xfrm>
        </p:spPr>
        <p:txBody>
          <a:bodyPr/>
          <a:lstStyle/>
          <a:p>
            <a:pPr lvl="0" rtl="1">
              <a:lnSpc>
                <a:spcPct val="103750"/>
              </a:lnSpc>
            </a:pPr>
            <a:r>
              <a:rPr lang="ar-MA" sz="1800" b="1" dirty="0">
                <a:latin typeface="Calibri"/>
                <a:ea typeface="Calibri"/>
                <a:cs typeface="Calibri"/>
                <a:sym typeface="Calibri"/>
              </a:rPr>
              <a:t>لا حظوا معي كيف سأنجز ذلك . لكي أجيب عن هذه الوضعية، أتبع الخطوات الآتية:</a:t>
            </a:r>
            <a:endParaRPr lang="ar-MA" dirty="0"/>
          </a:p>
        </p:txBody>
      </p:sp>
      <p:sp>
        <p:nvSpPr>
          <p:cNvPr id="19" name="Espace réservé du contenu 18">
            <a:extLst>
              <a:ext uri="{FF2B5EF4-FFF2-40B4-BE49-F238E27FC236}">
                <a16:creationId xmlns:a16="http://schemas.microsoft.com/office/drawing/2014/main" id="{B412E36C-1377-D12E-EDF8-0E05A422A070}"/>
              </a:ext>
            </a:extLst>
          </p:cNvPr>
          <p:cNvSpPr>
            <a:spLocks noGrp="1"/>
          </p:cNvSpPr>
          <p:nvPr>
            <p:ph sz="quarter" idx="11"/>
          </p:nvPr>
        </p:nvSpPr>
        <p:spPr/>
        <p:txBody>
          <a:bodyPr/>
          <a:lstStyle/>
          <a:p>
            <a:pPr algn="r">
              <a:lnSpc>
                <a:spcPct val="90000"/>
              </a:lnSpc>
              <a:buClr>
                <a:srgbClr val="AEABAB"/>
              </a:buClr>
              <a:buSzPts val="1400"/>
              <a:buFont typeface="Calibri"/>
              <a:buNone/>
            </a:pPr>
            <a:r>
              <a:rPr lang="ar-MA" dirty="0">
                <a:latin typeface="Calibri" panose="020F0502020204030204" pitchFamily="34" charset="0"/>
                <a:cs typeface="Calibri" panose="020F0502020204030204" pitchFamily="34" charset="0"/>
              </a:rPr>
              <a:t>يقدم المدرس الخطوات  أمام المتعلم ويشرح السيرورة.</a:t>
            </a:r>
          </a:p>
        </p:txBody>
      </p:sp>
      <p:sp>
        <p:nvSpPr>
          <p:cNvPr id="8" name="Google Shape;438;p20">
            <a:extLst>
              <a:ext uri="{FF2B5EF4-FFF2-40B4-BE49-F238E27FC236}">
                <a16:creationId xmlns:a16="http://schemas.microsoft.com/office/drawing/2014/main" id="{9264E7CE-4E6A-49B4-BA11-F07D496D894C}"/>
              </a:ext>
            </a:extLst>
          </p:cNvPr>
          <p:cNvSpPr/>
          <p:nvPr/>
        </p:nvSpPr>
        <p:spPr>
          <a:xfrm>
            <a:off x="4922185" y="4767632"/>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439;p20">
            <a:extLst>
              <a:ext uri="{FF2B5EF4-FFF2-40B4-BE49-F238E27FC236}">
                <a16:creationId xmlns:a16="http://schemas.microsoft.com/office/drawing/2014/main" id="{EAB49C0C-42A5-40CA-B52E-44A2630C8073}"/>
              </a:ext>
            </a:extLst>
          </p:cNvPr>
          <p:cNvSpPr txBox="1"/>
          <p:nvPr/>
        </p:nvSpPr>
        <p:spPr>
          <a:xfrm>
            <a:off x="5071099"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11" name="Google Shape;440;p20">
            <a:extLst>
              <a:ext uri="{FF2B5EF4-FFF2-40B4-BE49-F238E27FC236}">
                <a16:creationId xmlns:a16="http://schemas.microsoft.com/office/drawing/2014/main" id="{F529F9E4-FC9F-406F-999B-52AC471C8D49}"/>
              </a:ext>
            </a:extLst>
          </p:cNvPr>
          <p:cNvSpPr txBox="1"/>
          <p:nvPr/>
        </p:nvSpPr>
        <p:spPr>
          <a:xfrm>
            <a:off x="215108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أسباب الاختيار</a:t>
            </a:r>
            <a:endParaRPr sz="3200" b="1" dirty="0">
              <a:solidFill>
                <a:schemeClr val="dk1"/>
              </a:solidFill>
              <a:latin typeface="Calibri"/>
              <a:ea typeface="Calibri"/>
              <a:cs typeface="Calibri"/>
              <a:sym typeface="Calibri"/>
            </a:endParaRPr>
          </a:p>
        </p:txBody>
      </p:sp>
      <p:sp>
        <p:nvSpPr>
          <p:cNvPr id="12" name="Google Shape;441;p20">
            <a:extLst>
              <a:ext uri="{FF2B5EF4-FFF2-40B4-BE49-F238E27FC236}">
                <a16:creationId xmlns:a16="http://schemas.microsoft.com/office/drawing/2014/main" id="{D8C6A4EF-B151-4DC4-9F9A-ABB8D3D155CC}"/>
              </a:ext>
            </a:extLst>
          </p:cNvPr>
          <p:cNvSpPr/>
          <p:nvPr/>
        </p:nvSpPr>
        <p:spPr>
          <a:xfrm>
            <a:off x="215108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3" name="Google Shape;442;p20">
            <a:extLst>
              <a:ext uri="{FF2B5EF4-FFF2-40B4-BE49-F238E27FC236}">
                <a16:creationId xmlns:a16="http://schemas.microsoft.com/office/drawing/2014/main" id="{2277F9EE-A05C-43DC-81D9-6EBC125E547A}"/>
              </a:ext>
            </a:extLst>
          </p:cNvPr>
          <p:cNvGrpSpPr/>
          <p:nvPr/>
        </p:nvGrpSpPr>
        <p:grpSpPr>
          <a:xfrm>
            <a:off x="5048493" y="1486678"/>
            <a:ext cx="938514" cy="1258520"/>
            <a:chOff x="7478257" y="2193205"/>
            <a:chExt cx="452893" cy="700189"/>
          </a:xfrm>
        </p:grpSpPr>
        <p:sp>
          <p:nvSpPr>
            <p:cNvPr id="14" name="Google Shape;443;p20">
              <a:extLst>
                <a:ext uri="{FF2B5EF4-FFF2-40B4-BE49-F238E27FC236}">
                  <a16:creationId xmlns:a16="http://schemas.microsoft.com/office/drawing/2014/main" id="{372B25B1-AFD5-4CF6-88DB-99E03ED6586D}"/>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 name="Google Shape;444;p20">
              <a:extLst>
                <a:ext uri="{FF2B5EF4-FFF2-40B4-BE49-F238E27FC236}">
                  <a16:creationId xmlns:a16="http://schemas.microsoft.com/office/drawing/2014/main" id="{9CAA4392-0713-4901-8C46-7F0865F24885}"/>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 name="Google Shape;445;p20">
            <a:extLst>
              <a:ext uri="{FF2B5EF4-FFF2-40B4-BE49-F238E27FC236}">
                <a16:creationId xmlns:a16="http://schemas.microsoft.com/office/drawing/2014/main" id="{CE7213E5-AF6F-4CDE-829C-9A6A22278F4D}"/>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8" name="Google Shape;446;p20">
            <a:extLst>
              <a:ext uri="{FF2B5EF4-FFF2-40B4-BE49-F238E27FC236}">
                <a16:creationId xmlns:a16="http://schemas.microsoft.com/office/drawing/2014/main" id="{DDAD7DA3-E0D5-49FB-A8F5-3F3EE5BDC133}"/>
              </a:ext>
            </a:extLst>
          </p:cNvPr>
          <p:cNvSpPr/>
          <p:nvPr/>
        </p:nvSpPr>
        <p:spPr>
          <a:xfrm>
            <a:off x="5997797" y="143993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أختار وظيفة/ مهنة</a:t>
            </a:r>
            <a:endParaRPr sz="3200" b="1" dirty="0">
              <a:solidFill>
                <a:schemeClr val="dk1"/>
              </a:solidFill>
              <a:latin typeface="Calibri"/>
              <a:ea typeface="Calibri"/>
              <a:cs typeface="Calibri"/>
              <a:sym typeface="Calibri"/>
            </a:endParaRPr>
          </a:p>
        </p:txBody>
      </p:sp>
      <p:sp>
        <p:nvSpPr>
          <p:cNvPr id="20" name="Google Shape;447;p20">
            <a:extLst>
              <a:ext uri="{FF2B5EF4-FFF2-40B4-BE49-F238E27FC236}">
                <a16:creationId xmlns:a16="http://schemas.microsoft.com/office/drawing/2014/main" id="{AE459ACF-458C-4B45-BA9B-C492B535462B}"/>
              </a:ext>
            </a:extLst>
          </p:cNvPr>
          <p:cNvSpPr/>
          <p:nvPr/>
        </p:nvSpPr>
        <p:spPr>
          <a:xfrm>
            <a:off x="5790844" y="4795091"/>
            <a:ext cx="3629698"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أعبر عن الإعجاب بها</a:t>
            </a:r>
            <a:endParaRPr sz="3200" b="1" dirty="0">
              <a:solidFill>
                <a:schemeClr val="dk1"/>
              </a:solidFill>
              <a:latin typeface="Calibri"/>
              <a:ea typeface="Calibri"/>
              <a:cs typeface="Calibri"/>
              <a:sym typeface="Calibri"/>
            </a:endParaRPr>
          </a:p>
        </p:txBody>
      </p:sp>
      <p:sp>
        <p:nvSpPr>
          <p:cNvPr id="21" name="Google Shape;448;p20">
            <a:extLst>
              <a:ext uri="{FF2B5EF4-FFF2-40B4-BE49-F238E27FC236}">
                <a16:creationId xmlns:a16="http://schemas.microsoft.com/office/drawing/2014/main" id="{767B9467-B81E-4976-A030-B2F62C1CC619}"/>
              </a:ext>
            </a:extLst>
          </p:cNvPr>
          <p:cNvSpPr/>
          <p:nvPr/>
        </p:nvSpPr>
        <p:spPr>
          <a:xfrm>
            <a:off x="6183972" y="5379825"/>
            <a:ext cx="3236570" cy="186871"/>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2" name="Google Shape;449;p20">
            <a:extLst>
              <a:ext uri="{FF2B5EF4-FFF2-40B4-BE49-F238E27FC236}">
                <a16:creationId xmlns:a16="http://schemas.microsoft.com/office/drawing/2014/main" id="{C7F303FA-A902-44E9-8F2F-67A3A8EF45C6}"/>
              </a:ext>
            </a:extLst>
          </p:cNvPr>
          <p:cNvGrpSpPr/>
          <p:nvPr/>
        </p:nvGrpSpPr>
        <p:grpSpPr>
          <a:xfrm>
            <a:off x="4984674" y="3185940"/>
            <a:ext cx="1036605" cy="1519046"/>
            <a:chOff x="7467457" y="2193205"/>
            <a:chExt cx="463693" cy="753680"/>
          </a:xfrm>
        </p:grpSpPr>
        <p:sp>
          <p:nvSpPr>
            <p:cNvPr id="23" name="Google Shape;450;p20">
              <a:extLst>
                <a:ext uri="{FF2B5EF4-FFF2-40B4-BE49-F238E27FC236}">
                  <a16:creationId xmlns:a16="http://schemas.microsoft.com/office/drawing/2014/main" id="{E3C6B0A5-A82E-4D87-8960-8FB1B0871BF8}"/>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451;p20">
              <a:extLst>
                <a:ext uri="{FF2B5EF4-FFF2-40B4-BE49-F238E27FC236}">
                  <a16:creationId xmlns:a16="http://schemas.microsoft.com/office/drawing/2014/main" id="{0D9BD32D-E8BD-48B2-8642-2E2E21E710E6}"/>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 name="Google Shape;452;p20">
            <a:extLst>
              <a:ext uri="{FF2B5EF4-FFF2-40B4-BE49-F238E27FC236}">
                <a16:creationId xmlns:a16="http://schemas.microsoft.com/office/drawing/2014/main" id="{3C208FE1-D3BB-43A1-92B1-6D3F0F15AE7A}"/>
              </a:ext>
            </a:extLst>
          </p:cNvPr>
          <p:cNvSpPr txBox="1"/>
          <p:nvPr/>
        </p:nvSpPr>
        <p:spPr>
          <a:xfrm>
            <a:off x="5176392" y="169007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6" name="Google Shape;453;p20">
            <a:extLst>
              <a:ext uri="{FF2B5EF4-FFF2-40B4-BE49-F238E27FC236}">
                <a16:creationId xmlns:a16="http://schemas.microsoft.com/office/drawing/2014/main" id="{4DB08C5E-D1F4-489D-ABD2-0ECEDD1F742D}"/>
              </a:ext>
            </a:extLst>
          </p:cNvPr>
          <p:cNvSpPr/>
          <p:nvPr/>
        </p:nvSpPr>
        <p:spPr>
          <a:xfrm>
            <a:off x="6137695" y="208735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 name="Google Shape;454;p20">
            <a:extLst>
              <a:ext uri="{FF2B5EF4-FFF2-40B4-BE49-F238E27FC236}">
                <a16:creationId xmlns:a16="http://schemas.microsoft.com/office/drawing/2014/main" id="{85C555C1-9CAE-49E7-8616-C7BB2931D30E}"/>
              </a:ext>
            </a:extLst>
          </p:cNvPr>
          <p:cNvSpPr txBox="1"/>
          <p:nvPr/>
        </p:nvSpPr>
        <p:spPr>
          <a:xfrm>
            <a:off x="5084353" y="5043477"/>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8" name="Google Shape;455;p20">
            <a:extLst>
              <a:ext uri="{FF2B5EF4-FFF2-40B4-BE49-F238E27FC236}">
                <a16:creationId xmlns:a16="http://schemas.microsoft.com/office/drawing/2014/main" id="{078EF015-2CFE-41CB-B835-281EF40DC425}"/>
              </a:ext>
            </a:extLst>
          </p:cNvPr>
          <p:cNvSpPr/>
          <p:nvPr/>
        </p:nvSpPr>
        <p:spPr>
          <a:xfrm>
            <a:off x="5058617" y="6242903"/>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638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1006799" y="689125"/>
            <a:ext cx="10529279" cy="267549"/>
          </a:xfrm>
        </p:spPr>
        <p:txBody>
          <a:bodyPr>
            <a:noAutofit/>
          </a:bodyPr>
          <a:lstStyle/>
          <a:p>
            <a:pPr rtl="1"/>
            <a:r>
              <a:rPr lang="ar-MA" sz="1400" dirty="0"/>
              <a:t>يعرف المدرس هذه المرحلة ويؤكد على أهميتها. </a:t>
            </a:r>
            <a:r>
              <a:rPr lang="ar-MA" sz="1400" dirty="0">
                <a:highlight>
                  <a:srgbClr val="FF0000"/>
                </a:highlight>
              </a:rPr>
              <a:t>ينبه المدرس إلى أنه من غير السليم البدء بالمرحلة الثانية ثم الأولى ؛ لأن المستمع  قد لا يعرف عمّ أ تحدث.</a:t>
            </a:r>
            <a:endParaRPr lang="fr-FR" sz="1400" dirty="0">
              <a:highlight>
                <a:srgbClr val="FF0000"/>
              </a:highlight>
            </a:endParaRPr>
          </a:p>
        </p:txBody>
      </p:sp>
      <p:sp>
        <p:nvSpPr>
          <p:cNvPr id="7" name="Espace réservé du contenu 6">
            <a:extLst>
              <a:ext uri="{FF2B5EF4-FFF2-40B4-BE49-F238E27FC236}">
                <a16:creationId xmlns:a16="http://schemas.microsoft.com/office/drawing/2014/main" id="{8A424971-F0BB-AE14-01E1-B82BF14D0DF3}"/>
              </a:ext>
            </a:extLst>
          </p:cNvPr>
          <p:cNvSpPr>
            <a:spLocks noGrp="1"/>
          </p:cNvSpPr>
          <p:nvPr>
            <p:ph sz="quarter" idx="11"/>
          </p:nvPr>
        </p:nvSpPr>
        <p:spPr>
          <a:xfrm>
            <a:off x="1146358" y="280231"/>
            <a:ext cx="10250160" cy="321521"/>
          </a:xfrm>
        </p:spPr>
        <p:txBody>
          <a:bodyPr/>
          <a:lstStyle/>
          <a:p>
            <a:pPr algn="r" rtl="1">
              <a:lnSpc>
                <a:spcPct val="107000"/>
              </a:lnSpc>
              <a:spcAft>
                <a:spcPts val="800"/>
              </a:spcAft>
              <a:buNone/>
            </a:pPr>
            <a:r>
              <a:rPr lang="ar-MA" altLang="fr-FR" sz="2000" b="1" i="0" dirty="0">
                <a:latin typeface="Calibri"/>
                <a:cs typeface="Calibri"/>
              </a:rPr>
              <a:t>الخطوة الأولى هي:</a:t>
            </a:r>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oogle Shape;442;p20">
            <a:extLst>
              <a:ext uri="{FF2B5EF4-FFF2-40B4-BE49-F238E27FC236}">
                <a16:creationId xmlns:a16="http://schemas.microsoft.com/office/drawing/2014/main" id="{D50F4D51-3637-4AE2-A83A-D0CA94E8D421}"/>
              </a:ext>
            </a:extLst>
          </p:cNvPr>
          <p:cNvGrpSpPr/>
          <p:nvPr/>
        </p:nvGrpSpPr>
        <p:grpSpPr>
          <a:xfrm>
            <a:off x="4197155" y="3004918"/>
            <a:ext cx="938514" cy="1258520"/>
            <a:chOff x="7478257" y="2193205"/>
            <a:chExt cx="452893" cy="700189"/>
          </a:xfrm>
        </p:grpSpPr>
        <p:sp>
          <p:nvSpPr>
            <p:cNvPr id="15" name="Google Shape;443;p20">
              <a:extLst>
                <a:ext uri="{FF2B5EF4-FFF2-40B4-BE49-F238E27FC236}">
                  <a16:creationId xmlns:a16="http://schemas.microsoft.com/office/drawing/2014/main" id="{83EF2659-1071-4BA8-B163-349D8AFDC95A}"/>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444;p20">
              <a:extLst>
                <a:ext uri="{FF2B5EF4-FFF2-40B4-BE49-F238E27FC236}">
                  <a16:creationId xmlns:a16="http://schemas.microsoft.com/office/drawing/2014/main" id="{BAD4C92E-38F8-4684-87D2-AA2BE4D37CB7}"/>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 name="Google Shape;445;p20">
            <a:extLst>
              <a:ext uri="{FF2B5EF4-FFF2-40B4-BE49-F238E27FC236}">
                <a16:creationId xmlns:a16="http://schemas.microsoft.com/office/drawing/2014/main" id="{AC39C192-0875-470C-A152-4808178E881A}"/>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8" name="Google Shape;446;p20">
            <a:extLst>
              <a:ext uri="{FF2B5EF4-FFF2-40B4-BE49-F238E27FC236}">
                <a16:creationId xmlns:a16="http://schemas.microsoft.com/office/drawing/2014/main" id="{2C573BBD-2B26-4BAA-B39C-40C2D59B5D23}"/>
              </a:ext>
            </a:extLst>
          </p:cNvPr>
          <p:cNvSpPr/>
          <p:nvPr/>
        </p:nvSpPr>
        <p:spPr>
          <a:xfrm>
            <a:off x="5146459" y="295817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أختار وظيفة/ مهنة</a:t>
            </a:r>
            <a:endParaRPr sz="3200" b="1" dirty="0">
              <a:solidFill>
                <a:schemeClr val="dk1"/>
              </a:solidFill>
              <a:latin typeface="Calibri"/>
              <a:ea typeface="Calibri"/>
              <a:cs typeface="Calibri"/>
              <a:sym typeface="Calibri"/>
            </a:endParaRPr>
          </a:p>
        </p:txBody>
      </p:sp>
      <p:sp>
        <p:nvSpPr>
          <p:cNvPr id="24" name="Google Shape;452;p20">
            <a:extLst>
              <a:ext uri="{FF2B5EF4-FFF2-40B4-BE49-F238E27FC236}">
                <a16:creationId xmlns:a16="http://schemas.microsoft.com/office/drawing/2014/main" id="{647DDFA5-7363-4524-AF88-8C08E2B85AB5}"/>
              </a:ext>
            </a:extLst>
          </p:cNvPr>
          <p:cNvSpPr txBox="1"/>
          <p:nvPr/>
        </p:nvSpPr>
        <p:spPr>
          <a:xfrm>
            <a:off x="4325054" y="320831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5" name="Google Shape;453;p20">
            <a:extLst>
              <a:ext uri="{FF2B5EF4-FFF2-40B4-BE49-F238E27FC236}">
                <a16:creationId xmlns:a16="http://schemas.microsoft.com/office/drawing/2014/main" id="{41A2D111-4CEB-45A4-9E17-3F9FC14D881E}"/>
              </a:ext>
            </a:extLst>
          </p:cNvPr>
          <p:cNvSpPr/>
          <p:nvPr/>
        </p:nvSpPr>
        <p:spPr>
          <a:xfrm>
            <a:off x="5286357" y="360559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7390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898232" y="627444"/>
            <a:ext cx="10529279" cy="267549"/>
          </a:xfrm>
        </p:spPr>
        <p:txBody>
          <a:bodyPr>
            <a:noAutofit/>
          </a:bodyPr>
          <a:lstStyle/>
          <a:p>
            <a:pPr rtl="1"/>
            <a:r>
              <a:rPr lang="ar-MA" sz="1400" dirty="0"/>
              <a:t>يقدم المدرس التعابير عبر قراءتها.</a:t>
            </a:r>
            <a:endParaRPr lang="fr-FR" sz="1400" dirty="0"/>
          </a:p>
        </p:txBody>
      </p:sp>
      <p:sp>
        <p:nvSpPr>
          <p:cNvPr id="6" name="Espace réservé du contenu 5">
            <a:extLst>
              <a:ext uri="{FF2B5EF4-FFF2-40B4-BE49-F238E27FC236}">
                <a16:creationId xmlns:a16="http://schemas.microsoft.com/office/drawing/2014/main" id="{274B6C70-21F6-3472-385E-4A8B4F4A0E5E}"/>
              </a:ext>
            </a:extLst>
          </p:cNvPr>
          <p:cNvSpPr>
            <a:spLocks noGrp="1"/>
          </p:cNvSpPr>
          <p:nvPr>
            <p:ph sz="quarter" idx="11"/>
          </p:nvPr>
        </p:nvSpPr>
        <p:spPr>
          <a:xfrm>
            <a:off x="1177351" y="218492"/>
            <a:ext cx="10250160" cy="321521"/>
          </a:xfrm>
        </p:spPr>
        <p:txBody>
          <a:bodyPr/>
          <a:lstStyle/>
          <a:p>
            <a:pPr>
              <a:lnSpc>
                <a:spcPct val="107000"/>
              </a:lnSpc>
              <a:spcAft>
                <a:spcPts val="800"/>
              </a:spcAft>
              <a:buNone/>
            </a:pPr>
            <a:r>
              <a:rPr lang="ar-MA" altLang="fr-FR" sz="1800" b="1" dirty="0">
                <a:latin typeface="Calibri"/>
                <a:cs typeface="Calibri"/>
              </a:rPr>
              <a:t>لأختار وظيفة/ مهنة يمكنني توظيف التعابير الآتية:</a:t>
            </a:r>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au 6">
            <a:extLst>
              <a:ext uri="{FF2B5EF4-FFF2-40B4-BE49-F238E27FC236}">
                <a16:creationId xmlns:a16="http://schemas.microsoft.com/office/drawing/2014/main" id="{2B9C8ABC-4C22-4129-8361-2D8C41E22001}"/>
              </a:ext>
            </a:extLst>
          </p:cNvPr>
          <p:cNvGraphicFramePr>
            <a:graphicFrameLocks noGrp="1"/>
          </p:cNvGraphicFramePr>
          <p:nvPr>
            <p:extLst>
              <p:ext uri="{D42A27DB-BD31-4B8C-83A1-F6EECF244321}">
                <p14:modId xmlns:p14="http://schemas.microsoft.com/office/powerpoint/2010/main" val="1007383626"/>
              </p:ext>
            </p:extLst>
          </p:nvPr>
        </p:nvGraphicFramePr>
        <p:xfrm>
          <a:off x="312497" y="2453640"/>
          <a:ext cx="11502837" cy="1950720"/>
        </p:xfrm>
        <a:graphic>
          <a:graphicData uri="http://schemas.openxmlformats.org/drawingml/2006/table">
            <a:tbl>
              <a:tblPr firstRow="1" firstCol="1" bandRow="1">
                <a:tableStyleId>{0E3FDE45-AF77-4B5C-9715-49D594BDF05E}</a:tableStyleId>
              </a:tblPr>
              <a:tblGrid>
                <a:gridCol w="9495145">
                  <a:extLst>
                    <a:ext uri="{9D8B030D-6E8A-4147-A177-3AD203B41FA5}">
                      <a16:colId xmlns:a16="http://schemas.microsoft.com/office/drawing/2014/main" val="3061820653"/>
                    </a:ext>
                  </a:extLst>
                </a:gridCol>
                <a:gridCol w="2007692">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وقع اختياري على مهنة....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أختار وظيفة/ مهنة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الوظيفة التي لدي شغف بها، وأختارها هي...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وظيفة ...التي...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bl>
          </a:graphicData>
        </a:graphic>
      </p:graphicFrame>
    </p:spTree>
    <p:extLst>
      <p:ext uri="{BB962C8B-B14F-4D97-AF65-F5344CB8AC3E}">
        <p14:creationId xmlns:p14="http://schemas.microsoft.com/office/powerpoint/2010/main" val="193752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1006799" y="290434"/>
            <a:ext cx="10529279" cy="267549"/>
          </a:xfrm>
        </p:spPr>
        <p:txBody>
          <a:bodyPr>
            <a:noAutofit/>
          </a:bodyPr>
          <a:lstStyle/>
          <a:p>
            <a:pPr rtl="1">
              <a:lnSpc>
                <a:spcPct val="107000"/>
              </a:lnSpc>
              <a:spcAft>
                <a:spcPts val="800"/>
              </a:spcAft>
            </a:pPr>
            <a:r>
              <a:rPr lang="ar-MA" altLang="fr-FR" sz="2000" b="1" dirty="0">
                <a:cs typeface="Calibri" panose="020F0502020204030204" pitchFamily="34" charset="0"/>
              </a:rPr>
              <a:t>بالنسبة لي سأعبر عن هذه </a:t>
            </a:r>
            <a:r>
              <a:rPr lang="ar-MA" sz="2000" dirty="0">
                <a:effectLst/>
                <a:latin typeface="Calibri" panose="020F0502020204030204" pitchFamily="34" charset="0"/>
                <a:ea typeface="Calibri" panose="020F0502020204030204" pitchFamily="34" charset="0"/>
                <a:cs typeface="Calibri" panose="020F0502020204030204" pitchFamily="34" charset="0"/>
              </a:rPr>
              <a:t>الخطوة</a:t>
            </a:r>
            <a:r>
              <a:rPr lang="ar-MA" altLang="fr-FR" sz="2000" b="1" dirty="0">
                <a:cs typeface="Calibri" panose="020F0502020204030204" pitchFamily="34" charset="0"/>
              </a:rPr>
              <a:t> ب:</a:t>
            </a:r>
          </a:p>
        </p:txBody>
      </p:sp>
      <p:sp>
        <p:nvSpPr>
          <p:cNvPr id="4" name="Espace réservé du contenu 3">
            <a:extLst>
              <a:ext uri="{FF2B5EF4-FFF2-40B4-BE49-F238E27FC236}">
                <a16:creationId xmlns:a16="http://schemas.microsoft.com/office/drawing/2014/main" id="{37B3D801-BAF0-05F6-5915-A16099190872}"/>
              </a:ext>
            </a:extLst>
          </p:cNvPr>
          <p:cNvSpPr>
            <a:spLocks noGrp="1"/>
          </p:cNvSpPr>
          <p:nvPr>
            <p:ph sz="quarter" idx="11"/>
          </p:nvPr>
        </p:nvSpPr>
        <p:spPr/>
        <p:txBody>
          <a:bodyPr/>
          <a:lstStyle/>
          <a:p>
            <a:r>
              <a:rPr lang="ar-MA" dirty="0"/>
              <a:t>يصرح المدرس العبارة ويطلب من المتعلمين إعادتها بشكل جماعي.</a:t>
            </a:r>
            <a:endParaRPr lang="fr-FR" dirty="0"/>
          </a:p>
          <a:p>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 carré corné 2">
            <a:extLst>
              <a:ext uri="{FF2B5EF4-FFF2-40B4-BE49-F238E27FC236}">
                <a16:creationId xmlns:a16="http://schemas.microsoft.com/office/drawing/2014/main" id="{77EA7815-EE22-4958-C88B-C7626EA3B9A1}"/>
              </a:ext>
            </a:extLst>
          </p:cNvPr>
          <p:cNvSpPr/>
          <p:nvPr/>
        </p:nvSpPr>
        <p:spPr>
          <a:xfrm>
            <a:off x="9052383" y="1096114"/>
            <a:ext cx="2800021" cy="2007704"/>
          </a:xfrm>
          <a:prstGeom prst="foldedCorner">
            <a:avLst/>
          </a:prstGeom>
          <a:ln w="57150">
            <a:solidFill>
              <a:srgbClr val="B8B12E"/>
            </a:solidFill>
          </a:ln>
        </p:spPr>
        <p:style>
          <a:lnRef idx="2">
            <a:schemeClr val="accent6"/>
          </a:lnRef>
          <a:fillRef idx="1">
            <a:schemeClr val="lt1"/>
          </a:fillRef>
          <a:effectRef idx="0">
            <a:schemeClr val="accent6"/>
          </a:effectRef>
          <a:fontRef idx="minor">
            <a:schemeClr val="dk1"/>
          </a:fontRef>
        </p:style>
        <p:txBody>
          <a:bodyPr rtlCol="0" anchor="ctr"/>
          <a:lstStyle/>
          <a:p>
            <a:pPr algn="r" rtl="1">
              <a:lnSpc>
                <a:spcPct val="100000"/>
              </a:lnSpc>
              <a:spcAft>
                <a:spcPts val="800"/>
              </a:spcAft>
            </a:pPr>
            <a:r>
              <a:rPr lang="ar-MA" sz="3600" dirty="0">
                <a:effectLst/>
                <a:latin typeface="Calibri" panose="020F0502020204030204" pitchFamily="34" charset="0"/>
                <a:ea typeface="Calibri" panose="020F0502020204030204" pitchFamily="34" charset="0"/>
                <a:cs typeface="Calibri" panose="020F0502020204030204" pitchFamily="34" charset="0"/>
              </a:rPr>
              <a:t>وقع اختياري على مهنة....</a:t>
            </a:r>
            <a:endParaRPr lang="fr-FR" sz="3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Rectangle : carré corné 4">
            <a:extLst>
              <a:ext uri="{FF2B5EF4-FFF2-40B4-BE49-F238E27FC236}">
                <a16:creationId xmlns:a16="http://schemas.microsoft.com/office/drawing/2014/main" id="{BBE33586-A93F-9B77-170F-2FF0F0E53BEA}"/>
              </a:ext>
            </a:extLst>
          </p:cNvPr>
          <p:cNvSpPr/>
          <p:nvPr/>
        </p:nvSpPr>
        <p:spPr>
          <a:xfrm>
            <a:off x="246821" y="3288088"/>
            <a:ext cx="11698357" cy="3058105"/>
          </a:xfrm>
          <a:prstGeom prst="foldedCorner">
            <a:avLst/>
          </a:prstGeom>
          <a:ln w="57150">
            <a:solidFill>
              <a:srgbClr val="B8B12E"/>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3600" b="1" dirty="0">
                <a:effectLst/>
                <a:latin typeface="Calibri" panose="020F0502020204030204" pitchFamily="34" charset="0"/>
                <a:ea typeface="Calibri" panose="020F0502020204030204" pitchFamily="34" charset="0"/>
                <a:cs typeface="Calibri" panose="020F0502020204030204" pitchFamily="34" charset="0"/>
              </a:rPr>
              <a:t>وقع اختياري على مهنة / وظيفة </a:t>
            </a:r>
            <a:r>
              <a:rPr lang="ar-MA" sz="3600" b="1" dirty="0">
                <a:solidFill>
                  <a:schemeClr val="tx1"/>
                </a:solidFill>
                <a:latin typeface="Calibri" panose="020F0502020204030204" pitchFamily="34" charset="0"/>
                <a:cs typeface="Calibri" panose="020F0502020204030204" pitchFamily="34" charset="0"/>
              </a:rPr>
              <a:t>خبير أمن المعلومات</a:t>
            </a:r>
            <a:endParaRPr lang="ar-MA" sz="36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6583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dirty="0">
                <a:cs typeface="Calibri" panose="020F0502020204030204" pitchFamily="34" charset="0"/>
              </a:rPr>
              <a:t>بعد ذلك، تأتي مرحلة:</a:t>
            </a:r>
            <a:endParaRPr lang="fr-FR" sz="2000" dirty="0"/>
          </a:p>
        </p:txBody>
      </p:sp>
      <p:sp>
        <p:nvSpPr>
          <p:cNvPr id="7" name="Espace réservé du contenu 6">
            <a:extLst>
              <a:ext uri="{FF2B5EF4-FFF2-40B4-BE49-F238E27FC236}">
                <a16:creationId xmlns:a16="http://schemas.microsoft.com/office/drawing/2014/main" id="{681F94A2-244F-72F7-3876-BB06688EA67E}"/>
              </a:ext>
            </a:extLst>
          </p:cNvPr>
          <p:cNvSpPr>
            <a:spLocks noGrp="1"/>
          </p:cNvSpPr>
          <p:nvPr>
            <p:ph sz="quarter" idx="11"/>
          </p:nvPr>
        </p:nvSpPr>
        <p:spPr/>
        <p:txBody>
          <a:bodyPr/>
          <a:lstStyle/>
          <a:p>
            <a:r>
              <a:rPr lang="ar-MA" b="1" dirty="0"/>
              <a:t>يعرف المدرس هذه المرحلة ويؤكد على أهميتها.</a:t>
            </a:r>
            <a:endParaRPr lang="fr-FR" b="1" dirty="0"/>
          </a:p>
          <a:p>
            <a:endParaRPr lang="fr-FR" b="1"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Google Shape;439;p20">
            <a:extLst>
              <a:ext uri="{FF2B5EF4-FFF2-40B4-BE49-F238E27FC236}">
                <a16:creationId xmlns:a16="http://schemas.microsoft.com/office/drawing/2014/main" id="{AAC41275-9EEB-4A1D-B82C-1FEB303A4C76}"/>
              </a:ext>
            </a:extLst>
          </p:cNvPr>
          <p:cNvSpPr txBox="1"/>
          <p:nvPr/>
        </p:nvSpPr>
        <p:spPr>
          <a:xfrm>
            <a:off x="6605607"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13" name="Google Shape;440;p20">
            <a:extLst>
              <a:ext uri="{FF2B5EF4-FFF2-40B4-BE49-F238E27FC236}">
                <a16:creationId xmlns:a16="http://schemas.microsoft.com/office/drawing/2014/main" id="{5BF6194E-D3C3-4EE9-989A-279DCF02E201}"/>
              </a:ext>
            </a:extLst>
          </p:cNvPr>
          <p:cNvSpPr txBox="1"/>
          <p:nvPr/>
        </p:nvSpPr>
        <p:spPr>
          <a:xfrm>
            <a:off x="361507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أسباب الاختيار</a:t>
            </a:r>
            <a:endParaRPr sz="3200" b="1" dirty="0">
              <a:solidFill>
                <a:schemeClr val="dk1"/>
              </a:solidFill>
              <a:latin typeface="Calibri"/>
              <a:ea typeface="Calibri"/>
              <a:cs typeface="Calibri"/>
              <a:sym typeface="Calibri"/>
            </a:endParaRPr>
          </a:p>
        </p:txBody>
      </p:sp>
      <p:sp>
        <p:nvSpPr>
          <p:cNvPr id="14" name="Google Shape;441;p20">
            <a:extLst>
              <a:ext uri="{FF2B5EF4-FFF2-40B4-BE49-F238E27FC236}">
                <a16:creationId xmlns:a16="http://schemas.microsoft.com/office/drawing/2014/main" id="{AF00D966-7FE4-46FF-8069-CADDBBEE01FD}"/>
              </a:ext>
            </a:extLst>
          </p:cNvPr>
          <p:cNvSpPr/>
          <p:nvPr/>
        </p:nvSpPr>
        <p:spPr>
          <a:xfrm>
            <a:off x="361507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 name="Google Shape;445;p20">
            <a:extLst>
              <a:ext uri="{FF2B5EF4-FFF2-40B4-BE49-F238E27FC236}">
                <a16:creationId xmlns:a16="http://schemas.microsoft.com/office/drawing/2014/main" id="{0749636F-4F7E-44B8-AD53-17AC93A5244C}"/>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grpSp>
        <p:nvGrpSpPr>
          <p:cNvPr id="22" name="Google Shape;449;p20">
            <a:extLst>
              <a:ext uri="{FF2B5EF4-FFF2-40B4-BE49-F238E27FC236}">
                <a16:creationId xmlns:a16="http://schemas.microsoft.com/office/drawing/2014/main" id="{13EEE285-46C8-4277-A405-F0C6F05F2F2D}"/>
              </a:ext>
            </a:extLst>
          </p:cNvPr>
          <p:cNvGrpSpPr/>
          <p:nvPr/>
        </p:nvGrpSpPr>
        <p:grpSpPr>
          <a:xfrm>
            <a:off x="6448664" y="3185940"/>
            <a:ext cx="1036605" cy="1519046"/>
            <a:chOff x="7467457" y="2193205"/>
            <a:chExt cx="463693" cy="753680"/>
          </a:xfrm>
        </p:grpSpPr>
        <p:sp>
          <p:nvSpPr>
            <p:cNvPr id="23" name="Google Shape;450;p20">
              <a:extLst>
                <a:ext uri="{FF2B5EF4-FFF2-40B4-BE49-F238E27FC236}">
                  <a16:creationId xmlns:a16="http://schemas.microsoft.com/office/drawing/2014/main" id="{E0E17B73-8BFF-4802-8C70-CA2C58054CDB}"/>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451;p20">
              <a:extLst>
                <a:ext uri="{FF2B5EF4-FFF2-40B4-BE49-F238E27FC236}">
                  <a16:creationId xmlns:a16="http://schemas.microsoft.com/office/drawing/2014/main" id="{2E67E180-D459-4C5B-8337-2936924B0EE0}"/>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50169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توجد مجموعة من التعابير توظف في هذه المرحلة.</a:t>
            </a:r>
            <a:endParaRPr lang="fr-FR" sz="2000" dirty="0"/>
          </a:p>
        </p:txBody>
      </p:sp>
      <p:sp>
        <p:nvSpPr>
          <p:cNvPr id="4" name="Espace réservé du contenu 3">
            <a:extLst>
              <a:ext uri="{FF2B5EF4-FFF2-40B4-BE49-F238E27FC236}">
                <a16:creationId xmlns:a16="http://schemas.microsoft.com/office/drawing/2014/main" id="{CF74792F-34B7-09DD-BA6A-F28BB35F87ED}"/>
              </a:ext>
            </a:extLst>
          </p:cNvPr>
          <p:cNvSpPr>
            <a:spLocks noGrp="1"/>
          </p:cNvSpPr>
          <p:nvPr>
            <p:ph sz="quarter" idx="11"/>
          </p:nvPr>
        </p:nvSpPr>
        <p:spPr/>
        <p:txBody>
          <a:bodyPr/>
          <a:lstStyle/>
          <a:p>
            <a:r>
              <a:rPr lang="ar-MA" sz="1400" dirty="0"/>
              <a:t>يقدم المدرس التعابير عبر قراءتها ويشرحها.</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au 5">
            <a:extLst>
              <a:ext uri="{FF2B5EF4-FFF2-40B4-BE49-F238E27FC236}">
                <a16:creationId xmlns:a16="http://schemas.microsoft.com/office/drawing/2014/main" id="{AD4CB255-248C-4FEC-9D67-99D9A798972C}"/>
              </a:ext>
            </a:extLst>
          </p:cNvPr>
          <p:cNvGraphicFramePr>
            <a:graphicFrameLocks noGrp="1"/>
          </p:cNvGraphicFramePr>
          <p:nvPr>
            <p:extLst>
              <p:ext uri="{D42A27DB-BD31-4B8C-83A1-F6EECF244321}">
                <p14:modId xmlns:p14="http://schemas.microsoft.com/office/powerpoint/2010/main" val="2310843839"/>
              </p:ext>
            </p:extLst>
          </p:nvPr>
        </p:nvGraphicFramePr>
        <p:xfrm>
          <a:off x="237354" y="2329324"/>
          <a:ext cx="11717291" cy="1950720"/>
        </p:xfrm>
        <a:graphic>
          <a:graphicData uri="http://schemas.openxmlformats.org/drawingml/2006/table">
            <a:tbl>
              <a:tblPr firstRow="1" firstCol="1" bandRow="1">
                <a:tableStyleId>{0E3FDE45-AF77-4B5C-9715-49D594BDF05E}</a:tableStyleId>
              </a:tblPr>
              <a:tblGrid>
                <a:gridCol w="9672169">
                  <a:extLst>
                    <a:ext uri="{9D8B030D-6E8A-4147-A177-3AD203B41FA5}">
                      <a16:colId xmlns:a16="http://schemas.microsoft.com/office/drawing/2014/main" val="3061820653"/>
                    </a:ext>
                  </a:extLst>
                </a:gridCol>
                <a:gridCol w="2045122">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المرحلة</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المهنة للأسباب الآتية:1...2...3...</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أسباب الاختيار</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أنا مهتم بهذه الوظيفة لكونها تتيح لي ...و...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الوظيفة لأنها تتناسب مع... و...</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bl>
          </a:graphicData>
        </a:graphic>
      </p:graphicFrame>
    </p:spTree>
    <p:extLst>
      <p:ext uri="{BB962C8B-B14F-4D97-AF65-F5344CB8AC3E}">
        <p14:creationId xmlns:p14="http://schemas.microsoft.com/office/powerpoint/2010/main" val="3756646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سأعبر عن هذه الخطوة باستعمال تعبير:</a:t>
            </a:r>
            <a:endParaRPr lang="fr-FR" sz="2000" dirty="0"/>
          </a:p>
        </p:txBody>
      </p:sp>
      <p:sp>
        <p:nvSpPr>
          <p:cNvPr id="10" name="Espace réservé du contenu 9">
            <a:extLst>
              <a:ext uri="{FF2B5EF4-FFF2-40B4-BE49-F238E27FC236}">
                <a16:creationId xmlns:a16="http://schemas.microsoft.com/office/drawing/2014/main" id="{F34BEE48-8904-CF9C-16EC-44F49615632A}"/>
              </a:ext>
            </a:extLst>
          </p:cNvPr>
          <p:cNvSpPr>
            <a:spLocks noGrp="1"/>
          </p:cNvSpPr>
          <p:nvPr>
            <p:ph sz="quarter" idx="11"/>
          </p:nvPr>
        </p:nvSpPr>
        <p:spPr/>
        <p:txBody>
          <a:bodyPr/>
          <a:lstStyle/>
          <a:p>
            <a:r>
              <a:rPr lang="ar-MA" sz="1400" dirty="0"/>
              <a:t>يصرح المدرس بهذا التعبير ويطلب من متعلم واحد إعادة قراءة التعبير.</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Bulle narrative : rectangle à coins arrondis 6">
            <a:extLst>
              <a:ext uri="{FF2B5EF4-FFF2-40B4-BE49-F238E27FC236}">
                <a16:creationId xmlns:a16="http://schemas.microsoft.com/office/drawing/2014/main" id="{9BADD826-2337-4809-B301-1A06D4797A27}"/>
              </a:ext>
            </a:extLst>
          </p:cNvPr>
          <p:cNvSpPr/>
          <p:nvPr/>
        </p:nvSpPr>
        <p:spPr>
          <a:xfrm>
            <a:off x="9153939" y="982424"/>
            <a:ext cx="2737016" cy="2037522"/>
          </a:xfrm>
          <a:prstGeom prst="wedgeRoundRectCallout">
            <a:avLst/>
          </a:prstGeom>
          <a:ln w="57150">
            <a:solidFill>
              <a:schemeClr val="accent1">
                <a:lumMod val="60000"/>
                <a:lumOff val="40000"/>
              </a:schemeClr>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ar-SA" sz="3200" b="1" dirty="0">
                <a:latin typeface="Calibri" panose="020F0502020204030204" pitchFamily="34" charset="0"/>
                <a:cs typeface="Calibri" panose="020F0502020204030204" pitchFamily="34" charset="0"/>
              </a:rPr>
              <a:t>اخترت هذه الوظيفة لأنها تتناسب مع... و...</a:t>
            </a:r>
            <a:endParaRPr lang="fr-FR" sz="3200" dirty="0"/>
          </a:p>
        </p:txBody>
      </p:sp>
      <p:sp>
        <p:nvSpPr>
          <p:cNvPr id="8" name="Bulle narrative : rectangle à coins arrondis 7">
            <a:extLst>
              <a:ext uri="{FF2B5EF4-FFF2-40B4-BE49-F238E27FC236}">
                <a16:creationId xmlns:a16="http://schemas.microsoft.com/office/drawing/2014/main" id="{52F041FF-0987-4B96-8EFA-C9D1CF52D6D8}"/>
              </a:ext>
            </a:extLst>
          </p:cNvPr>
          <p:cNvSpPr/>
          <p:nvPr/>
        </p:nvSpPr>
        <p:spPr>
          <a:xfrm>
            <a:off x="446349" y="2785018"/>
            <a:ext cx="8707590" cy="3178459"/>
          </a:xfrm>
          <a:prstGeom prst="wedgeRoundRectCallout">
            <a:avLst/>
          </a:prstGeom>
          <a:ln w="57150">
            <a:solidFill>
              <a:schemeClr val="accent1">
                <a:lumMod val="60000"/>
                <a:lumOff val="40000"/>
              </a:schemeClr>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lvl="0" algn="just" rtl="1">
              <a:lnSpc>
                <a:spcPct val="150000"/>
              </a:lnSpc>
            </a:pPr>
            <a:r>
              <a:rPr lang="ar-MA" sz="3200" b="1" dirty="0">
                <a:latin typeface="Calibri" panose="020F0502020204030204" pitchFamily="34" charset="0"/>
                <a:cs typeface="Calibri" panose="020F0502020204030204" pitchFamily="34" charset="0"/>
              </a:rPr>
              <a:t>اخترت هذه الوظيفة لأنها تتناسب مع اهتماماتي في التكنولوجيا وأمن المعلومات، ولأنها تتطلب مهارات التحليل والتفكير الاستراتيجي التي أتمتع بها، بالإضافة إلى أنها توفر فرصة للعمل في بيئة متجددة ومليئة بالتحديات.</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1539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dirty="0">
                <a:cs typeface="Calibri" panose="020F0502020204030204" pitchFamily="34" charset="0"/>
              </a:rPr>
              <a:t>ثم تأتي المرحلة الثالثة:</a:t>
            </a:r>
            <a:endParaRPr lang="fr-FR" sz="2000" dirty="0"/>
          </a:p>
        </p:txBody>
      </p:sp>
      <p:sp>
        <p:nvSpPr>
          <p:cNvPr id="7" name="Espace réservé du contenu 6">
            <a:extLst>
              <a:ext uri="{FF2B5EF4-FFF2-40B4-BE49-F238E27FC236}">
                <a16:creationId xmlns:a16="http://schemas.microsoft.com/office/drawing/2014/main" id="{681F94A2-244F-72F7-3876-BB06688EA67E}"/>
              </a:ext>
            </a:extLst>
          </p:cNvPr>
          <p:cNvSpPr>
            <a:spLocks noGrp="1"/>
          </p:cNvSpPr>
          <p:nvPr>
            <p:ph sz="quarter" idx="11"/>
          </p:nvPr>
        </p:nvSpPr>
        <p:spPr/>
        <p:txBody>
          <a:bodyPr/>
          <a:lstStyle/>
          <a:p>
            <a:r>
              <a:rPr lang="ar-MA" b="1" dirty="0"/>
              <a:t>يعرف المدرس هذه المرحلة ويؤكد على أهميتها.</a:t>
            </a:r>
            <a:endParaRPr lang="fr-FR" b="1" dirty="0"/>
          </a:p>
          <a:p>
            <a:endParaRPr lang="fr-FR" b="1"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Google Shape;438;p20">
            <a:extLst>
              <a:ext uri="{FF2B5EF4-FFF2-40B4-BE49-F238E27FC236}">
                <a16:creationId xmlns:a16="http://schemas.microsoft.com/office/drawing/2014/main" id="{88B4C460-D3FE-489E-B081-60E4682126D6}"/>
              </a:ext>
            </a:extLst>
          </p:cNvPr>
          <p:cNvSpPr/>
          <p:nvPr/>
        </p:nvSpPr>
        <p:spPr>
          <a:xfrm>
            <a:off x="4486994" y="2837913"/>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 name="Google Shape;445;p20">
            <a:extLst>
              <a:ext uri="{FF2B5EF4-FFF2-40B4-BE49-F238E27FC236}">
                <a16:creationId xmlns:a16="http://schemas.microsoft.com/office/drawing/2014/main" id="{06DC2C52-E17D-4318-8042-2EB0DDD55EF7}"/>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20" name="Google Shape;447;p20">
            <a:extLst>
              <a:ext uri="{FF2B5EF4-FFF2-40B4-BE49-F238E27FC236}">
                <a16:creationId xmlns:a16="http://schemas.microsoft.com/office/drawing/2014/main" id="{7B159E38-B59D-4BF1-8267-FD9B53DE7573}"/>
              </a:ext>
            </a:extLst>
          </p:cNvPr>
          <p:cNvSpPr/>
          <p:nvPr/>
        </p:nvSpPr>
        <p:spPr>
          <a:xfrm>
            <a:off x="5338898" y="2865372"/>
            <a:ext cx="3426729"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أعبر عن الإعجاب بها</a:t>
            </a:r>
            <a:endParaRPr sz="3200" b="1" dirty="0">
              <a:solidFill>
                <a:schemeClr val="dk1"/>
              </a:solidFill>
              <a:latin typeface="Calibri"/>
              <a:ea typeface="Calibri"/>
              <a:cs typeface="Calibri"/>
              <a:sym typeface="Calibri"/>
            </a:endParaRPr>
          </a:p>
        </p:txBody>
      </p:sp>
      <p:sp>
        <p:nvSpPr>
          <p:cNvPr id="21" name="Google Shape;448;p20">
            <a:extLst>
              <a:ext uri="{FF2B5EF4-FFF2-40B4-BE49-F238E27FC236}">
                <a16:creationId xmlns:a16="http://schemas.microsoft.com/office/drawing/2014/main" id="{A4B85CD1-E252-47DF-A270-7A11DDF6FCDD}"/>
              </a:ext>
            </a:extLst>
          </p:cNvPr>
          <p:cNvSpPr/>
          <p:nvPr/>
        </p:nvSpPr>
        <p:spPr>
          <a:xfrm>
            <a:off x="5732027" y="3450107"/>
            <a:ext cx="3033600" cy="131886"/>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 name="Google Shape;454;p20">
            <a:extLst>
              <a:ext uri="{FF2B5EF4-FFF2-40B4-BE49-F238E27FC236}">
                <a16:creationId xmlns:a16="http://schemas.microsoft.com/office/drawing/2014/main" id="{00020FBB-4CB0-4F5A-994D-971A1C519917}"/>
              </a:ext>
            </a:extLst>
          </p:cNvPr>
          <p:cNvSpPr txBox="1"/>
          <p:nvPr/>
        </p:nvSpPr>
        <p:spPr>
          <a:xfrm>
            <a:off x="4649162" y="311375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8" name="Google Shape;455;p20">
            <a:extLst>
              <a:ext uri="{FF2B5EF4-FFF2-40B4-BE49-F238E27FC236}">
                <a16:creationId xmlns:a16="http://schemas.microsoft.com/office/drawing/2014/main" id="{D23E9C64-3FE8-4DD5-BF55-CEC5B5A87A68}"/>
              </a:ext>
            </a:extLst>
          </p:cNvPr>
          <p:cNvSpPr/>
          <p:nvPr/>
        </p:nvSpPr>
        <p:spPr>
          <a:xfrm>
            <a:off x="4606672" y="4308999"/>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0630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توجد مجموعة من التعابير توظف في هذه المرحلة.</a:t>
            </a:r>
            <a:endParaRPr lang="fr-FR" sz="2000" dirty="0"/>
          </a:p>
        </p:txBody>
      </p:sp>
      <p:sp>
        <p:nvSpPr>
          <p:cNvPr id="4" name="Espace réservé du contenu 3">
            <a:extLst>
              <a:ext uri="{FF2B5EF4-FFF2-40B4-BE49-F238E27FC236}">
                <a16:creationId xmlns:a16="http://schemas.microsoft.com/office/drawing/2014/main" id="{CF74792F-34B7-09DD-BA6A-F28BB35F87ED}"/>
              </a:ext>
            </a:extLst>
          </p:cNvPr>
          <p:cNvSpPr>
            <a:spLocks noGrp="1"/>
          </p:cNvSpPr>
          <p:nvPr>
            <p:ph sz="quarter" idx="11"/>
          </p:nvPr>
        </p:nvSpPr>
        <p:spPr/>
        <p:txBody>
          <a:bodyPr/>
          <a:lstStyle/>
          <a:p>
            <a:r>
              <a:rPr lang="ar-MA" sz="1400" dirty="0"/>
              <a:t>يقدم المدرس التعابير عبر قراءتها ويشرحها.</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au 5">
            <a:extLst>
              <a:ext uri="{FF2B5EF4-FFF2-40B4-BE49-F238E27FC236}">
                <a16:creationId xmlns:a16="http://schemas.microsoft.com/office/drawing/2014/main" id="{E1D0D541-BBBD-40BE-B0C0-76F93D308BB1}"/>
              </a:ext>
            </a:extLst>
          </p:cNvPr>
          <p:cNvGraphicFramePr>
            <a:graphicFrameLocks noGrp="1"/>
          </p:cNvGraphicFramePr>
          <p:nvPr>
            <p:extLst>
              <p:ext uri="{D42A27DB-BD31-4B8C-83A1-F6EECF244321}">
                <p14:modId xmlns:p14="http://schemas.microsoft.com/office/powerpoint/2010/main" val="1704971914"/>
              </p:ext>
            </p:extLst>
          </p:nvPr>
        </p:nvGraphicFramePr>
        <p:xfrm>
          <a:off x="238153" y="1667172"/>
          <a:ext cx="11715694" cy="2302642"/>
        </p:xfrm>
        <a:graphic>
          <a:graphicData uri="http://schemas.openxmlformats.org/drawingml/2006/table">
            <a:tbl>
              <a:tblPr firstRow="1" firstCol="1" bandRow="1">
                <a:tableStyleId>{0E3FDE45-AF77-4B5C-9715-49D594BDF05E}</a:tableStyleId>
              </a:tblPr>
              <a:tblGrid>
                <a:gridCol w="9670850">
                  <a:extLst>
                    <a:ext uri="{9D8B030D-6E8A-4147-A177-3AD203B41FA5}">
                      <a16:colId xmlns:a16="http://schemas.microsoft.com/office/drawing/2014/main" val="3061820653"/>
                    </a:ext>
                  </a:extLst>
                </a:gridCol>
                <a:gridCol w="2044844">
                  <a:extLst>
                    <a:ext uri="{9D8B030D-6E8A-4147-A177-3AD203B41FA5}">
                      <a16:colId xmlns:a16="http://schemas.microsoft.com/office/drawing/2014/main" val="3540731286"/>
                    </a:ext>
                  </a:extLst>
                </a:gridCol>
              </a:tblGrid>
              <a:tr h="438225">
                <a:tc>
                  <a:txBody>
                    <a:bodyPr/>
                    <a:lstStyle/>
                    <a:p>
                      <a:pPr algn="ctr" rtl="1">
                        <a:lnSpc>
                          <a:spcPct val="100000"/>
                        </a:lnSpc>
                        <a:spcAft>
                          <a:spcPts val="800"/>
                        </a:spcAft>
                      </a:pPr>
                      <a:r>
                        <a:rPr lang="ar-SA" sz="32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95826">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لأنني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أعبر عن الإعجاب بها</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571196">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ما يثير إعجابي في هذه المهنة هو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747940">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تُعدّ هذه المهنة من أسمى المهن لما تحمله من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3184342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سأعبر عن هذه الخطوة باستعمال تعبير:</a:t>
            </a:r>
            <a:endParaRPr lang="fr-FR" sz="2000" dirty="0"/>
          </a:p>
        </p:txBody>
      </p:sp>
      <p:sp>
        <p:nvSpPr>
          <p:cNvPr id="10" name="Espace réservé du contenu 9">
            <a:extLst>
              <a:ext uri="{FF2B5EF4-FFF2-40B4-BE49-F238E27FC236}">
                <a16:creationId xmlns:a16="http://schemas.microsoft.com/office/drawing/2014/main" id="{F34BEE48-8904-CF9C-16EC-44F49615632A}"/>
              </a:ext>
            </a:extLst>
          </p:cNvPr>
          <p:cNvSpPr>
            <a:spLocks noGrp="1"/>
          </p:cNvSpPr>
          <p:nvPr>
            <p:ph sz="quarter" idx="11"/>
          </p:nvPr>
        </p:nvSpPr>
        <p:spPr/>
        <p:txBody>
          <a:bodyPr/>
          <a:lstStyle/>
          <a:p>
            <a:r>
              <a:rPr lang="ar-MA" sz="1400" dirty="0"/>
              <a:t>يصرح المدرس بهذا التعبير ويطلب من متعلم واحد إعادة قراءة التعبير.</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égende : flèche courbée 6">
            <a:extLst>
              <a:ext uri="{FF2B5EF4-FFF2-40B4-BE49-F238E27FC236}">
                <a16:creationId xmlns:a16="http://schemas.microsoft.com/office/drawing/2014/main" id="{5C2EAF28-8AA3-4AD5-BA6B-984084181824}"/>
              </a:ext>
            </a:extLst>
          </p:cNvPr>
          <p:cNvSpPr/>
          <p:nvPr/>
        </p:nvSpPr>
        <p:spPr>
          <a:xfrm>
            <a:off x="5804453" y="1083366"/>
            <a:ext cx="6086504" cy="1530626"/>
          </a:xfrm>
          <a:prstGeom prst="borderCallout2">
            <a:avLst/>
          </a:prstGeom>
          <a:ln w="57150">
            <a:solidFill>
              <a:srgbClr val="B3A205"/>
            </a:solidFill>
          </a:ln>
        </p:spPr>
        <p:style>
          <a:lnRef idx="2">
            <a:schemeClr val="accent6"/>
          </a:lnRef>
          <a:fillRef idx="1">
            <a:schemeClr val="lt1"/>
          </a:fillRef>
          <a:effectRef idx="0">
            <a:schemeClr val="accent6"/>
          </a:effectRef>
          <a:fontRef idx="minor">
            <a:schemeClr val="dk1"/>
          </a:fontRef>
        </p:style>
        <p:txBody>
          <a:bodyPr rtlCol="0" anchor="ctr"/>
          <a:lstStyle/>
          <a:p>
            <a:pPr algn="r" rtl="1">
              <a:lnSpc>
                <a:spcPct val="100000"/>
              </a:lnSpc>
              <a:spcAft>
                <a:spcPts val="800"/>
              </a:spcAft>
            </a:pPr>
            <a:r>
              <a:rPr lang="ar-MA" sz="3200" b="1"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لأنها .....</a:t>
            </a:r>
            <a:endParaRPr lang="fr-FR" sz="32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8" name="Légende : flèche courbée 7">
            <a:extLst>
              <a:ext uri="{FF2B5EF4-FFF2-40B4-BE49-F238E27FC236}">
                <a16:creationId xmlns:a16="http://schemas.microsoft.com/office/drawing/2014/main" id="{643FC874-04FE-4A69-9009-2AF415976F9B}"/>
              </a:ext>
            </a:extLst>
          </p:cNvPr>
          <p:cNvSpPr/>
          <p:nvPr/>
        </p:nvSpPr>
        <p:spPr>
          <a:xfrm>
            <a:off x="2925861" y="3478696"/>
            <a:ext cx="8965095" cy="1530626"/>
          </a:xfrm>
          <a:prstGeom prst="borderCallout2">
            <a:avLst>
              <a:gd name="adj1" fmla="val 18750"/>
              <a:gd name="adj2" fmla="val -8333"/>
              <a:gd name="adj3" fmla="val 18750"/>
              <a:gd name="adj4" fmla="val -16667"/>
              <a:gd name="adj5" fmla="val 207954"/>
              <a:gd name="adj6" fmla="val -28042"/>
            </a:avLst>
          </a:prstGeom>
          <a:ln w="57150">
            <a:solidFill>
              <a:srgbClr val="B3A205"/>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3200" b="1"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لأنها </a:t>
            </a:r>
            <a:r>
              <a:rPr lang="ar-MA" sz="3200" b="1" dirty="0">
                <a:latin typeface="Calibri" panose="020F0502020204030204" pitchFamily="34" charset="0"/>
                <a:cs typeface="Calibri" panose="020F0502020204030204" pitchFamily="34" charset="0"/>
              </a:rPr>
              <a:t>توفر لي فرصة لحماية المعلومات والمساهمة في أمن الفضاء الرقمي، ولأنها تمنحني بيئة عمل ديناميكية مليئة بالتحديات التي تطور من مهاراتي باستمرار.</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8888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في النهاية، واستنادا إلى كل العناصر السابقة، أكون قد قدمت جوابا منسجما وتاما، وهو كالآتي:</a:t>
            </a:r>
            <a:endParaRPr lang="fr-FR" sz="2000" dirty="0"/>
          </a:p>
        </p:txBody>
      </p:sp>
      <p:sp>
        <p:nvSpPr>
          <p:cNvPr id="8" name="Espace réservé du contenu 7">
            <a:extLst>
              <a:ext uri="{FF2B5EF4-FFF2-40B4-BE49-F238E27FC236}">
                <a16:creationId xmlns:a16="http://schemas.microsoft.com/office/drawing/2014/main" id="{E9693963-8F77-4B3E-0DEF-99DC8B5AD774}"/>
              </a:ext>
            </a:extLst>
          </p:cNvPr>
          <p:cNvSpPr>
            <a:spLocks noGrp="1"/>
          </p:cNvSpPr>
          <p:nvPr>
            <p:ph sz="quarter" idx="11"/>
          </p:nvPr>
        </p:nvSpPr>
        <p:spPr/>
        <p:txBody>
          <a:bodyPr/>
          <a:lstStyle/>
          <a:p>
            <a:r>
              <a:rPr lang="ar-MA" sz="1400" dirty="0">
                <a:cs typeface="Calibri" panose="020F0502020204030204" pitchFamily="34" charset="0"/>
              </a:rPr>
              <a:t>يقدم المدرس المنتوج بشكل شفهي. </a:t>
            </a:r>
            <a:r>
              <a:rPr lang="ar-MA" dirty="0" err="1">
                <a:highlight>
                  <a:srgbClr val="FFFF00"/>
                </a:highlight>
              </a:rPr>
              <a:t>ينمذج</a:t>
            </a:r>
            <a:r>
              <a:rPr lang="ar-MA" dirty="0">
                <a:highlight>
                  <a:srgbClr val="FFFF00"/>
                </a:highlight>
              </a:rPr>
              <a:t> المدرس،</a:t>
            </a:r>
            <a:r>
              <a:rPr lang="ar-MA" sz="1400" dirty="0">
                <a:highlight>
                  <a:srgbClr val="FFFF00"/>
                </a:highlight>
                <a:cs typeface="Calibri" panose="020F0502020204030204" pitchFamily="34" charset="0"/>
              </a:rPr>
              <a:t> خلال عملية التقدي</a:t>
            </a:r>
            <a:r>
              <a:rPr lang="ar-MA" dirty="0">
                <a:highlight>
                  <a:srgbClr val="FFFF00"/>
                </a:highlight>
              </a:rPr>
              <a:t>م، قواعد التحدث:</a:t>
            </a:r>
            <a:r>
              <a:rPr lang="ar-MA" sz="1400" b="1" dirty="0">
                <a:solidFill>
                  <a:schemeClr val="tx1"/>
                </a:solidFill>
                <a:highlight>
                  <a:srgbClr val="FFFF00"/>
                </a:highlight>
                <a:latin typeface="Calibri" panose="020F0502020204030204" pitchFamily="34" charset="0"/>
                <a:cs typeface="Calibri" panose="020F0502020204030204" pitchFamily="34" charset="0"/>
              </a:rPr>
              <a:t> (الصوت- الحركات- التحرك )</a:t>
            </a:r>
            <a:r>
              <a:rPr lang="ar-MA" dirty="0">
                <a:highlight>
                  <a:srgbClr val="FFFF00"/>
                </a:highlight>
              </a:rPr>
              <a:t>  </a:t>
            </a:r>
            <a:endParaRPr lang="fr-FR" sz="1400" dirty="0">
              <a:highlight>
                <a:srgbClr val="FFFF00"/>
              </a:highlight>
            </a:endParaRPr>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7" name="Image 6">
            <a:extLst>
              <a:ext uri="{FF2B5EF4-FFF2-40B4-BE49-F238E27FC236}">
                <a16:creationId xmlns:a16="http://schemas.microsoft.com/office/drawing/2014/main" id="{EA8DC648-222D-D0AE-FF8E-9129BDE692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3371B764-50FA-3267-31D3-340B3F60D942}"/>
              </a:ext>
            </a:extLst>
          </p:cNvPr>
          <p:cNvSpPr txBox="1"/>
          <p:nvPr/>
        </p:nvSpPr>
        <p:spPr>
          <a:xfrm>
            <a:off x="376775" y="2305615"/>
            <a:ext cx="11623305" cy="2246769"/>
          </a:xfrm>
          <a:prstGeom prst="rect">
            <a:avLst/>
          </a:prstGeom>
          <a:noFill/>
        </p:spPr>
        <p:txBody>
          <a:bodyPr wrap="square">
            <a:spAutoFit/>
          </a:bodyPr>
          <a:lstStyle/>
          <a:p>
            <a:pPr algn="just" rtl="1"/>
            <a:r>
              <a:rPr lang="fr-FR" sz="2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ar-MA" sz="2800" b="1" dirty="0">
                <a:effectLst/>
                <a:latin typeface="Calibri" panose="020F0502020204030204" pitchFamily="34" charset="0"/>
                <a:ea typeface="Calibri" panose="020F0502020204030204" pitchFamily="34" charset="0"/>
                <a:cs typeface="Calibri" panose="020F0502020204030204" pitchFamily="34" charset="0"/>
              </a:rPr>
              <a:t>وقع اختياري على مهنة / وظيفة </a:t>
            </a:r>
            <a:r>
              <a:rPr lang="ar-MA" sz="2800" b="1" dirty="0">
                <a:solidFill>
                  <a:schemeClr val="tx1"/>
                </a:solidFill>
                <a:latin typeface="Calibri" panose="020F0502020204030204" pitchFamily="34" charset="0"/>
                <a:cs typeface="Calibri" panose="020F0502020204030204" pitchFamily="34" charset="0"/>
              </a:rPr>
              <a:t>خبير أمن المعلومات. لقد </a:t>
            </a:r>
            <a:r>
              <a:rPr lang="ar-MA" sz="2800" b="1" dirty="0">
                <a:latin typeface="Calibri" panose="020F0502020204030204" pitchFamily="34" charset="0"/>
                <a:cs typeface="Calibri" panose="020F0502020204030204" pitchFamily="34" charset="0"/>
              </a:rPr>
              <a:t>اخترت هذه الوظيفة لأنها تتناسب مع اهتماماتي في التكنولوجيا وأمن المعلومات، ولأنها تتطلب مهارات التحليل والتفكير الاستراتيجي التي أتمتع بها، بالإضافة إلى أنها توفر فرصة للعمل في بيئة متجددة ومليئة بالتحديات.</a:t>
            </a:r>
            <a:endParaRPr lang="fr-FR" sz="2800" b="1" dirty="0">
              <a:latin typeface="Calibri" panose="020F0502020204030204" pitchFamily="34" charset="0"/>
              <a:cs typeface="Calibri" panose="020F0502020204030204" pitchFamily="34" charset="0"/>
            </a:endParaRPr>
          </a:p>
          <a:p>
            <a:pPr algn="just" rtl="1"/>
            <a:r>
              <a:rPr lang="ar-MA" sz="2800" b="1"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لأنها </a:t>
            </a:r>
            <a:r>
              <a:rPr lang="ar-MA" sz="2800" b="1" dirty="0">
                <a:latin typeface="Calibri" panose="020F0502020204030204" pitchFamily="34" charset="0"/>
                <a:cs typeface="Calibri" panose="020F0502020204030204" pitchFamily="34" charset="0"/>
              </a:rPr>
              <a:t>توفر لي فرصة لحماية المعلومات والمساهمة في أمن الفضاء الرقمي، ولأنها تمنحني بيئة عمل ديناميكية مليئة بالتحديات التي تطور من مهاراتي باستمرار.</a:t>
            </a:r>
            <a:endParaRPr lang="fr-FR"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0480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8" name="Google Shape;656;p54">
            <a:extLst>
              <a:ext uri="{FF2B5EF4-FFF2-40B4-BE49-F238E27FC236}">
                <a16:creationId xmlns:a16="http://schemas.microsoft.com/office/drawing/2014/main" id="{4B00CFC3-60B0-6B2F-D4BA-CAA87CEDF779}"/>
              </a:ext>
            </a:extLst>
          </p:cNvPr>
          <p:cNvPicPr>
            <a:picLocks noChangeAspect="1"/>
          </p:cNvPicPr>
          <p:nvPr/>
        </p:nvPicPr>
        <p:blipFill>
          <a:blip r:embed="rId2">
            <a:alphaModFix/>
          </a:blip>
          <a:srcRect/>
          <a:stretch>
            <a:fillRect/>
          </a:stretch>
        </p:blipFill>
        <p:spPr>
          <a:xfrm>
            <a:off x="122359" y="140024"/>
            <a:ext cx="744881" cy="744881"/>
          </a:xfrm>
          <a:prstGeom prst="rect">
            <a:avLst/>
          </a:prstGeom>
          <a:noFill/>
          <a:ln cap="flat">
            <a:noFill/>
          </a:ln>
        </p:spPr>
      </p:pic>
      <p:graphicFrame>
        <p:nvGraphicFramePr>
          <p:cNvPr id="7" name="Tableau 9">
            <a:extLst>
              <a:ext uri="{FF2B5EF4-FFF2-40B4-BE49-F238E27FC236}">
                <a16:creationId xmlns:a16="http://schemas.microsoft.com/office/drawing/2014/main" id="{6CA07B0E-C870-652B-95C5-5377F9135EC8}"/>
              </a:ext>
            </a:extLst>
          </p:cNvPr>
          <p:cNvGraphicFramePr>
            <a:graphicFrameLocks noGrp="1"/>
          </p:cNvGraphicFramePr>
          <p:nvPr>
            <p:extLst>
              <p:ext uri="{D42A27DB-BD31-4B8C-83A1-F6EECF244321}">
                <p14:modId xmlns:p14="http://schemas.microsoft.com/office/powerpoint/2010/main" val="2249390646"/>
              </p:ext>
            </p:extLst>
          </p:nvPr>
        </p:nvGraphicFramePr>
        <p:xfrm>
          <a:off x="4244009" y="896041"/>
          <a:ext cx="7732653" cy="3291840"/>
        </p:xfrm>
        <a:graphic>
          <a:graphicData uri="http://schemas.openxmlformats.org/drawingml/2006/table">
            <a:tbl>
              <a:tblPr firstRow="1" bandRow="1">
                <a:tableStyleId>{5940675A-B579-460E-94D1-54222C63F5DA}</a:tableStyleId>
              </a:tblPr>
              <a:tblGrid>
                <a:gridCol w="516834">
                  <a:extLst>
                    <a:ext uri="{9D8B030D-6E8A-4147-A177-3AD203B41FA5}">
                      <a16:colId xmlns:a16="http://schemas.microsoft.com/office/drawing/2014/main" val="4034115923"/>
                    </a:ext>
                  </a:extLst>
                </a:gridCol>
                <a:gridCol w="586409">
                  <a:extLst>
                    <a:ext uri="{9D8B030D-6E8A-4147-A177-3AD203B41FA5}">
                      <a16:colId xmlns:a16="http://schemas.microsoft.com/office/drawing/2014/main" val="2053776902"/>
                    </a:ext>
                  </a:extLst>
                </a:gridCol>
                <a:gridCol w="6629410">
                  <a:extLst>
                    <a:ext uri="{9D8B030D-6E8A-4147-A177-3AD203B41FA5}">
                      <a16:colId xmlns:a16="http://schemas.microsoft.com/office/drawing/2014/main" val="1908127981"/>
                    </a:ext>
                  </a:extLst>
                </a:gridCol>
              </a:tblGrid>
              <a:tr h="370840">
                <a:tc>
                  <a:txBody>
                    <a:bodyPr/>
                    <a:lstStyle/>
                    <a:p>
                      <a:pPr algn="r" rtl="1"/>
                      <a:r>
                        <a:rPr lang="ar-MA" sz="2400" dirty="0">
                          <a:latin typeface="Calibri" panose="020F0502020204030204" pitchFamily="34" charset="0"/>
                          <a:cs typeface="Calibri" panose="020F0502020204030204" pitchFamily="34" charset="0"/>
                        </a:rPr>
                        <a:t>لا</a:t>
                      </a:r>
                      <a:endParaRPr lang="fr-FR" sz="2400" dirty="0">
                        <a:latin typeface="Calibri" panose="020F0502020204030204" pitchFamily="34" charset="0"/>
                        <a:cs typeface="Calibri" panose="020F0502020204030204" pitchFamily="34" charset="0"/>
                      </a:endParaRPr>
                    </a:p>
                  </a:txBody>
                  <a:tcPr>
                    <a:solidFill>
                      <a:srgbClr val="66FFFF"/>
                    </a:solidFill>
                  </a:tcPr>
                </a:tc>
                <a:tc>
                  <a:txBody>
                    <a:bodyPr/>
                    <a:lstStyle/>
                    <a:p>
                      <a:pPr algn="r" rtl="1"/>
                      <a:r>
                        <a:rPr lang="ar-MA" sz="2400" dirty="0">
                          <a:latin typeface="Calibri" panose="020F0502020204030204" pitchFamily="34" charset="0"/>
                          <a:cs typeface="Calibri" panose="020F0502020204030204" pitchFamily="34" charset="0"/>
                        </a:rPr>
                        <a:t>نعم </a:t>
                      </a:r>
                      <a:endParaRPr lang="fr-FR" sz="2400" dirty="0">
                        <a:latin typeface="Calibri" panose="020F0502020204030204" pitchFamily="34" charset="0"/>
                        <a:cs typeface="Calibri" panose="020F0502020204030204" pitchFamily="34" charset="0"/>
                      </a:endParaRPr>
                    </a:p>
                  </a:txBody>
                  <a:tcPr>
                    <a:solidFill>
                      <a:srgbClr val="66FFFF"/>
                    </a:solidFill>
                  </a:tcPr>
                </a:tc>
                <a:tc>
                  <a:txBody>
                    <a:bodyPr/>
                    <a:lstStyle/>
                    <a:p>
                      <a:pPr algn="r" rtl="1"/>
                      <a:r>
                        <a:rPr lang="ar-MA" sz="2400" dirty="0">
                          <a:latin typeface="Calibri" panose="020F0502020204030204" pitchFamily="34" charset="0"/>
                          <a:cs typeface="Calibri" panose="020F0502020204030204" pitchFamily="34" charset="0"/>
                        </a:rPr>
                        <a:t>المعيار</a:t>
                      </a:r>
                      <a:endParaRPr lang="fr-FR" sz="2400" dirty="0">
                        <a:latin typeface="Calibri" panose="020F0502020204030204" pitchFamily="34" charset="0"/>
                        <a:cs typeface="Calibri" panose="020F0502020204030204" pitchFamily="34" charset="0"/>
                      </a:endParaRPr>
                    </a:p>
                  </a:txBody>
                  <a:tcPr>
                    <a:solidFill>
                      <a:srgbClr val="66FFFF"/>
                    </a:solidFill>
                  </a:tcPr>
                </a:tc>
                <a:extLst>
                  <a:ext uri="{0D108BD9-81ED-4DB2-BD59-A6C34878D82A}">
                    <a16:rowId xmlns:a16="http://schemas.microsoft.com/office/drawing/2014/main" val="2394298605"/>
                  </a:ext>
                </a:extLst>
              </a:tr>
              <a:tr h="206319">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algn="r" rtl="1"/>
                      <a:r>
                        <a:rPr lang="fr-FR" sz="36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فهمت المهمة المطلوبة مني </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23252864"/>
                  </a:ext>
                </a:extLst>
              </a:tr>
              <a:tr h="370840">
                <a:tc>
                  <a:txBody>
                    <a:bodyPr/>
                    <a:lstStyle/>
                    <a:p>
                      <a:pPr algn="r" rtl="1"/>
                      <a:endParaRPr lang="fr-FR" sz="2400" dirty="0">
                        <a:latin typeface="Calibri" panose="020F0502020204030204" pitchFamily="34" charset="0"/>
                        <a:cs typeface="Calibri" panose="020F0502020204030204" pitchFamily="34" charset="0"/>
                      </a:endParaRPr>
                    </a:p>
                  </a:txBody>
                  <a:tcPr>
                    <a:solidFill>
                      <a:srgbClr val="CCFF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solidFill>
                      <a:srgbClr val="CCFF99"/>
                    </a:solidFill>
                  </a:tcPr>
                </a:tc>
                <a:tc>
                  <a:txBody>
                    <a:bodyPr/>
                    <a:lstStyle/>
                    <a:p>
                      <a:pPr algn="r" rtl="1"/>
                      <a:r>
                        <a:rPr lang="ar-MA" sz="2400" dirty="0">
                          <a:latin typeface="Calibri" panose="020F0502020204030204" pitchFamily="34" charset="0"/>
                          <a:cs typeface="Calibri" panose="020F0502020204030204" pitchFamily="34" charset="0"/>
                        </a:rPr>
                        <a:t>أنجزت الخطوة الأولى بتوظيف التعبير المناسب</a:t>
                      </a:r>
                      <a:endParaRPr lang="fr-FR" sz="2400" dirty="0">
                        <a:latin typeface="Calibri" panose="020F0502020204030204" pitchFamily="34" charset="0"/>
                        <a:cs typeface="Calibri" panose="020F0502020204030204" pitchFamily="34" charset="0"/>
                      </a:endParaRPr>
                    </a:p>
                  </a:txBody>
                  <a:tcPr>
                    <a:solidFill>
                      <a:srgbClr val="CCFF99"/>
                    </a:solidFill>
                  </a:tcPr>
                </a:tc>
                <a:extLst>
                  <a:ext uri="{0D108BD9-81ED-4DB2-BD59-A6C34878D82A}">
                    <a16:rowId xmlns:a16="http://schemas.microsoft.com/office/drawing/2014/main" val="2187258286"/>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أنجزت الخطوة الثانية بتوظيف التعبير المناسب.</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82902601"/>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400" dirty="0">
                          <a:latin typeface="Calibri" panose="020F0502020204030204" pitchFamily="34" charset="0"/>
                          <a:cs typeface="Calibri" panose="020F0502020204030204" pitchFamily="34" charset="0"/>
                        </a:rPr>
                        <a:t>أنجزت الخطوة الثالثة بتوظيف التعبير المناسب.</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98695026"/>
                  </a:ext>
                </a:extLst>
              </a:tr>
              <a:tr h="370840">
                <a:tc>
                  <a:txBody>
                    <a:bodyPr/>
                    <a:lstStyle/>
                    <a:p>
                      <a:pPr algn="r" rtl="1"/>
                      <a:endParaRPr lang="fr-FR" sz="2400" dirty="0">
                        <a:latin typeface="Calibri" panose="020F0502020204030204" pitchFamily="34" charset="0"/>
                        <a:cs typeface="Calibri" panose="020F0502020204030204" pitchFamily="34" charset="0"/>
                      </a:endParaRPr>
                    </a:p>
                  </a:txBody>
                  <a:tcPr>
                    <a:solidFill>
                      <a:srgbClr val="FFCC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solidFill>
                      <a:srgbClr val="FFCC99"/>
                    </a:solidFill>
                  </a:tcPr>
                </a:tc>
                <a:tc>
                  <a:txBody>
                    <a:bodyPr/>
                    <a:lstStyle/>
                    <a:p>
                      <a:pPr algn="r" rtl="1"/>
                      <a:r>
                        <a:rPr lang="ar-MA" sz="2400" dirty="0">
                          <a:latin typeface="Calibri" panose="020F0502020204030204" pitchFamily="34" charset="0"/>
                          <a:cs typeface="Calibri" panose="020F0502020204030204" pitchFamily="34" charset="0"/>
                        </a:rPr>
                        <a:t>توفقت في الجمع بين التعبير الأول والثاني والثالث بتوظيف أدوات الربط</a:t>
                      </a:r>
                      <a:endParaRPr lang="fr-FR" sz="2400" dirty="0">
                        <a:latin typeface="Calibri" panose="020F0502020204030204" pitchFamily="34" charset="0"/>
                        <a:cs typeface="Calibri" panose="020F0502020204030204" pitchFamily="34" charset="0"/>
                      </a:endParaRPr>
                    </a:p>
                  </a:txBody>
                  <a:tcPr>
                    <a:solidFill>
                      <a:srgbClr val="FFCC99"/>
                    </a:solidFill>
                  </a:tcPr>
                </a:tc>
                <a:extLst>
                  <a:ext uri="{0D108BD9-81ED-4DB2-BD59-A6C34878D82A}">
                    <a16:rowId xmlns:a16="http://schemas.microsoft.com/office/drawing/2014/main" val="2409024705"/>
                  </a:ext>
                </a:extLst>
              </a:tr>
            </a:tbl>
          </a:graphicData>
        </a:graphic>
      </p:graphicFrame>
      <p:pic>
        <p:nvPicPr>
          <p:cNvPr id="2050" name="Picture 2" descr="‫Golden Check Mark Icon 3d المعتمدة من اختيار النجاح الجودة موافق تأكيد زر  عزل معزول, علامة الاختيار الذهبية, 3d موافقة علامة, تأكيد زر الرسم PNG صورة  للتحميل مجانا‬‎">
            <a:extLst>
              <a:ext uri="{FF2B5EF4-FFF2-40B4-BE49-F238E27FC236}">
                <a16:creationId xmlns:a16="http://schemas.microsoft.com/office/drawing/2014/main" id="{A1F029D0-E054-EC94-9E66-61C412DB2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884" y="129542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BD518619-3BB6-7C84-FDDE-ADAE73201A31}"/>
              </a:ext>
            </a:extLst>
          </p:cNvPr>
          <p:cNvSpPr>
            <a:spLocks noGrp="1"/>
          </p:cNvSpPr>
          <p:nvPr>
            <p:ph type="title"/>
          </p:nvPr>
        </p:nvSpPr>
        <p:spPr>
          <a:xfrm>
            <a:off x="867240" y="244916"/>
            <a:ext cx="10529279" cy="267549"/>
          </a:xfrm>
        </p:spPr>
        <p:txBody>
          <a:bodyPr/>
          <a:lstStyle/>
          <a:p>
            <a:pPr marL="0" marR="0" lvl="0" indent="0" rtl="1">
              <a:spcBef>
                <a:spcPts val="0"/>
              </a:spcBef>
              <a:spcAft>
                <a:spcPts val="0"/>
              </a:spcAft>
            </a:pPr>
            <a:r>
              <a:rPr lang="ar-MA" sz="1800" b="1" dirty="0">
                <a:latin typeface="Calibri"/>
                <a:cs typeface="Calibri"/>
                <a:sym typeface="Calibri"/>
              </a:rPr>
              <a:t>هل أنجزت المهمة جيدا؟</a:t>
            </a:r>
          </a:p>
        </p:txBody>
      </p:sp>
      <p:sp>
        <p:nvSpPr>
          <p:cNvPr id="10" name="Espace réservé du contenu 9">
            <a:extLst>
              <a:ext uri="{FF2B5EF4-FFF2-40B4-BE49-F238E27FC236}">
                <a16:creationId xmlns:a16="http://schemas.microsoft.com/office/drawing/2014/main" id="{5C587E14-EAA5-E8A2-ECB9-D687792EBD87}"/>
              </a:ext>
            </a:extLst>
          </p:cNvPr>
          <p:cNvSpPr>
            <a:spLocks noGrp="1"/>
          </p:cNvSpPr>
          <p:nvPr>
            <p:ph sz="quarter" idx="11"/>
          </p:nvPr>
        </p:nvSpPr>
        <p:spPr>
          <a:xfrm>
            <a:off x="1209311" y="502613"/>
            <a:ext cx="10250160" cy="321521"/>
          </a:xfrm>
        </p:spPr>
        <p:txBody>
          <a:bodyPr/>
          <a:lstStyle/>
          <a:p>
            <a:pPr algn="r" rtl="1"/>
            <a:r>
              <a:rPr lang="ar-MA" sz="1400" dirty="0">
                <a:latin typeface="Calibri" panose="020F0502020204030204" pitchFamily="34" charset="0"/>
                <a:cs typeface="Calibri" panose="020F0502020204030204" pitchFamily="34" charset="0"/>
              </a:rPr>
              <a:t>يخضع المدرس منجزه لعناصر معيار النجاح.</a:t>
            </a:r>
            <a:endParaRPr lang="fr-FR"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91138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0DAAE1A1-E9C8-1AD3-6592-5D939791F3CD}"/>
              </a:ext>
            </a:extLst>
          </p:cNvPr>
          <p:cNvSpPr>
            <a:spLocks noGrp="1"/>
          </p:cNvSpPr>
          <p:nvPr>
            <p:ph type="title"/>
          </p:nvPr>
        </p:nvSpPr>
        <p:spPr>
          <a:xfrm>
            <a:off x="968558" y="372721"/>
            <a:ext cx="10529279" cy="267549"/>
          </a:xfrm>
        </p:spPr>
        <p:txBody>
          <a:bodyPr/>
          <a:lstStyle/>
          <a:p>
            <a:r>
              <a:rPr lang="ar-MA" dirty="0"/>
              <a:t>لكي أجيب عن سؤال اختيار وظيفة/ مهنة وأعبر عن إعجابي بها، فإني أتبع الخطوات الآتية:</a:t>
            </a:r>
            <a:endParaRPr lang="fr-FR" dirty="0"/>
          </a:p>
        </p:txBody>
      </p:sp>
      <p:sp>
        <p:nvSpPr>
          <p:cNvPr id="4" name="Espace réservé du contenu 3">
            <a:extLst>
              <a:ext uri="{FF2B5EF4-FFF2-40B4-BE49-F238E27FC236}">
                <a16:creationId xmlns:a16="http://schemas.microsoft.com/office/drawing/2014/main" id="{E61F3B87-7DE6-3AF5-CC33-F6FC51BC1B34}"/>
              </a:ext>
            </a:extLst>
          </p:cNvPr>
          <p:cNvSpPr>
            <a:spLocks noGrp="1"/>
          </p:cNvSpPr>
          <p:nvPr>
            <p:ph sz="quarter" idx="4294967295"/>
          </p:nvPr>
        </p:nvSpPr>
        <p:spPr>
          <a:xfrm>
            <a:off x="1146359" y="590324"/>
            <a:ext cx="10250160" cy="321521"/>
          </a:xfrm>
        </p:spPr>
        <p:txBody>
          <a:bodyPr>
            <a:normAutofit/>
          </a:bodyPr>
          <a:lstStyle/>
          <a:p>
            <a:pPr algn="r" rtl="1"/>
            <a:r>
              <a:rPr lang="ar-MA" sz="1400" i="1" dirty="0">
                <a:latin typeface="Calibri" panose="020F0502020204030204" pitchFamily="34" charset="0"/>
                <a:ea typeface="Calibri" panose="020F0502020204030204" pitchFamily="34" charset="0"/>
                <a:cs typeface="Calibri" panose="020F0502020204030204" pitchFamily="34" charset="0"/>
              </a:rPr>
              <a:t>يعيد المدرس التذكير بالخطوات المتبعة خلال مرحلة النمذجة، ويقدم مثالا مضادا.</a:t>
            </a:r>
          </a:p>
          <a:p>
            <a:pPr algn="r" rtl="1"/>
            <a:endParaRPr lang="fr-FR" sz="1400" i="1" dirty="0">
              <a:latin typeface="Calibri" panose="020F0502020204030204" pitchFamily="34" charset="0"/>
              <a:ea typeface="Calibri" panose="020F0502020204030204" pitchFamily="34" charset="0"/>
              <a:cs typeface="Calibri" panose="020F0502020204030204" pitchFamily="34" charset="0"/>
            </a:endParaRPr>
          </a:p>
        </p:txBody>
      </p:sp>
      <p:pic>
        <p:nvPicPr>
          <p:cNvPr id="2" name="Google Shape;656;p54">
            <a:extLst>
              <a:ext uri="{FF2B5EF4-FFF2-40B4-BE49-F238E27FC236}">
                <a16:creationId xmlns:a16="http://schemas.microsoft.com/office/drawing/2014/main" id="{DB89F5E2-A714-57FF-123C-2A4CF1900D6A}"/>
              </a:ext>
            </a:extLst>
          </p:cNvPr>
          <p:cNvPicPr>
            <a:picLocks noChangeAspect="1"/>
          </p:cNvPicPr>
          <p:nvPr/>
        </p:nvPicPr>
        <p:blipFill>
          <a:blip r:embed="rId2">
            <a:alphaModFix/>
          </a:blip>
          <a:srcRect/>
          <a:stretch>
            <a:fillRect/>
          </a:stretch>
        </p:blipFill>
        <p:spPr>
          <a:xfrm>
            <a:off x="171646" y="210537"/>
            <a:ext cx="591916" cy="591916"/>
          </a:xfrm>
          <a:prstGeom prst="rect">
            <a:avLst/>
          </a:prstGeom>
          <a:noFill/>
          <a:ln cap="flat">
            <a:noFill/>
          </a:ln>
        </p:spPr>
      </p:pic>
      <p:sp>
        <p:nvSpPr>
          <p:cNvPr id="15" name="ZoneTexte 14">
            <a:extLst>
              <a:ext uri="{FF2B5EF4-FFF2-40B4-BE49-F238E27FC236}">
                <a16:creationId xmlns:a16="http://schemas.microsoft.com/office/drawing/2014/main" id="{A38CF1A7-FA86-48B2-2BAA-876BB7C002A9}"/>
              </a:ext>
            </a:extLst>
          </p:cNvPr>
          <p:cNvSpPr txBox="1"/>
          <p:nvPr/>
        </p:nvSpPr>
        <p:spPr>
          <a:xfrm>
            <a:off x="1146359" y="2773018"/>
            <a:ext cx="1585454" cy="2646878"/>
          </a:xfrm>
          <a:prstGeom prst="rect">
            <a:avLst/>
          </a:prstGeom>
          <a:solidFill>
            <a:schemeClr val="bg1"/>
          </a:solidFill>
        </p:spPr>
        <p:txBody>
          <a:bodyPr wrap="square">
            <a:spAutoFit/>
          </a:bodyPr>
          <a:lstStyle/>
          <a:p>
            <a:pPr algn="r"/>
            <a:r>
              <a:rPr lang="ar-MA" sz="16600" b="1" dirty="0">
                <a:solidFill>
                  <a:srgbClr val="00B050"/>
                </a:solidFill>
                <a:latin typeface="Calibri" panose="020F0502020204030204" pitchFamily="34" charset="0"/>
                <a:cs typeface="Calibri" panose="020F0502020204030204" pitchFamily="34" charset="0"/>
              </a:rPr>
              <a:t>√</a:t>
            </a:r>
            <a:endParaRPr lang="fr-FR" sz="16600" b="1" dirty="0">
              <a:solidFill>
                <a:srgbClr val="00B050"/>
              </a:solidFill>
              <a:latin typeface="Calibri" panose="020F0502020204030204" pitchFamily="34" charset="0"/>
              <a:cs typeface="Calibri" panose="020F0502020204030204" pitchFamily="34" charset="0"/>
            </a:endParaRPr>
          </a:p>
        </p:txBody>
      </p:sp>
      <p:sp>
        <p:nvSpPr>
          <p:cNvPr id="8" name="Google Shape;438;p20">
            <a:extLst>
              <a:ext uri="{FF2B5EF4-FFF2-40B4-BE49-F238E27FC236}">
                <a16:creationId xmlns:a16="http://schemas.microsoft.com/office/drawing/2014/main" id="{7B3F2C64-77AF-46A1-B8EA-36CC4E5D25CE}"/>
              </a:ext>
            </a:extLst>
          </p:cNvPr>
          <p:cNvSpPr/>
          <p:nvPr/>
        </p:nvSpPr>
        <p:spPr>
          <a:xfrm>
            <a:off x="5973219" y="4765803"/>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439;p20">
            <a:extLst>
              <a:ext uri="{FF2B5EF4-FFF2-40B4-BE49-F238E27FC236}">
                <a16:creationId xmlns:a16="http://schemas.microsoft.com/office/drawing/2014/main" id="{B5724AAB-D89D-4CB5-9611-50C81F75859C}"/>
              </a:ext>
            </a:extLst>
          </p:cNvPr>
          <p:cNvSpPr txBox="1"/>
          <p:nvPr/>
        </p:nvSpPr>
        <p:spPr>
          <a:xfrm>
            <a:off x="6122133" y="3388439"/>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10" name="Google Shape;440;p20">
            <a:extLst>
              <a:ext uri="{FF2B5EF4-FFF2-40B4-BE49-F238E27FC236}">
                <a16:creationId xmlns:a16="http://schemas.microsoft.com/office/drawing/2014/main" id="{B5155F8B-2504-4C67-9361-BD165EA62F9C}"/>
              </a:ext>
            </a:extLst>
          </p:cNvPr>
          <p:cNvSpPr txBox="1"/>
          <p:nvPr/>
        </p:nvSpPr>
        <p:spPr>
          <a:xfrm>
            <a:off x="3202117" y="2983468"/>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أسباب الاختيار</a:t>
            </a:r>
            <a:endParaRPr sz="3200" b="1" dirty="0">
              <a:solidFill>
                <a:schemeClr val="dk1"/>
              </a:solidFill>
              <a:latin typeface="Calibri"/>
              <a:ea typeface="Calibri"/>
              <a:cs typeface="Calibri"/>
              <a:sym typeface="Calibri"/>
            </a:endParaRPr>
          </a:p>
        </p:txBody>
      </p:sp>
      <p:sp>
        <p:nvSpPr>
          <p:cNvPr id="11" name="Google Shape;441;p20">
            <a:extLst>
              <a:ext uri="{FF2B5EF4-FFF2-40B4-BE49-F238E27FC236}">
                <a16:creationId xmlns:a16="http://schemas.microsoft.com/office/drawing/2014/main" id="{119EFC25-7E39-4D4D-9F57-57EE1FB41B7B}"/>
              </a:ext>
            </a:extLst>
          </p:cNvPr>
          <p:cNvSpPr/>
          <p:nvPr/>
        </p:nvSpPr>
        <p:spPr>
          <a:xfrm>
            <a:off x="3202117" y="3630889"/>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2" name="Google Shape;442;p20">
            <a:extLst>
              <a:ext uri="{FF2B5EF4-FFF2-40B4-BE49-F238E27FC236}">
                <a16:creationId xmlns:a16="http://schemas.microsoft.com/office/drawing/2014/main" id="{93E00EBF-F642-4475-8A7F-47F31CA666F2}"/>
              </a:ext>
            </a:extLst>
          </p:cNvPr>
          <p:cNvGrpSpPr/>
          <p:nvPr/>
        </p:nvGrpSpPr>
        <p:grpSpPr>
          <a:xfrm>
            <a:off x="6099527" y="1484849"/>
            <a:ext cx="938514" cy="1258520"/>
            <a:chOff x="7478257" y="2193205"/>
            <a:chExt cx="452893" cy="700189"/>
          </a:xfrm>
        </p:grpSpPr>
        <p:sp>
          <p:nvSpPr>
            <p:cNvPr id="13" name="Google Shape;443;p20">
              <a:extLst>
                <a:ext uri="{FF2B5EF4-FFF2-40B4-BE49-F238E27FC236}">
                  <a16:creationId xmlns:a16="http://schemas.microsoft.com/office/drawing/2014/main" id="{A7D63A39-D757-4447-B5E9-DA7F47406E09}"/>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444;p20">
              <a:extLst>
                <a:ext uri="{FF2B5EF4-FFF2-40B4-BE49-F238E27FC236}">
                  <a16:creationId xmlns:a16="http://schemas.microsoft.com/office/drawing/2014/main" id="{2F7EDA13-D8A3-40E2-AD64-89687382C495}"/>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 name="Google Shape;445;p20">
            <a:extLst>
              <a:ext uri="{FF2B5EF4-FFF2-40B4-BE49-F238E27FC236}">
                <a16:creationId xmlns:a16="http://schemas.microsoft.com/office/drawing/2014/main" id="{07D0F70F-DF06-414B-856E-CCA3A8FCD717}"/>
              </a:ext>
            </a:extLst>
          </p:cNvPr>
          <p:cNvSpPr/>
          <p:nvPr/>
        </p:nvSpPr>
        <p:spPr>
          <a:xfrm>
            <a:off x="6342994" y="1692997"/>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7" name="Google Shape;446;p20">
            <a:extLst>
              <a:ext uri="{FF2B5EF4-FFF2-40B4-BE49-F238E27FC236}">
                <a16:creationId xmlns:a16="http://schemas.microsoft.com/office/drawing/2014/main" id="{48DE2334-A6B3-42CA-8027-409A07E2D563}"/>
              </a:ext>
            </a:extLst>
          </p:cNvPr>
          <p:cNvSpPr/>
          <p:nvPr/>
        </p:nvSpPr>
        <p:spPr>
          <a:xfrm>
            <a:off x="7048831" y="1438104"/>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أختار وظيفة/ مهنة</a:t>
            </a:r>
            <a:endParaRPr sz="3200" b="1" dirty="0">
              <a:solidFill>
                <a:schemeClr val="dk1"/>
              </a:solidFill>
              <a:latin typeface="Calibri"/>
              <a:ea typeface="Calibri"/>
              <a:cs typeface="Calibri"/>
              <a:sym typeface="Calibri"/>
            </a:endParaRPr>
          </a:p>
        </p:txBody>
      </p:sp>
      <p:sp>
        <p:nvSpPr>
          <p:cNvPr id="18" name="Google Shape;447;p20">
            <a:extLst>
              <a:ext uri="{FF2B5EF4-FFF2-40B4-BE49-F238E27FC236}">
                <a16:creationId xmlns:a16="http://schemas.microsoft.com/office/drawing/2014/main" id="{2DE95B80-87CC-4157-BF65-E3736CBAE920}"/>
              </a:ext>
            </a:extLst>
          </p:cNvPr>
          <p:cNvSpPr/>
          <p:nvPr/>
        </p:nvSpPr>
        <p:spPr>
          <a:xfrm>
            <a:off x="6841878" y="4793262"/>
            <a:ext cx="2985294" cy="1077178"/>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أعبر عن الإعجاب بها</a:t>
            </a:r>
            <a:endParaRPr sz="3200" b="1" dirty="0">
              <a:solidFill>
                <a:schemeClr val="dk1"/>
              </a:solidFill>
              <a:latin typeface="Calibri"/>
              <a:ea typeface="Calibri"/>
              <a:cs typeface="Calibri"/>
              <a:sym typeface="Calibri"/>
            </a:endParaRPr>
          </a:p>
        </p:txBody>
      </p:sp>
      <p:sp>
        <p:nvSpPr>
          <p:cNvPr id="19" name="Google Shape;448;p20">
            <a:extLst>
              <a:ext uri="{FF2B5EF4-FFF2-40B4-BE49-F238E27FC236}">
                <a16:creationId xmlns:a16="http://schemas.microsoft.com/office/drawing/2014/main" id="{1A576E8D-F744-4B76-B67E-B854C3616B58}"/>
              </a:ext>
            </a:extLst>
          </p:cNvPr>
          <p:cNvSpPr/>
          <p:nvPr/>
        </p:nvSpPr>
        <p:spPr>
          <a:xfrm>
            <a:off x="7235006" y="5377997"/>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0" name="Google Shape;449;p20">
            <a:extLst>
              <a:ext uri="{FF2B5EF4-FFF2-40B4-BE49-F238E27FC236}">
                <a16:creationId xmlns:a16="http://schemas.microsoft.com/office/drawing/2014/main" id="{BA828B9F-0F12-48C4-9A30-44F3B696C8B3}"/>
              </a:ext>
            </a:extLst>
          </p:cNvPr>
          <p:cNvGrpSpPr/>
          <p:nvPr/>
        </p:nvGrpSpPr>
        <p:grpSpPr>
          <a:xfrm>
            <a:off x="6035708" y="3184111"/>
            <a:ext cx="1036605" cy="1519046"/>
            <a:chOff x="7467457" y="2193205"/>
            <a:chExt cx="463693" cy="753680"/>
          </a:xfrm>
        </p:grpSpPr>
        <p:sp>
          <p:nvSpPr>
            <p:cNvPr id="21" name="Google Shape;450;p20">
              <a:extLst>
                <a:ext uri="{FF2B5EF4-FFF2-40B4-BE49-F238E27FC236}">
                  <a16:creationId xmlns:a16="http://schemas.microsoft.com/office/drawing/2014/main" id="{A2B76FBD-0261-4206-B808-930EC46D794E}"/>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 name="Google Shape;451;p20">
              <a:extLst>
                <a:ext uri="{FF2B5EF4-FFF2-40B4-BE49-F238E27FC236}">
                  <a16:creationId xmlns:a16="http://schemas.microsoft.com/office/drawing/2014/main" id="{3AA7A55F-E0DC-4F15-BBBD-D40382F06D5E}"/>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3" name="Google Shape;452;p20">
            <a:extLst>
              <a:ext uri="{FF2B5EF4-FFF2-40B4-BE49-F238E27FC236}">
                <a16:creationId xmlns:a16="http://schemas.microsoft.com/office/drawing/2014/main" id="{34240331-A322-4259-AE53-1EB0781B2EAB}"/>
              </a:ext>
            </a:extLst>
          </p:cNvPr>
          <p:cNvSpPr txBox="1"/>
          <p:nvPr/>
        </p:nvSpPr>
        <p:spPr>
          <a:xfrm>
            <a:off x="6227426" y="1688245"/>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4" name="Google Shape;453;p20">
            <a:extLst>
              <a:ext uri="{FF2B5EF4-FFF2-40B4-BE49-F238E27FC236}">
                <a16:creationId xmlns:a16="http://schemas.microsoft.com/office/drawing/2014/main" id="{3A4AEE96-105E-4C53-8859-6B8FB72A65B6}"/>
              </a:ext>
            </a:extLst>
          </p:cNvPr>
          <p:cNvSpPr/>
          <p:nvPr/>
        </p:nvSpPr>
        <p:spPr>
          <a:xfrm>
            <a:off x="7188729" y="2085526"/>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 name="Google Shape;454;p20">
            <a:extLst>
              <a:ext uri="{FF2B5EF4-FFF2-40B4-BE49-F238E27FC236}">
                <a16:creationId xmlns:a16="http://schemas.microsoft.com/office/drawing/2014/main" id="{4221F537-733B-465B-9AB4-C462E452DBB1}"/>
              </a:ext>
            </a:extLst>
          </p:cNvPr>
          <p:cNvSpPr txBox="1"/>
          <p:nvPr/>
        </p:nvSpPr>
        <p:spPr>
          <a:xfrm>
            <a:off x="6135387" y="504164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6" name="Google Shape;455;p20">
            <a:extLst>
              <a:ext uri="{FF2B5EF4-FFF2-40B4-BE49-F238E27FC236}">
                <a16:creationId xmlns:a16="http://schemas.microsoft.com/office/drawing/2014/main" id="{358A3C5F-1B3B-47B9-9A5E-CFDBFF85C3A4}"/>
              </a:ext>
            </a:extLst>
          </p:cNvPr>
          <p:cNvSpPr/>
          <p:nvPr/>
        </p:nvSpPr>
        <p:spPr>
          <a:xfrm>
            <a:off x="6109651" y="6241074"/>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23893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B31CF4-7EB6-13F3-C6E6-CADAF94F1ED3}"/>
              </a:ext>
            </a:extLst>
          </p:cNvPr>
          <p:cNvSpPr>
            <a:spLocks noGrp="1"/>
          </p:cNvSpPr>
          <p:nvPr>
            <p:ph type="body" sz="quarter" idx="10"/>
          </p:nvPr>
        </p:nvSpPr>
        <p:spPr/>
        <p:txBody>
          <a:bodyPr>
            <a:normAutofit/>
          </a:bodyPr>
          <a:lstStyle/>
          <a:p>
            <a:endParaRPr lang="fr-FR"/>
          </a:p>
        </p:txBody>
      </p:sp>
    </p:spTree>
    <p:extLst>
      <p:ext uri="{BB962C8B-B14F-4D97-AF65-F5344CB8AC3E}">
        <p14:creationId xmlns:p14="http://schemas.microsoft.com/office/powerpoint/2010/main" val="1431261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DB622-27D6-B7BE-5844-608CEFC51219}"/>
              </a:ext>
            </a:extLst>
          </p:cNvPr>
          <p:cNvSpPr>
            <a:spLocks noGrp="1"/>
          </p:cNvSpPr>
          <p:nvPr>
            <p:ph type="title"/>
          </p:nvPr>
        </p:nvSpPr>
        <p:spPr/>
        <p:txBody>
          <a:bodyPr/>
          <a:lstStyle/>
          <a:p>
            <a:pPr rtl="1"/>
            <a:r>
              <a:rPr lang="ar-MA" dirty="0"/>
              <a:t>من يذكرنا بأبرز أفعال الكلام والتعابير لاختيار وظيفة/ مهنة والتعبير عن الإعجاب بها؟</a:t>
            </a:r>
            <a:endParaRPr lang="fr-MA" dirty="0"/>
          </a:p>
        </p:txBody>
      </p:sp>
      <p:sp>
        <p:nvSpPr>
          <p:cNvPr id="4" name="Espace réservé du contenu 3">
            <a:extLst>
              <a:ext uri="{FF2B5EF4-FFF2-40B4-BE49-F238E27FC236}">
                <a16:creationId xmlns:a16="http://schemas.microsoft.com/office/drawing/2014/main" id="{D6ADB4EC-458E-CA8D-5FF6-BD1AED6E220C}"/>
              </a:ext>
            </a:extLst>
          </p:cNvPr>
          <p:cNvSpPr>
            <a:spLocks noGrp="1"/>
          </p:cNvSpPr>
          <p:nvPr>
            <p:ph sz="quarter" idx="11"/>
          </p:nvPr>
        </p:nvSpPr>
        <p:spPr/>
        <p:txBody>
          <a:bodyPr/>
          <a:lstStyle/>
          <a:p>
            <a:r>
              <a:rPr lang="ar-MA" dirty="0"/>
              <a:t>يستمع المدرس إلى إجابات متعلمين اثنين، ويطلب من 3 متعلمين توظيفها في جملة مفيدة. بعدها يقدم تغذية راجعة.</a:t>
            </a:r>
            <a:endParaRPr lang="fr-MA" dirty="0"/>
          </a:p>
        </p:txBody>
      </p:sp>
      <p:pic>
        <p:nvPicPr>
          <p:cNvPr id="7" name="Image 6">
            <a:extLst>
              <a:ext uri="{FF2B5EF4-FFF2-40B4-BE49-F238E27FC236}">
                <a16:creationId xmlns:a16="http://schemas.microsoft.com/office/drawing/2014/main" id="{D23F3A9D-08D3-29B1-A9EF-125F4CC01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000" y="1251000"/>
            <a:ext cx="6534000" cy="4356000"/>
          </a:xfrm>
          <a:prstGeom prst="rect">
            <a:avLst/>
          </a:prstGeom>
        </p:spPr>
      </p:pic>
      <p:sp>
        <p:nvSpPr>
          <p:cNvPr id="8" name="Rectangle 7">
            <a:extLst>
              <a:ext uri="{FF2B5EF4-FFF2-40B4-BE49-F238E27FC236}">
                <a16:creationId xmlns:a16="http://schemas.microsoft.com/office/drawing/2014/main" id="{95192B68-8999-F840-7E1F-CDA5AD81D9E0}"/>
              </a:ext>
            </a:extLst>
          </p:cNvPr>
          <p:cNvSpPr/>
          <p:nvPr/>
        </p:nvSpPr>
        <p:spPr>
          <a:xfrm>
            <a:off x="3384331" y="1361661"/>
            <a:ext cx="3582999" cy="93427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2400" b="1" dirty="0">
                <a:solidFill>
                  <a:schemeClr val="bg1"/>
                </a:solidFill>
                <a:latin typeface="Calibri" panose="020F0502020204030204" pitchFamily="34" charset="0"/>
                <a:cs typeface="Calibri" panose="020F0502020204030204" pitchFamily="34" charset="0"/>
              </a:rPr>
              <a:t>أفعال كلام وتعابير لاختيار وظيفة/ مهنة والتعبير عن الإعجاب بها؟</a:t>
            </a:r>
            <a:endParaRPr lang="fr-FR" sz="2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4962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EF2EFE-E6FB-A775-217D-27CCF23DD5C0}"/>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99FAE570-DF7B-44E1-661B-739C7BB35A2E}"/>
              </a:ext>
            </a:extLst>
          </p:cNvPr>
          <p:cNvSpPr>
            <a:spLocks noGrp="1"/>
          </p:cNvSpPr>
          <p:nvPr>
            <p:ph type="body" sz="quarter" idx="11"/>
          </p:nvPr>
        </p:nvSpPr>
        <p:spPr/>
        <p:txBody>
          <a:bodyPr/>
          <a:lstStyle/>
          <a:p>
            <a:r>
              <a:rPr lang="ar-MA" dirty="0">
                <a:solidFill>
                  <a:srgbClr val="1D6FA9"/>
                </a:solidFill>
                <a:latin typeface="Calibri"/>
                <a:cs typeface="Calibri"/>
              </a:rPr>
              <a:t>أطبق</a:t>
            </a:r>
            <a:endParaRPr lang="fr-FR" dirty="0"/>
          </a:p>
        </p:txBody>
      </p:sp>
      <p:pic>
        <p:nvPicPr>
          <p:cNvPr id="5" name="Picture 4">
            <a:extLst>
              <a:ext uri="{FF2B5EF4-FFF2-40B4-BE49-F238E27FC236}">
                <a16:creationId xmlns:a16="http://schemas.microsoft.com/office/drawing/2014/main" id="{ACD565EC-BA45-0E17-94F4-C5D2625087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380" y="1658079"/>
            <a:ext cx="3026970" cy="3026970"/>
          </a:xfrm>
          <a:prstGeom prst="rect">
            <a:avLst/>
          </a:prstGeom>
        </p:spPr>
      </p:pic>
    </p:spTree>
    <p:extLst>
      <p:ext uri="{BB962C8B-B14F-4D97-AF65-F5344CB8AC3E}">
        <p14:creationId xmlns:p14="http://schemas.microsoft.com/office/powerpoint/2010/main" val="629680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الممارسة الثنائية</a:t>
              </a:r>
              <a:endParaRPr lang="ar-MA" sz="4400" b="1" kern="0" dirty="0">
                <a:solidFill>
                  <a:srgbClr val="1D6FA9"/>
                </a:solidFill>
                <a:latin typeface="Calibri"/>
                <a:ea typeface="Calibri"/>
                <a:cs typeface="Calibri"/>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10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148" y="1570044"/>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5455920" y="1152495"/>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8644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4E4155B-5E4F-A34D-864E-DD2891CD7ABD}"/>
              </a:ext>
            </a:extLst>
          </p:cNvPr>
          <p:cNvSpPr>
            <a:spLocks noGrp="1"/>
          </p:cNvSpPr>
          <p:nvPr>
            <p:ph type="title"/>
          </p:nvPr>
        </p:nvSpPr>
        <p:spPr>
          <a:xfrm>
            <a:off x="867240" y="322775"/>
            <a:ext cx="10529279" cy="267549"/>
          </a:xfrm>
        </p:spPr>
        <p:txBody>
          <a:bodyPr/>
          <a:lstStyle/>
          <a:p>
            <a:pPr marL="0" marR="0" lvl="0" indent="0" algn="r" rtl="1">
              <a:spcBef>
                <a:spcPts val="0"/>
              </a:spcBef>
              <a:spcAft>
                <a:spcPts val="0"/>
              </a:spcAft>
              <a:buNone/>
            </a:pPr>
            <a:r>
              <a:rPr lang="ar-MA" sz="1800" b="1" dirty="0">
                <a:latin typeface="Calibri"/>
                <a:cs typeface="Calibri"/>
                <a:sym typeface="Calibri"/>
              </a:rPr>
              <a:t>الآن حان دوركم للاشتغال ثنائيا للإجابة عن الوضعية نفسها، باتباع الخطوات التي قدمتها لكم.</a:t>
            </a:r>
          </a:p>
        </p:txBody>
      </p:sp>
      <p:sp>
        <p:nvSpPr>
          <p:cNvPr id="4" name="Espace réservé du contenu 3">
            <a:extLst>
              <a:ext uri="{FF2B5EF4-FFF2-40B4-BE49-F238E27FC236}">
                <a16:creationId xmlns:a16="http://schemas.microsoft.com/office/drawing/2014/main" id="{50840EA8-384B-86DB-9EB6-112666745397}"/>
              </a:ext>
            </a:extLst>
          </p:cNvPr>
          <p:cNvSpPr>
            <a:spLocks noGrp="1"/>
          </p:cNvSpPr>
          <p:nvPr>
            <p:ph sz="quarter" idx="11"/>
          </p:nvPr>
        </p:nvSpPr>
        <p:spPr/>
        <p:txBody>
          <a:bodyPr>
            <a:normAutofit fontScale="25000" lnSpcReduction="20000"/>
          </a:bodyPr>
          <a:lstStyle/>
          <a:p>
            <a:pPr algn="r" rtl="1"/>
            <a:r>
              <a:rPr lang="ar-MA" sz="5600" dirty="0">
                <a:latin typeface="Calibri" panose="020F0502020204030204" pitchFamily="34" charset="0"/>
                <a:ea typeface="Calibri" panose="020F0502020204030204" pitchFamily="34" charset="0"/>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 </a:t>
            </a:r>
            <a:endParaRPr lang="fr-FR" dirty="0"/>
          </a:p>
        </p:txBody>
      </p:sp>
      <p:sp>
        <p:nvSpPr>
          <p:cNvPr id="6" name="ZoneTexte 5">
            <a:extLst>
              <a:ext uri="{FF2B5EF4-FFF2-40B4-BE49-F238E27FC236}">
                <a16:creationId xmlns:a16="http://schemas.microsoft.com/office/drawing/2014/main" id="{6F36530C-226C-478A-9A21-E71244144B96}"/>
              </a:ext>
            </a:extLst>
          </p:cNvPr>
          <p:cNvSpPr txBox="1"/>
          <p:nvPr/>
        </p:nvSpPr>
        <p:spPr>
          <a:xfrm>
            <a:off x="336331" y="2787861"/>
            <a:ext cx="11445766" cy="1844416"/>
          </a:xfrm>
          <a:prstGeom prst="rect">
            <a:avLst/>
          </a:prstGeom>
          <a:noFill/>
        </p:spPr>
        <p:txBody>
          <a:bodyPr wrap="square">
            <a:spAutoFit/>
          </a:bodyPr>
          <a:lstStyle/>
          <a:p>
            <a:pPr algn="just" rtl="1">
              <a:lnSpc>
                <a:spcPct val="107000"/>
              </a:lnSpc>
              <a:spcAft>
                <a:spcPts val="800"/>
              </a:spcAft>
            </a:pPr>
            <a:r>
              <a:rPr lang="ar-SA" sz="3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في نقاش بينك وبين زملائك حول مهنة المستقبل المفضلة، اخترتَ الوظيفة/ المهنة التي ترغب فيها. عبّر عن إعجابك بهذه المهنة، وبيّن سبب هذا الإعجاب </a:t>
            </a:r>
            <a:r>
              <a:rPr lang="ar-MA" sz="3600" b="1" dirty="0">
                <a:effectLst/>
                <a:latin typeface="Calibri" panose="020F0502020204030204" pitchFamily="34" charset="0"/>
                <a:ea typeface="Calibri" panose="020F0502020204030204" pitchFamily="34" charset="0"/>
                <a:cs typeface="Calibri" panose="020F0502020204030204" pitchFamily="34" charset="0"/>
              </a:rPr>
              <a:t>، </a:t>
            </a:r>
            <a:r>
              <a:rPr lang="ar-SA" sz="3600" b="1" dirty="0">
                <a:effectLst/>
                <a:latin typeface="Calibri" panose="020F0502020204030204" pitchFamily="34" charset="0"/>
                <a:ea typeface="Calibri" panose="020F0502020204030204" pitchFamily="34" charset="0"/>
                <a:cs typeface="Calibri" panose="020F0502020204030204" pitchFamily="34" charset="0"/>
              </a:rPr>
              <a:t>موظفا أفعال كلام وتعابير مناسبة مما </a:t>
            </a:r>
            <a:r>
              <a:rPr lang="ar-MA" sz="3600" b="1" dirty="0">
                <a:latin typeface="Calibri" panose="020F0502020204030204" pitchFamily="34" charset="0"/>
                <a:ea typeface="Calibri" panose="020F0502020204030204" pitchFamily="34" charset="0"/>
                <a:cs typeface="Calibri" panose="020F0502020204030204" pitchFamily="34" charset="0"/>
              </a:rPr>
              <a:t>ا</a:t>
            </a:r>
            <a:r>
              <a:rPr lang="ar-SA" sz="3600" b="1" dirty="0" err="1">
                <a:effectLst/>
                <a:latin typeface="Calibri" panose="020F0502020204030204" pitchFamily="34" charset="0"/>
                <a:ea typeface="Calibri" panose="020F0502020204030204" pitchFamily="34" charset="0"/>
                <a:cs typeface="Calibri" panose="020F0502020204030204" pitchFamily="34" charset="0"/>
              </a:rPr>
              <a:t>كتسبته</a:t>
            </a:r>
            <a:r>
              <a:rPr lang="ar-MA" sz="3600" b="1" dirty="0">
                <a:latin typeface="Calibri" panose="020F0502020204030204" pitchFamily="34" charset="0"/>
                <a:ea typeface="Calibri" panose="020F0502020204030204" pitchFamily="34" charset="0"/>
                <a:cs typeface="Calibri" panose="020F0502020204030204" pitchFamily="34" charset="0"/>
              </a:rPr>
              <a:t>.</a:t>
            </a:r>
            <a:r>
              <a:rPr lang="ar-SA" sz="3600" b="1" dirty="0">
                <a:effectLst/>
                <a:latin typeface="Calibri" panose="020F0502020204030204" pitchFamily="34" charset="0"/>
                <a:ea typeface="Calibri" panose="020F0502020204030204" pitchFamily="34" charset="0"/>
                <a:cs typeface="Calibri" panose="020F0502020204030204" pitchFamily="34" charset="0"/>
              </a:rPr>
              <a:t> </a:t>
            </a:r>
            <a:endParaRPr lang="fr-FR" sz="36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7317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A4F18F7-465F-0385-4DB1-AAE33809ABF7}"/>
              </a:ext>
            </a:extLst>
          </p:cNvPr>
          <p:cNvSpPr>
            <a:spLocks noGrp="1"/>
          </p:cNvSpPr>
          <p:nvPr>
            <p:ph type="title"/>
          </p:nvPr>
        </p:nvSpPr>
        <p:spPr/>
        <p:txBody>
          <a:bodyPr/>
          <a:lstStyle/>
          <a:p>
            <a:r>
              <a:rPr lang="ar-MA" dirty="0"/>
              <a:t>الآن حان دوركم للاشتغال ثنائيا للإجابة عن الوضعية نفسها .</a:t>
            </a:r>
            <a:br>
              <a:rPr lang="ar-MA" dirty="0"/>
            </a:br>
            <a:endParaRPr lang="fr-FR" dirty="0"/>
          </a:p>
        </p:txBody>
      </p:sp>
      <p:sp>
        <p:nvSpPr>
          <p:cNvPr id="5" name="Rectangle 1">
            <a:extLst>
              <a:ext uri="{FF2B5EF4-FFF2-40B4-BE49-F238E27FC236}">
                <a16:creationId xmlns:a16="http://schemas.microsoft.com/office/drawing/2014/main" id="{76450AC4-D9E1-C574-DB5E-0530DE825321}"/>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C86C6A7B-8F6E-D086-99B1-120D5FFFF183}"/>
              </a:ext>
            </a:extLst>
          </p:cNvPr>
          <p:cNvSpPr txBox="1"/>
          <p:nvPr/>
        </p:nvSpPr>
        <p:spPr>
          <a:xfrm>
            <a:off x="795131" y="457279"/>
            <a:ext cx="11054798" cy="523220"/>
          </a:xfrm>
          <a:prstGeom prst="rect">
            <a:avLst/>
          </a:prstGeom>
          <a:noFill/>
        </p:spPr>
        <p:txBody>
          <a:bodyPr wrap="square">
            <a:spAutoFit/>
          </a:bodyPr>
          <a:lstStyle/>
          <a:p>
            <a:pPr algn="r" rtl="1"/>
            <a:r>
              <a:rPr lang="ar-MA" sz="1400" i="1" dirty="0">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lang="fr-FR" sz="1400" i="1" dirty="0"/>
          </a:p>
        </p:txBody>
      </p:sp>
    </p:spTree>
    <p:extLst>
      <p:ext uri="{BB962C8B-B14F-4D97-AF65-F5344CB8AC3E}">
        <p14:creationId xmlns:p14="http://schemas.microsoft.com/office/powerpoint/2010/main" val="4289878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0489F1-EF30-0F47-9D81-683851E8D444}"/>
              </a:ext>
            </a:extLst>
          </p:cNvPr>
          <p:cNvSpPr>
            <a:spLocks noGrp="1"/>
          </p:cNvSpPr>
          <p:nvPr>
            <p:ph type="title"/>
          </p:nvPr>
        </p:nvSpPr>
        <p:spPr/>
        <p:txBody>
          <a:bodyPr/>
          <a:lstStyle/>
          <a:p>
            <a:r>
              <a:rPr lang="ar-MA" dirty="0"/>
              <a:t>لنستمع إلى إجابتكم.</a:t>
            </a:r>
            <a:br>
              <a:rPr lang="ar-MA" dirty="0"/>
            </a:br>
            <a:endParaRPr lang="fr-FR" dirty="0"/>
          </a:p>
        </p:txBody>
      </p:sp>
      <p:sp>
        <p:nvSpPr>
          <p:cNvPr id="4" name="Espace réservé du contenu 3">
            <a:extLst>
              <a:ext uri="{FF2B5EF4-FFF2-40B4-BE49-F238E27FC236}">
                <a16:creationId xmlns:a16="http://schemas.microsoft.com/office/drawing/2014/main" id="{F8F7B516-2954-B1AC-490F-8A84096A9198}"/>
              </a:ext>
            </a:extLst>
          </p:cNvPr>
          <p:cNvSpPr>
            <a:spLocks noGrp="1"/>
          </p:cNvSpPr>
          <p:nvPr>
            <p:ph sz="quarter" idx="11"/>
          </p:nvPr>
        </p:nvSpPr>
        <p:spPr>
          <a:xfrm>
            <a:off x="968558" y="506495"/>
            <a:ext cx="10646622" cy="405350"/>
          </a:xfrm>
        </p:spPr>
        <p:txBody>
          <a:bodyPr/>
          <a:lstStyle/>
          <a:p>
            <a:pPr algn="r" rtl="1"/>
            <a:r>
              <a:rPr lang="ar-MA" sz="1400" dirty="0">
                <a:latin typeface="Calibri" panose="020F0502020204030204" pitchFamily="34" charset="0"/>
                <a:cs typeface="Calibri" panose="020F0502020204030204" pitchFamily="34" charset="0"/>
              </a:rPr>
              <a:t>يعلن المدرس نهاية المدة المخصصة للنشاط، ثم يستمع إلى إجابات 3 ثنائيات مع ضرورة استفسار المتعلمين عن سيرورة تقديم الجواب وكذا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pic>
        <p:nvPicPr>
          <p:cNvPr id="10" name="Picture 2" descr="Public Speaking Made Easy | First United Bank">
            <a:extLst>
              <a:ext uri="{FF2B5EF4-FFF2-40B4-BE49-F238E27FC236}">
                <a16:creationId xmlns:a16="http://schemas.microsoft.com/office/drawing/2014/main" id="{3A434625-A0F9-208F-40A8-C9C342BC6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8524" y="1881714"/>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D62BC2CF-CD59-0006-0203-0EE90AA4C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266" y="1485714"/>
            <a:ext cx="6210000" cy="4140000"/>
          </a:xfrm>
          <a:prstGeom prst="rect">
            <a:avLst/>
          </a:prstGeom>
        </p:spPr>
      </p:pic>
    </p:spTree>
    <p:extLst>
      <p:ext uri="{BB962C8B-B14F-4D97-AF65-F5344CB8AC3E}">
        <p14:creationId xmlns:p14="http://schemas.microsoft.com/office/powerpoint/2010/main" val="4016631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BE11-6F43-79F8-59AA-276419F58D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2F6B7D-668D-2AA1-0EB4-66F9EC5DEE27}"/>
              </a:ext>
            </a:extLst>
          </p:cNvPr>
          <p:cNvSpPr>
            <a:spLocks noGrp="1"/>
          </p:cNvSpPr>
          <p:nvPr>
            <p:ph type="body" sz="quarter" idx="10"/>
          </p:nvPr>
        </p:nvSpPr>
        <p:spPr/>
        <p:txBody>
          <a:bodyPr/>
          <a:lstStyle/>
          <a:p>
            <a:r>
              <a:rPr lang="ar-MA" dirty="0"/>
              <a:t>20 دقيقة</a:t>
            </a:r>
            <a:endParaRPr lang="fr-FR" dirty="0"/>
          </a:p>
        </p:txBody>
      </p:sp>
      <p:sp>
        <p:nvSpPr>
          <p:cNvPr id="3" name="Text Placeholder 2">
            <a:extLst>
              <a:ext uri="{FF2B5EF4-FFF2-40B4-BE49-F238E27FC236}">
                <a16:creationId xmlns:a16="http://schemas.microsoft.com/office/drawing/2014/main" id="{D80FB235-C012-B246-A8A8-307446393C73}"/>
              </a:ext>
            </a:extLst>
          </p:cNvPr>
          <p:cNvSpPr>
            <a:spLocks noGrp="1"/>
          </p:cNvSpPr>
          <p:nvPr>
            <p:ph type="body" sz="quarter" idx="11"/>
          </p:nvPr>
        </p:nvSpPr>
        <p:spPr/>
        <p:txBody>
          <a:bodyPr/>
          <a:lstStyle/>
          <a:p>
            <a:r>
              <a:rPr lang="ar-MA" dirty="0">
                <a:solidFill>
                  <a:srgbClr val="1D6FA9"/>
                </a:solidFill>
                <a:latin typeface="Calibri"/>
                <a:cs typeface="Calibri"/>
              </a:rPr>
              <a:t>أتحدث</a:t>
            </a:r>
            <a:endParaRPr lang="fr-FR" dirty="0"/>
          </a:p>
        </p:txBody>
      </p:sp>
      <p:pic>
        <p:nvPicPr>
          <p:cNvPr id="7" name="Picture 6">
            <a:extLst>
              <a:ext uri="{FF2B5EF4-FFF2-40B4-BE49-F238E27FC236}">
                <a16:creationId xmlns:a16="http://schemas.microsoft.com/office/drawing/2014/main" id="{0E956156-4112-CC3C-D4DE-2F8B75F9F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902" y="1619250"/>
            <a:ext cx="3018947" cy="3018947"/>
          </a:xfrm>
          <a:prstGeom prst="rect">
            <a:avLst/>
          </a:prstGeom>
        </p:spPr>
      </p:pic>
    </p:spTree>
    <p:extLst>
      <p:ext uri="{BB962C8B-B14F-4D97-AF65-F5344CB8AC3E}">
        <p14:creationId xmlns:p14="http://schemas.microsoft.com/office/powerpoint/2010/main" val="1901911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1219170" rtl="1">
                <a:defRPr sz="1800" b="0" i="0" u="none" strike="noStrike" kern="0" cap="none" spc="0" baseline="0">
                  <a:solidFill>
                    <a:srgbClr val="000000"/>
                  </a:solidFill>
                  <a:uFillTx/>
                </a:defRPr>
              </a:pPr>
              <a:endParaRPr lang="ar-MA" sz="4000" b="1" kern="0"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92D050"/>
                  </a:solidFill>
                  <a:latin typeface="Calibri"/>
                  <a:cs typeface="Calibri"/>
                </a:rPr>
                <a:t>الممارسة المستقلة</a:t>
              </a: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20 دقيقة</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93325-EFD8-2888-168F-CFC49FBDA1E5}"/>
              </a:ext>
            </a:extLst>
          </p:cNvPr>
          <p:cNvSpPr>
            <a:spLocks noGrp="1"/>
          </p:cNvSpPr>
          <p:nvPr>
            <p:ph type="title"/>
          </p:nvPr>
        </p:nvSpPr>
        <p:spPr>
          <a:xfrm>
            <a:off x="867240" y="300438"/>
            <a:ext cx="10529279" cy="267549"/>
          </a:xfrm>
        </p:spPr>
        <p:txBody>
          <a:bodyPr/>
          <a:lstStyle/>
          <a:p>
            <a:r>
              <a:rPr lang="ar-MA" dirty="0"/>
              <a:t>كل واحد منكم سيشتغل منفردا على الوضعية الآتية:</a:t>
            </a:r>
            <a:endParaRPr lang="fr-FR" dirty="0"/>
          </a:p>
        </p:txBody>
      </p:sp>
      <p:sp>
        <p:nvSpPr>
          <p:cNvPr id="4" name="Espace réservé du contenu 3">
            <a:extLst>
              <a:ext uri="{FF2B5EF4-FFF2-40B4-BE49-F238E27FC236}">
                <a16:creationId xmlns:a16="http://schemas.microsoft.com/office/drawing/2014/main" id="{E605D98A-1E67-0036-4260-39D2A1034860}"/>
              </a:ext>
            </a:extLst>
          </p:cNvPr>
          <p:cNvSpPr>
            <a:spLocks noGrp="1"/>
          </p:cNvSpPr>
          <p:nvPr>
            <p:ph sz="quarter" idx="11"/>
          </p:nvPr>
        </p:nvSpPr>
        <p:spPr/>
        <p:txBody>
          <a:bodyPr/>
          <a:lstStyle/>
          <a:p>
            <a:r>
              <a:rPr lang="ar-MA" dirty="0"/>
              <a:t>يتأكد المدرس من فهم المتعلمين للوضعية ويضبط معهم صفحة الكراسة التي سيشتغلون فيها. كما يذكر بالخطوات الواجب اتباعها والتعابير التي ينبغي الاستعانة بها للتوصل للجواب الصحيح.</a:t>
            </a:r>
          </a:p>
          <a:p>
            <a:endParaRPr lang="fr-FR" dirty="0"/>
          </a:p>
        </p:txBody>
      </p:sp>
      <p:pic>
        <p:nvPicPr>
          <p:cNvPr id="6" name="Picture 4" descr="Image générée">
            <a:extLst>
              <a:ext uri="{FF2B5EF4-FFF2-40B4-BE49-F238E27FC236}">
                <a16:creationId xmlns:a16="http://schemas.microsoft.com/office/drawing/2014/main" id="{0519580B-C8C0-2436-2BCE-C356CF9CE3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E25B35FF-3AB7-4A51-ACDF-81F571D7A8BA}"/>
              </a:ext>
            </a:extLst>
          </p:cNvPr>
          <p:cNvSpPr txBox="1"/>
          <p:nvPr/>
        </p:nvSpPr>
        <p:spPr>
          <a:xfrm>
            <a:off x="336331" y="2799306"/>
            <a:ext cx="11298621" cy="2437206"/>
          </a:xfrm>
          <a:prstGeom prst="rect">
            <a:avLst/>
          </a:prstGeom>
          <a:noFill/>
        </p:spPr>
        <p:txBody>
          <a:bodyPr wrap="square">
            <a:spAutoFit/>
          </a:bodyPr>
          <a:lstStyle/>
          <a:p>
            <a:pPr algn="just" rtl="1">
              <a:lnSpc>
                <a:spcPct val="107000"/>
              </a:lnSpc>
              <a:spcAft>
                <a:spcPts val="800"/>
              </a:spcAft>
            </a:pPr>
            <a:r>
              <a:rPr lang="ar-S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ترشحت لمهنة كنت تحلم بها دائما، وبعد </a:t>
            </a:r>
            <a:r>
              <a:rPr lang="ar-M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دراسة</a:t>
            </a:r>
            <a:r>
              <a:rPr lang="ar-S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 ملفك، </a:t>
            </a:r>
            <a:r>
              <a:rPr lang="ar-M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استدعيت لمقابلة مع المدير</a:t>
            </a:r>
            <a:r>
              <a:rPr lang="ar-S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 تحدث عن </a:t>
            </a:r>
            <a:r>
              <a:rPr lang="ar-M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دوافع اختيارك لهذه المهنة </a:t>
            </a:r>
            <a:r>
              <a:rPr lang="ar-S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 </a:t>
            </a:r>
            <a:r>
              <a:rPr lang="ar-M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واحرص على إقناع </a:t>
            </a:r>
            <a:r>
              <a:rPr lang="ar-S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السيد المدير </a:t>
            </a:r>
            <a:r>
              <a:rPr lang="ar-M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بأنك الشخص المطلوب</a:t>
            </a:r>
            <a:r>
              <a:rPr lang="ar-SA" sz="3600" b="1"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 وذلك في حدود دقيقة واحدة تستثمر فيها الخطوات والتعابير المكتسبة في مرحلة الاكتساب.</a:t>
            </a:r>
            <a:endParaRPr lang="fr-FR" sz="3200" b="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86858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2DA4ABE-5234-C70C-197F-617DF81B9216}"/>
              </a:ext>
            </a:extLst>
          </p:cNvPr>
          <p:cNvSpPr>
            <a:spLocks noGrp="1"/>
          </p:cNvSpPr>
          <p:nvPr>
            <p:ph type="title"/>
          </p:nvPr>
        </p:nvSpPr>
        <p:spPr/>
        <p:txBody>
          <a:bodyPr/>
          <a:lstStyle/>
          <a:p>
            <a:r>
              <a:rPr lang="ar-MA" dirty="0"/>
              <a:t>للإجابة عن هذه الوضعية استأنسوا بالمسار الآتي الذي يرشدكم إلى خطوات الإنجاز.</a:t>
            </a:r>
            <a:br>
              <a:rPr lang="ar-MA" dirty="0"/>
            </a:br>
            <a:endParaRPr lang="fr-FR" dirty="0"/>
          </a:p>
        </p:txBody>
      </p:sp>
      <p:sp>
        <p:nvSpPr>
          <p:cNvPr id="4" name="Espace réservé du contenu 3">
            <a:extLst>
              <a:ext uri="{FF2B5EF4-FFF2-40B4-BE49-F238E27FC236}">
                <a16:creationId xmlns:a16="http://schemas.microsoft.com/office/drawing/2014/main" id="{63CA705C-56E2-CED5-9E9B-62D9FC9810CC}"/>
              </a:ext>
            </a:extLst>
          </p:cNvPr>
          <p:cNvSpPr>
            <a:spLocks noGrp="1"/>
          </p:cNvSpPr>
          <p:nvPr>
            <p:ph sz="quarter" idx="11"/>
          </p:nvPr>
        </p:nvSpPr>
        <p:spPr/>
        <p:txBody>
          <a:bodyPr>
            <a:normAutofit fontScale="25000" lnSpcReduction="20000"/>
          </a:bodyPr>
          <a:lstStyle/>
          <a:p>
            <a:pPr algn="r" rtl="1"/>
            <a:r>
              <a:rPr lang="ar-MA" sz="5600" i="1" dirty="0">
                <a:latin typeface="Calibri" panose="020F0502020204030204" pitchFamily="34" charset="0"/>
                <a:ea typeface="Calibri" panose="020F0502020204030204" pitchFamily="34" charset="0"/>
                <a:cs typeface="Calibri" panose="020F0502020204030204" pitchFamily="34" charset="0"/>
              </a:rPr>
              <a:t>يقدم المدرس مساعدة للمتعلمين (نمذجة بسيطة) بشرح المسار في دقيقتين و يبرز ما يتعين القيام به خلال كل خطوة/ مرحلة من مراحل الإنجاز ، ويذكرهم بضرورة اختيار ما يناسب من أفعال كلام وعبارات مما تم اكتسابه مع إمكانية التوسع وإضافة تعابير أخرى  من </a:t>
            </a:r>
            <a:r>
              <a:rPr lang="ar-MA" sz="5600" i="1" dirty="0" err="1">
                <a:latin typeface="Calibri" panose="020F0502020204030204" pitchFamily="34" charset="0"/>
                <a:ea typeface="Calibri" panose="020F0502020204030204" pitchFamily="34" charset="0"/>
                <a:cs typeface="Calibri" panose="020F0502020204030204" pitchFamily="34" charset="0"/>
              </a:rPr>
              <a:t>مقروئهم</a:t>
            </a:r>
            <a:r>
              <a:rPr lang="ar-MA" sz="5600" i="1" dirty="0">
                <a:latin typeface="Calibri" panose="020F0502020204030204" pitchFamily="34" charset="0"/>
                <a:ea typeface="Calibri" panose="020F0502020204030204" pitchFamily="34" charset="0"/>
                <a:cs typeface="Calibri" panose="020F0502020204030204" pitchFamily="34" charset="0"/>
              </a:rPr>
              <a:t>.</a:t>
            </a:r>
          </a:p>
          <a:p>
            <a:endParaRPr lang="fr-FR" dirty="0"/>
          </a:p>
        </p:txBody>
      </p:sp>
      <p:sp>
        <p:nvSpPr>
          <p:cNvPr id="5" name="Google Shape;438;p20">
            <a:extLst>
              <a:ext uri="{FF2B5EF4-FFF2-40B4-BE49-F238E27FC236}">
                <a16:creationId xmlns:a16="http://schemas.microsoft.com/office/drawing/2014/main" id="{645EF756-E44E-43B5-8043-2201D1A127B9}"/>
              </a:ext>
            </a:extLst>
          </p:cNvPr>
          <p:cNvSpPr/>
          <p:nvPr/>
        </p:nvSpPr>
        <p:spPr>
          <a:xfrm>
            <a:off x="4922185" y="4767632"/>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439;p20">
            <a:extLst>
              <a:ext uri="{FF2B5EF4-FFF2-40B4-BE49-F238E27FC236}">
                <a16:creationId xmlns:a16="http://schemas.microsoft.com/office/drawing/2014/main" id="{AA097186-75EB-4832-BA8B-0D9DA66D93B2}"/>
              </a:ext>
            </a:extLst>
          </p:cNvPr>
          <p:cNvSpPr txBox="1"/>
          <p:nvPr/>
        </p:nvSpPr>
        <p:spPr>
          <a:xfrm>
            <a:off x="5071099"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8" name="Google Shape;440;p20">
            <a:extLst>
              <a:ext uri="{FF2B5EF4-FFF2-40B4-BE49-F238E27FC236}">
                <a16:creationId xmlns:a16="http://schemas.microsoft.com/office/drawing/2014/main" id="{A1755464-3EE0-4D19-BCE7-DE30D03F058D}"/>
              </a:ext>
            </a:extLst>
          </p:cNvPr>
          <p:cNvSpPr txBox="1"/>
          <p:nvPr/>
        </p:nvSpPr>
        <p:spPr>
          <a:xfrm>
            <a:off x="215108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أسباب الاختيار</a:t>
            </a:r>
            <a:endParaRPr sz="3200" b="1" dirty="0">
              <a:solidFill>
                <a:schemeClr val="dk1"/>
              </a:solidFill>
              <a:latin typeface="Calibri"/>
              <a:ea typeface="Calibri"/>
              <a:cs typeface="Calibri"/>
              <a:sym typeface="Calibri"/>
            </a:endParaRPr>
          </a:p>
        </p:txBody>
      </p:sp>
      <p:sp>
        <p:nvSpPr>
          <p:cNvPr id="9" name="Google Shape;441;p20">
            <a:extLst>
              <a:ext uri="{FF2B5EF4-FFF2-40B4-BE49-F238E27FC236}">
                <a16:creationId xmlns:a16="http://schemas.microsoft.com/office/drawing/2014/main" id="{D8E33507-DC4C-4318-AAD2-F8B831D81CF9}"/>
              </a:ext>
            </a:extLst>
          </p:cNvPr>
          <p:cNvSpPr/>
          <p:nvPr/>
        </p:nvSpPr>
        <p:spPr>
          <a:xfrm>
            <a:off x="215108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0" name="Google Shape;442;p20">
            <a:extLst>
              <a:ext uri="{FF2B5EF4-FFF2-40B4-BE49-F238E27FC236}">
                <a16:creationId xmlns:a16="http://schemas.microsoft.com/office/drawing/2014/main" id="{D99615E6-CA19-4985-9409-B2CB27CC4966}"/>
              </a:ext>
            </a:extLst>
          </p:cNvPr>
          <p:cNvGrpSpPr/>
          <p:nvPr/>
        </p:nvGrpSpPr>
        <p:grpSpPr>
          <a:xfrm>
            <a:off x="5048493" y="1486678"/>
            <a:ext cx="938514" cy="1258520"/>
            <a:chOff x="7478257" y="2193205"/>
            <a:chExt cx="452893" cy="700189"/>
          </a:xfrm>
        </p:grpSpPr>
        <p:sp>
          <p:nvSpPr>
            <p:cNvPr id="11" name="Google Shape;443;p20">
              <a:extLst>
                <a:ext uri="{FF2B5EF4-FFF2-40B4-BE49-F238E27FC236}">
                  <a16:creationId xmlns:a16="http://schemas.microsoft.com/office/drawing/2014/main" id="{DDFC83E4-E6C9-42E6-AB45-DBEF6350E2BB}"/>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 name="Google Shape;444;p20">
              <a:extLst>
                <a:ext uri="{FF2B5EF4-FFF2-40B4-BE49-F238E27FC236}">
                  <a16:creationId xmlns:a16="http://schemas.microsoft.com/office/drawing/2014/main" id="{9039DDEC-207A-4711-ADA4-091570E8E215}"/>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 name="Google Shape;445;p20">
            <a:extLst>
              <a:ext uri="{FF2B5EF4-FFF2-40B4-BE49-F238E27FC236}">
                <a16:creationId xmlns:a16="http://schemas.microsoft.com/office/drawing/2014/main" id="{9C093901-4E5C-44DF-B93E-0A511FB8E01C}"/>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4" name="Google Shape;446;p20">
            <a:extLst>
              <a:ext uri="{FF2B5EF4-FFF2-40B4-BE49-F238E27FC236}">
                <a16:creationId xmlns:a16="http://schemas.microsoft.com/office/drawing/2014/main" id="{CD6ABB17-0539-492E-91CE-7205BD67E03E}"/>
              </a:ext>
            </a:extLst>
          </p:cNvPr>
          <p:cNvSpPr/>
          <p:nvPr/>
        </p:nvSpPr>
        <p:spPr>
          <a:xfrm>
            <a:off x="5997797" y="143993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أختار وظيفة/ مهنة</a:t>
            </a:r>
            <a:endParaRPr sz="3200" b="1" dirty="0">
              <a:solidFill>
                <a:schemeClr val="dk1"/>
              </a:solidFill>
              <a:latin typeface="Calibri"/>
              <a:ea typeface="Calibri"/>
              <a:cs typeface="Calibri"/>
              <a:sym typeface="Calibri"/>
            </a:endParaRPr>
          </a:p>
        </p:txBody>
      </p:sp>
      <p:sp>
        <p:nvSpPr>
          <p:cNvPr id="15" name="Google Shape;447;p20">
            <a:extLst>
              <a:ext uri="{FF2B5EF4-FFF2-40B4-BE49-F238E27FC236}">
                <a16:creationId xmlns:a16="http://schemas.microsoft.com/office/drawing/2014/main" id="{22CAAAF7-54A1-4194-AFB1-339E4FA4F222}"/>
              </a:ext>
            </a:extLst>
          </p:cNvPr>
          <p:cNvSpPr/>
          <p:nvPr/>
        </p:nvSpPr>
        <p:spPr>
          <a:xfrm>
            <a:off x="5790843" y="4795091"/>
            <a:ext cx="3258563" cy="584735"/>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أعبر عن الإعجاب بها</a:t>
            </a:r>
            <a:endParaRPr sz="3200" b="1" dirty="0">
              <a:solidFill>
                <a:schemeClr val="dk1"/>
              </a:solidFill>
              <a:latin typeface="Calibri"/>
              <a:ea typeface="Calibri"/>
              <a:cs typeface="Calibri"/>
              <a:sym typeface="Calibri"/>
            </a:endParaRPr>
          </a:p>
        </p:txBody>
      </p:sp>
      <p:sp>
        <p:nvSpPr>
          <p:cNvPr id="16" name="Google Shape;448;p20">
            <a:extLst>
              <a:ext uri="{FF2B5EF4-FFF2-40B4-BE49-F238E27FC236}">
                <a16:creationId xmlns:a16="http://schemas.microsoft.com/office/drawing/2014/main" id="{6F517585-3387-40D0-AFC9-EAEBEC0EFA2B}"/>
              </a:ext>
            </a:extLst>
          </p:cNvPr>
          <p:cNvSpPr/>
          <p:nvPr/>
        </p:nvSpPr>
        <p:spPr>
          <a:xfrm>
            <a:off x="6183972" y="5379826"/>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7" name="Google Shape;449;p20">
            <a:extLst>
              <a:ext uri="{FF2B5EF4-FFF2-40B4-BE49-F238E27FC236}">
                <a16:creationId xmlns:a16="http://schemas.microsoft.com/office/drawing/2014/main" id="{44351DF2-ED0C-4D92-B3DD-47CBFBE61BAF}"/>
              </a:ext>
            </a:extLst>
          </p:cNvPr>
          <p:cNvGrpSpPr/>
          <p:nvPr/>
        </p:nvGrpSpPr>
        <p:grpSpPr>
          <a:xfrm>
            <a:off x="4984674" y="3185940"/>
            <a:ext cx="1036605" cy="1519046"/>
            <a:chOff x="7467457" y="2193205"/>
            <a:chExt cx="463693" cy="753680"/>
          </a:xfrm>
        </p:grpSpPr>
        <p:sp>
          <p:nvSpPr>
            <p:cNvPr id="18" name="Google Shape;450;p20">
              <a:extLst>
                <a:ext uri="{FF2B5EF4-FFF2-40B4-BE49-F238E27FC236}">
                  <a16:creationId xmlns:a16="http://schemas.microsoft.com/office/drawing/2014/main" id="{7AE5225C-337F-493E-8A4D-9299DB3C2464}"/>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451;p20">
              <a:extLst>
                <a:ext uri="{FF2B5EF4-FFF2-40B4-BE49-F238E27FC236}">
                  <a16:creationId xmlns:a16="http://schemas.microsoft.com/office/drawing/2014/main" id="{3DDBDEB7-57B8-4546-83FB-981F67D2D5E9}"/>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 name="Google Shape;452;p20">
            <a:extLst>
              <a:ext uri="{FF2B5EF4-FFF2-40B4-BE49-F238E27FC236}">
                <a16:creationId xmlns:a16="http://schemas.microsoft.com/office/drawing/2014/main" id="{90540392-0B6E-437B-92A0-C218A5270FAB}"/>
              </a:ext>
            </a:extLst>
          </p:cNvPr>
          <p:cNvSpPr txBox="1"/>
          <p:nvPr/>
        </p:nvSpPr>
        <p:spPr>
          <a:xfrm>
            <a:off x="5176392" y="169007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1" name="Google Shape;453;p20">
            <a:extLst>
              <a:ext uri="{FF2B5EF4-FFF2-40B4-BE49-F238E27FC236}">
                <a16:creationId xmlns:a16="http://schemas.microsoft.com/office/drawing/2014/main" id="{1891D8B6-82FB-4859-8DDD-107631A83ECB}"/>
              </a:ext>
            </a:extLst>
          </p:cNvPr>
          <p:cNvSpPr/>
          <p:nvPr/>
        </p:nvSpPr>
        <p:spPr>
          <a:xfrm>
            <a:off x="6137695" y="208735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 name="Google Shape;454;p20">
            <a:extLst>
              <a:ext uri="{FF2B5EF4-FFF2-40B4-BE49-F238E27FC236}">
                <a16:creationId xmlns:a16="http://schemas.microsoft.com/office/drawing/2014/main" id="{6EF8B05C-41B6-4CBC-AA76-89BB4B28B62A}"/>
              </a:ext>
            </a:extLst>
          </p:cNvPr>
          <p:cNvSpPr txBox="1"/>
          <p:nvPr/>
        </p:nvSpPr>
        <p:spPr>
          <a:xfrm>
            <a:off x="5084353" y="5043477"/>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3" name="Google Shape;455;p20">
            <a:extLst>
              <a:ext uri="{FF2B5EF4-FFF2-40B4-BE49-F238E27FC236}">
                <a16:creationId xmlns:a16="http://schemas.microsoft.com/office/drawing/2014/main" id="{C5B1E89D-EAC4-4C75-BE53-FFCF84C48DA4}"/>
              </a:ext>
            </a:extLst>
          </p:cNvPr>
          <p:cNvSpPr/>
          <p:nvPr/>
        </p:nvSpPr>
        <p:spPr>
          <a:xfrm>
            <a:off x="5058617" y="6242903"/>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67165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796"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الأولى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graphicFrame>
        <p:nvGraphicFramePr>
          <p:cNvPr id="7" name="Tableau 6">
            <a:extLst>
              <a:ext uri="{FF2B5EF4-FFF2-40B4-BE49-F238E27FC236}">
                <a16:creationId xmlns:a16="http://schemas.microsoft.com/office/drawing/2014/main" id="{C7CC311A-7F8E-4BDE-B36F-6FB586C268F9}"/>
              </a:ext>
            </a:extLst>
          </p:cNvPr>
          <p:cNvGraphicFramePr>
            <a:graphicFrameLocks noGrp="1"/>
          </p:cNvGraphicFramePr>
          <p:nvPr>
            <p:extLst>
              <p:ext uri="{D42A27DB-BD31-4B8C-83A1-F6EECF244321}">
                <p14:modId xmlns:p14="http://schemas.microsoft.com/office/powerpoint/2010/main" val="3253939938"/>
              </p:ext>
            </p:extLst>
          </p:nvPr>
        </p:nvGraphicFramePr>
        <p:xfrm>
          <a:off x="261864" y="1478280"/>
          <a:ext cx="11668270" cy="1950720"/>
        </p:xfrm>
        <a:graphic>
          <a:graphicData uri="http://schemas.openxmlformats.org/drawingml/2006/table">
            <a:tbl>
              <a:tblPr firstRow="1" firstCol="1" bandRow="1">
                <a:tableStyleId>{0E3FDE45-AF77-4B5C-9715-49D594BDF05E}</a:tableStyleId>
              </a:tblPr>
              <a:tblGrid>
                <a:gridCol w="9631704">
                  <a:extLst>
                    <a:ext uri="{9D8B030D-6E8A-4147-A177-3AD203B41FA5}">
                      <a16:colId xmlns:a16="http://schemas.microsoft.com/office/drawing/2014/main" val="3061820653"/>
                    </a:ext>
                  </a:extLst>
                </a:gridCol>
                <a:gridCol w="2036566">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وقع اختياري على مهنة....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أختار وظيفة/ مهنة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الوظيفة التي لدي شغف بها، وأختارها هي...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وظيفة ...التي...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bl>
          </a:graphicData>
        </a:graphic>
      </p:graphicFrame>
    </p:spTree>
    <p:extLst>
      <p:ext uri="{BB962C8B-B14F-4D97-AF65-F5344CB8AC3E}">
        <p14:creationId xmlns:p14="http://schemas.microsoft.com/office/powerpoint/2010/main" val="39964291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979" y="232903"/>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الثانية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graphicFrame>
        <p:nvGraphicFramePr>
          <p:cNvPr id="7" name="Tableau 6">
            <a:extLst>
              <a:ext uri="{FF2B5EF4-FFF2-40B4-BE49-F238E27FC236}">
                <a16:creationId xmlns:a16="http://schemas.microsoft.com/office/drawing/2014/main" id="{A8728825-7D47-47F9-8CF3-CEED7CDC4370}"/>
              </a:ext>
            </a:extLst>
          </p:cNvPr>
          <p:cNvGraphicFramePr>
            <a:graphicFrameLocks noGrp="1"/>
          </p:cNvGraphicFramePr>
          <p:nvPr>
            <p:extLst>
              <p:ext uri="{D42A27DB-BD31-4B8C-83A1-F6EECF244321}">
                <p14:modId xmlns:p14="http://schemas.microsoft.com/office/powerpoint/2010/main" val="2517921803"/>
              </p:ext>
            </p:extLst>
          </p:nvPr>
        </p:nvGraphicFramePr>
        <p:xfrm>
          <a:off x="164580" y="2644635"/>
          <a:ext cx="11862837" cy="1950720"/>
        </p:xfrm>
        <a:graphic>
          <a:graphicData uri="http://schemas.openxmlformats.org/drawingml/2006/table">
            <a:tbl>
              <a:tblPr firstRow="1" firstCol="1" bandRow="1">
                <a:tableStyleId>{0E3FDE45-AF77-4B5C-9715-49D594BDF05E}</a:tableStyleId>
              </a:tblPr>
              <a:tblGrid>
                <a:gridCol w="9792311">
                  <a:extLst>
                    <a:ext uri="{9D8B030D-6E8A-4147-A177-3AD203B41FA5}">
                      <a16:colId xmlns:a16="http://schemas.microsoft.com/office/drawing/2014/main" val="3061820653"/>
                    </a:ext>
                  </a:extLst>
                </a:gridCol>
                <a:gridCol w="2070526">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المهنة للأسباب الآتية:1...2...3...</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أسباب الاختيار</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أنا مهتم بهذه الوظيفة لكونها تتيح لي ...و...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الوظيفة لأنها تتناسب مع... و...</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bl>
          </a:graphicData>
        </a:graphic>
      </p:graphicFrame>
    </p:spTree>
    <p:extLst>
      <p:ext uri="{BB962C8B-B14F-4D97-AF65-F5344CB8AC3E}">
        <p14:creationId xmlns:p14="http://schemas.microsoft.com/office/powerpoint/2010/main" val="2271428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endParaRP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979" y="232903"/>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42D1D99F-BDCE-C1A1-A859-AE4BFB340856}"/>
              </a:ext>
            </a:extLst>
          </p:cNvPr>
          <p:cNvSpPr>
            <a:spLocks noGrp="1"/>
          </p:cNvSpPr>
          <p:nvPr>
            <p:ph type="title"/>
          </p:nvPr>
        </p:nvSpPr>
        <p:spPr>
          <a:xfrm>
            <a:off x="831360" y="202791"/>
            <a:ext cx="10529279" cy="267549"/>
          </a:xfrm>
        </p:spPr>
        <p:txBody>
          <a:bodyPr/>
          <a:lstStyle/>
          <a:p>
            <a:pPr rtl="1">
              <a:lnSpc>
                <a:spcPct val="107000"/>
              </a:lnSpc>
              <a:spcAft>
                <a:spcPts val="800"/>
              </a:spcAft>
            </a:pPr>
            <a:r>
              <a:rPr lang="ar-MA" altLang="fr-FR" sz="1800" b="1" dirty="0">
                <a:cs typeface="Calibri" panose="020F0502020204030204" pitchFamily="34" charset="0"/>
              </a:rPr>
              <a:t>الخطوة الثالثة هي:</a:t>
            </a:r>
          </a:p>
        </p:txBody>
      </p:sp>
      <p:sp>
        <p:nvSpPr>
          <p:cNvPr id="11" name="Espace réservé du contenu 10">
            <a:extLst>
              <a:ext uri="{FF2B5EF4-FFF2-40B4-BE49-F238E27FC236}">
                <a16:creationId xmlns:a16="http://schemas.microsoft.com/office/drawing/2014/main" id="{93A1398C-67F1-27D6-93AD-BD85CEFFA273}"/>
              </a:ext>
            </a:extLst>
          </p:cNvPr>
          <p:cNvSpPr>
            <a:spLocks noGrp="1"/>
          </p:cNvSpPr>
          <p:nvPr>
            <p:ph sz="quarter" idx="11"/>
          </p:nvPr>
        </p:nvSpPr>
        <p:spPr>
          <a:xfrm>
            <a:off x="1204334" y="537970"/>
            <a:ext cx="10250160" cy="321521"/>
          </a:xfrm>
        </p:spPr>
        <p:txBody>
          <a:bodyPr/>
          <a:lstStyle/>
          <a:p>
            <a:r>
              <a:rPr lang="ar-MA" sz="1400" dirty="0"/>
              <a:t>يعرف المدرس هذه المرحلة ويؤكد على أهميتها.</a:t>
            </a:r>
            <a:endParaRPr lang="fr-FR" sz="1400" dirty="0"/>
          </a:p>
        </p:txBody>
      </p:sp>
      <p:graphicFrame>
        <p:nvGraphicFramePr>
          <p:cNvPr id="7" name="Tableau 6">
            <a:extLst>
              <a:ext uri="{FF2B5EF4-FFF2-40B4-BE49-F238E27FC236}">
                <a16:creationId xmlns:a16="http://schemas.microsoft.com/office/drawing/2014/main" id="{C79F709C-FB54-48BF-843C-5AF9EFCC6427}"/>
              </a:ext>
            </a:extLst>
          </p:cNvPr>
          <p:cNvGraphicFramePr>
            <a:graphicFrameLocks noGrp="1"/>
          </p:cNvGraphicFramePr>
          <p:nvPr>
            <p:extLst>
              <p:ext uri="{D42A27DB-BD31-4B8C-83A1-F6EECF244321}">
                <p14:modId xmlns:p14="http://schemas.microsoft.com/office/powerpoint/2010/main" val="52488022"/>
              </p:ext>
            </p:extLst>
          </p:nvPr>
        </p:nvGraphicFramePr>
        <p:xfrm>
          <a:off x="175090" y="1351862"/>
          <a:ext cx="11841818" cy="2795985"/>
        </p:xfrm>
        <a:graphic>
          <a:graphicData uri="http://schemas.openxmlformats.org/drawingml/2006/table">
            <a:tbl>
              <a:tblPr firstRow="1" firstCol="1" bandRow="1">
                <a:tableStyleId>{0E3FDE45-AF77-4B5C-9715-49D594BDF05E}</a:tableStyleId>
              </a:tblPr>
              <a:tblGrid>
                <a:gridCol w="9774961">
                  <a:extLst>
                    <a:ext uri="{9D8B030D-6E8A-4147-A177-3AD203B41FA5}">
                      <a16:colId xmlns:a16="http://schemas.microsoft.com/office/drawing/2014/main" val="3061820653"/>
                    </a:ext>
                  </a:extLst>
                </a:gridCol>
                <a:gridCol w="2066857">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SA" sz="3200">
                          <a:effectLst/>
                          <a:latin typeface="Calibri" panose="020F0502020204030204" pitchFamily="34" charset="0"/>
                          <a:ea typeface="Calibri" panose="020F0502020204030204" pitchFamily="34" charset="0"/>
                          <a:cs typeface="Calibri" panose="020F0502020204030204" pitchFamily="34" charset="0"/>
                        </a:rPr>
                        <a:t>المرحلة</a:t>
                      </a:r>
                      <a:endParaRPr lang="fr-FR" sz="3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551781">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لأنني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أعبر عن الإعجاب بها</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92417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ما يثير إعجابي في هذه المهنة هو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تُعدّ هذه المهنة من أسمى المهن لما تحمله من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12549109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5B690CDE-FDA3-AD7D-00B8-7A97CB521293}"/>
              </a:ext>
            </a:extLst>
          </p:cNvPr>
          <p:cNvSpPr/>
          <p:nvPr/>
        </p:nvSpPr>
        <p:spPr>
          <a:xfrm>
            <a:off x="1437112" y="877814"/>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3200" b="1" dirty="0">
                <a:solidFill>
                  <a:schemeClr val="tx1"/>
                </a:solidFill>
                <a:latin typeface="Calibri" panose="020F0502020204030204" pitchFamily="34" charset="0"/>
                <a:cs typeface="Calibri" panose="020F0502020204030204" pitchFamily="34" charset="0"/>
              </a:rPr>
              <a:t>معايير النجاح في إنجاز المهمة(تستعمل للتقويم الذاتي).</a:t>
            </a:r>
            <a:endParaRPr lang="fr-FR" sz="3200" b="1" dirty="0">
              <a:solidFill>
                <a:schemeClr val="tx1"/>
              </a:solidFill>
              <a:latin typeface="Calibri" panose="020F0502020204030204" pitchFamily="34" charset="0"/>
              <a:cs typeface="Calibri" panose="020F0502020204030204" pitchFamily="34" charset="0"/>
            </a:endParaRPr>
          </a:p>
        </p:txBody>
      </p:sp>
      <p:graphicFrame>
        <p:nvGraphicFramePr>
          <p:cNvPr id="7" name="Tableau 6">
            <a:extLst>
              <a:ext uri="{FF2B5EF4-FFF2-40B4-BE49-F238E27FC236}">
                <a16:creationId xmlns:a16="http://schemas.microsoft.com/office/drawing/2014/main" id="{331AFE4B-6ECF-E5A6-7D03-02151E01691B}"/>
              </a:ext>
            </a:extLst>
          </p:cNvPr>
          <p:cNvGraphicFramePr>
            <a:graphicFrameLocks noGrp="1"/>
          </p:cNvGraphicFramePr>
          <p:nvPr>
            <p:extLst>
              <p:ext uri="{D42A27DB-BD31-4B8C-83A1-F6EECF244321}">
                <p14:modId xmlns:p14="http://schemas.microsoft.com/office/powerpoint/2010/main" val="2720124668"/>
              </p:ext>
            </p:extLst>
          </p:nvPr>
        </p:nvGraphicFramePr>
        <p:xfrm>
          <a:off x="149087" y="2079926"/>
          <a:ext cx="11907261" cy="2977325"/>
        </p:xfrm>
        <a:graphic>
          <a:graphicData uri="http://schemas.openxmlformats.org/drawingml/2006/table">
            <a:tbl>
              <a:tblPr rtl="1" firstRow="1" firstCol="1" bandRow="1">
                <a:tableStyleId>{5940675A-B579-460E-94D1-54222C63F5DA}</a:tableStyleId>
              </a:tblPr>
              <a:tblGrid>
                <a:gridCol w="9544731">
                  <a:extLst>
                    <a:ext uri="{9D8B030D-6E8A-4147-A177-3AD203B41FA5}">
                      <a16:colId xmlns:a16="http://schemas.microsoft.com/office/drawing/2014/main" val="2584582014"/>
                    </a:ext>
                  </a:extLst>
                </a:gridCol>
                <a:gridCol w="735828">
                  <a:extLst>
                    <a:ext uri="{9D8B030D-6E8A-4147-A177-3AD203B41FA5}">
                      <a16:colId xmlns:a16="http://schemas.microsoft.com/office/drawing/2014/main" val="2831188359"/>
                    </a:ext>
                  </a:extLst>
                </a:gridCol>
                <a:gridCol w="922412">
                  <a:extLst>
                    <a:ext uri="{9D8B030D-6E8A-4147-A177-3AD203B41FA5}">
                      <a16:colId xmlns:a16="http://schemas.microsoft.com/office/drawing/2014/main" val="2653171822"/>
                    </a:ext>
                  </a:extLst>
                </a:gridCol>
                <a:gridCol w="704290">
                  <a:extLst>
                    <a:ext uri="{9D8B030D-6E8A-4147-A177-3AD203B41FA5}">
                      <a16:colId xmlns:a16="http://schemas.microsoft.com/office/drawing/2014/main" val="1596819464"/>
                    </a:ext>
                  </a:extLst>
                </a:gridCol>
              </a:tblGrid>
              <a:tr h="0">
                <a:tc>
                  <a:txBody>
                    <a:bodyPr/>
                    <a:lstStyle/>
                    <a:p>
                      <a:pPr algn="ctr" rtl="1">
                        <a:lnSpc>
                          <a:spcPct val="107000"/>
                        </a:lnSpc>
                        <a:spcAft>
                          <a:spcPts val="800"/>
                        </a:spcAft>
                      </a:pPr>
                      <a:r>
                        <a:rPr lang="ar-SA" sz="3200" b="1" kern="1200" dirty="0">
                          <a:solidFill>
                            <a:schemeClr val="tx1"/>
                          </a:solidFill>
                        </a:rPr>
                        <a:t>المعيار</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نعم</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نسبيا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لا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0">
                <a:tc>
                  <a:txBody>
                    <a:bodyPr/>
                    <a:lstStyle/>
                    <a:p>
                      <a:pPr algn="r" rtl="1">
                        <a:lnSpc>
                          <a:spcPct val="107000"/>
                        </a:lnSpc>
                        <a:spcAft>
                          <a:spcPts val="800"/>
                        </a:spcAft>
                      </a:pPr>
                      <a:r>
                        <a:rPr lang="ar-SA" sz="3200" b="1" kern="1200" dirty="0">
                          <a:solidFill>
                            <a:schemeClr val="tx1"/>
                          </a:solidFill>
                        </a:rPr>
                        <a:t>تحدثت</a:t>
                      </a:r>
                      <a:r>
                        <a:rPr lang="ar-MA" sz="3200" b="1" kern="1200" dirty="0">
                          <a:solidFill>
                            <a:schemeClr val="tx1"/>
                          </a:solidFill>
                        </a:rPr>
                        <a:t>ُ</a:t>
                      </a:r>
                      <a:r>
                        <a:rPr lang="ar-SA" sz="3200" b="1" kern="1200" dirty="0">
                          <a:solidFill>
                            <a:schemeClr val="tx1"/>
                          </a:solidFill>
                        </a:rPr>
                        <a:t> باسترسال في خطاب منسجم</a:t>
                      </a:r>
                      <a:r>
                        <a:rPr lang="ar-MA" sz="3200" b="1" kern="1200" dirty="0">
                          <a:solidFill>
                            <a:schemeClr val="tx1"/>
                          </a:solidFill>
                        </a:rPr>
                        <a:t>.</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0">
                <a:tc>
                  <a:txBody>
                    <a:bodyPr/>
                    <a:lstStyle/>
                    <a:p>
                      <a:pPr algn="r" rtl="1">
                        <a:lnSpc>
                          <a:spcPct val="107000"/>
                        </a:lnSpc>
                        <a:spcAft>
                          <a:spcPts val="800"/>
                        </a:spcAft>
                      </a:pPr>
                      <a:r>
                        <a:rPr lang="ar-SA" sz="3200" b="1" kern="1200" dirty="0">
                          <a:solidFill>
                            <a:schemeClr val="tx1"/>
                          </a:solidFill>
                        </a:rPr>
                        <a:t>استخدمت</a:t>
                      </a:r>
                      <a:r>
                        <a:rPr lang="ar-MA" sz="3200" b="1" kern="1200" dirty="0">
                          <a:solidFill>
                            <a:schemeClr val="tx1"/>
                          </a:solidFill>
                        </a:rPr>
                        <a:t>ُ</a:t>
                      </a:r>
                      <a:r>
                        <a:rPr lang="ar-SA" sz="3200" b="1" kern="1200" dirty="0">
                          <a:solidFill>
                            <a:schemeClr val="tx1"/>
                          </a:solidFill>
                        </a:rPr>
                        <a:t> جملا مفيدة ومترابطة</a:t>
                      </a:r>
                      <a:r>
                        <a:rPr lang="ar-MA" sz="3200" b="1" kern="1200" dirty="0">
                          <a:solidFill>
                            <a:schemeClr val="tx1"/>
                          </a:solidFill>
                        </a:rPr>
                        <a:t>.</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0">
                <a:tc>
                  <a:txBody>
                    <a:bodyPr/>
                    <a:lstStyle/>
                    <a:p>
                      <a:pPr algn="r" rtl="1">
                        <a:lnSpc>
                          <a:spcPct val="107000"/>
                        </a:lnSpc>
                        <a:spcAft>
                          <a:spcPts val="800"/>
                        </a:spcAft>
                      </a:pPr>
                      <a:r>
                        <a:rPr lang="ar-SA" sz="3200" b="1" kern="1200" dirty="0">
                          <a:solidFill>
                            <a:schemeClr val="tx1"/>
                          </a:solidFill>
                        </a:rPr>
                        <a:t>وظفت</a:t>
                      </a:r>
                      <a:r>
                        <a:rPr lang="ar-MA" sz="3200" b="1" kern="1200" dirty="0">
                          <a:solidFill>
                            <a:schemeClr val="tx1"/>
                          </a:solidFill>
                        </a:rPr>
                        <a:t>ُ</a:t>
                      </a:r>
                      <a:r>
                        <a:rPr lang="ar-SA" sz="3200" b="1" kern="1200" dirty="0">
                          <a:solidFill>
                            <a:schemeClr val="tx1"/>
                          </a:solidFill>
                        </a:rPr>
                        <a:t> أفعال كلام مناسبة.</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0">
                <a:tc>
                  <a:txBody>
                    <a:bodyPr/>
                    <a:lstStyle/>
                    <a:p>
                      <a:pPr algn="r" rtl="1">
                        <a:lnSpc>
                          <a:spcPct val="107000"/>
                        </a:lnSpc>
                        <a:spcAft>
                          <a:spcPts val="800"/>
                        </a:spcAft>
                      </a:pPr>
                      <a:r>
                        <a:rPr lang="fr-FR" sz="3200" b="1" kern="1200" dirty="0">
                          <a:solidFill>
                            <a:schemeClr val="tx1"/>
                          </a:solidFill>
                        </a:rPr>
                        <a:t> </a:t>
                      </a:r>
                      <a:r>
                        <a:rPr lang="ar-SA" sz="3200" b="1" kern="1200" dirty="0">
                          <a:solidFill>
                            <a:schemeClr val="tx1"/>
                          </a:solidFill>
                        </a:rPr>
                        <a:t>تحدثت</a:t>
                      </a:r>
                      <a:r>
                        <a:rPr lang="ar-MA" sz="3200" b="1" kern="1200" dirty="0">
                          <a:solidFill>
                            <a:schemeClr val="tx1"/>
                          </a:solidFill>
                        </a:rPr>
                        <a:t>ُ</a:t>
                      </a:r>
                      <a:r>
                        <a:rPr lang="ar-SA" sz="3200" b="1" kern="1200" dirty="0">
                          <a:solidFill>
                            <a:schemeClr val="tx1"/>
                          </a:solidFill>
                        </a:rPr>
                        <a:t> بشكل جهري ومعبر (نبرة، إيقاع، تنغيم).</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0">
                <a:tc>
                  <a:txBody>
                    <a:bodyPr/>
                    <a:lstStyle/>
                    <a:p>
                      <a:pPr algn="r" rtl="1">
                        <a:lnSpc>
                          <a:spcPct val="107000"/>
                        </a:lnSpc>
                        <a:spcAft>
                          <a:spcPts val="800"/>
                        </a:spcAft>
                      </a:pPr>
                      <a:r>
                        <a:rPr lang="ar-SA" sz="3200" b="1" kern="1200" dirty="0">
                          <a:solidFill>
                            <a:schemeClr val="tx1"/>
                          </a:solidFill>
                        </a:rPr>
                        <a:t>استخدمت</a:t>
                      </a:r>
                      <a:r>
                        <a:rPr lang="ar-MA" sz="3200" b="1" kern="1200" dirty="0">
                          <a:solidFill>
                            <a:schemeClr val="tx1"/>
                          </a:solidFill>
                        </a:rPr>
                        <a:t>ُ</a:t>
                      </a:r>
                      <a:r>
                        <a:rPr lang="ar-SA" sz="3200" b="1" kern="1200" dirty="0">
                          <a:solidFill>
                            <a:schemeClr val="tx1"/>
                          </a:solidFill>
                        </a:rPr>
                        <a:t> لغة الجسد (التواصل غير اللفظي) بالعين، باليد</a:t>
                      </a:r>
                      <a:r>
                        <a:rPr lang="ar-MA" sz="3200" b="1" kern="1200" dirty="0">
                          <a:solidFill>
                            <a:schemeClr val="tx1"/>
                          </a:solidFill>
                        </a:rPr>
                        <a:t>.</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sp>
        <p:nvSpPr>
          <p:cNvPr id="2" name="Titre 1">
            <a:extLst>
              <a:ext uri="{FF2B5EF4-FFF2-40B4-BE49-F238E27FC236}">
                <a16:creationId xmlns:a16="http://schemas.microsoft.com/office/drawing/2014/main" id="{E3E2B8FA-C8AB-C39E-D39D-06CD689DC99F}"/>
              </a:ext>
            </a:extLst>
          </p:cNvPr>
          <p:cNvSpPr>
            <a:spLocks noGrp="1"/>
          </p:cNvSpPr>
          <p:nvPr>
            <p:ph type="title"/>
          </p:nvPr>
        </p:nvSpPr>
        <p:spPr>
          <a:xfrm>
            <a:off x="1006799" y="163589"/>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إليكم معايير النجاح، ضعوها نصب أعينكم وأنتم تنجزون المهمة :</a:t>
            </a:r>
          </a:p>
        </p:txBody>
      </p:sp>
      <p:sp>
        <p:nvSpPr>
          <p:cNvPr id="12" name="Espace réservé du contenu 11">
            <a:extLst>
              <a:ext uri="{FF2B5EF4-FFF2-40B4-BE49-F238E27FC236}">
                <a16:creationId xmlns:a16="http://schemas.microsoft.com/office/drawing/2014/main" id="{0AB3F785-5726-1FD6-2699-7C9426133475}"/>
              </a:ext>
            </a:extLst>
          </p:cNvPr>
          <p:cNvSpPr>
            <a:spLocks noGrp="1"/>
          </p:cNvSpPr>
          <p:nvPr>
            <p:ph sz="quarter" idx="11"/>
          </p:nvPr>
        </p:nvSpPr>
        <p:spPr>
          <a:xfrm>
            <a:off x="1146358" y="457163"/>
            <a:ext cx="10250160" cy="321521"/>
          </a:xfrm>
        </p:spPr>
        <p:txBody>
          <a:bodyPr/>
          <a:lstStyle/>
          <a:p>
            <a:r>
              <a:rPr lang="ar-MA" sz="1400" dirty="0">
                <a:cs typeface="Calibri" panose="020F0502020204030204" pitchFamily="34" charset="0"/>
              </a:rPr>
              <a:t>يشرح المدرس كل قاعدة من القواعد الآتية : </a:t>
            </a:r>
            <a:endParaRPr lang="fr-FR" sz="1200" dirty="0"/>
          </a:p>
        </p:txBody>
      </p:sp>
    </p:spTree>
    <p:extLst>
      <p:ext uri="{BB962C8B-B14F-4D97-AF65-F5344CB8AC3E}">
        <p14:creationId xmlns:p14="http://schemas.microsoft.com/office/powerpoint/2010/main" val="112892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7856694-48DF-4A71-DCF7-6D9BD3D49546}"/>
              </a:ext>
            </a:extLst>
          </p:cNvPr>
          <p:cNvSpPr>
            <a:spLocks noGrp="1"/>
          </p:cNvSpPr>
          <p:nvPr>
            <p:ph type="title"/>
          </p:nvPr>
        </p:nvSpPr>
        <p:spPr>
          <a:xfrm>
            <a:off x="958618" y="312836"/>
            <a:ext cx="10529279" cy="267549"/>
          </a:xfrm>
        </p:spPr>
        <p:txBody>
          <a:bodyPr/>
          <a:lstStyle/>
          <a:p>
            <a:r>
              <a:rPr lang="ar-MA" altLang="fr-FR" sz="1800" b="1" dirty="0">
                <a:latin typeface="+mn-lt"/>
                <a:cs typeface="Calibri" panose="020F0502020204030204" pitchFamily="34" charset="0"/>
              </a:rPr>
              <a:t>أعيد تذكيركم بالتعابير الخاصة بكل مرحلة من مراحل </a:t>
            </a:r>
            <a:r>
              <a:rPr lang="ar-MA" altLang="fr-FR" dirty="0">
                <a:latin typeface="+mn-lt"/>
              </a:rPr>
              <a:t>أختار وظيفة/ مهنة وأعبر عن إعجابي بها</a:t>
            </a:r>
            <a:endParaRPr lang="fr-FR" dirty="0"/>
          </a:p>
        </p:txBody>
      </p:sp>
      <p:sp>
        <p:nvSpPr>
          <p:cNvPr id="12" name="Espace réservé du contenu 11">
            <a:extLst>
              <a:ext uri="{FF2B5EF4-FFF2-40B4-BE49-F238E27FC236}">
                <a16:creationId xmlns:a16="http://schemas.microsoft.com/office/drawing/2014/main" id="{75FE0F1F-B051-4549-9D4F-1A4F667787BF}"/>
              </a:ext>
            </a:extLst>
          </p:cNvPr>
          <p:cNvSpPr>
            <a:spLocks noGrp="1"/>
          </p:cNvSpPr>
          <p:nvPr>
            <p:ph sz="quarter" idx="11"/>
          </p:nvPr>
        </p:nvSpPr>
        <p:spPr>
          <a:xfrm>
            <a:off x="958618" y="590324"/>
            <a:ext cx="10939319" cy="267549"/>
          </a:xfrm>
        </p:spPr>
        <p:txBody>
          <a:bodyPr/>
          <a:lstStyle/>
          <a:p>
            <a:r>
              <a:rPr lang="ar-MA" sz="1400" i="1" dirty="0">
                <a:cs typeface="Calibri" panose="020F0502020204030204" pitchFamily="34" charset="0"/>
              </a:rPr>
              <a:t>يتأكد المدرس من فهم المتعلمين للوضعية وأيضا صفحة الكراسة التي سيشتغلون فيها. كما يذكر بالخطوات الواجب اتباعها والتعابير التي ينبغي الاستعانة بها للتوصل للجواب الصحيح</a:t>
            </a:r>
            <a:endParaRPr lang="fr-FR" sz="1400" dirty="0"/>
          </a:p>
        </p:txBody>
      </p:sp>
      <p:graphicFrame>
        <p:nvGraphicFramePr>
          <p:cNvPr id="5" name="Tableau 4">
            <a:extLst>
              <a:ext uri="{FF2B5EF4-FFF2-40B4-BE49-F238E27FC236}">
                <a16:creationId xmlns:a16="http://schemas.microsoft.com/office/drawing/2014/main" id="{969DA7CD-64E9-46A1-9314-5A4D72A45E5E}"/>
              </a:ext>
            </a:extLst>
          </p:cNvPr>
          <p:cNvGraphicFramePr>
            <a:graphicFrameLocks noGrp="1"/>
          </p:cNvGraphicFramePr>
          <p:nvPr>
            <p:extLst>
              <p:ext uri="{D42A27DB-BD31-4B8C-83A1-F6EECF244321}">
                <p14:modId xmlns:p14="http://schemas.microsoft.com/office/powerpoint/2010/main" val="1867828271"/>
              </p:ext>
            </p:extLst>
          </p:nvPr>
        </p:nvGraphicFramePr>
        <p:xfrm>
          <a:off x="206622" y="1047062"/>
          <a:ext cx="11778756" cy="5722065"/>
        </p:xfrm>
        <a:graphic>
          <a:graphicData uri="http://schemas.openxmlformats.org/drawingml/2006/table">
            <a:tbl>
              <a:tblPr firstRow="1" firstCol="1" bandRow="1">
                <a:tableStyleId>{0E3FDE45-AF77-4B5C-9715-49D594BDF05E}</a:tableStyleId>
              </a:tblPr>
              <a:tblGrid>
                <a:gridCol w="9722906">
                  <a:extLst>
                    <a:ext uri="{9D8B030D-6E8A-4147-A177-3AD203B41FA5}">
                      <a16:colId xmlns:a16="http://schemas.microsoft.com/office/drawing/2014/main" val="3061820653"/>
                    </a:ext>
                  </a:extLst>
                </a:gridCol>
                <a:gridCol w="2055850">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32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وقع اختياري على مهنة....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أختار وظيفة/ مهنة</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الوظيفة التي لدي شغف بها، وأختارها هي...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وظيفة ...التي...</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المهنة للأسباب الآتية:1...2...3...</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أسباب الاختيار</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أنا مهتم بهذه الوظيفة لكونها تتيح لي ...و...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اخترت هذه الوظيفة لأنها تتناسب مع... و...</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r h="551781">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لأنني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أعبر عن الإعجاب بها</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92417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ما يثير إعجابي في هذه المهنة هو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تُعدّ هذه المهنة من أسمى المهن لما تحمله من ......</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3669338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5B690CDE-FDA3-AD7D-00B8-7A97CB521293}"/>
              </a:ext>
            </a:extLst>
          </p:cNvPr>
          <p:cNvSpPr/>
          <p:nvPr/>
        </p:nvSpPr>
        <p:spPr>
          <a:xfrm>
            <a:off x="1043609" y="967381"/>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1- احترام المدة المخصصة للتحدث.</a:t>
            </a:r>
            <a:endParaRPr lang="fr-FR" sz="3200" b="1"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09283656-C0D6-265B-EAF1-403A8313966D}"/>
              </a:ext>
            </a:extLst>
          </p:cNvPr>
          <p:cNvSpPr/>
          <p:nvPr/>
        </p:nvSpPr>
        <p:spPr>
          <a:xfrm>
            <a:off x="1043609" y="2080594"/>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2- احترام ترتيب الخطوات خلال الإجابة عن الوضعية.</a:t>
            </a:r>
            <a:endParaRPr lang="fr-FR" sz="3200" b="1" dirty="0">
              <a:solidFill>
                <a:schemeClr val="tx1"/>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C1690A1-5021-3DB3-39A7-02BCA4AF9ABF}"/>
              </a:ext>
            </a:extLst>
          </p:cNvPr>
          <p:cNvSpPr/>
          <p:nvPr/>
        </p:nvSpPr>
        <p:spPr>
          <a:xfrm>
            <a:off x="1043608" y="3309449"/>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3- التوظيف الجيد للتعابير المكتسبة</a:t>
            </a:r>
            <a:endParaRPr lang="fr-FR" sz="32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F91AD7FA-D86F-6925-6F31-E968533D37A7}"/>
              </a:ext>
            </a:extLst>
          </p:cNvPr>
          <p:cNvSpPr/>
          <p:nvPr/>
        </p:nvSpPr>
        <p:spPr>
          <a:xfrm>
            <a:off x="1043608" y="4624149"/>
            <a:ext cx="8497956" cy="100385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4- التقديم الجيد للعمل (الصوت- الحركات- التحرك أمام الفصل شفهيا دون اعتماد المسودة المنجزة).</a:t>
            </a:r>
            <a:endParaRPr lang="fr-FR" sz="3200" b="1" dirty="0">
              <a:solidFill>
                <a:schemeClr val="tx1"/>
              </a:solidFill>
              <a:latin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B4A336F6-134F-E874-3612-AFBA8385D943}"/>
              </a:ext>
            </a:extLst>
          </p:cNvPr>
          <p:cNvSpPr>
            <a:spLocks noGrp="1"/>
          </p:cNvSpPr>
          <p:nvPr>
            <p:ph type="title"/>
          </p:nvPr>
        </p:nvSpPr>
        <p:spPr>
          <a:xfrm>
            <a:off x="975708" y="201630"/>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إليكم أهم قواعد العمل:</a:t>
            </a:r>
          </a:p>
        </p:txBody>
      </p:sp>
      <p:sp>
        <p:nvSpPr>
          <p:cNvPr id="9" name="Espace réservé du contenu 8">
            <a:extLst>
              <a:ext uri="{FF2B5EF4-FFF2-40B4-BE49-F238E27FC236}">
                <a16:creationId xmlns:a16="http://schemas.microsoft.com/office/drawing/2014/main" id="{C4354772-5D56-AD1F-89EB-2F18AF699583}"/>
              </a:ext>
            </a:extLst>
          </p:cNvPr>
          <p:cNvSpPr>
            <a:spLocks noGrp="1"/>
          </p:cNvSpPr>
          <p:nvPr>
            <p:ph sz="quarter" idx="11"/>
          </p:nvPr>
        </p:nvSpPr>
        <p:spPr>
          <a:xfrm>
            <a:off x="1149217" y="483724"/>
            <a:ext cx="10250160" cy="321521"/>
          </a:xfrm>
        </p:spPr>
        <p:txBody>
          <a:bodyPr/>
          <a:lstStyle/>
          <a:p>
            <a:pPr algn="r" rtl="1"/>
            <a:r>
              <a:rPr lang="ar-MA" sz="1400" dirty="0">
                <a:cs typeface="Calibri" panose="020F0502020204030204" pitchFamily="34" charset="0"/>
              </a:rPr>
              <a:t>يشرح المدرس كل قاعدة من القواعد الآتية :. </a:t>
            </a:r>
            <a:endParaRPr lang="fr-FR" sz="1200" dirty="0"/>
          </a:p>
        </p:txBody>
      </p:sp>
    </p:spTree>
    <p:extLst>
      <p:ext uri="{BB962C8B-B14F-4D97-AF65-F5344CB8AC3E}">
        <p14:creationId xmlns:p14="http://schemas.microsoft.com/office/powerpoint/2010/main" val="281374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12">
                                            <p:bg/>
                                          </p:spTgt>
                                        </p:tgtEl>
                                        <p:attrNameLst>
                                          <p:attrName>style.visibility</p:attrName>
                                        </p:attrNameLst>
                                      </p:cBhvr>
                                      <p:to>
                                        <p:strVal val="visible"/>
                                      </p:to>
                                    </p:set>
                                    <p:anim calcmode="lin" valueType="num">
                                      <p:cBhvr>
                                        <p:cTn id="17" dur="500" fill="hold"/>
                                        <p:tgtEl>
                                          <p:spTgt spid="12">
                                            <p:bg/>
                                          </p:spTgt>
                                        </p:tgtEl>
                                        <p:attrNameLst>
                                          <p:attrName>ppt_w</p:attrName>
                                        </p:attrNameLst>
                                      </p:cBhvr>
                                      <p:tavLst>
                                        <p:tav tm="0">
                                          <p:val>
                                            <p:fltVal val="0"/>
                                          </p:val>
                                        </p:tav>
                                        <p:tav tm="100000">
                                          <p:val>
                                            <p:strVal val="#ppt_w"/>
                                          </p:val>
                                        </p:tav>
                                      </p:tavLst>
                                    </p:anim>
                                    <p:anim calcmode="lin" valueType="num">
                                      <p:cBhvr>
                                        <p:cTn id="18" dur="500" fill="hold"/>
                                        <p:tgtEl>
                                          <p:spTgt spid="12">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 calcmode="lin" valueType="num">
                                      <p:cBhvr>
                                        <p:cTn id="2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12">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13">
                                            <p:bg/>
                                          </p:spTgt>
                                        </p:tgtEl>
                                        <p:attrNameLst>
                                          <p:attrName>style.visibility</p:attrName>
                                        </p:attrNameLst>
                                      </p:cBhvr>
                                      <p:to>
                                        <p:strVal val="visible"/>
                                      </p:to>
                                    </p:set>
                                    <p:anim calcmode="lin" valueType="num">
                                      <p:cBhvr>
                                        <p:cTn id="27" dur="500" fill="hold"/>
                                        <p:tgtEl>
                                          <p:spTgt spid="13">
                                            <p:bg/>
                                          </p:spTgt>
                                        </p:tgtEl>
                                        <p:attrNameLst>
                                          <p:attrName>ppt_w</p:attrName>
                                        </p:attrNameLst>
                                      </p:cBhvr>
                                      <p:tavLst>
                                        <p:tav tm="0">
                                          <p:val>
                                            <p:fltVal val="0"/>
                                          </p:val>
                                        </p:tav>
                                        <p:tav tm="100000">
                                          <p:val>
                                            <p:strVal val="#ppt_w"/>
                                          </p:val>
                                        </p:tav>
                                      </p:tavLst>
                                    </p:anim>
                                    <p:anim calcmode="lin" valueType="num">
                                      <p:cBhvr>
                                        <p:cTn id="28" dur="500" fill="hold"/>
                                        <p:tgtEl>
                                          <p:spTgt spid="13">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p:cTn id="3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3">
                                            <p:txEl>
                                              <p:pRg st="0" end="0"/>
                                            </p:txEl>
                                          </p:spTgt>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0"/>
                                  </p:stCondLst>
                                  <p:childTnLst>
                                    <p:set>
                                      <p:cBhvr>
                                        <p:cTn id="36" dur="1" fill="hold">
                                          <p:stCondLst>
                                            <p:cond delay="0"/>
                                          </p:stCondLst>
                                        </p:cTn>
                                        <p:tgtEl>
                                          <p:spTgt spid="14">
                                            <p:bg/>
                                          </p:spTgt>
                                        </p:tgtEl>
                                        <p:attrNameLst>
                                          <p:attrName>style.visibility</p:attrName>
                                        </p:attrNameLst>
                                      </p:cBhvr>
                                      <p:to>
                                        <p:strVal val="visible"/>
                                      </p:to>
                                    </p:set>
                                    <p:anim calcmode="lin" valueType="num">
                                      <p:cBhvr>
                                        <p:cTn id="37" dur="500" fill="hold"/>
                                        <p:tgtEl>
                                          <p:spTgt spid="14">
                                            <p:bg/>
                                          </p:spTgt>
                                        </p:tgtEl>
                                        <p:attrNameLst>
                                          <p:attrName>ppt_w</p:attrName>
                                        </p:attrNameLst>
                                      </p:cBhvr>
                                      <p:tavLst>
                                        <p:tav tm="0">
                                          <p:val>
                                            <p:fltVal val="0"/>
                                          </p:val>
                                        </p:tav>
                                        <p:tav tm="100000">
                                          <p:val>
                                            <p:strVal val="#ppt_w"/>
                                          </p:val>
                                        </p:tav>
                                      </p:tavLst>
                                    </p:anim>
                                    <p:anim calcmode="lin" valueType="num">
                                      <p:cBhvr>
                                        <p:cTn id="38" dur="500" fill="hold"/>
                                        <p:tgtEl>
                                          <p:spTgt spid="14">
                                            <p:bg/>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 calcmode="lin" valueType="num">
                                      <p:cBhvr>
                                        <p:cTn id="43"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build="p" animBg="1"/>
      <p:bldP spid="13" grpId="0" build="p" animBg="1"/>
      <p:bldP spid="14" grpId="0" build="p"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4">
            <a:alphaModFix/>
          </a:blip>
          <a:srcRect/>
          <a:stretch>
            <a:fillRect/>
          </a:stretch>
        </p:blipFill>
        <p:spPr>
          <a:xfrm>
            <a:off x="196149" y="90520"/>
            <a:ext cx="744881" cy="744881"/>
          </a:xfrm>
          <a:prstGeom prst="rect">
            <a:avLst/>
          </a:prstGeom>
          <a:noFill/>
          <a:ln cap="flat">
            <a:noFill/>
          </a:ln>
        </p:spPr>
      </p:pic>
      <p:pic>
        <p:nvPicPr>
          <p:cNvPr id="10" name="Picture 2">
            <a:extLst>
              <a:ext uri="{FF2B5EF4-FFF2-40B4-BE49-F238E27FC236}">
                <a16:creationId xmlns:a16="http://schemas.microsoft.com/office/drawing/2014/main" id="{85408B87-E016-48E6-5799-64F763BBC76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9056895" y="807202"/>
            <a:ext cx="3249643" cy="3249643"/>
          </a:xfrm>
          <a:prstGeom prst="rect">
            <a:avLst/>
          </a:prstGeom>
        </p:spPr>
      </p:pic>
      <p:sp>
        <p:nvSpPr>
          <p:cNvPr id="8" name="Rectangle 7">
            <a:extLst>
              <a:ext uri="{FF2B5EF4-FFF2-40B4-BE49-F238E27FC236}">
                <a16:creationId xmlns:a16="http://schemas.microsoft.com/office/drawing/2014/main" id="{78696583-C694-FE9D-6509-010C2698A24D}"/>
              </a:ext>
            </a:extLst>
          </p:cNvPr>
          <p:cNvSpPr/>
          <p:nvPr/>
        </p:nvSpPr>
        <p:spPr>
          <a:xfrm>
            <a:off x="1907794" y="966874"/>
            <a:ext cx="5899851" cy="443447"/>
          </a:xfrm>
          <a:prstGeom prst="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chemeClr val="tx1"/>
                </a:solidFill>
              </a:rPr>
              <a:t>أدوات أوظفها لإنجاز المهمة بنجاح:</a:t>
            </a:r>
            <a:endParaRPr lang="fr-FR" sz="2400" dirty="0">
              <a:solidFill>
                <a:schemeClr val="tx1"/>
              </a:solidFill>
            </a:endParaRPr>
          </a:p>
        </p:txBody>
      </p:sp>
      <p:graphicFrame>
        <p:nvGraphicFramePr>
          <p:cNvPr id="19" name="Tableau 18">
            <a:extLst>
              <a:ext uri="{FF2B5EF4-FFF2-40B4-BE49-F238E27FC236}">
                <a16:creationId xmlns:a16="http://schemas.microsoft.com/office/drawing/2014/main" id="{FACABBCA-40FE-C96B-D800-2E6509A0A1B5}"/>
              </a:ext>
            </a:extLst>
          </p:cNvPr>
          <p:cNvGraphicFramePr>
            <a:graphicFrameLocks noGrp="1"/>
          </p:cNvGraphicFramePr>
          <p:nvPr>
            <p:extLst>
              <p:ext uri="{D42A27DB-BD31-4B8C-83A1-F6EECF244321}">
                <p14:modId xmlns:p14="http://schemas.microsoft.com/office/powerpoint/2010/main" val="2103381019"/>
              </p:ext>
            </p:extLst>
          </p:nvPr>
        </p:nvGraphicFramePr>
        <p:xfrm>
          <a:off x="7486650" y="4370313"/>
          <a:ext cx="4483699" cy="2267998"/>
        </p:xfrm>
        <a:graphic>
          <a:graphicData uri="http://schemas.openxmlformats.org/drawingml/2006/table">
            <a:tbl>
              <a:tblPr rtl="1" firstRow="1" firstCol="1" bandRow="1">
                <a:tableStyleId>{5940675A-B579-460E-94D1-54222C63F5DA}</a:tableStyleId>
              </a:tblPr>
              <a:tblGrid>
                <a:gridCol w="3217861">
                  <a:extLst>
                    <a:ext uri="{9D8B030D-6E8A-4147-A177-3AD203B41FA5}">
                      <a16:colId xmlns:a16="http://schemas.microsoft.com/office/drawing/2014/main" val="2584582014"/>
                    </a:ext>
                  </a:extLst>
                </a:gridCol>
                <a:gridCol w="322763">
                  <a:extLst>
                    <a:ext uri="{9D8B030D-6E8A-4147-A177-3AD203B41FA5}">
                      <a16:colId xmlns:a16="http://schemas.microsoft.com/office/drawing/2014/main" val="2831188359"/>
                    </a:ext>
                  </a:extLst>
                </a:gridCol>
                <a:gridCol w="611605">
                  <a:extLst>
                    <a:ext uri="{9D8B030D-6E8A-4147-A177-3AD203B41FA5}">
                      <a16:colId xmlns:a16="http://schemas.microsoft.com/office/drawing/2014/main" val="2653171822"/>
                    </a:ext>
                  </a:extLst>
                </a:gridCol>
                <a:gridCol w="331470">
                  <a:extLst>
                    <a:ext uri="{9D8B030D-6E8A-4147-A177-3AD203B41FA5}">
                      <a16:colId xmlns:a16="http://schemas.microsoft.com/office/drawing/2014/main" val="1596819464"/>
                    </a:ext>
                  </a:extLst>
                </a:gridCol>
              </a:tblGrid>
              <a:tr h="574417">
                <a:tc>
                  <a:txBody>
                    <a:bodyPr/>
                    <a:lstStyle/>
                    <a:p>
                      <a:pPr algn="ctr" rtl="1">
                        <a:lnSpc>
                          <a:spcPct val="107000"/>
                        </a:lnSpc>
                        <a:spcAft>
                          <a:spcPts val="800"/>
                        </a:spcAft>
                      </a:pPr>
                      <a:r>
                        <a:rPr lang="ar-SA" sz="1400" b="1" kern="1200" dirty="0">
                          <a:solidFill>
                            <a:schemeClr val="tx1"/>
                          </a:solidFill>
                        </a:rPr>
                        <a:t>المعيار</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نعم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نسبيا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لا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279791">
                <a:tc>
                  <a:txBody>
                    <a:bodyPr/>
                    <a:lstStyle/>
                    <a:p>
                      <a:pPr algn="r" rtl="1">
                        <a:lnSpc>
                          <a:spcPct val="107000"/>
                        </a:lnSpc>
                        <a:spcAft>
                          <a:spcPts val="800"/>
                        </a:spcAft>
                      </a:pP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باسترسال في خطاب منسجم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279791">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جملا مفيدة ومترابطة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279791">
                <a:tc>
                  <a:txBody>
                    <a:bodyPr/>
                    <a:lstStyle/>
                    <a:p>
                      <a:pPr algn="r" rtl="1">
                        <a:lnSpc>
                          <a:spcPct val="107000"/>
                        </a:lnSpc>
                        <a:spcAft>
                          <a:spcPts val="800"/>
                        </a:spcAft>
                      </a:pPr>
                      <a:r>
                        <a:rPr lang="ar-SA" sz="1400" b="1" kern="1200" dirty="0">
                          <a:solidFill>
                            <a:schemeClr val="tx1"/>
                          </a:solidFill>
                        </a:rPr>
                        <a:t>وظفت</a:t>
                      </a:r>
                      <a:r>
                        <a:rPr lang="ar-MA" sz="1400" b="1" kern="1200" dirty="0">
                          <a:solidFill>
                            <a:schemeClr val="tx1"/>
                          </a:solidFill>
                        </a:rPr>
                        <a:t>ُ</a:t>
                      </a:r>
                      <a:r>
                        <a:rPr lang="ar-SA" sz="1400" b="1" kern="1200" dirty="0">
                          <a:solidFill>
                            <a:schemeClr val="tx1"/>
                          </a:solidFill>
                        </a:rPr>
                        <a:t> أفعال كلام مناسبة.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279791">
                <a:tc>
                  <a:txBody>
                    <a:bodyPr/>
                    <a:lstStyle/>
                    <a:p>
                      <a:pPr algn="r" rtl="1">
                        <a:lnSpc>
                          <a:spcPct val="107000"/>
                        </a:lnSpc>
                        <a:spcAft>
                          <a:spcPts val="800"/>
                        </a:spcAft>
                      </a:pPr>
                      <a:r>
                        <a:rPr lang="fr-FR" sz="1400" b="1" kern="1200" dirty="0">
                          <a:solidFill>
                            <a:schemeClr val="tx1"/>
                          </a:solidFill>
                        </a:rPr>
                        <a:t> </a:t>
                      </a: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بشكل جهري ومعبر (نبرة، إيقاع، تنغيم).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574417">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لغة الجسد (التواصل غير اللفظي) بالعين، باليد</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pic>
        <p:nvPicPr>
          <p:cNvPr id="21" name="WhatsApp Video 2024-09-27 at 21.02.05">
            <a:hlinkClick r:id="" action="ppaction://media"/>
            <a:extLst>
              <a:ext uri="{FF2B5EF4-FFF2-40B4-BE49-F238E27FC236}">
                <a16:creationId xmlns:a16="http://schemas.microsoft.com/office/drawing/2014/main" id="{14A62554-8767-5208-1935-F2024DB9029A}"/>
              </a:ext>
            </a:extLst>
          </p:cNvPr>
          <p:cNvPicPr>
            <a:picLocks noChangeAspect="1"/>
          </p:cNvPicPr>
          <p:nvPr>
            <a:videoFile r:link="rId2"/>
            <p:extLst>
              <p:ext uri="{DAA4B4D4-6D71-4841-9C94-3DE7FCFB9230}">
                <p14:media xmlns:p14="http://schemas.microsoft.com/office/powerpoint/2010/main" r:embed="rId1"/>
              </p:ext>
            </p:extLst>
          </p:nvPr>
        </p:nvPicPr>
        <p:blipFill>
          <a:blip r:embed="rId7">
            <a:lum bright="40000" contrast="40000"/>
          </a:blip>
          <a:stretch>
            <a:fillRect/>
          </a:stretch>
        </p:blipFill>
        <p:spPr>
          <a:xfrm>
            <a:off x="7347883" y="1755017"/>
            <a:ext cx="2168775" cy="1228973"/>
          </a:xfrm>
          <a:prstGeom prst="rect">
            <a:avLst/>
          </a:prstGeom>
        </p:spPr>
      </p:pic>
      <p:sp>
        <p:nvSpPr>
          <p:cNvPr id="15" name="Titre 14">
            <a:extLst>
              <a:ext uri="{FF2B5EF4-FFF2-40B4-BE49-F238E27FC236}">
                <a16:creationId xmlns:a16="http://schemas.microsoft.com/office/drawing/2014/main" id="{BC34D0BC-2B52-968C-307D-2F5B8C002FF8}"/>
              </a:ext>
            </a:extLst>
          </p:cNvPr>
          <p:cNvSpPr>
            <a:spLocks noGrp="1"/>
          </p:cNvSpPr>
          <p:nvPr>
            <p:ph type="title"/>
          </p:nvPr>
        </p:nvSpPr>
        <p:spPr/>
        <p:txBody>
          <a:bodyPr/>
          <a:lstStyle/>
          <a:p>
            <a:pPr rtl="1">
              <a:lnSpc>
                <a:spcPct val="107000"/>
              </a:lnSpc>
              <a:spcAft>
                <a:spcPts val="800"/>
              </a:spcAft>
            </a:pPr>
            <a:r>
              <a:rPr lang="ar-MA" sz="1800" b="1" dirty="0">
                <a:cs typeface="Calibri" panose="020F0502020204030204" pitchFamily="34" charset="0"/>
              </a:rPr>
              <a:t>كل واحد منكم سيشتغل بمفرده على الوضعية الآتية</a:t>
            </a:r>
            <a:r>
              <a:rPr lang="ar-MA" altLang="fr-FR" sz="1800" b="1" dirty="0">
                <a:cs typeface="Calibri" panose="020F0502020204030204" pitchFamily="34" charset="0"/>
              </a:rPr>
              <a:t>:</a:t>
            </a:r>
            <a:endParaRPr lang="ar-MA" altLang="fr-FR" sz="1800" b="1" dirty="0">
              <a:highlight>
                <a:srgbClr val="FFFF00"/>
              </a:highlight>
              <a:cs typeface="Calibri" panose="020F0502020204030204" pitchFamily="34" charset="0"/>
            </a:endParaRPr>
          </a:p>
        </p:txBody>
      </p:sp>
      <p:sp>
        <p:nvSpPr>
          <p:cNvPr id="17" name="Espace réservé du contenu 16">
            <a:extLst>
              <a:ext uri="{FF2B5EF4-FFF2-40B4-BE49-F238E27FC236}">
                <a16:creationId xmlns:a16="http://schemas.microsoft.com/office/drawing/2014/main" id="{6E6374C2-A987-A52F-CCFD-0C7F4F278C72}"/>
              </a:ext>
            </a:extLst>
          </p:cNvPr>
          <p:cNvSpPr>
            <a:spLocks noGrp="1"/>
          </p:cNvSpPr>
          <p:nvPr>
            <p:ph sz="quarter" idx="11"/>
          </p:nvPr>
        </p:nvSpPr>
        <p:spPr/>
        <p:txBody>
          <a:bodyPr/>
          <a:lstStyle/>
          <a:p>
            <a:pPr algn="r" rtl="1"/>
            <a:r>
              <a:rPr lang="ar-MA" sz="1400" dirty="0">
                <a:cs typeface="Calibri" panose="020F0502020204030204" pitchFamily="34" charset="0"/>
              </a:rPr>
              <a:t>يدعو المدرس المتعلمين إلى التفكير في المطلوب ، والتمرّن على الإنجاز في المسودة </a:t>
            </a:r>
            <a:endParaRPr lang="fr-FR" sz="1400" dirty="0"/>
          </a:p>
        </p:txBody>
      </p:sp>
      <p:graphicFrame>
        <p:nvGraphicFramePr>
          <p:cNvPr id="11" name="Tableau 10">
            <a:extLst>
              <a:ext uri="{FF2B5EF4-FFF2-40B4-BE49-F238E27FC236}">
                <a16:creationId xmlns:a16="http://schemas.microsoft.com/office/drawing/2014/main" id="{7061FE86-029C-4BDE-B6E9-1D48CFF113F7}"/>
              </a:ext>
            </a:extLst>
          </p:cNvPr>
          <p:cNvGraphicFramePr>
            <a:graphicFrameLocks noGrp="1"/>
          </p:cNvGraphicFramePr>
          <p:nvPr>
            <p:extLst>
              <p:ext uri="{D42A27DB-BD31-4B8C-83A1-F6EECF244321}">
                <p14:modId xmlns:p14="http://schemas.microsoft.com/office/powerpoint/2010/main" val="1993389616"/>
              </p:ext>
            </p:extLst>
          </p:nvPr>
        </p:nvGraphicFramePr>
        <p:xfrm>
          <a:off x="221651" y="1465349"/>
          <a:ext cx="7126231" cy="5103621"/>
        </p:xfrm>
        <a:graphic>
          <a:graphicData uri="http://schemas.openxmlformats.org/drawingml/2006/table">
            <a:tbl>
              <a:tblPr firstRow="1" firstCol="1" bandRow="1">
                <a:tableStyleId>{0E3FDE45-AF77-4B5C-9715-49D594BDF05E}</a:tableStyleId>
              </a:tblPr>
              <a:tblGrid>
                <a:gridCol w="5882427">
                  <a:extLst>
                    <a:ext uri="{9D8B030D-6E8A-4147-A177-3AD203B41FA5}">
                      <a16:colId xmlns:a16="http://schemas.microsoft.com/office/drawing/2014/main" val="3061820653"/>
                    </a:ext>
                  </a:extLst>
                </a:gridCol>
                <a:gridCol w="1243804">
                  <a:extLst>
                    <a:ext uri="{9D8B030D-6E8A-4147-A177-3AD203B41FA5}">
                      <a16:colId xmlns:a16="http://schemas.microsoft.com/office/drawing/2014/main" val="3540731286"/>
                    </a:ext>
                  </a:extLst>
                </a:gridCol>
              </a:tblGrid>
              <a:tr h="425466">
                <a:tc>
                  <a:txBody>
                    <a:bodyPr/>
                    <a:lstStyle/>
                    <a:p>
                      <a:pPr algn="ctr" rtl="1">
                        <a:lnSpc>
                          <a:spcPct val="100000"/>
                        </a:lnSpc>
                        <a:spcAft>
                          <a:spcPts val="800"/>
                        </a:spcAft>
                      </a:pPr>
                      <a:r>
                        <a:rPr lang="ar-SA" sz="20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وقع اختياري على مهنة....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أختار وظيفة/ مهنة</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الوظيفة التي لدي شغف بها، وأختارها هي...</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اخترت وظيفة ...التي...</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اخترت هذه المهنة للأسباب الآتية:1...2...3...</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أسباب الاختيار</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أنا مهتم بهذه الوظيفة لكونها تتيح لي ...و... </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25466">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اخترت هذه الوظيفة لأنها تتناسب مع... </a:t>
                      </a:r>
                      <a:r>
                        <a:rPr lang="ar-MA" sz="2000">
                          <a:effectLst/>
                          <a:latin typeface="Calibri" panose="020F0502020204030204" pitchFamily="34" charset="0"/>
                          <a:ea typeface="Calibri" panose="020F0502020204030204" pitchFamily="34" charset="0"/>
                          <a:cs typeface="Calibri" panose="020F0502020204030204" pitchFamily="34" charset="0"/>
                        </a:rPr>
                        <a:t>و...</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r h="508049">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لأنني .....</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أعبر عن الإعجاب بها</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850931">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ما يثير إعجابي في هذه المهنة هو ....</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766379">
                <a:tc>
                  <a:txBody>
                    <a:bodyPr/>
                    <a:lstStyle/>
                    <a:p>
                      <a:pPr algn="r" rtl="1">
                        <a:lnSpc>
                          <a:spcPct val="100000"/>
                        </a:lnSpc>
                        <a:spcAft>
                          <a:spcPts val="800"/>
                        </a:spcAft>
                      </a:pPr>
                      <a:r>
                        <a:rPr lang="ar-MA" sz="2000" dirty="0">
                          <a:effectLst/>
                          <a:latin typeface="Calibri" panose="020F0502020204030204" pitchFamily="34" charset="0"/>
                          <a:ea typeface="Calibri" panose="020F0502020204030204" pitchFamily="34" charset="0"/>
                          <a:cs typeface="Calibri" panose="020F0502020204030204" pitchFamily="34" charset="0"/>
                        </a:rPr>
                        <a:t>تُعدّ هذه المهنة من أسمى المهن لما تحمله من ......</a:t>
                      </a:r>
                      <a:endParaRPr lang="fr-FR"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168537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832"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25" name="Google Shape;1504;p44" descr="Lever la main - Icônes mains et gestes gratuites">
            <a:extLst>
              <a:ext uri="{FF2B5EF4-FFF2-40B4-BE49-F238E27FC236}">
                <a16:creationId xmlns:a16="http://schemas.microsoft.com/office/drawing/2014/main" id="{D29A4FBD-4148-057E-F381-91C579DFADF3}"/>
              </a:ext>
            </a:extLst>
          </p:cNvPr>
          <p:cNvPicPr preferRelativeResize="0"/>
          <p:nvPr/>
        </p:nvPicPr>
        <p:blipFill rotWithShape="1">
          <a:blip r:embed="rId3">
            <a:alphaModFix/>
          </a:blip>
          <a:srcRect/>
          <a:stretch/>
        </p:blipFill>
        <p:spPr>
          <a:xfrm>
            <a:off x="151886" y="111545"/>
            <a:ext cx="702642" cy="716446"/>
          </a:xfrm>
          <a:prstGeom prst="rect">
            <a:avLst/>
          </a:prstGeom>
          <a:noFill/>
          <a:ln>
            <a:noFill/>
          </a:ln>
        </p:spPr>
      </p:pic>
      <p:pic>
        <p:nvPicPr>
          <p:cNvPr id="2" name="Image 1" descr="Une image contenant dessin, dessin humoristique, clipart, illustration&#10;&#10;Le contenu généré par l’IA peut être incorrect.">
            <a:extLst>
              <a:ext uri="{FF2B5EF4-FFF2-40B4-BE49-F238E27FC236}">
                <a16:creationId xmlns:a16="http://schemas.microsoft.com/office/drawing/2014/main" id="{5914A2DC-B321-528A-D435-45E2C08D90AA}"/>
              </a:ext>
            </a:extLst>
          </p:cNvPr>
          <p:cNvPicPr>
            <a:picLocks noChangeAspect="1"/>
          </p:cNvPicPr>
          <p:nvPr/>
        </p:nvPicPr>
        <p:blipFill>
          <a:blip r:embed="rId4"/>
          <a:stretch>
            <a:fillRect/>
          </a:stretch>
        </p:blipFill>
        <p:spPr>
          <a:xfrm flipH="1">
            <a:off x="1003615" y="978953"/>
            <a:ext cx="1524203" cy="2286305"/>
          </a:xfrm>
          <a:prstGeom prst="rect">
            <a:avLst/>
          </a:prstGeom>
        </p:spPr>
      </p:pic>
      <p:pic>
        <p:nvPicPr>
          <p:cNvPr id="5" name="Image 4" descr="Une image contenant garçon, clipart, dessin, dessin humoristique&#10;&#10;Le contenu généré par l’IA peut être incorrect.">
            <a:extLst>
              <a:ext uri="{FF2B5EF4-FFF2-40B4-BE49-F238E27FC236}">
                <a16:creationId xmlns:a16="http://schemas.microsoft.com/office/drawing/2014/main" id="{987C84B4-A3CD-8A1B-BCDC-9441FDAD60BD}"/>
              </a:ext>
            </a:extLst>
          </p:cNvPr>
          <p:cNvPicPr>
            <a:picLocks noChangeAspect="1"/>
          </p:cNvPicPr>
          <p:nvPr/>
        </p:nvPicPr>
        <p:blipFill>
          <a:blip r:embed="rId5"/>
          <a:srcRect b="5107"/>
          <a:stretch/>
        </p:blipFill>
        <p:spPr>
          <a:xfrm flipH="1">
            <a:off x="4410447" y="956755"/>
            <a:ext cx="1593084" cy="2267601"/>
          </a:xfrm>
          <a:prstGeom prst="rect">
            <a:avLst/>
          </a:prstGeom>
        </p:spPr>
      </p:pic>
      <p:pic>
        <p:nvPicPr>
          <p:cNvPr id="7" name="Image 6" descr="Une image contenant dessin, illustration, dessin humoristique, clipart&#10;&#10;Le contenu généré par l’IA peut être incorrect.">
            <a:extLst>
              <a:ext uri="{FF2B5EF4-FFF2-40B4-BE49-F238E27FC236}">
                <a16:creationId xmlns:a16="http://schemas.microsoft.com/office/drawing/2014/main" id="{74A636AB-0C05-5D9F-F564-C34E28295E88}"/>
              </a:ext>
            </a:extLst>
          </p:cNvPr>
          <p:cNvPicPr>
            <a:picLocks noChangeAspect="1"/>
          </p:cNvPicPr>
          <p:nvPr/>
        </p:nvPicPr>
        <p:blipFill>
          <a:blip r:embed="rId6"/>
          <a:stretch>
            <a:fillRect/>
          </a:stretch>
        </p:blipFill>
        <p:spPr>
          <a:xfrm>
            <a:off x="7886161" y="956755"/>
            <a:ext cx="1486793" cy="2230189"/>
          </a:xfrm>
          <a:prstGeom prst="rect">
            <a:avLst/>
          </a:prstGeom>
        </p:spPr>
      </p:pic>
      <p:pic>
        <p:nvPicPr>
          <p:cNvPr id="8" name="Image 7" descr="Une image contenant garçon, clipart, dessin, dessin humoristique&#10;&#10;Le contenu généré par l’IA peut être incorrect.">
            <a:extLst>
              <a:ext uri="{FF2B5EF4-FFF2-40B4-BE49-F238E27FC236}">
                <a16:creationId xmlns:a16="http://schemas.microsoft.com/office/drawing/2014/main" id="{D90C92C9-C58C-5361-7448-561455A07C2C}"/>
              </a:ext>
            </a:extLst>
          </p:cNvPr>
          <p:cNvPicPr>
            <a:picLocks noChangeAspect="1"/>
          </p:cNvPicPr>
          <p:nvPr/>
        </p:nvPicPr>
        <p:blipFill>
          <a:blip r:embed="rId7">
            <a:extLst>
              <a:ext uri="{BEBA8EAE-BF5A-486C-A8C5-ECC9F3942E4B}">
                <a14:imgProps xmlns:a14="http://schemas.microsoft.com/office/drawing/2010/main">
                  <a14:imgLayer r:embed="rId8">
                    <a14:imgEffect>
                      <a14:saturation sat="300000"/>
                    </a14:imgEffect>
                  </a14:imgLayer>
                </a14:imgProps>
              </a:ext>
            </a:extLst>
          </a:blip>
          <a:srcRect b="5107"/>
          <a:stretch/>
        </p:blipFill>
        <p:spPr>
          <a:xfrm>
            <a:off x="10405846" y="940974"/>
            <a:ext cx="1632906" cy="2324284"/>
          </a:xfrm>
          <a:prstGeom prst="rect">
            <a:avLst/>
          </a:prstGeom>
        </p:spPr>
      </p:pic>
      <p:pic>
        <p:nvPicPr>
          <p:cNvPr id="10" name="Image 9" descr="Une image contenant dessin, dessin humoristique, clipart, illustration&#10;&#10;Le contenu généré par l’IA peut être incorrect.">
            <a:extLst>
              <a:ext uri="{FF2B5EF4-FFF2-40B4-BE49-F238E27FC236}">
                <a16:creationId xmlns:a16="http://schemas.microsoft.com/office/drawing/2014/main" id="{D2B152C1-5F4B-1BE3-861C-66E6FA1E380B}"/>
              </a:ext>
            </a:extLst>
          </p:cNvPr>
          <p:cNvPicPr>
            <a:picLocks noChangeAspect="1"/>
          </p:cNvPicPr>
          <p:nvPr/>
        </p:nvPicPr>
        <p:blipFill>
          <a:blip r:embed="rId9">
            <a:extLst>
              <a:ext uri="{BEBA8EAE-BF5A-486C-A8C5-ECC9F3942E4B}">
                <a14:imgProps xmlns:a14="http://schemas.microsoft.com/office/drawing/2010/main">
                  <a14:imgLayer r:embed="rId10">
                    <a14:imgEffect>
                      <a14:saturation sat="200000"/>
                    </a14:imgEffect>
                  </a14:imgLayer>
                </a14:imgProps>
              </a:ext>
            </a:extLst>
          </a:blip>
          <a:stretch>
            <a:fillRect/>
          </a:stretch>
        </p:blipFill>
        <p:spPr>
          <a:xfrm flipH="1">
            <a:off x="7000224" y="3874380"/>
            <a:ext cx="1524203" cy="2286305"/>
          </a:xfrm>
          <a:prstGeom prst="rect">
            <a:avLst/>
          </a:prstGeom>
        </p:spPr>
      </p:pic>
      <p:pic>
        <p:nvPicPr>
          <p:cNvPr id="11" name="Image 10" descr="Une image contenant garçon, clipart, dessin, dessin humoristique&#10;&#10;Le contenu généré par l’IA peut être incorrect.">
            <a:extLst>
              <a:ext uri="{FF2B5EF4-FFF2-40B4-BE49-F238E27FC236}">
                <a16:creationId xmlns:a16="http://schemas.microsoft.com/office/drawing/2014/main" id="{99DE0514-32A7-B155-5106-92506DCC4C1F}"/>
              </a:ext>
            </a:extLst>
          </p:cNvPr>
          <p:cNvPicPr>
            <a:picLocks noChangeAspect="1"/>
          </p:cNvPicPr>
          <p:nvPr/>
        </p:nvPicPr>
        <p:blipFill>
          <a:blip r:embed="rId11"/>
          <a:srcRect b="5107"/>
          <a:stretch/>
        </p:blipFill>
        <p:spPr>
          <a:xfrm flipH="1">
            <a:off x="3727960" y="3874380"/>
            <a:ext cx="1593084" cy="2267601"/>
          </a:xfrm>
          <a:prstGeom prst="rect">
            <a:avLst/>
          </a:prstGeom>
        </p:spPr>
      </p:pic>
      <p:sp>
        <p:nvSpPr>
          <p:cNvPr id="13" name="Titre 12">
            <a:extLst>
              <a:ext uri="{FF2B5EF4-FFF2-40B4-BE49-F238E27FC236}">
                <a16:creationId xmlns:a16="http://schemas.microsoft.com/office/drawing/2014/main" id="{F4892701-DD50-CD51-6E2D-2C584F5FE99F}"/>
              </a:ext>
            </a:extLst>
          </p:cNvPr>
          <p:cNvSpPr>
            <a:spLocks noGrp="1"/>
          </p:cNvSpPr>
          <p:nvPr>
            <p:ph type="title"/>
          </p:nvPr>
        </p:nvSpPr>
        <p:spPr>
          <a:xfrm>
            <a:off x="992446" y="230583"/>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انتهت المدة المخصصة للمهمة، الآن لنستمع لإجاباتكم.</a:t>
            </a:r>
          </a:p>
        </p:txBody>
      </p:sp>
      <p:sp>
        <p:nvSpPr>
          <p:cNvPr id="15" name="Espace réservé du contenu 14">
            <a:extLst>
              <a:ext uri="{FF2B5EF4-FFF2-40B4-BE49-F238E27FC236}">
                <a16:creationId xmlns:a16="http://schemas.microsoft.com/office/drawing/2014/main" id="{06A075B8-98C0-F858-18E7-944F82CB3EF0}"/>
              </a:ext>
            </a:extLst>
          </p:cNvPr>
          <p:cNvSpPr>
            <a:spLocks noGrp="1"/>
          </p:cNvSpPr>
          <p:nvPr>
            <p:ph sz="quarter" idx="11"/>
          </p:nvPr>
        </p:nvSpPr>
        <p:spPr>
          <a:xfrm>
            <a:off x="854528" y="577782"/>
            <a:ext cx="11161348" cy="378973"/>
          </a:xfrm>
        </p:spPr>
        <p:txBody>
          <a:bodyPr/>
          <a:lstStyle/>
          <a:p>
            <a:pPr algn="r" rtl="1"/>
            <a:r>
              <a:rPr lang="ar-MA" sz="1400" dirty="0">
                <a:cs typeface="Calibri" panose="020F0502020204030204" pitchFamily="34" charset="0"/>
              </a:rPr>
              <a:t>يدعو المدرس المتعلمين إلى الانتباه والتركيز، يستمع إلى إجابات 6 متعلمين وذلك في حدود </a:t>
            </a:r>
            <a:r>
              <a:rPr lang="ar-MA" dirty="0">
                <a:solidFill>
                  <a:srgbClr val="FF0000"/>
                </a:solidFill>
              </a:rPr>
              <a:t>دقيقة</a:t>
            </a:r>
            <a:r>
              <a:rPr lang="ar-MA" sz="1400" dirty="0">
                <a:cs typeface="Calibri" panose="020F0502020204030204" pitchFamily="34" charset="0"/>
              </a:rPr>
              <a:t> واحدة  لكل واحد منهم. ويطلب من باقي المتعلمين  تتبع مدى الالتزام بالقواعد المقدمة سلفا. وذلك بناء على شبكة التقويم. </a:t>
            </a:r>
            <a:endParaRPr lang="fr-FR" sz="1200" dirty="0"/>
          </a:p>
        </p:txBody>
      </p:sp>
    </p:spTree>
    <p:extLst>
      <p:ext uri="{BB962C8B-B14F-4D97-AF65-F5344CB8AC3E}">
        <p14:creationId xmlns:p14="http://schemas.microsoft.com/office/powerpoint/2010/main" val="25392327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2">
            <a:alphaModFix/>
          </a:blip>
          <a:srcRect/>
          <a:stretch/>
        </p:blipFill>
        <p:spPr>
          <a:xfrm>
            <a:off x="716172" y="269291"/>
            <a:ext cx="702642" cy="702642"/>
          </a:xfrm>
          <a:prstGeom prst="rect">
            <a:avLst/>
          </a:prstGeom>
          <a:noFill/>
          <a:ln>
            <a:noFill/>
          </a:ln>
        </p:spPr>
      </p:pic>
      <p:pic>
        <p:nvPicPr>
          <p:cNvPr id="7" name="Image 6">
            <a:extLst>
              <a:ext uri="{FF2B5EF4-FFF2-40B4-BE49-F238E27FC236}">
                <a16:creationId xmlns:a16="http://schemas.microsoft.com/office/drawing/2014/main" id="{2C3E25DC-296A-066C-1871-F59E757B6EBF}"/>
              </a:ext>
            </a:extLst>
          </p:cNvPr>
          <p:cNvPicPr>
            <a:picLocks noChangeAspect="1"/>
          </p:cNvPicPr>
          <p:nvPr/>
        </p:nvPicPr>
        <p:blipFill rotWithShape="1">
          <a:blip r:embed="rId3">
            <a:extLst>
              <a:ext uri="{28A0092B-C50C-407E-A947-70E740481C1C}">
                <a14:useLocalDpi xmlns:a14="http://schemas.microsoft.com/office/drawing/2010/main" val="0"/>
              </a:ext>
            </a:extLst>
          </a:blip>
          <a:srcRect b="10724"/>
          <a:stretch/>
        </p:blipFill>
        <p:spPr>
          <a:xfrm>
            <a:off x="1576815" y="1203389"/>
            <a:ext cx="8835180" cy="4680000"/>
          </a:xfrm>
          <a:prstGeom prst="rect">
            <a:avLst/>
          </a:prstGeom>
        </p:spPr>
      </p:pic>
      <p:sp>
        <p:nvSpPr>
          <p:cNvPr id="5" name="Titre 4">
            <a:extLst>
              <a:ext uri="{FF2B5EF4-FFF2-40B4-BE49-F238E27FC236}">
                <a16:creationId xmlns:a16="http://schemas.microsoft.com/office/drawing/2014/main" id="{249E7CEA-B5BC-7C2B-DD8C-5843E4D1385D}"/>
              </a:ext>
            </a:extLst>
          </p:cNvPr>
          <p:cNvSpPr>
            <a:spLocks noGrp="1"/>
          </p:cNvSpPr>
          <p:nvPr>
            <p:ph type="title"/>
          </p:nvPr>
        </p:nvSpPr>
        <p:spPr>
          <a:xfrm>
            <a:off x="927933" y="135517"/>
            <a:ext cx="10529279" cy="267549"/>
          </a:xfrm>
        </p:spPr>
        <p:txBody>
          <a:bodyPr/>
          <a:lstStyle/>
          <a:p>
            <a:pPr marL="0" marR="0" lvl="0" indent="0" rtl="1">
              <a:spcBef>
                <a:spcPts val="0"/>
              </a:spcBef>
              <a:spcAft>
                <a:spcPts val="0"/>
              </a:spcAft>
            </a:pPr>
            <a:r>
              <a:rPr lang="ar-MA" sz="1800" b="1" dirty="0">
                <a:latin typeface="Calibri"/>
                <a:cs typeface="Calibri"/>
                <a:sym typeface="Calibri"/>
              </a:rPr>
              <a:t>ما رأيكم في ما قدمه زملاؤكم؟</a:t>
            </a:r>
            <a:endParaRPr lang="ar-MA" dirty="0"/>
          </a:p>
        </p:txBody>
      </p:sp>
      <p:sp>
        <p:nvSpPr>
          <p:cNvPr id="10" name="Espace réservé du contenu 9">
            <a:extLst>
              <a:ext uri="{FF2B5EF4-FFF2-40B4-BE49-F238E27FC236}">
                <a16:creationId xmlns:a16="http://schemas.microsoft.com/office/drawing/2014/main" id="{4120FBB4-311F-4E85-6928-7FBDDDAF223D}"/>
              </a:ext>
            </a:extLst>
          </p:cNvPr>
          <p:cNvSpPr>
            <a:spLocks noGrp="1"/>
          </p:cNvSpPr>
          <p:nvPr>
            <p:ph sz="quarter" idx="11"/>
          </p:nvPr>
        </p:nvSpPr>
        <p:spPr>
          <a:xfrm>
            <a:off x="1207052" y="403066"/>
            <a:ext cx="10250160" cy="321521"/>
          </a:xfrm>
        </p:spPr>
        <p:txBody>
          <a:bodyPr/>
          <a:lstStyle/>
          <a:p>
            <a:pPr algn="r" rtl="1"/>
            <a:r>
              <a:rPr lang="ar-MA" sz="1400" dirty="0">
                <a:latin typeface="Calibri" panose="020F0502020204030204" pitchFamily="34" charset="0"/>
                <a:cs typeface="Calibri" panose="020F0502020204030204" pitchFamily="34" charset="0"/>
              </a:rPr>
              <a:t>يخلق المدرس  تفاعلا صفيا بطرح سؤال: ما رأيكم في إجابة زملائكم: وذلك بتحديد العناصر الآتية:</a:t>
            </a:r>
            <a:r>
              <a:rPr lang="ar-MA" sz="1400" dirty="0">
                <a:latin typeface="Calibri" panose="020F0502020204030204" pitchFamily="34" charset="0"/>
                <a:ea typeface="+mj-ea"/>
                <a:cs typeface="Calibri" panose="020F0502020204030204" pitchFamily="34" charset="0"/>
              </a:rPr>
              <a:t> 1-ملاحظة عدد الأفعال الكلامية التي تم استخدامها. 2-التحقق مما إذا كانوا قد أجابوا عن جميع أسئلة التعليمات. 3-إبداء رأيهم في الإنتاج. في الختام، يقدم تغذية راجعة شاملة.</a:t>
            </a:r>
            <a:endParaRPr lang="fr-FR" sz="1400" dirty="0">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5673733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Picture 2" descr="Lever la main - Icônes mains et gestes gratuites">
            <a:extLst>
              <a:ext uri="{FF2B5EF4-FFF2-40B4-BE49-F238E27FC236}">
                <a16:creationId xmlns:a16="http://schemas.microsoft.com/office/drawing/2014/main" id="{33FBB6A3-B62D-EF56-CBFB-61F3635DC1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E0C15626-08B9-FD58-99A2-4E0CC74129F0}"/>
              </a:ext>
            </a:extLst>
          </p:cNvPr>
          <p:cNvSpPr/>
          <p:nvPr/>
        </p:nvSpPr>
        <p:spPr>
          <a:xfrm>
            <a:off x="640067" y="1958551"/>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1- مراحل أتتبعها  لاختيار مهنة/ وظيفة والتعبير عن الإعجاب بها</a:t>
            </a:r>
            <a:endParaRPr lang="fr-FR" sz="3200" b="1" dirty="0">
              <a:latin typeface="Calibri" panose="020F0502020204030204" pitchFamily="34" charset="0"/>
              <a:cs typeface="Calibri" panose="020F0502020204030204" pitchFamily="34" charset="0"/>
            </a:endParaRPr>
          </a:p>
        </p:txBody>
      </p:sp>
      <p:sp>
        <p:nvSpPr>
          <p:cNvPr id="4" name="Titre 3">
            <a:extLst>
              <a:ext uri="{FF2B5EF4-FFF2-40B4-BE49-F238E27FC236}">
                <a16:creationId xmlns:a16="http://schemas.microsoft.com/office/drawing/2014/main" id="{3B916EF8-4848-6A41-4250-7953E57A462D}"/>
              </a:ext>
            </a:extLst>
          </p:cNvPr>
          <p:cNvSpPr>
            <a:spLocks noGrp="1"/>
          </p:cNvSpPr>
          <p:nvPr>
            <p:ph type="title"/>
          </p:nvPr>
        </p:nvSpPr>
        <p:spPr>
          <a:xfrm>
            <a:off x="735012" y="242815"/>
            <a:ext cx="10529279" cy="267549"/>
          </a:xfrm>
        </p:spPr>
        <p:txBody>
          <a:bodyPr/>
          <a:lstStyle/>
          <a:p>
            <a:pPr rtl="1">
              <a:lnSpc>
                <a:spcPts val="2075"/>
              </a:lnSpc>
              <a:spcBef>
                <a:spcPct val="0"/>
              </a:spcBef>
            </a:pPr>
            <a:r>
              <a:rPr lang="ar-MA" altLang="fr-FR" sz="1800" b="1" dirty="0">
                <a:cs typeface="Calibri" panose="020F0502020204030204" pitchFamily="34" charset="0"/>
              </a:rPr>
              <a:t>من يذكرني بما تعلمناه اليوم؟</a:t>
            </a:r>
          </a:p>
        </p:txBody>
      </p:sp>
      <p:sp>
        <p:nvSpPr>
          <p:cNvPr id="10" name="Espace réservé du contenu 9">
            <a:extLst>
              <a:ext uri="{FF2B5EF4-FFF2-40B4-BE49-F238E27FC236}">
                <a16:creationId xmlns:a16="http://schemas.microsoft.com/office/drawing/2014/main" id="{4484A4B0-FB0A-9BB8-AEF4-BCB4536332C2}"/>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يوجه المدرس  المتعلمين إلى تحديد التعابير والمهارات  المكتسبة</a:t>
            </a:r>
            <a:r>
              <a:rPr lang="ar-MA" sz="1400" dirty="0"/>
              <a:t>.</a:t>
            </a:r>
            <a:endParaRPr lang="fr-FR" sz="1400" dirty="0"/>
          </a:p>
        </p:txBody>
      </p:sp>
    </p:spTree>
    <p:extLst>
      <p:ext uri="{BB962C8B-B14F-4D97-AF65-F5344CB8AC3E}">
        <p14:creationId xmlns:p14="http://schemas.microsoft.com/office/powerpoint/2010/main" val="37669111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6" name="Titre 2">
            <a:extLst>
              <a:ext uri="{FF2B5EF4-FFF2-40B4-BE49-F238E27FC236}">
                <a16:creationId xmlns:a16="http://schemas.microsoft.com/office/drawing/2014/main" id="{881FC022-14A5-55C6-E605-6499A572E4E7}"/>
              </a:ext>
            </a:extLst>
          </p:cNvPr>
          <p:cNvSpPr txBox="1">
            <a:spLocks/>
          </p:cNvSpPr>
          <p:nvPr/>
        </p:nvSpPr>
        <p:spPr>
          <a:xfrm>
            <a:off x="2087472" y="315173"/>
            <a:ext cx="9144000" cy="528637"/>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FR" dirty="0"/>
          </a:p>
        </p:txBody>
      </p:sp>
      <p:pic>
        <p:nvPicPr>
          <p:cNvPr id="7" name="Image 8">
            <a:extLst>
              <a:ext uri="{FF2B5EF4-FFF2-40B4-BE49-F238E27FC236}">
                <a16:creationId xmlns:a16="http://schemas.microsoft.com/office/drawing/2014/main" id="{2DE78475-EE35-C5F6-2B29-4229EDD83A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519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DC2E2AF9-8A92-C3E2-3153-1D9BD7AACB97}"/>
              </a:ext>
            </a:extLst>
          </p:cNvPr>
          <p:cNvSpPr>
            <a:spLocks noGrp="1"/>
          </p:cNvSpPr>
          <p:nvPr>
            <p:ph type="title"/>
          </p:nvPr>
        </p:nvSpPr>
        <p:spPr>
          <a:xfrm>
            <a:off x="960528" y="280981"/>
            <a:ext cx="10529279" cy="267549"/>
          </a:xfrm>
        </p:spPr>
        <p:txBody>
          <a:bodyPr/>
          <a:lstStyle/>
          <a:p>
            <a:r>
              <a:rPr lang="ar-MA" sz="1800" b="1" dirty="0">
                <a:cs typeface="Calibri" panose="020F0502020204030204" pitchFamily="34" charset="0"/>
              </a:rPr>
              <a:t>مراحل </a:t>
            </a:r>
            <a:r>
              <a:rPr lang="ar-MA" dirty="0"/>
              <a:t>ا</a:t>
            </a:r>
            <a:r>
              <a:rPr lang="ar-MA" sz="1800" b="1" dirty="0">
                <a:latin typeface="Calibri" panose="020F0502020204030204" pitchFamily="34" charset="0"/>
                <a:cs typeface="Calibri" panose="020F0502020204030204" pitchFamily="34" charset="0"/>
              </a:rPr>
              <a:t>ختيار مهنة/ وظيفة والتعبير عن الإعجاب بها </a:t>
            </a:r>
            <a:r>
              <a:rPr lang="ar-MA" sz="1800" b="1" dirty="0">
                <a:cs typeface="Calibri" panose="020F0502020204030204" pitchFamily="34" charset="0"/>
              </a:rPr>
              <a:t>:</a:t>
            </a:r>
            <a:endParaRPr lang="fr-FR" dirty="0"/>
          </a:p>
        </p:txBody>
      </p:sp>
      <p:sp>
        <p:nvSpPr>
          <p:cNvPr id="10" name="Espace réservé du contenu 9">
            <a:extLst>
              <a:ext uri="{FF2B5EF4-FFF2-40B4-BE49-F238E27FC236}">
                <a16:creationId xmlns:a16="http://schemas.microsoft.com/office/drawing/2014/main" id="{5FE9C699-FFAE-393D-C32B-68A81772E46E}"/>
              </a:ext>
            </a:extLst>
          </p:cNvPr>
          <p:cNvSpPr>
            <a:spLocks noGrp="1"/>
          </p:cNvSpPr>
          <p:nvPr>
            <p:ph sz="quarter" idx="11"/>
          </p:nvPr>
        </p:nvSpPr>
        <p:spPr/>
        <p:txBody>
          <a:bodyPr/>
          <a:lstStyle/>
          <a:p>
            <a:r>
              <a:rPr lang="ar-MA" sz="1400" dirty="0">
                <a:latin typeface="Calibri" panose="020F0502020204030204" pitchFamily="34" charset="0"/>
                <a:ea typeface="+mn-ea"/>
                <a:cs typeface="Calibri" panose="020F0502020204030204" pitchFamily="34" charset="0"/>
              </a:rPr>
              <a:t>يذكر المدرس بالخطوات ودور ها وأهميتها.</a:t>
            </a:r>
            <a:endParaRPr lang="fr-FR" dirty="0"/>
          </a:p>
        </p:txBody>
      </p:sp>
      <p:sp>
        <p:nvSpPr>
          <p:cNvPr id="9" name="Google Shape;438;p20">
            <a:extLst>
              <a:ext uri="{FF2B5EF4-FFF2-40B4-BE49-F238E27FC236}">
                <a16:creationId xmlns:a16="http://schemas.microsoft.com/office/drawing/2014/main" id="{71F8181C-4D7D-48E2-B684-C2F4102B0CB9}"/>
              </a:ext>
            </a:extLst>
          </p:cNvPr>
          <p:cNvSpPr/>
          <p:nvPr/>
        </p:nvSpPr>
        <p:spPr>
          <a:xfrm>
            <a:off x="4922185" y="4767632"/>
            <a:ext cx="1245033" cy="1475070"/>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EA87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439;p20">
            <a:extLst>
              <a:ext uri="{FF2B5EF4-FFF2-40B4-BE49-F238E27FC236}">
                <a16:creationId xmlns:a16="http://schemas.microsoft.com/office/drawing/2014/main" id="{2952EE6F-D5F5-4241-9E76-3638CBD9EE74}"/>
              </a:ext>
            </a:extLst>
          </p:cNvPr>
          <p:cNvSpPr txBox="1"/>
          <p:nvPr/>
        </p:nvSpPr>
        <p:spPr>
          <a:xfrm>
            <a:off x="5071099" y="3390268"/>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02</a:t>
            </a:r>
            <a:endParaRPr sz="2800">
              <a:solidFill>
                <a:schemeClr val="dk1"/>
              </a:solidFill>
              <a:latin typeface="Noto Sans"/>
              <a:ea typeface="Noto Sans"/>
              <a:cs typeface="Noto Sans"/>
              <a:sym typeface="Noto Sans"/>
            </a:endParaRPr>
          </a:p>
        </p:txBody>
      </p:sp>
      <p:sp>
        <p:nvSpPr>
          <p:cNvPr id="12" name="Google Shape;440;p20">
            <a:extLst>
              <a:ext uri="{FF2B5EF4-FFF2-40B4-BE49-F238E27FC236}">
                <a16:creationId xmlns:a16="http://schemas.microsoft.com/office/drawing/2014/main" id="{057F4EB3-9E91-44C8-B754-E9DFA7F838E0}"/>
              </a:ext>
            </a:extLst>
          </p:cNvPr>
          <p:cNvSpPr txBox="1"/>
          <p:nvPr/>
        </p:nvSpPr>
        <p:spPr>
          <a:xfrm>
            <a:off x="2151083" y="2985297"/>
            <a:ext cx="3243125"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ar-MA" sz="3200" b="1" dirty="0">
                <a:solidFill>
                  <a:schemeClr val="dk1"/>
                </a:solidFill>
                <a:latin typeface="Calibri"/>
                <a:ea typeface="Calibri"/>
                <a:cs typeface="Calibri"/>
                <a:sym typeface="Calibri"/>
              </a:rPr>
              <a:t>أسباب الاختيار</a:t>
            </a:r>
            <a:endParaRPr sz="3200" b="1" dirty="0">
              <a:solidFill>
                <a:schemeClr val="dk1"/>
              </a:solidFill>
              <a:latin typeface="Calibri"/>
              <a:ea typeface="Calibri"/>
              <a:cs typeface="Calibri"/>
              <a:sym typeface="Calibri"/>
            </a:endParaRPr>
          </a:p>
        </p:txBody>
      </p:sp>
      <p:sp>
        <p:nvSpPr>
          <p:cNvPr id="13" name="Google Shape;441;p20">
            <a:extLst>
              <a:ext uri="{FF2B5EF4-FFF2-40B4-BE49-F238E27FC236}">
                <a16:creationId xmlns:a16="http://schemas.microsoft.com/office/drawing/2014/main" id="{A01B7CAB-D20F-40A8-B307-823EAECC52EA}"/>
              </a:ext>
            </a:extLst>
          </p:cNvPr>
          <p:cNvSpPr/>
          <p:nvPr/>
        </p:nvSpPr>
        <p:spPr>
          <a:xfrm>
            <a:off x="2151083" y="3632718"/>
            <a:ext cx="3025309" cy="178712"/>
          </a:xfrm>
          <a:prstGeom prst="rect">
            <a:avLst/>
          </a:prstGeom>
          <a:solidFill>
            <a:srgbClr val="1D6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4" name="Google Shape;442;p20">
            <a:extLst>
              <a:ext uri="{FF2B5EF4-FFF2-40B4-BE49-F238E27FC236}">
                <a16:creationId xmlns:a16="http://schemas.microsoft.com/office/drawing/2014/main" id="{D3305CD7-7CEF-4CB2-9AB3-B83BEA450B0F}"/>
              </a:ext>
            </a:extLst>
          </p:cNvPr>
          <p:cNvGrpSpPr/>
          <p:nvPr/>
        </p:nvGrpSpPr>
        <p:grpSpPr>
          <a:xfrm>
            <a:off x="5048493" y="1486678"/>
            <a:ext cx="938514" cy="1258520"/>
            <a:chOff x="7478257" y="2193205"/>
            <a:chExt cx="452893" cy="700189"/>
          </a:xfrm>
        </p:grpSpPr>
        <p:sp>
          <p:nvSpPr>
            <p:cNvPr id="15" name="Google Shape;443;p20">
              <a:extLst>
                <a:ext uri="{FF2B5EF4-FFF2-40B4-BE49-F238E27FC236}">
                  <a16:creationId xmlns:a16="http://schemas.microsoft.com/office/drawing/2014/main" id="{69B8D933-CF57-4462-B4CD-B7C7F69DB7E3}"/>
                </a:ext>
              </a:extLst>
            </p:cNvPr>
            <p:cNvSpPr/>
            <p:nvPr/>
          </p:nvSpPr>
          <p:spPr>
            <a:xfrm>
              <a:off x="7478257" y="2786413"/>
              <a:ext cx="452893" cy="106981"/>
            </a:xfrm>
            <a:prstGeom prst="ellipse">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444;p20">
              <a:extLst>
                <a:ext uri="{FF2B5EF4-FFF2-40B4-BE49-F238E27FC236}">
                  <a16:creationId xmlns:a16="http://schemas.microsoft.com/office/drawing/2014/main" id="{4770CFA3-FA03-4736-8A38-C7727413C9A0}"/>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rgbClr val="85C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 name="Google Shape;445;p20">
            <a:extLst>
              <a:ext uri="{FF2B5EF4-FFF2-40B4-BE49-F238E27FC236}">
                <a16:creationId xmlns:a16="http://schemas.microsoft.com/office/drawing/2014/main" id="{5F8F34A4-2293-48C0-B90D-E039D44D8CDB}"/>
              </a:ext>
            </a:extLst>
          </p:cNvPr>
          <p:cNvSpPr/>
          <p:nvPr/>
        </p:nvSpPr>
        <p:spPr>
          <a:xfrm>
            <a:off x="5291960" y="1694826"/>
            <a:ext cx="4379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1800">
                <a:solidFill>
                  <a:schemeClr val="lt1"/>
                </a:solidFill>
                <a:latin typeface="Noto Sans"/>
                <a:ea typeface="Noto Sans"/>
                <a:cs typeface="Noto Sans"/>
                <a:sym typeface="Noto Sans"/>
              </a:rPr>
              <a:t>04</a:t>
            </a:r>
            <a:endParaRPr sz="1800">
              <a:solidFill>
                <a:schemeClr val="lt1"/>
              </a:solidFill>
              <a:latin typeface="Noto Sans"/>
              <a:ea typeface="Noto Sans"/>
              <a:cs typeface="Noto Sans"/>
              <a:sym typeface="Noto Sans"/>
            </a:endParaRPr>
          </a:p>
        </p:txBody>
      </p:sp>
      <p:sp>
        <p:nvSpPr>
          <p:cNvPr id="18" name="Google Shape;446;p20">
            <a:extLst>
              <a:ext uri="{FF2B5EF4-FFF2-40B4-BE49-F238E27FC236}">
                <a16:creationId xmlns:a16="http://schemas.microsoft.com/office/drawing/2014/main" id="{09C3AF40-3583-4DE7-8807-6284EA437EFD}"/>
              </a:ext>
            </a:extLst>
          </p:cNvPr>
          <p:cNvSpPr/>
          <p:nvPr/>
        </p:nvSpPr>
        <p:spPr>
          <a:xfrm>
            <a:off x="5997797" y="1439933"/>
            <a:ext cx="3422745"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dirty="0">
                <a:solidFill>
                  <a:schemeClr val="dk1"/>
                </a:solidFill>
                <a:latin typeface="Calibri"/>
                <a:ea typeface="Calibri"/>
                <a:cs typeface="Calibri"/>
                <a:sym typeface="Calibri"/>
              </a:rPr>
              <a:t>أختار وظيفة/ مهنة</a:t>
            </a:r>
            <a:endParaRPr sz="3200" b="1" dirty="0">
              <a:solidFill>
                <a:schemeClr val="dk1"/>
              </a:solidFill>
              <a:latin typeface="Calibri"/>
              <a:ea typeface="Calibri"/>
              <a:cs typeface="Calibri"/>
              <a:sym typeface="Calibri"/>
            </a:endParaRPr>
          </a:p>
        </p:txBody>
      </p:sp>
      <p:sp>
        <p:nvSpPr>
          <p:cNvPr id="19" name="Google Shape;447;p20">
            <a:extLst>
              <a:ext uri="{FF2B5EF4-FFF2-40B4-BE49-F238E27FC236}">
                <a16:creationId xmlns:a16="http://schemas.microsoft.com/office/drawing/2014/main" id="{73F6EACB-64FC-4237-8569-6BF9002643A1}"/>
              </a:ext>
            </a:extLst>
          </p:cNvPr>
          <p:cNvSpPr/>
          <p:nvPr/>
        </p:nvSpPr>
        <p:spPr>
          <a:xfrm>
            <a:off x="5790844" y="4795091"/>
            <a:ext cx="2985294" cy="1077178"/>
          </a:xfrm>
          <a:prstGeom prst="rect">
            <a:avLst/>
          </a:prstGeom>
          <a:noFill/>
          <a:ln>
            <a:noFill/>
          </a:ln>
        </p:spPr>
        <p:txBody>
          <a:bodyPr spcFirstLastPara="1" wrap="square" lIns="91425" tIns="45700" rIns="91425" bIns="45700" anchor="t" anchorCtr="0">
            <a:spAutoFit/>
          </a:bodyPr>
          <a:lstStyle/>
          <a:p>
            <a:pPr marL="0" marR="0" lvl="0" indent="0" algn="just" rtl="1">
              <a:spcBef>
                <a:spcPts val="0"/>
              </a:spcBef>
              <a:spcAft>
                <a:spcPts val="0"/>
              </a:spcAft>
              <a:buNone/>
            </a:pPr>
            <a:r>
              <a:rPr lang="ar-MA" sz="3200" b="1" dirty="0">
                <a:solidFill>
                  <a:schemeClr val="dk1"/>
                </a:solidFill>
                <a:latin typeface="Calibri"/>
                <a:ea typeface="Calibri"/>
                <a:cs typeface="Calibri"/>
                <a:sym typeface="Calibri"/>
              </a:rPr>
              <a:t>أعبر عن الإعجاب بها</a:t>
            </a:r>
            <a:endParaRPr sz="3200" b="1" dirty="0">
              <a:solidFill>
                <a:schemeClr val="dk1"/>
              </a:solidFill>
              <a:latin typeface="Calibri"/>
              <a:ea typeface="Calibri"/>
              <a:cs typeface="Calibri"/>
              <a:sym typeface="Calibri"/>
            </a:endParaRPr>
          </a:p>
        </p:txBody>
      </p:sp>
      <p:sp>
        <p:nvSpPr>
          <p:cNvPr id="20" name="Google Shape;448;p20">
            <a:extLst>
              <a:ext uri="{FF2B5EF4-FFF2-40B4-BE49-F238E27FC236}">
                <a16:creationId xmlns:a16="http://schemas.microsoft.com/office/drawing/2014/main" id="{5801EFDE-E873-4EE1-A876-25386A5FE4DF}"/>
              </a:ext>
            </a:extLst>
          </p:cNvPr>
          <p:cNvSpPr/>
          <p:nvPr/>
        </p:nvSpPr>
        <p:spPr>
          <a:xfrm>
            <a:off x="6183972" y="5379826"/>
            <a:ext cx="2592166" cy="126452"/>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1" name="Google Shape;449;p20">
            <a:extLst>
              <a:ext uri="{FF2B5EF4-FFF2-40B4-BE49-F238E27FC236}">
                <a16:creationId xmlns:a16="http://schemas.microsoft.com/office/drawing/2014/main" id="{78A3F8FF-8893-4103-AC97-7376BFABBC45}"/>
              </a:ext>
            </a:extLst>
          </p:cNvPr>
          <p:cNvGrpSpPr/>
          <p:nvPr/>
        </p:nvGrpSpPr>
        <p:grpSpPr>
          <a:xfrm>
            <a:off x="4984674" y="3185940"/>
            <a:ext cx="1036605" cy="1519046"/>
            <a:chOff x="7467457" y="2193205"/>
            <a:chExt cx="463693" cy="753680"/>
          </a:xfrm>
        </p:grpSpPr>
        <p:sp>
          <p:nvSpPr>
            <p:cNvPr id="22" name="Google Shape;450;p20">
              <a:extLst>
                <a:ext uri="{FF2B5EF4-FFF2-40B4-BE49-F238E27FC236}">
                  <a16:creationId xmlns:a16="http://schemas.microsoft.com/office/drawing/2014/main" id="{03D6A11C-6E37-440C-A063-A20EF0DFADBC}"/>
                </a:ext>
              </a:extLst>
            </p:cNvPr>
            <p:cNvSpPr/>
            <p:nvPr/>
          </p:nvSpPr>
          <p:spPr>
            <a:xfrm>
              <a:off x="7467457" y="2839904"/>
              <a:ext cx="452893" cy="106981"/>
            </a:xfrm>
            <a:prstGeom prst="ellipse">
              <a:avLst/>
            </a:prstGeom>
            <a:solidFill>
              <a:srgbClr val="106585">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 name="Google Shape;451;p20">
              <a:extLst>
                <a:ext uri="{FF2B5EF4-FFF2-40B4-BE49-F238E27FC236}">
                  <a16:creationId xmlns:a16="http://schemas.microsoft.com/office/drawing/2014/main" id="{F1021CA3-806B-414E-A8AA-E1DCB930270D}"/>
                </a:ext>
              </a:extLst>
            </p:cNvPr>
            <p:cNvSpPr/>
            <p:nvPr/>
          </p:nvSpPr>
          <p:spPr>
            <a:xfrm>
              <a:off x="7478257" y="2193205"/>
              <a:ext cx="452893" cy="646699"/>
            </a:xfrm>
            <a:custGeom>
              <a:avLst/>
              <a:gdLst/>
              <a:ahLst/>
              <a:cxnLst/>
              <a:rect l="l" t="t" r="r" b="b"/>
              <a:pathLst>
                <a:path w="221" h="315" extrusionOk="0">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4" name="Google Shape;452;p20">
            <a:extLst>
              <a:ext uri="{FF2B5EF4-FFF2-40B4-BE49-F238E27FC236}">
                <a16:creationId xmlns:a16="http://schemas.microsoft.com/office/drawing/2014/main" id="{E3AC8766-5271-4B4A-92BC-292326A2CC4B}"/>
              </a:ext>
            </a:extLst>
          </p:cNvPr>
          <p:cNvSpPr txBox="1"/>
          <p:nvPr/>
        </p:nvSpPr>
        <p:spPr>
          <a:xfrm>
            <a:off x="5176392" y="1690074"/>
            <a:ext cx="6978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400">
                <a:solidFill>
                  <a:schemeClr val="dk1"/>
                </a:solidFill>
                <a:latin typeface="Noto Sans"/>
                <a:ea typeface="Noto Sans"/>
                <a:cs typeface="Noto Sans"/>
                <a:sym typeface="Noto Sans"/>
              </a:rPr>
              <a:t>01</a:t>
            </a:r>
            <a:endParaRPr sz="2400">
              <a:solidFill>
                <a:schemeClr val="dk1"/>
              </a:solidFill>
              <a:latin typeface="Noto Sans"/>
              <a:ea typeface="Noto Sans"/>
              <a:cs typeface="Noto Sans"/>
              <a:sym typeface="Noto Sans"/>
            </a:endParaRPr>
          </a:p>
        </p:txBody>
      </p:sp>
      <p:sp>
        <p:nvSpPr>
          <p:cNvPr id="25" name="Google Shape;453;p20">
            <a:extLst>
              <a:ext uri="{FF2B5EF4-FFF2-40B4-BE49-F238E27FC236}">
                <a16:creationId xmlns:a16="http://schemas.microsoft.com/office/drawing/2014/main" id="{330A7DA9-23A3-4C5C-A154-92E633527CA1}"/>
              </a:ext>
            </a:extLst>
          </p:cNvPr>
          <p:cNvSpPr/>
          <p:nvPr/>
        </p:nvSpPr>
        <p:spPr>
          <a:xfrm>
            <a:off x="6137695" y="2087355"/>
            <a:ext cx="3105696" cy="182110"/>
          </a:xfrm>
          <a:prstGeom prst="rect">
            <a:avLst/>
          </a:prstGeom>
          <a:solidFill>
            <a:srgbClr val="72B6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 name="Google Shape;454;p20">
            <a:extLst>
              <a:ext uri="{FF2B5EF4-FFF2-40B4-BE49-F238E27FC236}">
                <a16:creationId xmlns:a16="http://schemas.microsoft.com/office/drawing/2014/main" id="{DEF01F18-A08F-46C4-8166-F1D088610FE6}"/>
              </a:ext>
            </a:extLst>
          </p:cNvPr>
          <p:cNvSpPr txBox="1"/>
          <p:nvPr/>
        </p:nvSpPr>
        <p:spPr>
          <a:xfrm>
            <a:off x="5084353" y="5043477"/>
            <a:ext cx="87966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a:solidFill>
                  <a:schemeClr val="dk1"/>
                </a:solidFill>
                <a:latin typeface="Noto Sans"/>
                <a:ea typeface="Noto Sans"/>
                <a:cs typeface="Noto Sans"/>
                <a:sym typeface="Noto Sans"/>
              </a:rPr>
              <a:t>03</a:t>
            </a:r>
            <a:endParaRPr sz="2800">
              <a:solidFill>
                <a:schemeClr val="dk1"/>
              </a:solidFill>
              <a:latin typeface="Noto Sans"/>
              <a:ea typeface="Noto Sans"/>
              <a:cs typeface="Noto Sans"/>
              <a:sym typeface="Noto Sans"/>
            </a:endParaRPr>
          </a:p>
        </p:txBody>
      </p:sp>
      <p:sp>
        <p:nvSpPr>
          <p:cNvPr id="27" name="Google Shape;455;p20">
            <a:extLst>
              <a:ext uri="{FF2B5EF4-FFF2-40B4-BE49-F238E27FC236}">
                <a16:creationId xmlns:a16="http://schemas.microsoft.com/office/drawing/2014/main" id="{863A7F87-8083-40B2-A3D9-38E0E3A224AC}"/>
              </a:ext>
            </a:extLst>
          </p:cNvPr>
          <p:cNvSpPr/>
          <p:nvPr/>
        </p:nvSpPr>
        <p:spPr>
          <a:xfrm>
            <a:off x="5058617" y="6242903"/>
            <a:ext cx="938514" cy="192288"/>
          </a:xfrm>
          <a:prstGeom prst="ellipse">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70295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Picture 2" descr="Lever la main - Icônes mains et gestes gratuites">
            <a:extLst>
              <a:ext uri="{FF2B5EF4-FFF2-40B4-BE49-F238E27FC236}">
                <a16:creationId xmlns:a16="http://schemas.microsoft.com/office/drawing/2014/main" id="{A239B0E5-21BF-387E-F853-75A403448B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24" y="3306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 coins arrondis 12">
            <a:extLst>
              <a:ext uri="{FF2B5EF4-FFF2-40B4-BE49-F238E27FC236}">
                <a16:creationId xmlns:a16="http://schemas.microsoft.com/office/drawing/2014/main" id="{A58592D3-5F5D-F3BD-5AFA-88EC0D928F60}"/>
              </a:ext>
            </a:extLst>
          </p:cNvPr>
          <p:cNvSpPr/>
          <p:nvPr/>
        </p:nvSpPr>
        <p:spPr>
          <a:xfrm>
            <a:off x="1401416" y="1928192"/>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2- التعابير المكتسبة لاختيار مهنة/ وظيفة والتعبير عن الإعجاب بها</a:t>
            </a:r>
            <a:endParaRPr lang="fr-FR" sz="3200" b="1" dirty="0">
              <a:latin typeface="Calibri" panose="020F0502020204030204" pitchFamily="34" charset="0"/>
              <a:cs typeface="Calibri" panose="020F0502020204030204" pitchFamily="34" charset="0"/>
            </a:endParaRPr>
          </a:p>
        </p:txBody>
      </p:sp>
      <p:sp>
        <p:nvSpPr>
          <p:cNvPr id="4" name="Titre 3">
            <a:extLst>
              <a:ext uri="{FF2B5EF4-FFF2-40B4-BE49-F238E27FC236}">
                <a16:creationId xmlns:a16="http://schemas.microsoft.com/office/drawing/2014/main" id="{D5FC689A-7A33-B95E-1925-F39E49650DF5}"/>
              </a:ext>
            </a:extLst>
          </p:cNvPr>
          <p:cNvSpPr>
            <a:spLocks noGrp="1"/>
          </p:cNvSpPr>
          <p:nvPr>
            <p:ph type="title"/>
          </p:nvPr>
        </p:nvSpPr>
        <p:spPr/>
        <p:txBody>
          <a:bodyPr/>
          <a:lstStyle/>
          <a:p>
            <a:pPr rtl="1">
              <a:lnSpc>
                <a:spcPts val="2075"/>
              </a:lnSpc>
              <a:spcBef>
                <a:spcPct val="0"/>
              </a:spcBef>
            </a:pPr>
            <a:r>
              <a:rPr lang="ar-MA" altLang="fr-FR" sz="1800" b="1" dirty="0">
                <a:cs typeface="Calibri" panose="020F0502020204030204" pitchFamily="34" charset="0"/>
              </a:rPr>
              <a:t>من يذكرني بما تعلمناه اليوم على مستوى التعابير؟</a:t>
            </a:r>
          </a:p>
        </p:txBody>
      </p:sp>
      <p:sp>
        <p:nvSpPr>
          <p:cNvPr id="10" name="Espace réservé du contenu 9">
            <a:extLst>
              <a:ext uri="{FF2B5EF4-FFF2-40B4-BE49-F238E27FC236}">
                <a16:creationId xmlns:a16="http://schemas.microsoft.com/office/drawing/2014/main" id="{5C58A4B6-324C-897A-4AD1-0038748B9702}"/>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يوجه المدرس  المتعلمين إلى تحديد التعابير المكتسبة</a:t>
            </a:r>
            <a:r>
              <a:rPr lang="ar-MA" sz="1400" dirty="0"/>
              <a:t>.</a:t>
            </a:r>
            <a:endParaRPr lang="fr-FR" sz="1400" dirty="0"/>
          </a:p>
        </p:txBody>
      </p:sp>
    </p:spTree>
    <p:extLst>
      <p:ext uri="{BB962C8B-B14F-4D97-AF65-F5344CB8AC3E}">
        <p14:creationId xmlns:p14="http://schemas.microsoft.com/office/powerpoint/2010/main" val="10847674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0" y="28302"/>
            <a:ext cx="731837" cy="731837"/>
          </a:xfrm>
          <a:prstGeom prst="rect">
            <a:avLst/>
          </a:prstGeom>
          <a:noFill/>
          <a:ln>
            <a:noFill/>
          </a:ln>
        </p:spPr>
      </p:pic>
      <p:sp>
        <p:nvSpPr>
          <p:cNvPr id="4" name="Titre 3">
            <a:extLst>
              <a:ext uri="{FF2B5EF4-FFF2-40B4-BE49-F238E27FC236}">
                <a16:creationId xmlns:a16="http://schemas.microsoft.com/office/drawing/2014/main" id="{08950EF2-C2C1-95BE-540E-FD9B2995C414}"/>
              </a:ext>
            </a:extLst>
          </p:cNvPr>
          <p:cNvSpPr>
            <a:spLocks noGrp="1"/>
          </p:cNvSpPr>
          <p:nvPr>
            <p:ph type="title"/>
          </p:nvPr>
        </p:nvSpPr>
        <p:spPr>
          <a:xfrm>
            <a:off x="867240" y="305139"/>
            <a:ext cx="10529279" cy="267549"/>
          </a:xfrm>
        </p:spPr>
        <p:txBody>
          <a:bodyPr/>
          <a:lstStyle/>
          <a:p>
            <a:r>
              <a:rPr lang="ar-MA" altLang="fr-FR" sz="1800" b="1" dirty="0">
                <a:cs typeface="Calibri" panose="020F0502020204030204" pitchFamily="34" charset="0"/>
              </a:rPr>
              <a:t>جيد.</a:t>
            </a:r>
            <a:endParaRPr lang="fr-FR" dirty="0"/>
          </a:p>
        </p:txBody>
      </p:sp>
      <p:sp>
        <p:nvSpPr>
          <p:cNvPr id="12" name="Espace réservé du contenu 11">
            <a:extLst>
              <a:ext uri="{FF2B5EF4-FFF2-40B4-BE49-F238E27FC236}">
                <a16:creationId xmlns:a16="http://schemas.microsoft.com/office/drawing/2014/main" id="{9FF02162-7F12-FAF0-9F15-25DAABE63BC4}"/>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يعيد المدرس تذكير المتعلمين ببعض التعابير الخاصة بكل خطوة من خطوات المهارة.</a:t>
            </a:r>
            <a:endParaRPr lang="fr-FR" sz="1400" dirty="0">
              <a:latin typeface="Calibri" panose="020F0502020204030204" pitchFamily="34" charset="0"/>
              <a:ea typeface="+mn-ea"/>
              <a:cs typeface="Calibri" panose="020F0502020204030204" pitchFamily="34" charset="0"/>
            </a:endParaRPr>
          </a:p>
        </p:txBody>
      </p:sp>
      <p:graphicFrame>
        <p:nvGraphicFramePr>
          <p:cNvPr id="6" name="Tableau 5">
            <a:extLst>
              <a:ext uri="{FF2B5EF4-FFF2-40B4-BE49-F238E27FC236}">
                <a16:creationId xmlns:a16="http://schemas.microsoft.com/office/drawing/2014/main" id="{3F361ACE-EF18-4B68-A656-15D98ACA306C}"/>
              </a:ext>
            </a:extLst>
          </p:cNvPr>
          <p:cNvGraphicFramePr>
            <a:graphicFrameLocks noGrp="1"/>
          </p:cNvGraphicFramePr>
          <p:nvPr>
            <p:extLst>
              <p:ext uri="{D42A27DB-BD31-4B8C-83A1-F6EECF244321}">
                <p14:modId xmlns:p14="http://schemas.microsoft.com/office/powerpoint/2010/main" val="393419380"/>
              </p:ext>
            </p:extLst>
          </p:nvPr>
        </p:nvGraphicFramePr>
        <p:xfrm>
          <a:off x="252248" y="1026041"/>
          <a:ext cx="11841818" cy="5542928"/>
        </p:xfrm>
        <a:graphic>
          <a:graphicData uri="http://schemas.openxmlformats.org/drawingml/2006/table">
            <a:tbl>
              <a:tblPr firstRow="1" firstCol="1" bandRow="1">
                <a:tableStyleId>{0E3FDE45-AF77-4B5C-9715-49D594BDF05E}</a:tableStyleId>
              </a:tblPr>
              <a:tblGrid>
                <a:gridCol w="9774961">
                  <a:extLst>
                    <a:ext uri="{9D8B030D-6E8A-4147-A177-3AD203B41FA5}">
                      <a16:colId xmlns:a16="http://schemas.microsoft.com/office/drawing/2014/main" val="3061820653"/>
                    </a:ext>
                  </a:extLst>
                </a:gridCol>
                <a:gridCol w="2066857">
                  <a:extLst>
                    <a:ext uri="{9D8B030D-6E8A-4147-A177-3AD203B41FA5}">
                      <a16:colId xmlns:a16="http://schemas.microsoft.com/office/drawing/2014/main" val="3540731286"/>
                    </a:ext>
                  </a:extLst>
                </a:gridCol>
              </a:tblGrid>
              <a:tr h="462089">
                <a:tc>
                  <a:txBody>
                    <a:bodyPr/>
                    <a:lstStyle/>
                    <a:p>
                      <a:pPr algn="ctr" rtl="1">
                        <a:lnSpc>
                          <a:spcPct val="100000"/>
                        </a:lnSpc>
                        <a:spcAft>
                          <a:spcPts val="800"/>
                        </a:spcAft>
                      </a:pPr>
                      <a:r>
                        <a:rPr lang="ar-SA" sz="2800" dirty="0">
                          <a:effectLst/>
                          <a:latin typeface="Calibri" panose="020F0502020204030204" pitchFamily="34" charset="0"/>
                          <a:ea typeface="Calibri" panose="020F0502020204030204" pitchFamily="34" charset="0"/>
                          <a:cs typeface="Calibri" panose="020F0502020204030204" pitchFamily="34" charset="0"/>
                        </a:rPr>
                        <a:t>التعابير المقترحة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الخطوة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965293"/>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وقع اختياري على مهنة....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أختار وظيفة/ مهنة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589908"/>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الوظيفة التي لدي شغف بها، وأختارها هي...</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844565391"/>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اخترت وظيفة ...التي...</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681969641"/>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اخترت هذه المهنة للأسباب الآتية:1...2...3...</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أسباب الاختيار</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54717"/>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أنا مهتم بهذه الوظيفة لكونها تتيح لي ...و...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20000"/>
                      </a:schemeClr>
                    </a:solidFill>
                  </a:tcPr>
                </a:tc>
                <a:tc vMerge="1">
                  <a:txBody>
                    <a:bodyPr/>
                    <a:lstStyle/>
                    <a:p>
                      <a:endParaRPr lang="fr-FR"/>
                    </a:p>
                  </a:txBody>
                  <a:tcPr/>
                </a:tc>
                <a:extLst>
                  <a:ext uri="{0D108BD9-81ED-4DB2-BD59-A6C34878D82A}">
                    <a16:rowId xmlns:a16="http://schemas.microsoft.com/office/drawing/2014/main" val="1571742434"/>
                  </a:ext>
                </a:extLst>
              </a:tr>
              <a:tr h="462089">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اخترت هذه الوظيفة لأنها تتناسب مع... و...</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698333295"/>
                  </a:ext>
                </a:extLst>
              </a:tr>
              <a:tr h="551781">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أنا حقاً معجب بهذه الوظيفة لأنني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أعبر عن الإعجاب بها</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6341680"/>
                  </a:ext>
                </a:extLst>
              </a:tr>
              <a:tr h="924177">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ما يثير إعجابي في هذه المهنة هو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2280399862"/>
                  </a:ext>
                </a:extLst>
              </a:tr>
              <a:tr h="832347">
                <a:tc>
                  <a:txBody>
                    <a:bodyPr/>
                    <a:lstStyle/>
                    <a:p>
                      <a:pPr algn="r" rtl="1">
                        <a:lnSpc>
                          <a:spcPct val="100000"/>
                        </a:lnSpc>
                        <a:spcAft>
                          <a:spcPts val="800"/>
                        </a:spcAft>
                      </a:pPr>
                      <a:r>
                        <a:rPr lang="ar-MA" sz="2800" dirty="0">
                          <a:effectLst/>
                          <a:latin typeface="Calibri" panose="020F0502020204030204" pitchFamily="34" charset="0"/>
                          <a:ea typeface="Calibri" panose="020F0502020204030204" pitchFamily="34" charset="0"/>
                          <a:cs typeface="Calibri" panose="020F0502020204030204" pitchFamily="34" charset="0"/>
                        </a:rPr>
                        <a:t>تُعدّ هذه المهنة من أسمى المهن لما تحمله من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972782134"/>
                  </a:ext>
                </a:extLst>
              </a:tr>
            </a:tbl>
          </a:graphicData>
        </a:graphic>
      </p:graphicFrame>
    </p:spTree>
    <p:extLst>
      <p:ext uri="{BB962C8B-B14F-4D97-AF65-F5344CB8AC3E}">
        <p14:creationId xmlns:p14="http://schemas.microsoft.com/office/powerpoint/2010/main" val="35299853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i="1" dirty="0">
                <a:solidFill>
                  <a:prstClr val="black"/>
                </a:solidFill>
                <a:latin typeface="Calibri" panose="020F0502020204030204"/>
              </a:rPr>
              <a:t>وَصَلْنَا إِلَى نِهَايَةِ </a:t>
            </a:r>
            <a:r>
              <a:rPr lang="ar-MA" sz="2800" i="1" dirty="0" err="1">
                <a:solidFill>
                  <a:prstClr val="black"/>
                </a:solidFill>
                <a:latin typeface="Calibri" panose="020F0502020204030204"/>
              </a:rPr>
              <a:t>ٱلْحصَّةِ</a:t>
            </a:r>
            <a:r>
              <a:rPr lang="ar-MA" sz="2800" i="1" dirty="0">
                <a:solidFill>
                  <a:prstClr val="black"/>
                </a:solidFill>
                <a:latin typeface="Calibri" panose="020F0502020204030204"/>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2362</TotalTime>
  <Words>2948</Words>
  <Application>Microsoft Office PowerPoint</Application>
  <PresentationFormat>Grand écran</PresentationFormat>
  <Paragraphs>436</Paragraphs>
  <Slides>63</Slides>
  <Notes>9</Notes>
  <HiddenSlides>4</HiddenSlides>
  <MMClips>1</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63</vt:i4>
      </vt:variant>
    </vt:vector>
  </HeadingPairs>
  <TitlesOfParts>
    <vt:vector size="76" baseType="lpstr">
      <vt:lpstr>Aptos</vt:lpstr>
      <vt:lpstr>Aptos Display</vt:lpstr>
      <vt:lpstr>Arial</vt:lpstr>
      <vt:lpstr>Calibri</vt:lpstr>
      <vt:lpstr>Calibri Light</vt:lpstr>
      <vt:lpstr>Courier New</vt:lpstr>
      <vt:lpstr>Dosis</vt:lpstr>
      <vt:lpstr>Georgia</vt:lpstr>
      <vt:lpstr>Inter</vt:lpstr>
      <vt:lpstr>Noto Sans</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أهلا وسهلا متعلمي الأعزاء، سنبدأ حصتنا بلعبة من أنا؟</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سنتعرف في بداية الحصة على مراحل اختيار وظيفة/ مهنة وأعبر عن إعجابي بها.</vt:lpstr>
      <vt:lpstr>لأختار وظيفة/ مهنة وأعبر عن إعجابي بها، يمكنني توظيف أفعال الكلام الآتية:</vt:lpstr>
      <vt:lpstr>إليكم بعض التعابير التي وظفت فيها أفعال الكلام السالفة لأختار وظيفة/ مهنة وأعبر عن إعجابي بها:</vt:lpstr>
      <vt:lpstr>أروج مكتسباتي :بعد تعرفك على  أفعال كلام وتعابير أختار وظيفة/ مهنة وأعبر عن إعجابي بها، اختر مهنة/ وظيفة وعبر عن إعجابك بها.</vt:lpstr>
      <vt:lpstr>Présentation PowerPoint</vt:lpstr>
      <vt:lpstr>انتبهوا جيدا، الآن، سأوظف أفعال الكلام والتعابير المكتسبة لأجيب عن الوضعية الآتية:</vt:lpstr>
      <vt:lpstr>لا حظوا معي كيف سأنجز ذلك . لكي أجيب عن هذه الوضعية، أتبع الخطوات الآتية:</vt:lpstr>
      <vt:lpstr>يعرف المدرس هذه المرحلة ويؤكد على أهميتها. ينبه المدرس إلى أنه من غير السليم البدء بالمرحلة الثانية ثم الأولى ؛ لأن المستمع  قد لا يعرف عمّ أ تحدث.</vt:lpstr>
      <vt:lpstr>يقدم المدرس التعابير عبر قراءتها.</vt:lpstr>
      <vt:lpstr>بالنسبة لي سأعبر عن هذه الخطوة ب:</vt:lpstr>
      <vt:lpstr>بعد ذلك، تأتي مرحلة:</vt:lpstr>
      <vt:lpstr>توجد مجموعة من التعابير توظف في هذه المرحلة.</vt:lpstr>
      <vt:lpstr>سأعبر عن هذه الخطوة باستعمال تعبير:</vt:lpstr>
      <vt:lpstr>ثم تأتي المرحلة الثالثة:</vt:lpstr>
      <vt:lpstr>توجد مجموعة من التعابير توظف في هذه المرحلة.</vt:lpstr>
      <vt:lpstr>سأعبر عن هذه الخطوة باستعمال تعبير:</vt:lpstr>
      <vt:lpstr>في النهاية، واستنادا إلى كل العناصر السابقة، أكون قد قدمت جوابا منسجما وتاما، وهو كالآتي:</vt:lpstr>
      <vt:lpstr>هل أنجزت المهمة جيدا؟</vt:lpstr>
      <vt:lpstr>لكي أجيب عن سؤال اختيار وظيفة/ مهنة وأعبر عن إعجابي بها، فإني أتبع الخطوات الآتية:</vt:lpstr>
      <vt:lpstr>Présentation PowerPoint</vt:lpstr>
      <vt:lpstr>من يذكرنا بأبرز أفعال الكلام والتعابير لاختيار وظيفة/ مهنة والتعبير عن الإعجاب بها؟</vt:lpstr>
      <vt:lpstr>Présentation PowerPoint</vt:lpstr>
      <vt:lpstr>Présentation PowerPoint</vt:lpstr>
      <vt:lpstr>الآن حان دوركم للاشتغال ثنائيا للإجابة عن الوضعية نفسها، باتباع الخطوات التي قدمتها لكم.</vt:lpstr>
      <vt:lpstr>الآن حان دوركم للاشتغال ثنائيا للإجابة عن الوضعية نفسها . </vt:lpstr>
      <vt:lpstr>لنستمع إلى إجابتكم. </vt:lpstr>
      <vt:lpstr>Présentation PowerPoint</vt:lpstr>
      <vt:lpstr>Présentation PowerPoint</vt:lpstr>
      <vt:lpstr>كل واحد منكم سيشتغل منفردا على الوضعية الآتية:</vt:lpstr>
      <vt:lpstr>للإجابة عن هذه الوضعية استأنسوا بالمسار الآتي الذي يرشدكم إلى خطوات الإنجاز. </vt:lpstr>
      <vt:lpstr>الخطوة الأولى هي:</vt:lpstr>
      <vt:lpstr>الخطوة الثانية هي:</vt:lpstr>
      <vt:lpstr>الخطوة الثالثة هي:</vt:lpstr>
      <vt:lpstr>إليكم معايير النجاح، ضعوها نصب أعينكم وأنتم تنجزون المهمة :</vt:lpstr>
      <vt:lpstr>أعيد تذكيركم بالتعابير الخاصة بكل مرحلة من مراحل أختار وظيفة/ مهنة وأعبر عن إعجابي بها</vt:lpstr>
      <vt:lpstr>إليكم أهم قواعد العمل:</vt:lpstr>
      <vt:lpstr>كل واحد منكم سيشتغل بمفرده على الوضعية الآتية:</vt:lpstr>
      <vt:lpstr>انتهت المدة المخصصة للمهمة، الآن لنستمع لإجاباتكم.</vt:lpstr>
      <vt:lpstr>ما رأيكم في ما قدمه زملاؤكم؟</vt:lpstr>
      <vt:lpstr>Présentation PowerPoint</vt:lpstr>
      <vt:lpstr>من يذكرني بما تعلمناه اليوم؟</vt:lpstr>
      <vt:lpstr>مراحل اختيار مهنة/ وظيفة والتعبير عن الإعجاب بها :</vt:lpstr>
      <vt:lpstr>من يذكرني بما تعلمناه اليوم على مستوى التعابير؟</vt:lpstr>
      <vt:lpstr>جيد.</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89</cp:revision>
  <dcterms:created xsi:type="dcterms:W3CDTF">2025-11-03T10:55:47Z</dcterms:created>
  <dcterms:modified xsi:type="dcterms:W3CDTF">2026-05-24T22:40:21Z</dcterms:modified>
</cp:coreProperties>
</file>