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56"/>
  </p:notesMasterIdLst>
  <p:handoutMasterIdLst>
    <p:handoutMasterId r:id="rId57"/>
  </p:handoutMasterIdLst>
  <p:sldIdLst>
    <p:sldId id="779" r:id="rId4"/>
    <p:sldId id="911" r:id="rId5"/>
    <p:sldId id="738" r:id="rId6"/>
    <p:sldId id="780" r:id="rId7"/>
    <p:sldId id="938" r:id="rId8"/>
    <p:sldId id="907" r:id="rId9"/>
    <p:sldId id="746" r:id="rId10"/>
    <p:sldId id="784" r:id="rId11"/>
    <p:sldId id="766" r:id="rId12"/>
    <p:sldId id="2134807202" r:id="rId13"/>
    <p:sldId id="2134807116" r:id="rId14"/>
    <p:sldId id="2134807269" r:id="rId15"/>
    <p:sldId id="2134807277" r:id="rId16"/>
    <p:sldId id="2134807279" r:id="rId17"/>
    <p:sldId id="2134807280" r:id="rId18"/>
    <p:sldId id="2134807281" r:id="rId19"/>
    <p:sldId id="2134807283" r:id="rId20"/>
    <p:sldId id="2134807284" r:id="rId21"/>
    <p:sldId id="2134807285" r:id="rId22"/>
    <p:sldId id="2134807282" r:id="rId23"/>
    <p:sldId id="2134807278" r:id="rId24"/>
    <p:sldId id="2134807286" r:id="rId25"/>
    <p:sldId id="2134807267" r:id="rId26"/>
    <p:sldId id="786" r:id="rId27"/>
    <p:sldId id="812" r:id="rId28"/>
    <p:sldId id="751" r:id="rId29"/>
    <p:sldId id="909" r:id="rId30"/>
    <p:sldId id="833" r:id="rId31"/>
    <p:sldId id="2134807215" r:id="rId32"/>
    <p:sldId id="918" r:id="rId33"/>
    <p:sldId id="849" r:id="rId34"/>
    <p:sldId id="2134807287" r:id="rId35"/>
    <p:sldId id="2134807289" r:id="rId36"/>
    <p:sldId id="2134807288" r:id="rId37"/>
    <p:sldId id="2134807290" r:id="rId38"/>
    <p:sldId id="2134807245" r:id="rId39"/>
    <p:sldId id="2134807291" r:id="rId40"/>
    <p:sldId id="916" r:id="rId41"/>
    <p:sldId id="2134807246" r:id="rId42"/>
    <p:sldId id="2134807222" r:id="rId43"/>
    <p:sldId id="2134807292" r:id="rId44"/>
    <p:sldId id="2134807293" r:id="rId45"/>
    <p:sldId id="788" r:id="rId46"/>
    <p:sldId id="935" r:id="rId47"/>
    <p:sldId id="908" r:id="rId48"/>
    <p:sldId id="2134806699" r:id="rId49"/>
    <p:sldId id="2134807260" r:id="rId50"/>
    <p:sldId id="2134807262" r:id="rId51"/>
    <p:sldId id="2134807261" r:id="rId52"/>
    <p:sldId id="937" r:id="rId53"/>
    <p:sldId id="2134806700" r:id="rId54"/>
    <p:sldId id="789" r:id="rId55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58"/>
      <p:bold r:id="rId59"/>
    </p:embeddedFont>
    <p:embeddedFont>
      <p:font typeface="Dosis" pitchFamily="2" charset="0"/>
      <p:regular r:id="rId60"/>
      <p:bold r:id="rId61"/>
    </p:embeddedFont>
    <p:embeddedFont>
      <p:font typeface="Microsoft Uighur" panose="02000000000000000000" pitchFamily="2" charset="-78"/>
      <p:regular r:id="rId62"/>
      <p:bold r:id="rId6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6BB00"/>
    <a:srgbClr val="CEFADA"/>
    <a:srgbClr val="B2B3AE"/>
    <a:srgbClr val="00AB9B"/>
    <a:srgbClr val="FFEFB9"/>
    <a:srgbClr val="FAE496"/>
    <a:srgbClr val="FC8D00"/>
    <a:srgbClr val="4B5050"/>
    <a:srgbClr val="7F807F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88" autoAdjust="0"/>
    <p:restoredTop sz="96290" autoAdjust="0"/>
  </p:normalViewPr>
  <p:slideViewPr>
    <p:cSldViewPr snapToGrid="0">
      <p:cViewPr varScale="1">
        <p:scale>
          <a:sx n="78" d="100"/>
          <a:sy n="78" d="100"/>
        </p:scale>
        <p:origin x="134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30" d="100"/>
          <a:sy n="130" d="100"/>
        </p:scale>
        <p:origin x="4112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font" Target="fonts/font6.fntdata"/><Relationship Id="rId68" Type="http://schemas.microsoft.com/office/2018/10/relationships/authors" Target="author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font" Target="fonts/font1.fntdata"/><Relationship Id="rId66" Type="http://schemas.openxmlformats.org/officeDocument/2006/relationships/theme" Target="theme/theme1.xml"/><Relationship Id="rId5" Type="http://schemas.openxmlformats.org/officeDocument/2006/relationships/slide" Target="slides/slide2.xml"/><Relationship Id="rId61" Type="http://schemas.openxmlformats.org/officeDocument/2006/relationships/font" Target="fonts/font4.fntdata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notesMaster" Target="notesMasters/notesMaster1.xml"/><Relationship Id="rId64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font" Target="fonts/font2.fntdata"/><Relationship Id="rId67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font" Target="fonts/font3.fntdata"/><Relationship Id="rId65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20/05/2026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20/05/2026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1F3C0-1EF4-236E-3AD6-E794ECEF1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DA127B-1250-81E8-9ED1-F85CC4F50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A98FD4-CE55-A438-8B8B-E95100C38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EC440-1E69-3CB4-3B7C-CDE15BCC2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773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9B98F-C83B-F2C3-AE39-23C0EBCB0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CA98CF4-D096-AFD2-ADB8-906838B69C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1C4B8D3-A8E3-7B5C-8B1B-7F6B2CEFAC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F54CC3F-CE4D-DE49-829C-FC5267CDD3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696211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D3501-8EBF-35E5-EDB9-40B335EDD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F1099D7-46F3-9655-20B6-3BD7293D96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95E2CC8-48AA-0AE2-DDD4-022B3955F4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381EB28-97E4-6BCE-CC73-9B76937DBF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65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C3696-729E-1060-D93A-626CAD181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52A591C-4D3C-66CB-FC5E-949944C793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C4538D-1203-3F63-4A26-A09A04EDC9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2CCD2C4-4E2B-DC68-A9A3-2FCE2BDCF5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190479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F556C-7276-AA66-C406-E68958B62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4A89063-D249-5DC2-C645-136775CFC5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7053239-7914-F3B0-86EC-0D63CDC25A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D3C9152-A030-D98B-2DA3-BAF32C40B7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96415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19F39C-1240-E5EC-80BF-781F515BB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40DD574-8D06-EC98-4967-B63C62DBA7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4DD0F34-BB66-5807-04C2-4CF9B2F170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6B1E994-2ECD-A12B-472C-72FEC3F15B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77991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39449-08CD-481F-8CCE-7906B4AF0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12F8E57-152C-73A6-F01E-281CCF7ECD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9AD7695-A05E-5A71-658A-17B7A9A0BE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7E05C1D-0917-3FDA-0A9B-0632F54680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149272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A7247-A48A-B88A-7BF0-AAF58C1CC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FACFAD4-9704-AFCF-5740-EB001655A0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0516A30-2C0D-ACEB-1A62-61D0A50B02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FE42943-775F-500C-59E6-49288510AD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37181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9135C0-DEE1-45EF-626C-2291351E9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182CE2-0DCE-9C62-FF0B-9D9FE7A460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57687B3-4169-529D-46E2-88B227618E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442DCD9-5CCB-8D8C-3750-9D213FBEE5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690816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DB4C74-4E33-EBD7-52DB-95C85F59B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1454EBB-CEDF-2930-891A-5DF8D41A1B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F04AEAE-E45C-025F-AC06-73E020EBE7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AB8F1CF-7624-5B0F-0900-4C88A30AB7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09921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9F714-EC27-15CA-F384-2BC6080D8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566C6ED-32D6-2017-F760-7D0FFC17E4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102F10B-1279-4FDA-7EF8-F8CC93D721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E87CEEB-71AB-3C4F-D8E2-51DAB919F4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96819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57864-96E1-9E86-08BD-05F5234BB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17011C3-43CD-1BAB-9BEF-D0BD60C8C8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E5EC943-01CB-32AD-B16F-7925B57822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2A7D543-C6EB-E0BA-9833-0D58DB1D4C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0185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62798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64A21-0B78-92D5-3482-534EBA09D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E40087-F4DA-5295-19B7-DADAFA4FA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601B14-A963-E32A-F70B-1F451D641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4C7C99-47C0-CB5F-C832-08A565529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84702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B4B54-9DE1-DE20-339A-9237B6DC2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F076BF-BA55-5BD2-F3C1-3826B7B85E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860862-289A-BF31-70F3-F40072BEF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D981D8-2861-F78D-9707-70C5CCE585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72953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3B734-B1F9-CB35-D511-DEF6351EC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0C84DD7-29A3-B536-67FC-AD5040F6C5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2063CFC-5AEC-E8DA-6B78-2991A24669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E1479E-9F8E-8D80-CB32-1F798DC728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72746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13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518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18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827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C034A-7343-0FD8-306C-A50449C6B0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167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499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0" r:id="rId3"/>
    <p:sldLayoutId id="2147483902" r:id="rId4"/>
    <p:sldLayoutId id="2147483904" r:id="rId5"/>
    <p:sldLayoutId id="214748390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8" r:id="rId3"/>
    <p:sldLayoutId id="214748389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gi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9.xml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3.gif"/><Relationship Id="rId4" Type="http://schemas.openxmlformats.org/officeDocument/2006/relationships/image" Target="../media/image32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5.gif"/><Relationship Id="rId5" Type="http://schemas.openxmlformats.org/officeDocument/2006/relationships/image" Target="../media/image10.emf"/><Relationship Id="rId4" Type="http://schemas.openxmlformats.org/officeDocument/2006/relationships/notesSlide" Target="../notesSlides/notesSlide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3.png"/><Relationship Id="rId4" Type="http://schemas.openxmlformats.org/officeDocument/2006/relationships/image" Target="../media/image42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.svg"/><Relationship Id="rId5" Type="http://schemas.openxmlformats.org/officeDocument/2006/relationships/image" Target="../media/image46.svg"/><Relationship Id="rId4" Type="http://schemas.openxmlformats.org/officeDocument/2006/relationships/image" Target="../media/image45.sv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microsoft.com/office/2007/relationships/media" Target="../media/media5.mp4"/><Relationship Id="rId7" Type="http://schemas.openxmlformats.org/officeDocument/2006/relationships/image" Target="../media/image50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5.mp4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216A2-EFBC-D426-3F82-F7E9456A77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/>
          <a:lstStyle/>
          <a:p>
            <a: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المرحلة 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2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5540053" y="6037180"/>
            <a:ext cx="1190970" cy="288630"/>
            <a:chOff x="5305598" y="5893431"/>
            <a:chExt cx="1190970" cy="28863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5305598" y="589343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2AC47F2-9966-E4A5-9201-B4E8E36AFB9B}"/>
              </a:ext>
            </a:extLst>
          </p:cNvPr>
          <p:cNvGrpSpPr/>
          <p:nvPr/>
        </p:nvGrpSpPr>
        <p:grpSpPr>
          <a:xfrm>
            <a:off x="3954626" y="6021421"/>
            <a:ext cx="1179609" cy="288630"/>
            <a:chOff x="5316959" y="5877672"/>
            <a:chExt cx="1179609" cy="288630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AA11C50-240F-923B-26A4-2874F749D900}"/>
                </a:ext>
              </a:extLst>
            </p:cNvPr>
            <p:cNvSpPr/>
            <p:nvPr/>
          </p:nvSpPr>
          <p:spPr>
            <a:xfrm>
              <a:off x="5316959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A1D6075A-8D9C-27F1-CB27-32DC99EE0E14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2346477" y="6026560"/>
            <a:ext cx="1190970" cy="288630"/>
            <a:chOff x="5305598" y="5882811"/>
            <a:chExt cx="1190970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5305598" y="588281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7203343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1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2BE3F2D-20F7-F44B-60B6-C470C5DF1726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تفكيك وتركيب الأعداد الصحيحة الطبيعية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6260"/>
              <a:ext cx="3420000" cy="6670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المتساويات الحسابية البسيطة 2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مسائل. 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729" y="2704348"/>
            <a:ext cx="3938021" cy="9408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AF7939E-E87A-0356-E390-6BC853DBC1DB}"/>
              </a:ext>
            </a:extLst>
          </p:cNvPr>
          <p:cNvSpPr txBox="1"/>
          <p:nvPr/>
        </p:nvSpPr>
        <p:spPr>
          <a:xfrm>
            <a:off x="4584459" y="2872908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المتساويات الحسابية البسيطة 1 </a:t>
            </a:r>
            <a:endParaRPr lang="ar-MA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6668703" y="2467458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C754A132-BE94-E7DD-FB68-8B91DEE76497}"/>
              </a:ext>
            </a:extLst>
          </p:cNvPr>
          <p:cNvSpPr txBox="1">
            <a:spLocks/>
          </p:cNvSpPr>
          <p:nvPr/>
        </p:nvSpPr>
        <p:spPr>
          <a:xfrm>
            <a:off x="4607134" y="4233546"/>
            <a:ext cx="3420000" cy="6670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457200" rtl="1">
              <a:buNone/>
              <a:defRPr/>
            </a:pPr>
            <a:r>
              <a:rPr lang="ar-SA" sz="16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إنشاءات هندسية</a:t>
            </a:r>
            <a:r>
              <a:rPr lang="ar-MA" sz="16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366378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المتساويات الحسابية البسيطة 1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C3D7139-C806-6BFB-F311-34E8A41DA8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0390" y="2416929"/>
            <a:ext cx="2874881" cy="401398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EA848E2-C022-5A9B-662C-EA943239A7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7120" y="2416929"/>
            <a:ext cx="2613270" cy="3923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85567" cy="625740"/>
            <a:chOff x="976754" y="4005561"/>
            <a:chExt cx="58556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8" y="4161932"/>
              <a:ext cx="531593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99452" cy="832001"/>
            <a:chOff x="976754" y="4706199"/>
            <a:chExt cx="599452" cy="83200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54588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15</a:t>
              </a:r>
            </a:p>
            <a:p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61225" cy="625740"/>
            <a:chOff x="976754" y="2489217"/>
            <a:chExt cx="561225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21944" y="2700445"/>
              <a:ext cx="51603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562AD2F-F35A-1A9E-6E3C-D25C1CAEBC00}"/>
              </a:ext>
            </a:extLst>
          </p:cNvPr>
          <p:cNvGrpSpPr/>
          <p:nvPr/>
        </p:nvGrpSpPr>
        <p:grpSpPr>
          <a:xfrm>
            <a:off x="1682563" y="5476829"/>
            <a:ext cx="547364" cy="621681"/>
            <a:chOff x="976754" y="3247381"/>
            <a:chExt cx="547364" cy="620956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BEDB3F8-3678-AE42-1149-FF65B94F4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511F8BC-32F1-B09E-8AD6-1CA4529B8868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965691" y="3537379"/>
            <a:ext cx="6921428" cy="124334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905210" y="3504264"/>
            <a:ext cx="5986102" cy="1318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تَعَرُّفِ كَيْفِيَّةِ حَلِّ مُتَسَاوِيَاتٍ حِسَابِيَّةٍ انْطِلَاقًا مِنْ تَمْثِيلَاتٍ.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711174" y="203589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118026" y="3344567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11419" y="87782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61BF3648-8015-5D3D-56A0-22F6E4C7E2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AF97EA6B-27FE-8A81-EEDB-757F391BBAE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F49B8D-3A04-5BE0-70F1-AF5D6274976C}"/>
              </a:ext>
            </a:extLst>
          </p:cNvPr>
          <p:cNvSpPr/>
          <p:nvPr/>
        </p:nvSpPr>
        <p:spPr>
          <a:xfrm>
            <a:off x="1570255" y="2861240"/>
            <a:ext cx="5884432" cy="2108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A18BFC3-E215-9229-6D69-93033190A5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3DF9F52-B12E-76EF-0C5E-BA5C2A8CD36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EC3FA2E-B2D7-1E54-FF58-B0F0E30BF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184" y="3324316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2B0B11-9743-E09F-A850-C5E602E7E0D6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37ED7F5-A98D-8755-9923-8A25E73746C3}"/>
              </a:ext>
            </a:extLst>
          </p:cNvPr>
          <p:cNvSpPr txBox="1"/>
          <p:nvPr/>
        </p:nvSpPr>
        <p:spPr>
          <a:xfrm>
            <a:off x="1635252" y="416605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646407" y="924163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كراسات الحساب الذهني ص 24؛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 descr="Une image contenant texte, dessin humoristiqu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87FE7E-1CB4-D989-AE16-DDE5F7C9C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3530" y="1871878"/>
            <a:ext cx="3109541" cy="4327216"/>
          </a:xfrm>
          <a:prstGeom prst="rect">
            <a:avLst/>
          </a:prstGeom>
          <a:ln>
            <a:solidFill>
              <a:srgbClr val="EE2962"/>
            </a:solidFill>
          </a:ln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97426-0984-C21F-E377-614D7E45A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E026816-F16F-5161-73DA-437C59B64E1A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لحساب هذه العمليات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دوّنوا النتيجة فقط في كراساتكم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كما في المثال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0E7B21-228E-37EA-0AAF-0BF4C70C1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87ABD6C-2EC9-ACB3-2EF1-A10BC0A9C27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3517" b="28234"/>
          <a:stretch>
            <a:fillRect/>
          </a:stretch>
        </p:blipFill>
        <p:spPr>
          <a:xfrm>
            <a:off x="442452" y="2827398"/>
            <a:ext cx="8091948" cy="2153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4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43857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دقيقة واحدة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96B827-3D93-9CA8-7435-E67ABFF1A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9D53296-1B89-AAF5-8247-9F5F1DF0F23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3517" b="28234"/>
          <a:stretch>
            <a:fillRect/>
          </a:stretch>
        </p:blipFill>
        <p:spPr>
          <a:xfrm>
            <a:off x="442452" y="2827398"/>
            <a:ext cx="8091948" cy="215326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67C02DE-0F66-624E-B87E-0438EE728E28}"/>
              </a:ext>
            </a:extLst>
          </p:cNvPr>
          <p:cNvSpPr txBox="1"/>
          <p:nvPr/>
        </p:nvSpPr>
        <p:spPr>
          <a:xfrm>
            <a:off x="3829666" y="3224981"/>
            <a:ext cx="644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FF0000"/>
                </a:solidFill>
              </a:rPr>
              <a:t>9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99B0721-1925-BCB9-06B2-ECB0273DA996}"/>
              </a:ext>
            </a:extLst>
          </p:cNvPr>
          <p:cNvSpPr txBox="1"/>
          <p:nvPr/>
        </p:nvSpPr>
        <p:spPr>
          <a:xfrm>
            <a:off x="5279924" y="3224980"/>
            <a:ext cx="644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FF0000"/>
                </a:solidFill>
              </a:rPr>
              <a:t>9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99FDB2E-9C38-0BC6-4F45-83DFB118E4F2}"/>
              </a:ext>
            </a:extLst>
          </p:cNvPr>
          <p:cNvSpPr txBox="1"/>
          <p:nvPr/>
        </p:nvSpPr>
        <p:spPr>
          <a:xfrm>
            <a:off x="6585156" y="3224979"/>
            <a:ext cx="644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FF0000"/>
                </a:solidFill>
              </a:rPr>
              <a:t>7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CCB803C-3CAB-8735-02FD-FBCECB2B53A7}"/>
              </a:ext>
            </a:extLst>
          </p:cNvPr>
          <p:cNvSpPr txBox="1"/>
          <p:nvPr/>
        </p:nvSpPr>
        <p:spPr>
          <a:xfrm>
            <a:off x="7898992" y="3224979"/>
            <a:ext cx="644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FF0000"/>
                </a:solidFill>
              </a:rPr>
              <a:t>9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289554E-501C-9C6B-74AF-6F114550B616}"/>
              </a:ext>
            </a:extLst>
          </p:cNvPr>
          <p:cNvSpPr txBox="1"/>
          <p:nvPr/>
        </p:nvSpPr>
        <p:spPr>
          <a:xfrm>
            <a:off x="7940780" y="4183625"/>
            <a:ext cx="644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FF0000"/>
                </a:solidFill>
              </a:rPr>
              <a:t>13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85FB9D1-F0B7-8E6D-1508-9510FCCA253B}"/>
              </a:ext>
            </a:extLst>
          </p:cNvPr>
          <p:cNvSpPr txBox="1"/>
          <p:nvPr/>
        </p:nvSpPr>
        <p:spPr>
          <a:xfrm>
            <a:off x="6585156" y="4183625"/>
            <a:ext cx="644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FF0000"/>
                </a:solidFill>
              </a:rPr>
              <a:t>12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E3379F5-579D-3F81-E188-9EE6927BE71A}"/>
              </a:ext>
            </a:extLst>
          </p:cNvPr>
          <p:cNvSpPr txBox="1"/>
          <p:nvPr/>
        </p:nvSpPr>
        <p:spPr>
          <a:xfrm>
            <a:off x="5324170" y="4183624"/>
            <a:ext cx="644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FF0000"/>
                </a:solidFill>
              </a:rPr>
              <a:t>15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4A40C77-C935-6242-6EAF-59F28578FB85}"/>
              </a:ext>
            </a:extLst>
          </p:cNvPr>
          <p:cNvSpPr txBox="1"/>
          <p:nvPr/>
        </p:nvSpPr>
        <p:spPr>
          <a:xfrm>
            <a:off x="3844415" y="4183624"/>
            <a:ext cx="644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FF0000"/>
                </a:solidFill>
              </a:rPr>
              <a:t>11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6C66122-3ECC-748F-5068-7253B559EF50}"/>
              </a:ext>
            </a:extLst>
          </p:cNvPr>
          <p:cNvSpPr txBox="1"/>
          <p:nvPr/>
        </p:nvSpPr>
        <p:spPr>
          <a:xfrm>
            <a:off x="2364660" y="4183624"/>
            <a:ext cx="644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FF0000"/>
                </a:solidFill>
              </a:rPr>
              <a:t>12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44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59002-C9CB-D726-C213-614B51657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A15C2C8-B236-A9CE-95C3-DC1D12BCF355}"/>
              </a:ext>
            </a:extLst>
          </p:cNvPr>
          <p:cNvSpPr/>
          <p:nvPr/>
        </p:nvSpPr>
        <p:spPr>
          <a:xfrm>
            <a:off x="1570255" y="2861240"/>
            <a:ext cx="5884432" cy="2108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F9F7DA3A-7E55-AAC8-DE4A-4311F267763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A2509CC7-A1A2-CD81-7771-744B9CDF5285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A0D0CA94-BC39-B419-B5D9-FE7EEB87DE34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B7C920B-F533-C8CE-B467-A13EFE70D5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22624" y="4068352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B346D22-E8A5-080B-E6BD-B61C37FF01A7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8C5D00A-C375-A51E-5F25-3CEA16747F32}"/>
              </a:ext>
            </a:extLst>
          </p:cNvPr>
          <p:cNvSpPr txBox="1"/>
          <p:nvPr/>
        </p:nvSpPr>
        <p:spPr>
          <a:xfrm>
            <a:off x="1635252" y="416605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</a:t>
            </a: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تمهيدية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967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D5303B-1487-9B32-7B6E-59E59C290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0F67A53-BA78-57B9-0291-0B548785BC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A80BD30C-DF19-61BE-3E8B-9C616BC4B887}"/>
              </a:ext>
            </a:extLst>
          </p:cNvPr>
          <p:cNvSpPr txBox="1"/>
          <p:nvPr/>
        </p:nvSpPr>
        <p:spPr>
          <a:xfrm>
            <a:off x="-703527" y="934850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لاحظوا معي الميزان التالي، ماذا تلاحظون بالنسبة لعارضته وكفتيه؟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A9A7643-C94C-E5AB-33CC-C42FA04787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6180" y="2451952"/>
            <a:ext cx="6351639" cy="3206408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8A1E7AB-7C2E-3FC6-6201-7A3E8C3C8DFC}"/>
              </a:ext>
            </a:extLst>
          </p:cNvPr>
          <p:cNvSpPr/>
          <p:nvPr/>
        </p:nvSpPr>
        <p:spPr>
          <a:xfrm>
            <a:off x="1582994" y="4296697"/>
            <a:ext cx="6066503" cy="245806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" name="ZoneTexte 13">
            <a:extLst>
              <a:ext uri="{FF2B5EF4-FFF2-40B4-BE49-F238E27FC236}">
                <a16:creationId xmlns:a16="http://schemas.microsoft.com/office/drawing/2014/main" id="{4A741E9A-2A43-29E2-1055-2DAB85BC07E2}"/>
              </a:ext>
            </a:extLst>
          </p:cNvPr>
          <p:cNvSpPr txBox="1"/>
          <p:nvPr/>
        </p:nvSpPr>
        <p:spPr>
          <a:xfrm>
            <a:off x="3901341" y="5843026"/>
            <a:ext cx="13413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كفتا الميزان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D00E921F-55C9-B406-3B45-0BA20013A41A}"/>
              </a:ext>
            </a:extLst>
          </p:cNvPr>
          <p:cNvCxnSpPr>
            <a:cxnSpLocks/>
            <a:stCxn id="3" idx="1"/>
          </p:cNvCxnSpPr>
          <p:nvPr/>
        </p:nvCxnSpPr>
        <p:spPr>
          <a:xfrm flipH="1" flipV="1">
            <a:off x="2654710" y="4542503"/>
            <a:ext cx="1246631" cy="148518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BC4B07BE-7F31-2856-8B16-5194BF20557D}"/>
              </a:ext>
            </a:extLst>
          </p:cNvPr>
          <p:cNvCxnSpPr>
            <a:cxnSpLocks/>
            <a:stCxn id="3" idx="3"/>
          </p:cNvCxnSpPr>
          <p:nvPr/>
        </p:nvCxnSpPr>
        <p:spPr>
          <a:xfrm flipV="1">
            <a:off x="5242656" y="4542503"/>
            <a:ext cx="1040157" cy="148518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oneTexte 13">
            <a:extLst>
              <a:ext uri="{FF2B5EF4-FFF2-40B4-BE49-F238E27FC236}">
                <a16:creationId xmlns:a16="http://schemas.microsoft.com/office/drawing/2014/main" id="{27ECE906-AD42-0391-BC71-B895BC456A35}"/>
              </a:ext>
            </a:extLst>
          </p:cNvPr>
          <p:cNvSpPr txBox="1"/>
          <p:nvPr/>
        </p:nvSpPr>
        <p:spPr>
          <a:xfrm>
            <a:off x="3711676" y="1990287"/>
            <a:ext cx="13413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عارضة الميزان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DC1A8884-391A-1C62-BFC9-C80B5031B5F1}"/>
              </a:ext>
            </a:extLst>
          </p:cNvPr>
          <p:cNvCxnSpPr>
            <a:stCxn id="9" idx="2"/>
          </p:cNvCxnSpPr>
          <p:nvPr/>
        </p:nvCxnSpPr>
        <p:spPr>
          <a:xfrm flipH="1">
            <a:off x="4218039" y="2359619"/>
            <a:ext cx="164295" cy="19370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6121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2A5AC8-8AA0-7B63-3750-BE315042B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072F2C-91BD-D300-E724-5814A016F3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1FAAF138-E8F3-F366-AB3C-192F7919121A}"/>
              </a:ext>
            </a:extLst>
          </p:cNvPr>
          <p:cNvSpPr txBox="1"/>
          <p:nvPr/>
        </p:nvSpPr>
        <p:spPr>
          <a:xfrm>
            <a:off x="-703527" y="934850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جيد، العارضة أفقية، والكفتان في نفس المستوى. ماذا يعني ذلك؟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3A05321-7154-D805-6798-350DB8C533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6180" y="2451952"/>
            <a:ext cx="6351639" cy="3206408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7D73A99D-A5C7-DA0C-B29E-DC4BD3323183}"/>
              </a:ext>
            </a:extLst>
          </p:cNvPr>
          <p:cNvSpPr/>
          <p:nvPr/>
        </p:nvSpPr>
        <p:spPr>
          <a:xfrm>
            <a:off x="1582994" y="4296697"/>
            <a:ext cx="6066503" cy="245806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" name="ZoneTexte 13">
            <a:extLst>
              <a:ext uri="{FF2B5EF4-FFF2-40B4-BE49-F238E27FC236}">
                <a16:creationId xmlns:a16="http://schemas.microsoft.com/office/drawing/2014/main" id="{DD10EDA0-6CB2-DE80-40A0-5615220F0FBE}"/>
              </a:ext>
            </a:extLst>
          </p:cNvPr>
          <p:cNvSpPr txBox="1"/>
          <p:nvPr/>
        </p:nvSpPr>
        <p:spPr>
          <a:xfrm>
            <a:off x="3901341" y="5843026"/>
            <a:ext cx="13413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كفتا الميزان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CAE312CF-3EB2-57F8-AE09-21C74A9B4641}"/>
              </a:ext>
            </a:extLst>
          </p:cNvPr>
          <p:cNvCxnSpPr>
            <a:cxnSpLocks/>
            <a:stCxn id="3" idx="1"/>
          </p:cNvCxnSpPr>
          <p:nvPr/>
        </p:nvCxnSpPr>
        <p:spPr>
          <a:xfrm flipH="1" flipV="1">
            <a:off x="2654710" y="4542503"/>
            <a:ext cx="1246631" cy="148518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509B97E2-EF1D-FF73-6B68-0C3732F6DFF0}"/>
              </a:ext>
            </a:extLst>
          </p:cNvPr>
          <p:cNvCxnSpPr>
            <a:cxnSpLocks/>
            <a:stCxn id="3" idx="3"/>
          </p:cNvCxnSpPr>
          <p:nvPr/>
        </p:nvCxnSpPr>
        <p:spPr>
          <a:xfrm flipV="1">
            <a:off x="5242656" y="4542503"/>
            <a:ext cx="1040157" cy="148518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oneTexte 13">
            <a:extLst>
              <a:ext uri="{FF2B5EF4-FFF2-40B4-BE49-F238E27FC236}">
                <a16:creationId xmlns:a16="http://schemas.microsoft.com/office/drawing/2014/main" id="{7BD68164-3446-CEFC-1812-9C834C3670D8}"/>
              </a:ext>
            </a:extLst>
          </p:cNvPr>
          <p:cNvSpPr txBox="1"/>
          <p:nvPr/>
        </p:nvSpPr>
        <p:spPr>
          <a:xfrm>
            <a:off x="3711676" y="1990287"/>
            <a:ext cx="13413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عارضة الميزان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5B6CEF4B-8631-4837-405E-88A3A110F2CF}"/>
              </a:ext>
            </a:extLst>
          </p:cNvPr>
          <p:cNvCxnSpPr>
            <a:stCxn id="9" idx="2"/>
          </p:cNvCxnSpPr>
          <p:nvPr/>
        </p:nvCxnSpPr>
        <p:spPr>
          <a:xfrm flipH="1">
            <a:off x="4218039" y="2359619"/>
            <a:ext cx="164295" cy="19370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7492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E14D2-3490-333E-89D0-5E1DBE6B6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E1F3ECD-5FAE-BB1A-8588-338A999EFA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DB36A12E-38D1-20E6-1524-51966238A3F8}"/>
              </a:ext>
            </a:extLst>
          </p:cNvPr>
          <p:cNvSpPr txBox="1"/>
          <p:nvPr/>
        </p:nvSpPr>
        <p:spPr>
          <a:xfrm>
            <a:off x="-703527" y="934850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يعني ذلك أن ما في الكفة اليسرى يساوي تماما ما في الكفة اليمنى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02D12F1-BB2A-BBD8-E4D1-AB03BBB99C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6180" y="2451952"/>
            <a:ext cx="6351639" cy="3206408"/>
          </a:xfrm>
          <a:prstGeom prst="rect">
            <a:avLst/>
          </a:prstGeom>
        </p:spPr>
      </p:pic>
      <p:sp>
        <p:nvSpPr>
          <p:cNvPr id="4" name="ZoneTexte 13">
            <a:extLst>
              <a:ext uri="{FF2B5EF4-FFF2-40B4-BE49-F238E27FC236}">
                <a16:creationId xmlns:a16="http://schemas.microsoft.com/office/drawing/2014/main" id="{3A2D1949-B524-8E69-BBCD-5C8C2751ED42}"/>
              </a:ext>
            </a:extLst>
          </p:cNvPr>
          <p:cNvSpPr txBox="1"/>
          <p:nvPr/>
        </p:nvSpPr>
        <p:spPr>
          <a:xfrm>
            <a:off x="3819315" y="3429000"/>
            <a:ext cx="150536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يساوي</a:t>
            </a:r>
          </a:p>
          <a:p>
            <a:pPr lvl="0" algn="ctr" rtl="1">
              <a:defRPr/>
            </a:pPr>
            <a:r>
              <a:rPr lang="ar-MA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3203331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BE2F00-215F-183C-0DF3-1E5C2903C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08D3370-FAF3-7B36-8359-822BE78A21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05521C64-4117-3703-82B7-C8A06EE60C19}"/>
              </a:ext>
            </a:extLst>
          </p:cNvPr>
          <p:cNvSpPr txBox="1"/>
          <p:nvPr/>
        </p:nvSpPr>
        <p:spPr>
          <a:xfrm>
            <a:off x="-703527" y="934850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والآن سأجد الكتلة المجهولة </a:t>
            </a:r>
            <a:r>
              <a:rPr lang="f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باستخدام استراتيجية الحذف المتبادل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C23FA5-B816-6148-9439-042DC4B601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6180" y="2451952"/>
            <a:ext cx="6351639" cy="3206408"/>
          </a:xfrm>
          <a:prstGeom prst="rect">
            <a:avLst/>
          </a:prstGeom>
        </p:spPr>
      </p:pic>
      <p:sp>
        <p:nvSpPr>
          <p:cNvPr id="4" name="ZoneTexte 13">
            <a:extLst>
              <a:ext uri="{FF2B5EF4-FFF2-40B4-BE49-F238E27FC236}">
                <a16:creationId xmlns:a16="http://schemas.microsoft.com/office/drawing/2014/main" id="{ED47D24E-34F1-9B36-328C-63BCC46CAFA9}"/>
              </a:ext>
            </a:extLst>
          </p:cNvPr>
          <p:cNvSpPr txBox="1"/>
          <p:nvPr/>
        </p:nvSpPr>
        <p:spPr>
          <a:xfrm>
            <a:off x="3819315" y="3429000"/>
            <a:ext cx="150536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يساوي</a:t>
            </a:r>
          </a:p>
          <a:p>
            <a:pPr lvl="0" algn="ctr" rtl="1">
              <a:defRPr/>
            </a:pPr>
            <a:r>
              <a:rPr lang="ar-MA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306726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5EB5C-FE95-60AC-F843-ED2E50A7E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74317E2-01B8-7850-0E0F-EF2B2F986B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25E55732-F9F2-6837-249A-C926A6C9A121}"/>
              </a:ext>
            </a:extLst>
          </p:cNvPr>
          <p:cNvSpPr txBox="1"/>
          <p:nvPr/>
        </p:nvSpPr>
        <p:spPr>
          <a:xfrm>
            <a:off x="-703527" y="934850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لأحافظ على توازن الميزان، سأحذف نفس الكتل المعلومة من الجهتين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7662E5E-228E-F89C-D470-8BBFB7F9B1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6180" y="2451952"/>
            <a:ext cx="6351639" cy="3206408"/>
          </a:xfrm>
          <a:prstGeom prst="rect">
            <a:avLst/>
          </a:prstGeom>
        </p:spPr>
      </p:pic>
      <p:sp>
        <p:nvSpPr>
          <p:cNvPr id="4" name="ZoneTexte 13">
            <a:extLst>
              <a:ext uri="{FF2B5EF4-FFF2-40B4-BE49-F238E27FC236}">
                <a16:creationId xmlns:a16="http://schemas.microsoft.com/office/drawing/2014/main" id="{7647720D-715C-6371-94D3-809A8E627E4C}"/>
              </a:ext>
            </a:extLst>
          </p:cNvPr>
          <p:cNvSpPr txBox="1"/>
          <p:nvPr/>
        </p:nvSpPr>
        <p:spPr>
          <a:xfrm>
            <a:off x="3819315" y="3429000"/>
            <a:ext cx="150536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يساوي</a:t>
            </a:r>
          </a:p>
          <a:p>
            <a:pPr lvl="0" algn="ctr" rtl="1">
              <a:defRPr/>
            </a:pPr>
            <a:r>
              <a:rPr lang="ar-MA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72667050-9EC2-58A9-0134-8FE6D0D10C93}"/>
              </a:ext>
            </a:extLst>
          </p:cNvPr>
          <p:cNvCxnSpPr/>
          <p:nvPr/>
        </p:nvCxnSpPr>
        <p:spPr>
          <a:xfrm flipH="1">
            <a:off x="1986116" y="2939845"/>
            <a:ext cx="639097" cy="8062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A1412534-4156-E6B1-C259-22076BA082C7}"/>
              </a:ext>
            </a:extLst>
          </p:cNvPr>
          <p:cNvCxnSpPr/>
          <p:nvPr/>
        </p:nvCxnSpPr>
        <p:spPr>
          <a:xfrm flipH="1">
            <a:off x="2502309" y="2939844"/>
            <a:ext cx="639097" cy="8062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2AD94833-C25D-10B0-E033-159AC4CEC4CF}"/>
              </a:ext>
            </a:extLst>
          </p:cNvPr>
          <p:cNvCxnSpPr/>
          <p:nvPr/>
        </p:nvCxnSpPr>
        <p:spPr>
          <a:xfrm flipH="1">
            <a:off x="5093108" y="3748736"/>
            <a:ext cx="639097" cy="8062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336FBFD-B1E5-A7E1-7C66-0308D5762E6B}"/>
              </a:ext>
            </a:extLst>
          </p:cNvPr>
          <p:cNvCxnSpPr/>
          <p:nvPr/>
        </p:nvCxnSpPr>
        <p:spPr>
          <a:xfrm flipH="1">
            <a:off x="5412656" y="3025877"/>
            <a:ext cx="639097" cy="8062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1473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73A77-918E-F9B8-059E-EA6816C84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BF48659-F2F9-D766-D7C5-6C43B3B76F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7A00732A-EE15-EE51-D2B8-FCB7F4D1DF44}"/>
              </a:ext>
            </a:extLst>
          </p:cNvPr>
          <p:cNvSpPr txBox="1"/>
          <p:nvPr/>
        </p:nvSpPr>
        <p:spPr>
          <a:xfrm>
            <a:off x="0" y="790440"/>
            <a:ext cx="74274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كما تلاحظون، بقيت </a:t>
            </a:r>
            <a:r>
              <a:rPr lang="f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الجهة اليسرى والكتل الأخرى في الجهة اليمنى، </a:t>
            </a:r>
          </a:p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والميزان في وضع توازن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A336A6B-B890-2BD6-1E15-CDCD8B144D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6180" y="2451952"/>
            <a:ext cx="6351639" cy="3206408"/>
          </a:xfrm>
          <a:prstGeom prst="rect">
            <a:avLst/>
          </a:prstGeom>
        </p:spPr>
      </p:pic>
      <p:sp>
        <p:nvSpPr>
          <p:cNvPr id="4" name="ZoneTexte 13">
            <a:extLst>
              <a:ext uri="{FF2B5EF4-FFF2-40B4-BE49-F238E27FC236}">
                <a16:creationId xmlns:a16="http://schemas.microsoft.com/office/drawing/2014/main" id="{E70EB5E7-A102-89AA-C3D2-24DB9A7029EA}"/>
              </a:ext>
            </a:extLst>
          </p:cNvPr>
          <p:cNvSpPr txBox="1"/>
          <p:nvPr/>
        </p:nvSpPr>
        <p:spPr>
          <a:xfrm>
            <a:off x="3819315" y="3429000"/>
            <a:ext cx="150536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يساوي</a:t>
            </a:r>
          </a:p>
          <a:p>
            <a:pPr lvl="0" algn="ctr" rtl="1">
              <a:defRPr/>
            </a:pPr>
            <a:r>
              <a:rPr lang="ar-MA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639A11C0-3748-672C-4DB8-8B40709954D8}"/>
              </a:ext>
            </a:extLst>
          </p:cNvPr>
          <p:cNvCxnSpPr/>
          <p:nvPr/>
        </p:nvCxnSpPr>
        <p:spPr>
          <a:xfrm flipH="1">
            <a:off x="1986116" y="2939845"/>
            <a:ext cx="639097" cy="8062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FD4AF51D-0003-D354-B277-839D20837FEA}"/>
              </a:ext>
            </a:extLst>
          </p:cNvPr>
          <p:cNvCxnSpPr/>
          <p:nvPr/>
        </p:nvCxnSpPr>
        <p:spPr>
          <a:xfrm flipH="1">
            <a:off x="2502309" y="2939844"/>
            <a:ext cx="639097" cy="8062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BDD22E4-DE47-A057-59C4-057D10E193F7}"/>
              </a:ext>
            </a:extLst>
          </p:cNvPr>
          <p:cNvCxnSpPr/>
          <p:nvPr/>
        </p:nvCxnSpPr>
        <p:spPr>
          <a:xfrm flipH="1">
            <a:off x="5093108" y="3748736"/>
            <a:ext cx="639097" cy="8062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E45BF845-5A74-80EC-91B1-1127B1D6F815}"/>
              </a:ext>
            </a:extLst>
          </p:cNvPr>
          <p:cNvCxnSpPr/>
          <p:nvPr/>
        </p:nvCxnSpPr>
        <p:spPr>
          <a:xfrm flipH="1">
            <a:off x="5412656" y="3025877"/>
            <a:ext cx="639097" cy="8062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4932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365E7-95AF-22A9-923A-CF0DD26B9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82982C-B5EF-1979-FD9A-E27FCA64AC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BFA5CF52-B56C-4F4C-A56C-D831BE7ADFA7}"/>
              </a:ext>
            </a:extLst>
          </p:cNvPr>
          <p:cNvSpPr txBox="1"/>
          <p:nvPr/>
        </p:nvSpPr>
        <p:spPr>
          <a:xfrm>
            <a:off x="226142" y="796350"/>
            <a:ext cx="67154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يمكنني أن أعرف قيمة </a:t>
            </a:r>
            <a:r>
              <a:rPr lang="f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0" algn="r" rtl="1">
              <a:defRPr/>
            </a:pPr>
            <a:r>
              <a:rPr lang="f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5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ED99793-839B-3754-B523-62A9B377D30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099" t="39469" r="72712" b="35005"/>
          <a:stretch>
            <a:fillRect/>
          </a:stretch>
        </p:blipFill>
        <p:spPr>
          <a:xfrm>
            <a:off x="2098805" y="3053402"/>
            <a:ext cx="1703889" cy="1428486"/>
          </a:xfrm>
          <a:prstGeom prst="rect">
            <a:avLst/>
          </a:prstGeom>
        </p:spPr>
      </p:pic>
      <p:sp>
        <p:nvSpPr>
          <p:cNvPr id="4" name="ZoneTexte 13">
            <a:extLst>
              <a:ext uri="{FF2B5EF4-FFF2-40B4-BE49-F238E27FC236}">
                <a16:creationId xmlns:a16="http://schemas.microsoft.com/office/drawing/2014/main" id="{AFE9BBD1-E62E-4438-7FF2-2A99FD978730}"/>
              </a:ext>
            </a:extLst>
          </p:cNvPr>
          <p:cNvSpPr txBox="1"/>
          <p:nvPr/>
        </p:nvSpPr>
        <p:spPr>
          <a:xfrm>
            <a:off x="3819315" y="3429000"/>
            <a:ext cx="150536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تساوي</a:t>
            </a:r>
          </a:p>
          <a:p>
            <a:pPr lvl="0" algn="ctr" rtl="1">
              <a:defRPr/>
            </a:pPr>
            <a:r>
              <a:rPr lang="ar-MA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5AC1C4D-A94F-B198-E94B-5500E068C2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4682" y="2954621"/>
            <a:ext cx="1720510" cy="1428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717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94D2F-7FC4-27B1-CF1B-903F1F984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68FBA0F-640C-3844-0222-66410C569B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A2F7E433-F51D-CECB-B4F8-B527F88A5FDA}"/>
              </a:ext>
            </a:extLst>
          </p:cNvPr>
          <p:cNvSpPr txBox="1"/>
          <p:nvPr/>
        </p:nvSpPr>
        <p:spPr>
          <a:xfrm>
            <a:off x="-703527" y="934850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6786C0E-F2B4-2561-9CF1-9292B72524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8875" y="1718924"/>
            <a:ext cx="3426249" cy="342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439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594A0E-27FF-4E9A-2515-12CEA02E0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C16E95D-8F89-B743-D4EF-47BB2294FF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21D64AA8-EF8F-1EEA-AC44-39E840915275}"/>
              </a:ext>
            </a:extLst>
          </p:cNvPr>
          <p:cNvSpPr txBox="1"/>
          <p:nvPr/>
        </p:nvSpPr>
        <p:spPr>
          <a:xfrm>
            <a:off x="-703527" y="934850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قيمة </a:t>
            </a:r>
            <a:r>
              <a:rPr lang="f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الحالة التالية باستخدام استراتيجية الحذف المتبادل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91AF316-6271-06BB-9735-5136D88CC5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0761" y="2186589"/>
            <a:ext cx="6302477" cy="317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623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D1BDEF-B6D1-3DC2-F278-8CB7976F3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28835B8-F145-9503-183F-FF82C9CD3E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AB03E804-44FA-FE1D-7457-EC1717C2A750}"/>
              </a:ext>
            </a:extLst>
          </p:cNvPr>
          <p:cNvSpPr txBox="1"/>
          <p:nvPr/>
        </p:nvSpPr>
        <p:spPr>
          <a:xfrm>
            <a:off x="-703527" y="934850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5F5B224-FF2A-F425-1253-EFEFCC249D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8875" y="1718924"/>
            <a:ext cx="3426249" cy="342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891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1C376-BB08-5168-719D-C882157B2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649547-F344-2574-F737-BB20573A86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BAD004CC-ABAF-355F-1CD9-F4EB14A97887}"/>
              </a:ext>
            </a:extLst>
          </p:cNvPr>
          <p:cNvSpPr txBox="1"/>
          <p:nvPr/>
        </p:nvSpPr>
        <p:spPr>
          <a:xfrm>
            <a:off x="-703527" y="934850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جيد، قيمة </a:t>
            </a:r>
            <a:r>
              <a:rPr lang="f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تساوي 2، من يشرح لنا كيف توصل للجواب الصحيح؟  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C208B1F-E4F5-1C02-70D8-E270F95F88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7522" y="1907457"/>
            <a:ext cx="6671828" cy="3366137"/>
          </a:xfrm>
          <a:prstGeom prst="rect">
            <a:avLst/>
          </a:prstGeom>
        </p:spPr>
      </p:pic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59ACCD3B-48F3-23B2-63C7-0CE6CA711A56}"/>
              </a:ext>
            </a:extLst>
          </p:cNvPr>
          <p:cNvCxnSpPr/>
          <p:nvPr/>
        </p:nvCxnSpPr>
        <p:spPr>
          <a:xfrm flipH="1">
            <a:off x="1720645" y="2546555"/>
            <a:ext cx="639097" cy="8062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2D7E17F9-BC01-56C2-7586-2893F7D4CD3D}"/>
              </a:ext>
            </a:extLst>
          </p:cNvPr>
          <p:cNvCxnSpPr/>
          <p:nvPr/>
        </p:nvCxnSpPr>
        <p:spPr>
          <a:xfrm flipH="1">
            <a:off x="2359742" y="2546555"/>
            <a:ext cx="639097" cy="8062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9950FE51-AACB-DA8F-210C-3C2DF93B77E2}"/>
              </a:ext>
            </a:extLst>
          </p:cNvPr>
          <p:cNvCxnSpPr/>
          <p:nvPr/>
        </p:nvCxnSpPr>
        <p:spPr>
          <a:xfrm flipH="1">
            <a:off x="2856271" y="2546554"/>
            <a:ext cx="639097" cy="8062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FC1506E3-92BF-61D4-EE7D-0F2DFF943781}"/>
              </a:ext>
            </a:extLst>
          </p:cNvPr>
          <p:cNvCxnSpPr/>
          <p:nvPr/>
        </p:nvCxnSpPr>
        <p:spPr>
          <a:xfrm flipH="1">
            <a:off x="5506066" y="3352799"/>
            <a:ext cx="639097" cy="8062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C70A94A0-0DC5-A191-FCF3-EFB15090901C}"/>
              </a:ext>
            </a:extLst>
          </p:cNvPr>
          <p:cNvCxnSpPr/>
          <p:nvPr/>
        </p:nvCxnSpPr>
        <p:spPr>
          <a:xfrm flipH="1">
            <a:off x="6108611" y="3352798"/>
            <a:ext cx="639097" cy="8062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2147505-7167-1394-E6FC-A0CCDCFB8BBD}"/>
              </a:ext>
            </a:extLst>
          </p:cNvPr>
          <p:cNvCxnSpPr/>
          <p:nvPr/>
        </p:nvCxnSpPr>
        <p:spPr>
          <a:xfrm flipH="1">
            <a:off x="6784258" y="3352797"/>
            <a:ext cx="639097" cy="8062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900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C8329EB-267C-1797-2A6B-FE3DC081D1A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34BFAB9-F464-04AE-C561-B57273B0B533}"/>
              </a:ext>
            </a:extLst>
          </p:cNvPr>
          <p:cNvSpPr txBox="1"/>
          <p:nvPr/>
        </p:nvSpPr>
        <p:spPr>
          <a:xfrm>
            <a:off x="1632155" y="3129128"/>
            <a:ext cx="5207986" cy="1668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457200" rtl="1">
              <a:lnSpc>
                <a:spcPct val="150000"/>
              </a:lnSpc>
              <a:spcAft>
                <a:spcPts val="800"/>
              </a:spcAft>
              <a:defRPr/>
            </a:pPr>
            <a:r>
              <a:rPr lang="ar-S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أَتَعَرَّفُ كَيْفِيَّةَ حَلِّ مُتَسَاوِيَاتٍ حِسَابِيَّةٍ انْطِلَاقًا مِنْ تَمْثِيلَاتٍ.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A68267D-4976-AE9E-6DBB-FD3FDB9E2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840142" y="3580753"/>
            <a:ext cx="765221" cy="765221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7C078692-967A-B16F-C27A-248D87275801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6E2C0E2E-DABA-C2D4-6541-71DDA0A946A0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CD9308D-90B3-0CDF-8746-E9A7403DCA3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74600" y="881256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 أتعرف وأوظف القاعدة الثلاثية في وضعيات تناسبية؛</a:t>
            </a:r>
          </a:p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44203C0-5519-D78D-2979-C4C85775F1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D856E9-37BA-6D4F-D7F6-F1425BD7C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9D968E-9D17-97ED-8BA2-F8384FA7B7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71392" y="882158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عرض فيديو النمذجة 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6769C432-8C0A-1F11-96C0-A6E60CCC9E4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-N6-P4-SEM2-S1 (Bt)">
            <a:hlinkClick r:id="" action="ppaction://media"/>
            <a:extLst>
              <a:ext uri="{FF2B5EF4-FFF2-40B4-BE49-F238E27FC236}">
                <a16:creationId xmlns:a16="http://schemas.microsoft.com/office/drawing/2014/main" id="{8D6E4029-1FB3-9526-FE91-FA3B622C9F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0111" y="1895454"/>
            <a:ext cx="7254023" cy="408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807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FD4DA-F0C9-B1EA-F9DB-0F395DBED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E282070-46D3-213C-6B62-1EB6A2DE778B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كرنا بخطوات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حل مُتَسَاوِيَةٍ حِسَابِيَّةٍ انْطِلَاقًا مِنْ تَمْثِيلٍ.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917827-45F6-1FF2-9359-F2F2CA23C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39E80B1-0BC7-6E6D-848F-63AFED2FD226}"/>
              </a:ext>
            </a:extLst>
          </p:cNvPr>
          <p:cNvSpPr/>
          <p:nvPr/>
        </p:nvSpPr>
        <p:spPr>
          <a:xfrm>
            <a:off x="610250" y="2024451"/>
            <a:ext cx="7667158" cy="3969071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>
              <a:lnSpc>
                <a:spcPct val="150000"/>
              </a:lnSpc>
            </a:pPr>
            <a:r>
              <a:rPr lang="ar-MA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</a:t>
            </a:r>
            <a:r>
              <a:rPr lang="ar-SA" sz="32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تَذَكَّرُ:</a:t>
            </a:r>
          </a:p>
          <a:p>
            <a:pPr algn="ctr" rtl="1">
              <a:lnSpc>
                <a:spcPct val="150000"/>
              </a:lnSpc>
            </a:pPr>
            <a:r>
              <a:rPr lang="ar-SA" sz="32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لِحَلِّ مُتَسَاوِيَةٍ حِسَابِيَّةٍ انْطِلَاقًا مِنْ تَمْثِيلٍ</a:t>
            </a:r>
            <a:r>
              <a:rPr lang="ar-MA" sz="32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ar-SA" sz="32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3200" b="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>
              <a:lnSpc>
                <a:spcPct val="150000"/>
              </a:lnSpc>
            </a:pPr>
            <a:r>
              <a:rPr lang="ar-SA" sz="32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1- أُلاحِظُ اَلتَّمْثِيلَ</a:t>
            </a:r>
            <a:r>
              <a:rPr lang="ar-MA" sz="32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r" rtl="1">
              <a:lnSpc>
                <a:spcPct val="150000"/>
              </a:lnSpc>
            </a:pPr>
            <a:r>
              <a:rPr lang="ar-SA" sz="32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2- أَكْتُبُ اَلْمُتَسَاوِيَةَ اَلْمُنَاسِبَةَ.</a:t>
            </a:r>
            <a:endParaRPr lang="ar-MA" sz="3200" b="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>
              <a:lnSpc>
                <a:spcPct val="150000"/>
              </a:lnSpc>
            </a:pPr>
            <a:r>
              <a:rPr lang="ar-SA" sz="32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3- أُحَدِّدُ قِيمَةَ اَلْمَجْهُولِ وَأَتَحَقَّقُ مِنْ صِحَّةِ اَلْحَلِّ.</a:t>
            </a:r>
            <a:endParaRPr lang="ar-SA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9991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102D4-BFBB-6A43-47DF-872DC0E4F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96B7A42-E209-C4E8-7556-892D56A324E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CFFDCA-B173-C19B-EB57-25F050E73F59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D107971-6A82-48ED-40FE-FC7C9BA9D5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C958444-BDE9-97D4-2BC5-AA819B7A7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199063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9DDC4EE3-4C07-3921-1E93-4CEDFFBC338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09983B5B-47F9-824E-3288-1A2A4A9AA9C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57C6041-A2EB-49C4-EDE7-E59CCBD4DE10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0F60B19-7CA7-9E82-9D0A-FEC7DDA520A2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B2B3AE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3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A4AC1-9348-CE3B-5297-49C394635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35A8CC9-0284-8604-EAD7-472A54B3FE1A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7AE9AD3-3B2C-F357-9719-D6CA3623E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89B4C67-EA47-7572-110C-C763CB273D8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1786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313713" y="699419"/>
            <a:ext cx="7165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سنكتب المتساوية الحسابية الموافقة لهذا التمثيل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 نحسب قيمة المجهول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B732E9F-35E0-9F6D-DC40-E2CCF890D9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955" y="1880809"/>
            <a:ext cx="6794090" cy="4072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50047-DE88-0C61-40AE-980630187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3D5ACA-56F3-31D0-FE3E-6ECAB61AB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210C64D1-27A3-57C0-9796-BE2A25BB5E12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8771AC6-E2B6-E30C-3B9F-C11186E410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581D2FB-9402-2C09-5A93-69A0934DC294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أُلاحِظُ اَلتَّمْثِيلَ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E8A6E7DD-ED32-1EC2-235F-850286A685E2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A96185F9-114C-CF9D-FC3A-88BCDBA6EC4D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C55329AD-DAC9-68C6-8773-D662B69AF775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المتساوية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A9B51ED3-3051-486E-7139-3642FF6FFC86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6D11574-06A0-C891-FC36-20476701310C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قيمة المجهول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DB81BB0-0EC2-25B3-1528-8367D681E0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301" y="2636217"/>
            <a:ext cx="3785419" cy="295813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A1102E7-158D-5FD4-EC72-E0568F29816B}"/>
              </a:ext>
            </a:extLst>
          </p:cNvPr>
          <p:cNvSpPr txBox="1"/>
          <p:nvPr/>
        </p:nvSpPr>
        <p:spPr>
          <a:xfrm>
            <a:off x="4412565" y="2617746"/>
            <a:ext cx="3546759" cy="2814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الكفة اليسرى كتلة مجهولة و 4 كتل معلومة من 1 كيلوغرام</a:t>
            </a:r>
          </a:p>
          <a:p>
            <a:pPr marL="45720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وفي الكفة اليمنى 8 كتل معلومة</a:t>
            </a:r>
          </a:p>
          <a:p>
            <a:pPr marL="45720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والميزان في وضع توازن</a:t>
            </a:r>
          </a:p>
          <a:p>
            <a:pPr marL="45720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يعني أن ما في الجهة اليسرى </a:t>
            </a:r>
            <a:r>
              <a:rPr lang="ar-MA" sz="2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يساوي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ما في الجهة اليمنى</a:t>
            </a:r>
            <a:endParaRPr lang="fr-M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40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E97AC-B3DB-CEAF-8AAC-D04EAA184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667711-09DB-9A01-253C-315C3F6591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C43C3829-32FC-B0E2-C4F9-9F11D8D33842}"/>
              </a:ext>
            </a:extLst>
          </p:cNvPr>
          <p:cNvSpPr txBox="1"/>
          <p:nvPr/>
        </p:nvSpPr>
        <p:spPr>
          <a:xfrm>
            <a:off x="969252" y="746809"/>
            <a:ext cx="6439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جيد، على الألواح اكتبوا المتساوية الحسابية الموافقة للنموذج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B702858-CBB9-A7E9-F500-DA376B18DC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831D3A3-C794-8F3A-2165-4FAD9AF2AB56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أُلاحِظُ اَلتَّمْثِيلَ</a:t>
            </a:r>
            <a:endParaRPr lang="fr-FR" sz="2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57D7823A-88D6-D2AE-5B87-3CDF10CBFB00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2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0B2BB61E-EB2F-C2D1-ABF3-5436604B6C3F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/>
              <a:t>2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3A31D903-8DED-4225-0906-36F7F79A7152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المتساوية</a:t>
            </a:r>
            <a:endParaRPr lang="fr-FR" sz="2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7990FEB1-016D-B57F-D3C4-2683526D2F40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68A3100-CE34-C248-504E-0D45ACF5D952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قيمة المجهول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63508C1-DB73-3DFC-DCFE-8565B56BBF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301" y="2617746"/>
            <a:ext cx="3936718" cy="307637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42511DF-869F-A7F3-7CDC-9B080713B76C}"/>
              </a:ext>
            </a:extLst>
          </p:cNvPr>
          <p:cNvSpPr txBox="1"/>
          <p:nvPr/>
        </p:nvSpPr>
        <p:spPr>
          <a:xfrm>
            <a:off x="4648539" y="3113536"/>
            <a:ext cx="3546759" cy="50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أكتب المتساوية الموافقة للنموذج:</a:t>
            </a:r>
          </a:p>
        </p:txBody>
      </p:sp>
    </p:spTree>
    <p:extLst>
      <p:ext uri="{BB962C8B-B14F-4D97-AF65-F5344CB8AC3E}">
        <p14:creationId xmlns:p14="http://schemas.microsoft.com/office/powerpoint/2010/main" val="2342370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000D4D-A3FD-5D48-A76D-E9EC2ADD0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7D6AA08-B1D0-661B-557E-B529D8B95E35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354A21E-2C91-3BA5-0FFF-C49279114F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2CE1C69-0173-9C01-144C-F9F72444827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0103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3AFD6-184C-B31E-C36E-4A953B6719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7E54F4D-AD4B-77D9-CD65-B4E0DF614A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4E547594-F096-209B-4496-F4876F86CF98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للجواب 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48D08505-FD88-6DD0-6EA9-28E563B0C5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5D3A369-0E3A-0B22-3065-3EA002488297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أُلاحِظُ اَلتَّمْثِيلَ</a:t>
            </a:r>
            <a:endParaRPr lang="fr-FR" sz="2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4E86E815-57CB-0556-1FB2-DEE4AE06C059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2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E028C9E6-610A-830C-36DB-267D9A24FC9D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/>
              <a:t>2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FA76C309-9E4B-A7DE-312F-4B1A02E52F27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المتساوية</a:t>
            </a:r>
            <a:endParaRPr lang="fr-FR" sz="2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F93D4103-B191-BA57-38C5-29119F1315D1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8FA1B9A-3FFA-E182-84CE-24603E6BE061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قيمة المجهول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A7F992C-9C31-A83B-1FA6-F7A0149390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301" y="2617746"/>
            <a:ext cx="3936718" cy="307637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3F2207A-E34E-8912-A7B2-6125E919E9EF}"/>
              </a:ext>
            </a:extLst>
          </p:cNvPr>
          <p:cNvSpPr txBox="1"/>
          <p:nvPr/>
        </p:nvSpPr>
        <p:spPr>
          <a:xfrm>
            <a:off x="4648539" y="3113536"/>
            <a:ext cx="3546759" cy="50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أكتب المتساوية الموافقة للنموذج: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07E0DB9-E8D9-2F54-6BF1-6CDDE0080C2B}"/>
              </a:ext>
            </a:extLst>
          </p:cNvPr>
          <p:cNvSpPr txBox="1"/>
          <p:nvPr/>
        </p:nvSpPr>
        <p:spPr>
          <a:xfrm>
            <a:off x="4648538" y="3668540"/>
            <a:ext cx="3546759" cy="1085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r-MA" sz="4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 </a:t>
            </a:r>
            <a:r>
              <a:rPr lang="fr-MA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fr-MA" sz="4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4 </a:t>
            </a:r>
            <a:r>
              <a:rPr lang="fr-MA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fr-MA" sz="4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8</a:t>
            </a:r>
            <a:endParaRPr lang="ar-MA" sz="48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4080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5D0AD-EE39-51B1-4185-DB6F04DD3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2B8C41B-840D-528D-BEBB-27874188F1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0A61389B-57C2-1DA1-AD52-862F49A48718}"/>
              </a:ext>
            </a:extLst>
          </p:cNvPr>
          <p:cNvSpPr txBox="1"/>
          <p:nvPr/>
        </p:nvSpPr>
        <p:spPr>
          <a:xfrm>
            <a:off x="1065105" y="724435"/>
            <a:ext cx="6439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حددوا قيمة المجهول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D58511C2-19CB-DC43-31ED-DC20F0E347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C68978A-C694-8A2C-2036-3053D14670CA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أُلاحِظُ اَلتَّمْثِيلَ</a:t>
            </a:r>
            <a:endParaRPr lang="fr-FR" sz="2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94443B44-4D39-FB5E-DDE6-3F6805CA1113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2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58B631DF-2C20-65C9-5A5A-CA62FE65C1C1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2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50F61DE5-3F21-2BF2-A86D-7FC1B25809BD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المتساوية</a:t>
            </a:r>
            <a:endParaRPr lang="fr-FR" sz="2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A17F3F3D-5615-0103-4FBE-79A165AE024C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/>
              <a:t>3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71135B6-F0C2-389E-2DB5-20B29FE7CF2B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قيمة المجهول</a:t>
            </a:r>
            <a:endParaRPr lang="fr-FR" sz="2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7AD1ADC-8C3A-3C15-E35A-DA1973496B78}"/>
              </a:ext>
            </a:extLst>
          </p:cNvPr>
          <p:cNvSpPr txBox="1"/>
          <p:nvPr/>
        </p:nvSpPr>
        <p:spPr>
          <a:xfrm>
            <a:off x="4768070" y="3261964"/>
            <a:ext cx="3546759" cy="50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أحدد قيمة المجهول </a:t>
            </a:r>
            <a:r>
              <a:rPr lang="f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endParaRPr lang="ar-M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EF51EDA-8899-4959-ED60-1B0A9172683A}"/>
              </a:ext>
            </a:extLst>
          </p:cNvPr>
          <p:cNvSpPr txBox="1"/>
          <p:nvPr/>
        </p:nvSpPr>
        <p:spPr>
          <a:xfrm>
            <a:off x="4727196" y="3612806"/>
            <a:ext cx="3546759" cy="1085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r-MA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 = </a:t>
            </a:r>
            <a:r>
              <a:rPr lang="fr-MA" sz="4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48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EA3B3CA-E80B-21DF-D68A-3BBBB153919C}"/>
              </a:ext>
            </a:extLst>
          </p:cNvPr>
          <p:cNvSpPr txBox="1"/>
          <p:nvPr/>
        </p:nvSpPr>
        <p:spPr>
          <a:xfrm>
            <a:off x="538654" y="3261964"/>
            <a:ext cx="3546759" cy="50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المتساوية الموافقة للنموذج: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6577A56-08D2-808D-DB26-8AF85AC2D1A6}"/>
              </a:ext>
            </a:extLst>
          </p:cNvPr>
          <p:cNvSpPr txBox="1"/>
          <p:nvPr/>
        </p:nvSpPr>
        <p:spPr>
          <a:xfrm>
            <a:off x="538654" y="3612806"/>
            <a:ext cx="3546759" cy="1085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r-MA" sz="4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 </a:t>
            </a:r>
            <a:r>
              <a:rPr lang="fr-MA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fr-MA" sz="4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4 </a:t>
            </a:r>
            <a:r>
              <a:rPr lang="fr-MA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fr-MA" sz="4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8</a:t>
            </a:r>
            <a:endParaRPr lang="ar-MA" sz="48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Flèche : droite 14">
            <a:extLst>
              <a:ext uri="{FF2B5EF4-FFF2-40B4-BE49-F238E27FC236}">
                <a16:creationId xmlns:a16="http://schemas.microsoft.com/office/drawing/2014/main" id="{BFEB3199-78BE-0475-B1C9-0302674C68CF}"/>
              </a:ext>
            </a:extLst>
          </p:cNvPr>
          <p:cNvSpPr/>
          <p:nvPr/>
        </p:nvSpPr>
        <p:spPr>
          <a:xfrm>
            <a:off x="3994409" y="3732924"/>
            <a:ext cx="1155181" cy="42278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81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79399-24CE-DC6E-42BF-07B73E874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8DC34DB-C033-3034-BB96-DC86A6441400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44BE092-CBAC-3CAE-FB9B-A39DBA7EFE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693F99-93B3-FF00-FF3B-360333AD363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141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02E225-4F44-F954-13BD-D3F3A6C8F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123E18C-1DBF-5384-391E-0E11D82A1D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7D426C63-3702-4355-0946-6123506B0B72}"/>
              </a:ext>
            </a:extLst>
          </p:cNvPr>
          <p:cNvSpPr txBox="1"/>
          <p:nvPr/>
        </p:nvSpPr>
        <p:spPr>
          <a:xfrm>
            <a:off x="1035373" y="726483"/>
            <a:ext cx="6439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جيد،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تساوي 4. من يشرح لنا كيف توصل للجواب؟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نعم.. أطرح السؤال: ما هو العدد الذي أضيفه إلى 4 لأحصل على 8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503F36F-6F2E-8363-39CE-A52E9AAFD2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1294675-0B10-CE18-2857-E016C87595D1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أُلاحِظُ اَلتَّمْثِيلَ</a:t>
            </a:r>
            <a:endParaRPr lang="fr-FR" sz="2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138736AA-42B9-98B8-4E67-249613740C33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2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459774B3-CB2C-C57F-B8CE-FEBCF3B78B94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2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F98A8866-A9E9-7BC4-367A-4D4DD9587E1B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المتساوية</a:t>
            </a:r>
            <a:endParaRPr lang="fr-FR" sz="2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E9FA0BD9-714B-7B16-F98B-5729AD3C9EC3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/>
              <a:t>3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EED65E3-AECD-1CFE-FDED-A75D64B74B0B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قيمة المجهول</a:t>
            </a:r>
            <a:endParaRPr lang="fr-FR" sz="2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4E84593-1077-01C2-1634-71876F7DA31C}"/>
              </a:ext>
            </a:extLst>
          </p:cNvPr>
          <p:cNvSpPr txBox="1"/>
          <p:nvPr/>
        </p:nvSpPr>
        <p:spPr>
          <a:xfrm>
            <a:off x="2511595" y="2922708"/>
            <a:ext cx="3546759" cy="754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قيمة المجهول </a:t>
            </a:r>
            <a:r>
              <a:rPr lang="fr-MA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endParaRPr lang="ar-MA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3AEFA40-B3B3-6BCC-4713-9B02264AD6F0}"/>
              </a:ext>
            </a:extLst>
          </p:cNvPr>
          <p:cNvSpPr txBox="1"/>
          <p:nvPr/>
        </p:nvSpPr>
        <p:spPr>
          <a:xfrm>
            <a:off x="2541092" y="4088408"/>
            <a:ext cx="3546759" cy="1085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r-MA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 = </a:t>
            </a:r>
            <a:r>
              <a:rPr lang="fr-MA" sz="4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ar-MA" sz="48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1614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29A46-9D28-9177-12D9-2257685D9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AA473D6-EEE3-F94E-CB55-9EE0A4ABC1E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5F6427F-24F1-4DB2-FAFC-DF153265F911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3F82857-9144-E69C-443C-3601E67F72F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FCDB8F0-9AD2-ED69-2C71-5D071D1E4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846274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BC547780-0953-B0B3-3BAD-5DAEC746343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A8619D45-BD19-DA5F-24AD-F123CB48A9E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7B9CEF5-CB62-CCD2-CA77-7F9EFE87B22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995F6C7-8BC0-81F8-B91E-4EBC8A96770F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86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CD036-56A3-DB30-F18F-8DAB276D3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086869F5-C81A-7AB8-A2D7-9DEAC5125269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9B97B9F-4EBE-C4E5-C577-9CC22DD8E6A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3B24CB9-40D1-84A6-E404-D2904C5A4C6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92288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B4BEB-284A-2F28-E570-F8E2A659B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FCE3B3-B665-98B2-1F50-2336B4B85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5C1CA5ED-7848-CCAC-95E6-DA824E5828A8}"/>
              </a:ext>
            </a:extLst>
          </p:cNvPr>
          <p:cNvSpPr txBox="1"/>
          <p:nvPr/>
        </p:nvSpPr>
        <p:spPr>
          <a:xfrm>
            <a:off x="978725" y="725472"/>
            <a:ext cx="6439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البحث، قوموا بحل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المتساوية التالية انطلاقا من هذا التمثيل: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انتبهوا: نكتب المتساوية ثم نحسب قيمة المجهول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2859AAB-6D45-62C5-8B16-19E3CECCEF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247" y="1916470"/>
            <a:ext cx="7344697" cy="403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62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7DBC3-1AD4-AE0F-1170-DFBFF39C1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3BA2126-211F-123E-ED4C-3DEEC56C7A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1A996FEF-A85B-7E52-992D-3BFD8AFEBF23}"/>
              </a:ext>
            </a:extLst>
          </p:cNvPr>
          <p:cNvSpPr txBox="1"/>
          <p:nvPr/>
        </p:nvSpPr>
        <p:spPr>
          <a:xfrm>
            <a:off x="-127820" y="722272"/>
            <a:ext cx="7477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 ثنائيات – ناقشوا استراتيجية الحل التي اعتمدها كل واحد منكم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أمامكم دقيقة واحدة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C1E591-F111-F560-BDF0-4E4E8B555E11}"/>
              </a:ext>
            </a:extLst>
          </p:cNvPr>
          <p:cNvSpPr/>
          <p:nvPr/>
        </p:nvSpPr>
        <p:spPr>
          <a:xfrm>
            <a:off x="6375413" y="4958714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4377B2E-0A5A-4D70-2422-8D00D70BF8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1831" y="2615184"/>
            <a:ext cx="2343530" cy="234353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1169FC9-9673-C7BE-C8D4-97C9554E7D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111" y="2418736"/>
            <a:ext cx="4671805" cy="315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383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DB7EA-CB31-3449-BFA2-77170CF58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818A1B9-ED5E-007A-AA8B-72131543F3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08B6BF56-E864-CD57-F02C-8BB1AED2486D}"/>
              </a:ext>
            </a:extLst>
          </p:cNvPr>
          <p:cNvSpPr txBox="1"/>
          <p:nvPr/>
        </p:nvSpPr>
        <p:spPr>
          <a:xfrm>
            <a:off x="-147484" y="830426"/>
            <a:ext cx="7477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يقوم إلى السبورة،  ليشرح لنا كيف توصل للجواب؟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8A9A432-7C34-EF0C-78E4-BBE0B4027921}"/>
              </a:ext>
            </a:extLst>
          </p:cNvPr>
          <p:cNvSpPr/>
          <p:nvPr/>
        </p:nvSpPr>
        <p:spPr>
          <a:xfrm>
            <a:off x="5289753" y="4380259"/>
            <a:ext cx="2784011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المتساوية الموافقة للنموذج: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0C103A3-FED5-4719-65A9-C14E81C6AAD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336" b="15318"/>
          <a:stretch>
            <a:fillRect/>
          </a:stretch>
        </p:blipFill>
        <p:spPr>
          <a:xfrm>
            <a:off x="2236097" y="1781429"/>
            <a:ext cx="4671805" cy="2251588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FA689EC-4D61-40C2-C964-1ECF68F52CEE}"/>
              </a:ext>
            </a:extLst>
          </p:cNvPr>
          <p:cNvSpPr/>
          <p:nvPr/>
        </p:nvSpPr>
        <p:spPr>
          <a:xfrm>
            <a:off x="983225" y="4380258"/>
            <a:ext cx="2784011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قيمة المجهول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91CF663-D59A-8C26-7DA8-FF0C03F33161}"/>
              </a:ext>
            </a:extLst>
          </p:cNvPr>
          <p:cNvSpPr/>
          <p:nvPr/>
        </p:nvSpPr>
        <p:spPr>
          <a:xfrm>
            <a:off x="983224" y="5319239"/>
            <a:ext cx="2784011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 = 3</a:t>
            </a:r>
            <a:endParaRPr kumimoji="0" lang="ar-MA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FA25E2A-F5AE-9AAF-9266-15FC0BAB183B}"/>
              </a:ext>
            </a:extLst>
          </p:cNvPr>
          <p:cNvSpPr/>
          <p:nvPr/>
        </p:nvSpPr>
        <p:spPr>
          <a:xfrm>
            <a:off x="5289752" y="5319238"/>
            <a:ext cx="2784011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</a:t>
            </a:r>
            <a:r>
              <a:rPr lang="ar-MA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×</a:t>
            </a:r>
            <a:r>
              <a:rPr lang="fr-MA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</a:t>
            </a:r>
            <a:r>
              <a:rPr lang="fr-FR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15</a:t>
            </a:r>
            <a:endParaRPr kumimoji="0" lang="ar-MA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464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C5738D-B0EB-8EE8-C813-BAB73DFA6BDA}"/>
              </a:ext>
            </a:extLst>
          </p:cNvPr>
          <p:cNvSpPr/>
          <p:nvPr/>
        </p:nvSpPr>
        <p:spPr>
          <a:xfrm>
            <a:off x="1720931" y="2610517"/>
            <a:ext cx="5884432" cy="24041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06E74C4-CEF0-00E8-0B5A-BDCB6819CF2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A8F13A0-5EAC-5417-0B44-E6B7A787B22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203BF6-B45B-D14B-9497-00ADE80536C6}"/>
              </a:ext>
            </a:extLst>
          </p:cNvPr>
          <p:cNvSpPr/>
          <p:nvPr/>
        </p:nvSpPr>
        <p:spPr>
          <a:xfrm>
            <a:off x="1930187" y="3361242"/>
            <a:ext cx="3708400" cy="1392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  <a:p>
            <a:pPr algn="ctr"/>
            <a:endParaRPr lang="en-US" sz="1200" dirty="0"/>
          </a:p>
        </p:txBody>
      </p:sp>
      <p:pic>
        <p:nvPicPr>
          <p:cNvPr id="6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EAA60-B536-3C9C-5A3F-BF6A50269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832496" y="3636549"/>
            <a:ext cx="841742" cy="841742"/>
          </a:xfrm>
          <a:prstGeom prst="rect">
            <a:avLst/>
          </a:prstGeom>
        </p:spPr>
      </p:pic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4D0A4395-CC28-4A97-6379-3659351B879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87A8951-94E5-0820-5EC5-B9122A11D5A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0" y="770610"/>
            <a:ext cx="7434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على الصفحة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تدوين ملاحظاتي على كراساتكم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9100A5-024E-D13E-41A0-E173F8772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91807" y="2227877"/>
            <a:ext cx="2913524" cy="2913524"/>
          </a:xfrm>
          <a:prstGeom prst="rect">
            <a:avLst/>
          </a:prstGeom>
        </p:spPr>
      </p:pic>
      <p:grpSp>
        <p:nvGrpSpPr>
          <p:cNvPr id="10" name="Groupe 8">
            <a:extLst>
              <a:ext uri="{FF2B5EF4-FFF2-40B4-BE49-F238E27FC236}">
                <a16:creationId xmlns:a16="http://schemas.microsoft.com/office/drawing/2014/main" id="{D950C632-10E9-3C9E-83A7-3C7EAFC2010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1" name="Image 11">
              <a:extLst>
                <a:ext uri="{FF2B5EF4-FFF2-40B4-BE49-F238E27FC236}">
                  <a16:creationId xmlns:a16="http://schemas.microsoft.com/office/drawing/2014/main" id="{280DCC48-6B9B-DD35-0BEB-831DA7ACD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ZoneTexte 12">
              <a:extLst>
                <a:ext uri="{FF2B5EF4-FFF2-40B4-BE49-F238E27FC236}">
                  <a16:creationId xmlns:a16="http://schemas.microsoft.com/office/drawing/2014/main" id="{07E67182-CF61-53E3-7724-9F157C758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AB56F448-E3F0-179F-8AD9-AFC0E4A634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0813" y="1740309"/>
            <a:ext cx="3401961" cy="4479717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B3446DA-37F1-BD04-D35F-C464CF198C2D}"/>
              </a:ext>
            </a:extLst>
          </p:cNvPr>
          <p:cNvSpPr/>
          <p:nvPr/>
        </p:nvSpPr>
        <p:spPr>
          <a:xfrm>
            <a:off x="1887795" y="3087330"/>
            <a:ext cx="3048000" cy="140601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7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7E0C9-4593-CED6-7BAE-056CFE407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3">
            <a:extLst>
              <a:ext uri="{FF2B5EF4-FFF2-40B4-BE49-F238E27FC236}">
                <a16:creationId xmlns:a16="http://schemas.microsoft.com/office/drawing/2014/main" id="{73C34B53-1926-0D6E-E006-892FC15BACA2}"/>
              </a:ext>
            </a:extLst>
          </p:cNvPr>
          <p:cNvSpPr txBox="1"/>
          <p:nvPr/>
        </p:nvSpPr>
        <p:spPr>
          <a:xfrm>
            <a:off x="874736" y="809965"/>
            <a:ext cx="6550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C285DE93-C574-5ABA-571D-81F4ADD05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792C249-9567-81BC-DEE2-798882058DC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737"/>
          <a:stretch>
            <a:fillRect/>
          </a:stretch>
        </p:blipFill>
        <p:spPr>
          <a:xfrm>
            <a:off x="590860" y="2002145"/>
            <a:ext cx="7962280" cy="379888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0D0EFEF-20B4-79DD-ADB8-C703B3FF2BED}"/>
              </a:ext>
            </a:extLst>
          </p:cNvPr>
          <p:cNvSpPr/>
          <p:nvPr/>
        </p:nvSpPr>
        <p:spPr>
          <a:xfrm>
            <a:off x="1055970" y="4360989"/>
            <a:ext cx="409036" cy="319166"/>
          </a:xfrm>
          <a:prstGeom prst="rect">
            <a:avLst/>
          </a:prstGeom>
          <a:noFill/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FF0000"/>
                </a:solidFill>
              </a:rPr>
              <a:t>b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FE37FA5-45F7-7E5A-FEA3-6088E1FCAF14}"/>
              </a:ext>
            </a:extLst>
          </p:cNvPr>
          <p:cNvSpPr/>
          <p:nvPr/>
        </p:nvSpPr>
        <p:spPr>
          <a:xfrm>
            <a:off x="2014615" y="4360989"/>
            <a:ext cx="409036" cy="319166"/>
          </a:xfrm>
          <a:prstGeom prst="rect">
            <a:avLst/>
          </a:prstGeom>
          <a:noFill/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FF0000"/>
                </a:solidFill>
              </a:rPr>
              <a:t>4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1E4FF2-801F-815A-C010-1CD1100618AD}"/>
              </a:ext>
            </a:extLst>
          </p:cNvPr>
          <p:cNvSpPr/>
          <p:nvPr/>
        </p:nvSpPr>
        <p:spPr>
          <a:xfrm>
            <a:off x="3253480" y="4360989"/>
            <a:ext cx="409036" cy="319166"/>
          </a:xfrm>
          <a:prstGeom prst="rect">
            <a:avLst/>
          </a:prstGeom>
          <a:noFill/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FF0000"/>
                </a:solidFill>
              </a:rPr>
              <a:t>7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451CD84-7CB7-430E-40C9-FC06557FB5BE}"/>
              </a:ext>
            </a:extLst>
          </p:cNvPr>
          <p:cNvSpPr/>
          <p:nvPr/>
        </p:nvSpPr>
        <p:spPr>
          <a:xfrm>
            <a:off x="2761867" y="5309802"/>
            <a:ext cx="409036" cy="319166"/>
          </a:xfrm>
          <a:prstGeom prst="rect">
            <a:avLst/>
          </a:prstGeom>
          <a:noFill/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FF0000"/>
                </a:solidFill>
              </a:rPr>
              <a:t>3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E0E12F-F937-3A74-5142-E6D45C333A3B}"/>
              </a:ext>
            </a:extLst>
          </p:cNvPr>
          <p:cNvSpPr/>
          <p:nvPr/>
        </p:nvSpPr>
        <p:spPr>
          <a:xfrm>
            <a:off x="5396912" y="4360989"/>
            <a:ext cx="409036" cy="319166"/>
          </a:xfrm>
          <a:prstGeom prst="rect">
            <a:avLst/>
          </a:prstGeom>
          <a:noFill/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FF0000"/>
                </a:solidFill>
              </a:rPr>
              <a:t>a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7960C2-54EB-DA3F-75B1-CB59987B99B5}"/>
              </a:ext>
            </a:extLst>
          </p:cNvPr>
          <p:cNvSpPr/>
          <p:nvPr/>
        </p:nvSpPr>
        <p:spPr>
          <a:xfrm>
            <a:off x="6311315" y="4390868"/>
            <a:ext cx="409036" cy="319166"/>
          </a:xfrm>
          <a:prstGeom prst="rect">
            <a:avLst/>
          </a:prstGeom>
          <a:noFill/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FF0000"/>
                </a:solidFill>
              </a:rPr>
              <a:t>4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5EFC60D-EE10-2E93-32CE-BD65CD653685}"/>
              </a:ext>
            </a:extLst>
          </p:cNvPr>
          <p:cNvSpPr/>
          <p:nvPr/>
        </p:nvSpPr>
        <p:spPr>
          <a:xfrm>
            <a:off x="7425520" y="4390868"/>
            <a:ext cx="523860" cy="319166"/>
          </a:xfrm>
          <a:prstGeom prst="rect">
            <a:avLst/>
          </a:prstGeom>
          <a:noFill/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FF0000"/>
                </a:solidFill>
              </a:rPr>
              <a:t>16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E0D3F30-E057-E132-F8D8-C4747A454EBA}"/>
              </a:ext>
            </a:extLst>
          </p:cNvPr>
          <p:cNvSpPr/>
          <p:nvPr/>
        </p:nvSpPr>
        <p:spPr>
          <a:xfrm>
            <a:off x="7138803" y="5373299"/>
            <a:ext cx="409036" cy="319166"/>
          </a:xfrm>
          <a:prstGeom prst="rect">
            <a:avLst/>
          </a:prstGeom>
          <a:noFill/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FF0000"/>
                </a:solidFill>
              </a:rPr>
              <a:t>4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92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الدرس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67E62-892E-B1D4-BFAE-79CA527EE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2DDEDB-F1B4-36D2-EFCE-D0BF1DF86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raphic 1" descr="Toggle with solid fill">
            <a:extLst>
              <a:ext uri="{FF2B5EF4-FFF2-40B4-BE49-F238E27FC236}">
                <a16:creationId xmlns:a16="http://schemas.microsoft.com/office/drawing/2014/main" id="{31BFE856-7756-299B-3C76-DC25465769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907"/>
          <a:stretch>
            <a:fillRect/>
          </a:stretch>
        </p:blipFill>
        <p:spPr>
          <a:xfrm>
            <a:off x="3516609" y="2420456"/>
            <a:ext cx="2339347" cy="1135063"/>
          </a:xfrm>
          <a:prstGeom prst="rect">
            <a:avLst/>
          </a:prstGeom>
        </p:spPr>
      </p:pic>
      <p:pic>
        <p:nvPicPr>
          <p:cNvPr id="6" name="Graphic 3" descr="Toggle with solid fill">
            <a:extLst>
              <a:ext uri="{FF2B5EF4-FFF2-40B4-BE49-F238E27FC236}">
                <a16:creationId xmlns:a16="http://schemas.microsoft.com/office/drawing/2014/main" id="{4BD7CE92-8497-31A1-BFB5-5AEEE92EE3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0907"/>
          <a:stretch>
            <a:fillRect/>
          </a:stretch>
        </p:blipFill>
        <p:spPr>
          <a:xfrm flipH="1">
            <a:off x="3430308" y="3518073"/>
            <a:ext cx="2431436" cy="1135063"/>
          </a:xfrm>
          <a:prstGeom prst="rect">
            <a:avLst/>
          </a:prstGeom>
        </p:spPr>
      </p:pic>
      <p:sp>
        <p:nvSpPr>
          <p:cNvPr id="8" name="ZoneTexte 13">
            <a:extLst>
              <a:ext uri="{FF2B5EF4-FFF2-40B4-BE49-F238E27FC236}">
                <a16:creationId xmlns:a16="http://schemas.microsoft.com/office/drawing/2014/main" id="{87A6426E-DF0F-E2BF-5B24-623AC7CC8496}"/>
              </a:ext>
            </a:extLst>
          </p:cNvPr>
          <p:cNvSpPr txBox="1"/>
          <p:nvPr/>
        </p:nvSpPr>
        <p:spPr>
          <a:xfrm>
            <a:off x="1753535" y="4004628"/>
            <a:ext cx="2183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10658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Français</a:t>
            </a:r>
            <a:endParaRPr kumimoji="0" lang="ar-MA" sz="2800" b="1" i="0" u="none" strike="noStrike" kern="1200" cap="none" spc="0" normalizeH="0" baseline="0" noProof="0">
              <a:ln>
                <a:noFill/>
              </a:ln>
              <a:solidFill>
                <a:srgbClr val="10658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ZoneTexte 13">
            <a:extLst>
              <a:ext uri="{FF2B5EF4-FFF2-40B4-BE49-F238E27FC236}">
                <a16:creationId xmlns:a16="http://schemas.microsoft.com/office/drawing/2014/main" id="{B1A6698D-27FE-7CE6-822F-FEB5E63FEC8D}"/>
              </a:ext>
            </a:extLst>
          </p:cNvPr>
          <p:cNvSpPr txBox="1"/>
          <p:nvPr/>
        </p:nvSpPr>
        <p:spPr>
          <a:xfrm>
            <a:off x="5085111" y="2816799"/>
            <a:ext cx="21511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عربية</a:t>
            </a:r>
          </a:p>
        </p:txBody>
      </p:sp>
      <p:sp>
        <p:nvSpPr>
          <p:cNvPr id="10" name="Oval 86">
            <a:extLst>
              <a:ext uri="{FF2B5EF4-FFF2-40B4-BE49-F238E27FC236}">
                <a16:creationId xmlns:a16="http://schemas.microsoft.com/office/drawing/2014/main" id="{23747A15-2C9D-80AB-27F8-56A1F8485940}"/>
              </a:ext>
            </a:extLst>
          </p:cNvPr>
          <p:cNvSpPr/>
          <p:nvPr/>
        </p:nvSpPr>
        <p:spPr>
          <a:xfrm flipH="1">
            <a:off x="5021807" y="2924944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Oval 86">
            <a:extLst>
              <a:ext uri="{FF2B5EF4-FFF2-40B4-BE49-F238E27FC236}">
                <a16:creationId xmlns:a16="http://schemas.microsoft.com/office/drawing/2014/main" id="{D0C1069B-07A5-3889-0B8D-4F008297ABE7}"/>
              </a:ext>
            </a:extLst>
          </p:cNvPr>
          <p:cNvSpPr/>
          <p:nvPr/>
        </p:nvSpPr>
        <p:spPr>
          <a:xfrm flipH="1">
            <a:off x="3931040" y="4033292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raphique 25">
            <a:extLst>
              <a:ext uri="{FF2B5EF4-FFF2-40B4-BE49-F238E27FC236}">
                <a16:creationId xmlns:a16="http://schemas.microsoft.com/office/drawing/2014/main" id="{7C1074BF-4FA8-35D2-8C58-1058201824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94344" y="4049263"/>
            <a:ext cx="352096" cy="272874"/>
          </a:xfrm>
          <a:prstGeom prst="rect">
            <a:avLst/>
          </a:prstGeom>
        </p:spPr>
      </p:pic>
      <p:pic>
        <p:nvPicPr>
          <p:cNvPr id="13" name="Graphique 25">
            <a:extLst>
              <a:ext uri="{FF2B5EF4-FFF2-40B4-BE49-F238E27FC236}">
                <a16:creationId xmlns:a16="http://schemas.microsoft.com/office/drawing/2014/main" id="{942F90CB-57D0-DEA9-1493-C7D8F209C5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85111" y="2940915"/>
            <a:ext cx="352096" cy="272874"/>
          </a:xfrm>
          <a:prstGeom prst="rect">
            <a:avLst/>
          </a:prstGeom>
        </p:spPr>
      </p:pic>
      <p:sp>
        <p:nvSpPr>
          <p:cNvPr id="14" name="ZoneTexte 8">
            <a:extLst>
              <a:ext uri="{FF2B5EF4-FFF2-40B4-BE49-F238E27FC236}">
                <a16:creationId xmlns:a16="http://schemas.microsoft.com/office/drawing/2014/main" id="{8A0472E4-8DDB-DA44-430B-9086DE6C1837}"/>
              </a:ext>
            </a:extLst>
          </p:cNvPr>
          <p:cNvSpPr txBox="1"/>
          <p:nvPr/>
        </p:nvSpPr>
        <p:spPr>
          <a:xfrm>
            <a:off x="1105525" y="953507"/>
            <a:ext cx="6426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لنشاط التناوب اللغوي:</a:t>
            </a:r>
          </a:p>
        </p:txBody>
      </p:sp>
    </p:spTree>
    <p:extLst>
      <p:ext uri="{BB962C8B-B14F-4D97-AF65-F5344CB8AC3E}">
        <p14:creationId xmlns:p14="http://schemas.microsoft.com/office/powerpoint/2010/main" val="171411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092D3-AAB2-A3AD-6C63-96C7939D1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222A8-8D97-B37F-0E07-9D17FECA8927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02318DD-8DB1-FC2F-900B-1C5A3F4C52A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AED52C8-20B8-B835-FC6C-3C4E90F421F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40934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B0F84-A9D1-F6FC-080A-3CA4772E8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22A19A-312F-39E4-8202-D70413793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3" name="ZoneTexte 8">
            <a:extLst>
              <a:ext uri="{FF2B5EF4-FFF2-40B4-BE49-F238E27FC236}">
                <a16:creationId xmlns:a16="http://schemas.microsoft.com/office/drawing/2014/main" id="{E07726C8-17D3-9359-14AA-08942A2AC66E}"/>
              </a:ext>
            </a:extLst>
          </p:cNvPr>
          <p:cNvSpPr txBox="1"/>
          <p:nvPr/>
        </p:nvSpPr>
        <p:spPr>
          <a:xfrm>
            <a:off x="221100" y="955377"/>
            <a:ext cx="7360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لنقل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العبارات التالية ومقابلها في اللغة لفرنسية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دفاتركم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ar-S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8789B58-9975-26D8-9174-6780E8E98C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5699212"/>
              </p:ext>
            </p:extLst>
          </p:nvPr>
        </p:nvGraphicFramePr>
        <p:xfrm>
          <a:off x="475854" y="2120449"/>
          <a:ext cx="7942589" cy="40564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6146">
                  <a:extLst>
                    <a:ext uri="{9D8B030D-6E8A-4147-A177-3AD203B41FA5}">
                      <a16:colId xmlns:a16="http://schemas.microsoft.com/office/drawing/2014/main" val="3208338634"/>
                    </a:ext>
                  </a:extLst>
                </a:gridCol>
                <a:gridCol w="3846443">
                  <a:extLst>
                    <a:ext uri="{9D8B030D-6E8A-4147-A177-3AD203B41FA5}">
                      <a16:colId xmlns:a16="http://schemas.microsoft.com/office/drawing/2014/main" val="365129903"/>
                    </a:ext>
                  </a:extLst>
                </a:gridCol>
              </a:tblGrid>
              <a:tr h="514463"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مقابلها في اللغة الفرنسية</a:t>
                      </a:r>
                      <a:endParaRPr lang="fr-MA" sz="2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الكلمة/ العبارة</a:t>
                      </a:r>
                      <a:endParaRPr lang="fr-MA" sz="2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107373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algn="l"/>
                      <a:r>
                        <a:rPr lang="fr-FR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Égalité arithmétique simple</a:t>
                      </a:r>
                      <a:endParaRPr lang="fr-MA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المتساوية الحسابية البسيطة</a:t>
                      </a:r>
                      <a:endParaRPr lang="fr-MA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6913762"/>
                  </a:ext>
                </a:extLst>
              </a:tr>
              <a:tr h="595687"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kern="1200" noProof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La balance</a:t>
                      </a:r>
                      <a:endParaRPr lang="fr-FR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الميزان</a:t>
                      </a:r>
                      <a:endParaRPr lang="fr-MA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9887583"/>
                  </a:ext>
                </a:extLst>
              </a:tr>
              <a:tr h="595687"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kern="1200" noProof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Résolution de l’égalité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حل المتساوية</a:t>
                      </a:r>
                      <a:endParaRPr lang="fr-MA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550602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kern="1200" noProof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Masses connues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الكتل المعلومة</a:t>
                      </a:r>
                      <a:endParaRPr lang="fr-MA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842572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06585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Représentation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تمثيل</a:t>
                      </a:r>
                      <a:endParaRPr lang="fr-MA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1442427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06585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détermine la valeur de l’inconnue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أحدد قيمة المجهول</a:t>
                      </a:r>
                      <a:endParaRPr lang="fr-MA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03761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786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14BF8E78-AD85-4546-122F-ED679140B808}"/>
              </a:ext>
            </a:extLst>
          </p:cNvPr>
          <p:cNvSpPr txBox="1"/>
          <p:nvPr/>
        </p:nvSpPr>
        <p:spPr>
          <a:xfrm>
            <a:off x="186813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134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9EBC461-CC7B-6AD5-E358-976EE3B328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2403" y="2062968"/>
            <a:ext cx="2775039" cy="401398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0670E22-267B-9324-C558-FEAD83BD55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4777" y="2062967"/>
            <a:ext cx="2797626" cy="401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4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4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27227</TotalTime>
  <Words>908</Words>
  <Application>Microsoft Office PowerPoint</Application>
  <PresentationFormat>Affichage à l'écran (4:3)</PresentationFormat>
  <Paragraphs>269</Paragraphs>
  <Slides>52</Slides>
  <Notes>23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52</vt:i4>
      </vt:variant>
    </vt:vector>
  </HeadingPairs>
  <TitlesOfParts>
    <vt:vector size="62" baseType="lpstr">
      <vt:lpstr>Microsoft Uighur</vt:lpstr>
      <vt:lpstr>Arial</vt:lpstr>
      <vt:lpstr>Dosis</vt:lpstr>
      <vt:lpstr>Calibri</vt:lpstr>
      <vt:lpstr>Aptos</vt:lpstr>
      <vt:lpstr>DengXian</vt:lpstr>
      <vt:lpstr>Effra CC Arbc</vt:lpstr>
      <vt:lpstr>2_Conception personnalisée</vt:lpstr>
      <vt:lpstr>Page d'entree</vt:lpstr>
      <vt:lpstr>partie 1</vt:lpstr>
      <vt:lpstr>المرحلة 1</vt:lpstr>
      <vt:lpstr>Présentation PowerPoint</vt:lpstr>
      <vt:lpstr>برمجة الأسبوع الثاني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BTIHAJ.ELHAMDOUNI@taalim.ma</dc:creator>
  <cp:lastModifiedBy>ismail achboun</cp:lastModifiedBy>
  <cp:revision>177</cp:revision>
  <cp:lastPrinted>2025-08-13T10:11:39Z</cp:lastPrinted>
  <dcterms:created xsi:type="dcterms:W3CDTF">2025-08-01T12:31:49Z</dcterms:created>
  <dcterms:modified xsi:type="dcterms:W3CDTF">2026-05-20T02:35:52Z</dcterms:modified>
</cp:coreProperties>
</file>