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6" r:id="rId7"/>
    <p:sldMasterId id="2147483919" r:id="rId8"/>
  </p:sldMasterIdLst>
  <p:notesMasterIdLst>
    <p:notesMasterId r:id="rId62"/>
  </p:notesMasterIdLst>
  <p:handoutMasterIdLst>
    <p:handoutMasterId r:id="rId63"/>
  </p:handoutMasterIdLst>
  <p:sldIdLst>
    <p:sldId id="779" r:id="rId9"/>
    <p:sldId id="911" r:id="rId10"/>
    <p:sldId id="738" r:id="rId11"/>
    <p:sldId id="780" r:id="rId12"/>
    <p:sldId id="938" r:id="rId13"/>
    <p:sldId id="907" r:id="rId14"/>
    <p:sldId id="746" r:id="rId15"/>
    <p:sldId id="784" r:id="rId16"/>
    <p:sldId id="766" r:id="rId17"/>
    <p:sldId id="2134807202" r:id="rId18"/>
    <p:sldId id="2134807116" r:id="rId19"/>
    <p:sldId id="2134807230" r:id="rId20"/>
    <p:sldId id="2134807195" r:id="rId21"/>
    <p:sldId id="2134807193" r:id="rId22"/>
    <p:sldId id="2134807269" r:id="rId23"/>
    <p:sldId id="2134807194" r:id="rId24"/>
    <p:sldId id="2134807265" r:id="rId25"/>
    <p:sldId id="2134807271" r:id="rId26"/>
    <p:sldId id="2134807270" r:id="rId27"/>
    <p:sldId id="786" r:id="rId28"/>
    <p:sldId id="812" r:id="rId29"/>
    <p:sldId id="751" r:id="rId30"/>
    <p:sldId id="909" r:id="rId31"/>
    <p:sldId id="2134807294" r:id="rId32"/>
    <p:sldId id="2134807296" r:id="rId33"/>
    <p:sldId id="2134807315" r:id="rId34"/>
    <p:sldId id="2134807295" r:id="rId35"/>
    <p:sldId id="2134807297" r:id="rId36"/>
    <p:sldId id="2134807299" r:id="rId37"/>
    <p:sldId id="2134807301" r:id="rId38"/>
    <p:sldId id="2134807298" r:id="rId39"/>
    <p:sldId id="2134807302" r:id="rId40"/>
    <p:sldId id="2134807303" r:id="rId41"/>
    <p:sldId id="2134807304" r:id="rId42"/>
    <p:sldId id="2134807316" r:id="rId43"/>
    <p:sldId id="2134807306" r:id="rId44"/>
    <p:sldId id="2134807307" r:id="rId45"/>
    <p:sldId id="2134807331" r:id="rId46"/>
    <p:sldId id="2134807246" r:id="rId47"/>
    <p:sldId id="2134807112" r:id="rId48"/>
    <p:sldId id="2134807287" r:id="rId49"/>
    <p:sldId id="2134807222" r:id="rId50"/>
    <p:sldId id="788" r:id="rId51"/>
    <p:sldId id="935" r:id="rId52"/>
    <p:sldId id="908" r:id="rId53"/>
    <p:sldId id="2134807289" r:id="rId54"/>
    <p:sldId id="2134806699" r:id="rId55"/>
    <p:sldId id="2134807260" r:id="rId56"/>
    <p:sldId id="2134807262" r:id="rId57"/>
    <p:sldId id="2134807261" r:id="rId58"/>
    <p:sldId id="2134806700" r:id="rId59"/>
    <p:sldId id="2134807330" r:id="rId60"/>
    <p:sldId id="789" r:id="rId61"/>
  </p:sldIdLst>
  <p:sldSz cx="9144000" cy="6858000" type="screen4x3"/>
  <p:notesSz cx="6735763" cy="9866313"/>
  <p:embeddedFontLst>
    <p:embeddedFont>
      <p:font typeface="Dosis" pitchFamily="2" charset="0"/>
      <p:regular r:id="rId64"/>
      <p:bold r:id="rId65"/>
    </p:embeddedFont>
    <p:embeddedFont>
      <p:font typeface="Dosis SemiBold" pitchFamily="2" charset="0"/>
      <p:bold r:id="rId66"/>
    </p:embeddedFont>
    <p:embeddedFont>
      <p:font typeface="Microsoft Uighur" panose="02000000000000000000" pitchFamily="2" charset="-78"/>
      <p:regular r:id="rId67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16AB98"/>
    <a:srgbClr val="104862"/>
    <a:srgbClr val="BFBFBF"/>
    <a:srgbClr val="11FF7D"/>
    <a:srgbClr val="00B050"/>
    <a:srgbClr val="FF0000"/>
    <a:srgbClr val="CF1F3C"/>
    <a:srgbClr val="3A8F98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758" autoAdjust="0"/>
    <p:restoredTop sz="89903" autoAdjust="0"/>
  </p:normalViewPr>
  <p:slideViewPr>
    <p:cSldViewPr snapToGrid="0">
      <p:cViewPr>
        <p:scale>
          <a:sx n="74" d="100"/>
          <a:sy n="74" d="100"/>
        </p:scale>
        <p:origin x="67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handoutMaster" Target="handoutMasters/handoutMaster1.xml"/><Relationship Id="rId68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1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4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notesMaster" Target="notesMasters/notesMaster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2.fntdata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4406D-760E-0B41-4E26-89AE184F9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6F3BD4-2153-EAAA-25BF-6DB0C9B3F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152F13-CC30-1054-D223-04044E5B4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9B8930-79B8-0245-DC77-498953823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559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0D7D-A483-F0E6-43B6-B0B04A11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F24E62-D85C-1BA9-5934-B1AAC43A2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EC32C8-E6F2-6437-862B-4C67D3182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2C802-DD45-9029-3CC5-0E163152E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871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40F08-7199-FFEE-558C-59C9404C9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A231A1-C0AE-9FDC-1548-F8BDB05E5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37A1B5-EC5A-74D1-0E5F-6CAC7F578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624D32-B3B4-BC27-BC61-983C69D6C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017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E0805-B483-8AAB-ABBA-DC7360327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562047-96F9-8D11-D68D-7AAA2BBD3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13DECE-3ADE-4A00-5F9F-E23E30917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082246-C4FF-061E-CC7B-786E848F4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86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80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1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7892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16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379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07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9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53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64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5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26" r:id="rId2"/>
    <p:sldLayoutId id="2147483927" r:id="rId3"/>
    <p:sldLayoutId id="214748392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82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11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7.gif"/><Relationship Id="rId5" Type="http://schemas.openxmlformats.org/officeDocument/2006/relationships/image" Target="../media/image12.emf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6.svg"/><Relationship Id="rId5" Type="http://schemas.openxmlformats.org/officeDocument/2006/relationships/image" Target="../media/image45.svg"/><Relationship Id="rId4" Type="http://schemas.openxmlformats.org/officeDocument/2006/relationships/image" Target="../media/image44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5.mp4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8.xml"/><Relationship Id="rId4" Type="http://schemas.openxmlformats.org/officeDocument/2006/relationships/video" Target="../media/media5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الدرس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2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6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 typeface="Calibri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5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 typeface="Calibri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الدرس 3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الإسناد في الممارسة الموجهة</a:t>
            </a:r>
            <a:endParaRPr kumimoji="0" lang="ar-MA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أمر  للشريحة الموالية بعد عرض الفيديو</a:t>
            </a:r>
            <a:endParaRPr kumimoji="0" lang="ar-MA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المدة الزمنية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S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حل المسائل (مراجعة وتوليف).</a:t>
              </a: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92" y="2703272"/>
            <a:ext cx="3938021" cy="940822"/>
          </a:xfrm>
          <a:prstGeom prst="rect">
            <a:avLst/>
          </a:prstGeom>
        </p:spPr>
      </p:pic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48953" y="2440759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إنشاءات هندسية (1) </a:t>
            </a:r>
            <a:endParaRPr kumimoji="0" lang="ar-SA" sz="1600" b="1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27073CE-C8B9-61D4-2042-A66987444E9C}"/>
              </a:ext>
            </a:extLst>
          </p:cNvPr>
          <p:cNvSpPr txBox="1"/>
          <p:nvPr/>
        </p:nvSpPr>
        <p:spPr>
          <a:xfrm>
            <a:off x="-769016" y="2948198"/>
            <a:ext cx="4739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الأعداد الستينية – الجمع والطرح</a:t>
            </a: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إنشاءات هندسية (1) 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59A49A-A8D7-E6AC-E829-EE08439B0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412" y="2305994"/>
            <a:ext cx="2883862" cy="410463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7E43F0-FAD6-6C2B-305B-847B6B8C9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152" y="2305994"/>
            <a:ext cx="2886974" cy="410463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موجهة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مستقلة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20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10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27076" y="3697906"/>
            <a:ext cx="58572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القيام بإنشاءات هندسية مركبة باستعمال الأدوات الهندسية </a:t>
            </a:r>
            <a:endParaRPr kumimoji="0" lang="ar-SA" sz="2800" b="1" i="0" u="none" strike="noStrike" kern="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سنتابع درس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سنبدأ الحساب الذهني. خذوا كراسات الحساب الذهني؛ ص 25 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76868" y="796350"/>
            <a:ext cx="7402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تان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لإنجاز تحويلات على المدد الزمنية –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دوّنوا النتيجة فقط في كراساتكم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كما في المثال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E6DC82-2A26-2ABA-1452-54C743130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79" y="3042891"/>
            <a:ext cx="8409854" cy="108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DF734BC7-5876-B6CB-321D-BD568DFB2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79" y="3151048"/>
            <a:ext cx="8409854" cy="108167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لديكم دقيقة واحدة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F92F514-9490-4B7B-80E9-ED83D09FD1D0}"/>
              </a:ext>
            </a:extLst>
          </p:cNvPr>
          <p:cNvSpPr txBox="1"/>
          <p:nvPr/>
        </p:nvSpPr>
        <p:spPr>
          <a:xfrm>
            <a:off x="2566117" y="2985306"/>
            <a:ext cx="1347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1h45min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4571C3-679B-64B4-B21E-2FFB3BE58D54}"/>
              </a:ext>
            </a:extLst>
          </p:cNvPr>
          <p:cNvSpPr txBox="1"/>
          <p:nvPr/>
        </p:nvSpPr>
        <p:spPr>
          <a:xfrm>
            <a:off x="4366501" y="2985306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195min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464A51-63BF-AD38-F80C-BA99E97F78A7}"/>
              </a:ext>
            </a:extLst>
          </p:cNvPr>
          <p:cNvSpPr txBox="1"/>
          <p:nvPr/>
        </p:nvSpPr>
        <p:spPr>
          <a:xfrm>
            <a:off x="5922726" y="2985306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3h15min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01F3248-41DD-8FBF-80E4-6FE9175FC07C}"/>
              </a:ext>
            </a:extLst>
          </p:cNvPr>
          <p:cNvSpPr txBox="1"/>
          <p:nvPr/>
        </p:nvSpPr>
        <p:spPr>
          <a:xfrm>
            <a:off x="7478951" y="2985306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3h30min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30A473-7A81-0082-2182-E366B9758E63}"/>
              </a:ext>
            </a:extLst>
          </p:cNvPr>
          <p:cNvSpPr txBox="1"/>
          <p:nvPr/>
        </p:nvSpPr>
        <p:spPr>
          <a:xfrm>
            <a:off x="952720" y="4004303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225 min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2E8F57A-DC6E-E0B4-8E2C-C2EBD3BD4B7D}"/>
              </a:ext>
            </a:extLst>
          </p:cNvPr>
          <p:cNvSpPr txBox="1"/>
          <p:nvPr/>
        </p:nvSpPr>
        <p:spPr>
          <a:xfrm>
            <a:off x="2552888" y="4004303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3h35min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7C82F7-5667-8949-AE0B-95DC3298B967}"/>
              </a:ext>
            </a:extLst>
          </p:cNvPr>
          <p:cNvSpPr txBox="1"/>
          <p:nvPr/>
        </p:nvSpPr>
        <p:spPr>
          <a:xfrm>
            <a:off x="4237807" y="4064435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8h40min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2109646-F55F-5F98-4813-3CE75E7EF3E0}"/>
              </a:ext>
            </a:extLst>
          </p:cNvPr>
          <p:cNvSpPr txBox="1"/>
          <p:nvPr/>
        </p:nvSpPr>
        <p:spPr>
          <a:xfrm>
            <a:off x="5922726" y="4041755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450min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50A1CCA-0CC0-584E-FE51-4C06788FA013}"/>
              </a:ext>
            </a:extLst>
          </p:cNvPr>
          <p:cNvSpPr txBox="1"/>
          <p:nvPr/>
        </p:nvSpPr>
        <p:spPr>
          <a:xfrm>
            <a:off x="7606260" y="4041755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5h20min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874877B-BE40-B412-D6D3-2F76B4ECBB72}"/>
              </a:ext>
            </a:extLst>
          </p:cNvPr>
          <p:cNvSpPr txBox="1"/>
          <p:nvPr/>
        </p:nvSpPr>
        <p:spPr>
          <a:xfrm>
            <a:off x="921184" y="3016895"/>
            <a:ext cx="11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135 min</a:t>
            </a:r>
          </a:p>
        </p:txBody>
      </p:sp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F76B1-2628-1EBA-6D98-4E985AF2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86E3A3-4F17-38E2-3C15-DD9D7304C57A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9E2A0B5-F197-F1E7-59A9-E9C3244513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BE3153EA-AE07-8314-D315-52D285431F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3381D8-26B7-EDB7-26C9-E04EB903699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CF0E76-48CC-FB6C-A858-F27F7285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A9479D-57AB-862A-E4D1-5228185719ED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7ABBDC-8345-D725-7219-F39913C18820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843AC8-CA56-FD8B-3240-5F2B357C5C1E}"/>
              </a:ext>
            </a:extLst>
          </p:cNvPr>
          <p:cNvSpPr txBox="1"/>
          <p:nvPr/>
        </p:nvSpPr>
        <p:spPr>
          <a:xfrm>
            <a:off x="0" y="919461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الحرف المناسب للجواب الصحيح على الألواح.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9397B6-32C9-68A3-9F04-39472D64C0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b="56314"/>
          <a:stretch>
            <a:fillRect/>
          </a:stretch>
        </p:blipFill>
        <p:spPr>
          <a:xfrm>
            <a:off x="329782" y="2883392"/>
            <a:ext cx="8268125" cy="209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1742-EEAA-C7A5-3458-CA605B136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701FA611-47EA-93A3-7023-912E88451F2F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6FDB7-DEAC-1DE0-E909-EDFB1C0ED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CB5BD3-BBEE-DC2D-9947-A69F4FD0BE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19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C55306-023E-6217-FE25-759E401E0CB9}"/>
              </a:ext>
            </a:extLst>
          </p:cNvPr>
          <p:cNvSpPr txBox="1"/>
          <p:nvPr/>
        </p:nvSpPr>
        <p:spPr>
          <a:xfrm>
            <a:off x="55657" y="853172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الجواب الصحيح هو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يشرح؟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1C53733D-16F3-C890-8998-964078A574AA}"/>
              </a:ext>
            </a:extLst>
          </p:cNvPr>
          <p:cNvSpPr/>
          <p:nvPr/>
        </p:nvSpPr>
        <p:spPr>
          <a:xfrm>
            <a:off x="2462121" y="3940277"/>
            <a:ext cx="1417320" cy="109728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36BE7D-1281-2AD6-5EAF-87CAA2B1EDA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b="56314"/>
          <a:stretch>
            <a:fillRect/>
          </a:stretch>
        </p:blipFill>
        <p:spPr>
          <a:xfrm>
            <a:off x="329782" y="2883392"/>
            <a:ext cx="8268125" cy="209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9D5B-3631-AEFF-2D83-944F49777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C5126E-5653-BCF0-7713-002B6E30E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469E036-6940-6ECF-0FC2-0D9D643A4BD4}"/>
              </a:ext>
            </a:extLst>
          </p:cNvPr>
          <p:cNvSpPr txBox="1"/>
          <p:nvPr/>
        </p:nvSpPr>
        <p:spPr>
          <a:xfrm>
            <a:off x="-85567" y="919461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الحرف المناسب للجواب الصحيح على الألواح.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A4DCCE-2760-010B-B934-45DC61D6ABD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58676"/>
          <a:stretch>
            <a:fillRect/>
          </a:stretch>
        </p:blipFill>
        <p:spPr>
          <a:xfrm>
            <a:off x="300285" y="2684206"/>
            <a:ext cx="8268125" cy="197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6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89FD2-8645-AAD4-6DCD-99A747579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E067D948-8D24-30E4-0FC6-2C6BCE1CDFCB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3E0EB4-6D80-28EC-7A42-25C888B6D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990000C-8CDC-168A-3861-977151892D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61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1A9C1-E0C4-F5DE-AFE7-A58385035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CC3F94-987D-6BF5-D784-F9C0932D3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E956F4-553B-8389-A5A2-6F654F50AFDA}"/>
              </a:ext>
            </a:extLst>
          </p:cNvPr>
          <p:cNvSpPr txBox="1"/>
          <p:nvPr/>
        </p:nvSpPr>
        <p:spPr>
          <a:xfrm>
            <a:off x="58994" y="732223"/>
            <a:ext cx="7473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الجواب الصحيح هو : </a:t>
            </a:r>
            <a:r>
              <a:rPr lang="fr-FR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للسبورة ليشرح لنا كيف توصل للجواب الصحيح؟</a:t>
            </a:r>
            <a:endParaRPr kumimoji="0" lang="ar-MA" sz="1865" b="0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BA62802-82E4-CE1D-51E6-52F00CFE7ECB}"/>
              </a:ext>
            </a:extLst>
          </p:cNvPr>
          <p:cNvSpPr/>
          <p:nvPr/>
        </p:nvSpPr>
        <p:spPr>
          <a:xfrm>
            <a:off x="4646576" y="3751633"/>
            <a:ext cx="1426820" cy="109728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5B2251D-4499-8415-0028-4EB908E821C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58676"/>
          <a:stretch>
            <a:fillRect/>
          </a:stretch>
        </p:blipFill>
        <p:spPr>
          <a:xfrm>
            <a:off x="300285" y="2684206"/>
            <a:ext cx="8268125" cy="197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0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442452" y="2610517"/>
            <a:ext cx="7162911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442452" y="3580753"/>
            <a:ext cx="639769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إنشاءات هندسية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</a:t>
            </a:r>
            <a:endParaRPr kumimoji="0" lang="ar-AE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0" y="955377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كيف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ننشئ أشكالا هندسية مركبة 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عرض فيديو النمذجة  - جمع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_N6_P5_SEM1_S3_V1">
            <a:hlinkClick r:id="" action="ppaction://media"/>
            <a:extLst>
              <a:ext uri="{FF2B5EF4-FFF2-40B4-BE49-F238E27FC236}">
                <a16:creationId xmlns:a16="http://schemas.microsoft.com/office/drawing/2014/main" id="{5ADEF5B7-94CC-E021-C01D-2AD6E1F3A3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716" y="1906573"/>
            <a:ext cx="7937297" cy="446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89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ذ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كرنا بخطوات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حساب مدة زمنية باستعمال الخط الزمني؟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990B9E-168A-D9B2-B6C3-80ECA05DE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232" y="1988089"/>
            <a:ext cx="6280303" cy="346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803F9-275F-F457-D269-7CADF9C91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FE9DBE-DE12-3DBA-2E40-EB885EF7A83A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96B270-2268-47AD-67D0-5ACAF1C50B36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75D744C-1F37-205C-7580-82816CBCB47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73DD5D4-18D9-B072-086B-F22A5F984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E9868604-23B0-F593-28B7-8B2D159D42F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EC019871-2196-5783-F8AC-84205ECA9D0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8867D13-5861-987E-9C17-54F556A09A1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5C94BB9-D1A1-4320-8CC3-C64C9F91629D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srgbClr val="B2B3AE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0A28A5-700E-B529-BC5A-9E92B1C8E612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21002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885AD-04B3-C250-071E-35D20995D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654A9F-D8FE-F5C1-2B10-9A20C6E2B8DC}"/>
              </a:ext>
            </a:extLst>
          </p:cNvPr>
          <p:cNvSpPr txBox="1"/>
          <p:nvPr/>
        </p:nvSpPr>
        <p:spPr>
          <a:xfrm>
            <a:off x="383287" y="799768"/>
            <a:ext cx="71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سننشئ شكلا هندسيا مركبا باتباع برنامج الإنشاء.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9F35F-E702-D7D8-F159-E369AFC5A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B428E6-14A6-1547-8F92-55E34409FF0E}"/>
              </a:ext>
            </a:extLst>
          </p:cNvPr>
          <p:cNvSpPr txBox="1"/>
          <p:nvPr/>
        </p:nvSpPr>
        <p:spPr>
          <a:xfrm>
            <a:off x="678426" y="1841694"/>
            <a:ext cx="7417371" cy="2338147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أُنْشِئُ مُثَلَّثًا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ABC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مُتَساوي السّاقيْنِ رَأْسُهُ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حَيْثُ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BC = 5cm ; AC=3cm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أُنْشِئُ المستقيم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المار من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والموازي ل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BC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أنشئ المستقيم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المار من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والعمودي على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BC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؛ </a:t>
            </a:r>
          </a:p>
        </p:txBody>
      </p:sp>
    </p:spTree>
    <p:extLst>
      <p:ext uri="{BB962C8B-B14F-4D97-AF65-F5344CB8AC3E}">
        <p14:creationId xmlns:p14="http://schemas.microsoft.com/office/powerpoint/2010/main" val="381803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1750F-7B4E-7715-D44A-BB7969609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BCEF1C-19B7-CD15-A829-62BFBE10105A}"/>
              </a:ext>
            </a:extLst>
          </p:cNvPr>
          <p:cNvSpPr txBox="1"/>
          <p:nvPr/>
        </p:nvSpPr>
        <p:spPr>
          <a:xfrm>
            <a:off x="383287" y="799768"/>
            <a:ext cx="71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ماهي أول خطوة للإنشاء باستعمال برنامج الإنشاء؟ من يقرأ؟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82462C-661C-8353-15EE-5A6CD74F4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CAFC1E7-743B-699E-98C6-E43B250CDDBA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البرنامج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D4809A5-4154-459D-802B-98BFAD5F8D8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3D5EC66-30EC-BB04-2B76-3EBF0FAF764C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D455987F-905C-2D68-4FF0-83C0CC54DAB4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أنشئ الشكل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B900B89-52E1-5706-A57B-AFB13B3B4E40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CFA11FE-F65E-FE55-A37F-F378E0A942D7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البرنامج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D1644A-DE75-7868-544C-7151EA6BAE5C}"/>
              </a:ext>
            </a:extLst>
          </p:cNvPr>
          <p:cNvSpPr txBox="1"/>
          <p:nvPr/>
        </p:nvSpPr>
        <p:spPr>
          <a:xfrm>
            <a:off x="541953" y="2598041"/>
            <a:ext cx="7417371" cy="2338147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أُنْشِئُ مُثَلَّثًا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ABC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مُتَساوي السّاقيْنِ رَأْسُهُ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حَيْثُ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BC = 5cm ; AC=3cm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أُنْشِئُ المستقيم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المار من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والموازي ل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BC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أنشئ المستقيم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المار من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والعمودي على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BC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؛ </a:t>
            </a:r>
          </a:p>
        </p:txBody>
      </p:sp>
    </p:spTree>
    <p:extLst>
      <p:ext uri="{BB962C8B-B14F-4D97-AF65-F5344CB8AC3E}">
        <p14:creationId xmlns:p14="http://schemas.microsoft.com/office/powerpoint/2010/main" val="353574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DB8A4-9A26-ED17-65CE-B072B58F5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FDEA0-F589-A777-0C19-95E92AFD974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دفاتر البحث.  </a:t>
            </a: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534ECDD-8CF5-EE75-302E-BDFEFE4E5A3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19A45F-5074-AE3D-7B96-A03C9B3B3E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98798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8F3CD-1B4E-E8A1-A3D0-4D9E5715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BA803-D1E1-D06B-A474-9A0E32058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44FC9FE3-1EA7-DC5E-9E72-E890505E04EB}"/>
              </a:ext>
            </a:extLst>
          </p:cNvPr>
          <p:cNvSpPr txBox="1"/>
          <p:nvPr/>
        </p:nvSpPr>
        <p:spPr>
          <a:xfrm>
            <a:off x="0" y="902330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ننشئ أول خطوة في برنامج الانشاء.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للسبورة لإنشاء المثلث متساوي الساقين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853511F-3031-6743-4F37-34BA42CB3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6801" y="4994787"/>
            <a:ext cx="1048898" cy="1573349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E58775A-4078-E7FE-05B0-63EE4C1E5568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البرنامج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14C0FDD-77C9-4F41-E6D8-1536D3D7C97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A505C17E-C230-743E-2BC2-CB2412F4A945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A9CD49DC-4AE9-465B-A0B8-3ED2B4E90DC6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أنشئ الشكل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7C494899-DC72-0784-9CA1-86DC5C2EA197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8F2883A-5553-6052-1304-C37C129C7750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البرنامج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D48AC34-9D19-8C09-7477-2508EE9C5745}"/>
              </a:ext>
            </a:extLst>
          </p:cNvPr>
          <p:cNvSpPr txBox="1"/>
          <p:nvPr/>
        </p:nvSpPr>
        <p:spPr>
          <a:xfrm>
            <a:off x="541953" y="2598041"/>
            <a:ext cx="7417371" cy="2338147"/>
          </a:xfrm>
          <a:prstGeom prst="roundRect">
            <a:avLst>
              <a:gd name="adj" fmla="val 6878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أُنْشِئُ مُثَلَّثًا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ABC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مُتَساوي السّاقيْنِ رَأْسُهُ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حَيْثُ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BC = 5cm ; AC=3cm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أُنْشِئُ المستقيم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المار من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والموازي ل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BC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أنشئ المستقيم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المار من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والعمودي على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BC</a:t>
            </a:r>
            <a:r>
              <a:rPr lang="a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؛ </a:t>
            </a:r>
          </a:p>
        </p:txBody>
      </p:sp>
    </p:spTree>
    <p:extLst>
      <p:ext uri="{BB962C8B-B14F-4D97-AF65-F5344CB8AC3E}">
        <p14:creationId xmlns:p14="http://schemas.microsoft.com/office/powerpoint/2010/main" val="385341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34B75-D986-18F3-95A4-308F2A5EF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F61388-3BE1-1A2B-17E5-866AC616641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دوركم الآن، أنشئوا المثلث المتساوي الساقين. من يذكرنا بخطوات الانشاء؟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58BA04F-FD19-D9A2-93BF-EC1E4F296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EEBC6E3-F9FB-6CB2-5E9D-3B77001D82DC}"/>
              </a:ext>
            </a:extLst>
          </p:cNvPr>
          <p:cNvCxnSpPr/>
          <p:nvPr/>
        </p:nvCxnSpPr>
        <p:spPr>
          <a:xfrm>
            <a:off x="2625213" y="5437244"/>
            <a:ext cx="3893574" cy="0"/>
          </a:xfrm>
          <a:prstGeom prst="straightConnector1">
            <a:avLst/>
          </a:prstGeom>
          <a:ln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A7330D09-B0F2-2FC9-1421-732A25B3FC42}"/>
              </a:ext>
            </a:extLst>
          </p:cNvPr>
          <p:cNvSpPr txBox="1"/>
          <p:nvPr/>
        </p:nvSpPr>
        <p:spPr>
          <a:xfrm>
            <a:off x="4218039" y="5541103"/>
            <a:ext cx="934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5cm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1A45FD5-44C3-7FBD-4624-CCC717AB73B1}"/>
              </a:ext>
            </a:extLst>
          </p:cNvPr>
          <p:cNvSpPr txBox="1"/>
          <p:nvPr/>
        </p:nvSpPr>
        <p:spPr>
          <a:xfrm>
            <a:off x="2974258" y="4130174"/>
            <a:ext cx="934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3cm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61BBEBF-1E2D-DB25-1FE2-C9E30247487A}"/>
              </a:ext>
            </a:extLst>
          </p:cNvPr>
          <p:cNvSpPr txBox="1"/>
          <p:nvPr/>
        </p:nvSpPr>
        <p:spPr>
          <a:xfrm>
            <a:off x="5506064" y="4130174"/>
            <a:ext cx="934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3cm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0969485-0B39-7CB8-119B-85C3731FC5DB}"/>
              </a:ext>
            </a:extLst>
          </p:cNvPr>
          <p:cNvGrpSpPr/>
          <p:nvPr/>
        </p:nvGrpSpPr>
        <p:grpSpPr>
          <a:xfrm>
            <a:off x="2259627" y="3189342"/>
            <a:ext cx="4624746" cy="2322593"/>
            <a:chOff x="2259627" y="2196281"/>
            <a:chExt cx="4624746" cy="2322593"/>
          </a:xfrm>
        </p:grpSpPr>
        <p:sp>
          <p:nvSpPr>
            <p:cNvPr id="5" name="Triangle isocèle 4">
              <a:extLst>
                <a:ext uri="{FF2B5EF4-FFF2-40B4-BE49-F238E27FC236}">
                  <a16:creationId xmlns:a16="http://schemas.microsoft.com/office/drawing/2014/main" id="{B2BBAF32-81A5-18D4-BEED-3382F2DF0626}"/>
                </a:ext>
              </a:extLst>
            </p:cNvPr>
            <p:cNvSpPr/>
            <p:nvPr/>
          </p:nvSpPr>
          <p:spPr>
            <a:xfrm>
              <a:off x="2625213" y="2539180"/>
              <a:ext cx="3893574" cy="1779639"/>
            </a:xfrm>
            <a:prstGeom prst="triangle">
              <a:avLst/>
            </a:prstGeom>
            <a:noFill/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9298C25-818D-EC79-98B6-9935420BF507}"/>
                </a:ext>
              </a:extLst>
            </p:cNvPr>
            <p:cNvSpPr txBox="1"/>
            <p:nvPr/>
          </p:nvSpPr>
          <p:spPr>
            <a:xfrm>
              <a:off x="4407976" y="2196281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C65C292-4581-7CE1-42F3-9682D2ED2952}"/>
                </a:ext>
              </a:extLst>
            </p:cNvPr>
            <p:cNvSpPr txBox="1"/>
            <p:nvPr/>
          </p:nvSpPr>
          <p:spPr>
            <a:xfrm>
              <a:off x="6543368" y="4039830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B09AE84-D025-3F53-5DB4-31021FB554A8}"/>
                </a:ext>
              </a:extLst>
            </p:cNvPr>
            <p:cNvSpPr txBox="1"/>
            <p:nvPr/>
          </p:nvSpPr>
          <p:spPr>
            <a:xfrm>
              <a:off x="2259627" y="4118764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C</a:t>
              </a:r>
            </a:p>
          </p:txBody>
        </p:sp>
      </p:grp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1191482-B5AD-D34B-F7D0-BB85C6D2D650}"/>
              </a:ext>
            </a:extLst>
          </p:cNvPr>
          <p:cNvCxnSpPr>
            <a:cxnSpLocks/>
          </p:cNvCxnSpPr>
          <p:nvPr/>
        </p:nvCxnSpPr>
        <p:spPr>
          <a:xfrm>
            <a:off x="4685071" y="3418339"/>
            <a:ext cx="1927788" cy="1793002"/>
          </a:xfrm>
          <a:prstGeom prst="straightConnector1">
            <a:avLst/>
          </a:prstGeom>
          <a:ln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DA5E8752-10D9-ADA9-6D2C-4E864DFEE731}"/>
              </a:ext>
            </a:extLst>
          </p:cNvPr>
          <p:cNvCxnSpPr>
            <a:cxnSpLocks/>
          </p:cNvCxnSpPr>
          <p:nvPr/>
        </p:nvCxnSpPr>
        <p:spPr>
          <a:xfrm flipH="1">
            <a:off x="2531141" y="3468097"/>
            <a:ext cx="1890253" cy="1693486"/>
          </a:xfrm>
          <a:prstGeom prst="straightConnector1">
            <a:avLst/>
          </a:prstGeom>
          <a:ln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41ED9D3-6A55-1589-D7EF-7256DF7E8D39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البرنامج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32A398FA-A4D7-6E78-596A-65393C0ED8F5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02E54767-FDFC-3995-F2A6-E21472736DA8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 : coins arrondis 4">
            <a:extLst>
              <a:ext uri="{FF2B5EF4-FFF2-40B4-BE49-F238E27FC236}">
                <a16:creationId xmlns:a16="http://schemas.microsoft.com/office/drawing/2014/main" id="{6CAA8AF5-029C-FCE3-4B5D-73DDEEA03AD2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أنشئ الشكل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B555BE4C-4486-5632-2E08-410AFA569832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31693F2-5ADE-0F48-D33E-F69C712261A8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البرنامج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07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6390B-51EA-6373-5CA6-0786ABA08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49716A-967C-4D52-19CC-64D0D2B7D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922EBCA2-E5FA-DB21-3A30-568B22A9C9C7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45E2CD1-9B8E-7BE7-50E8-41A86587719A}"/>
              </a:ext>
            </a:extLst>
          </p:cNvPr>
          <p:cNvGrpSpPr/>
          <p:nvPr/>
        </p:nvGrpSpPr>
        <p:grpSpPr>
          <a:xfrm>
            <a:off x="540774" y="2887988"/>
            <a:ext cx="4624746" cy="2322593"/>
            <a:chOff x="2259627" y="2196281"/>
            <a:chExt cx="4624746" cy="2322593"/>
          </a:xfrm>
        </p:grpSpPr>
        <p:sp>
          <p:nvSpPr>
            <p:cNvPr id="3" name="Triangle isocèle 2">
              <a:extLst>
                <a:ext uri="{FF2B5EF4-FFF2-40B4-BE49-F238E27FC236}">
                  <a16:creationId xmlns:a16="http://schemas.microsoft.com/office/drawing/2014/main" id="{EA931873-DDAD-E66C-9D1A-4B3B8AD6054E}"/>
                </a:ext>
              </a:extLst>
            </p:cNvPr>
            <p:cNvSpPr/>
            <p:nvPr/>
          </p:nvSpPr>
          <p:spPr>
            <a:xfrm>
              <a:off x="2625213" y="2539180"/>
              <a:ext cx="3893574" cy="1779639"/>
            </a:xfrm>
            <a:prstGeom prst="triangle">
              <a:avLst/>
            </a:prstGeom>
            <a:noFill/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3C7AE19-F7F0-27CB-41DE-0ED7E33DF3A0}"/>
                </a:ext>
              </a:extLst>
            </p:cNvPr>
            <p:cNvSpPr txBox="1"/>
            <p:nvPr/>
          </p:nvSpPr>
          <p:spPr>
            <a:xfrm>
              <a:off x="4407976" y="2196281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F6BDEAD-8020-8AC3-C68E-808CA685CDAB}"/>
                </a:ext>
              </a:extLst>
            </p:cNvPr>
            <p:cNvSpPr txBox="1"/>
            <p:nvPr/>
          </p:nvSpPr>
          <p:spPr>
            <a:xfrm>
              <a:off x="6543368" y="4039830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17EAFE8-02D4-67E9-B7C9-07A97C72DF70}"/>
                </a:ext>
              </a:extLst>
            </p:cNvPr>
            <p:cNvSpPr txBox="1"/>
            <p:nvPr/>
          </p:nvSpPr>
          <p:spPr>
            <a:xfrm>
              <a:off x="2259627" y="4118764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C</a:t>
              </a:r>
            </a:p>
          </p:txBody>
        </p:sp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289938C-9718-D7F0-930B-E8DCA7651CB4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البرنامج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F0C80C2D-FAEC-56C2-AE97-19B0995844D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760D4CC6-B0FB-2B31-24D1-5C2C81386F9F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A8C5636D-7451-B281-828A-30CF63D39992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أنشئ الشكل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8ABD5F30-2E5F-7276-AB7D-4C578EC391A2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50875D6-41B4-4F6A-4E62-80A274131AD1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البرنامج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D300843-C39C-5545-83F2-3CDB39838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546" y="2644882"/>
            <a:ext cx="2920635" cy="305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1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A2DE0-6CC1-74C3-0024-B3BFCBA6F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2CFCE1-D7E7-94A2-D1E6-F1931B0A5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B7CFE8F1-0E85-972A-0107-16D9E30B43AF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 الخطوة الموالية في برنامج الإنشاء؟ من يقوم للسبورة للإنشاء؟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6844CB2-CF07-D7BB-9B0F-3F3E7D053E1E}"/>
              </a:ext>
            </a:extLst>
          </p:cNvPr>
          <p:cNvGrpSpPr/>
          <p:nvPr/>
        </p:nvGrpSpPr>
        <p:grpSpPr>
          <a:xfrm>
            <a:off x="540774" y="2887988"/>
            <a:ext cx="4624746" cy="2322593"/>
            <a:chOff x="2259627" y="2196281"/>
            <a:chExt cx="4624746" cy="2322593"/>
          </a:xfrm>
        </p:grpSpPr>
        <p:sp>
          <p:nvSpPr>
            <p:cNvPr id="3" name="Triangle isocèle 2">
              <a:extLst>
                <a:ext uri="{FF2B5EF4-FFF2-40B4-BE49-F238E27FC236}">
                  <a16:creationId xmlns:a16="http://schemas.microsoft.com/office/drawing/2014/main" id="{BFF6FEB4-1126-C9EC-D7A3-4CF60D5428AE}"/>
                </a:ext>
              </a:extLst>
            </p:cNvPr>
            <p:cNvSpPr/>
            <p:nvPr/>
          </p:nvSpPr>
          <p:spPr>
            <a:xfrm>
              <a:off x="2625213" y="2539180"/>
              <a:ext cx="3893574" cy="1779639"/>
            </a:xfrm>
            <a:prstGeom prst="triangle">
              <a:avLst/>
            </a:prstGeom>
            <a:noFill/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1FD41A8-3BAF-4413-E556-8CDD047BDB4F}"/>
                </a:ext>
              </a:extLst>
            </p:cNvPr>
            <p:cNvSpPr txBox="1"/>
            <p:nvPr/>
          </p:nvSpPr>
          <p:spPr>
            <a:xfrm>
              <a:off x="4407976" y="2196281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A092BCA-395E-B5C7-93D1-EA7879E646B6}"/>
                </a:ext>
              </a:extLst>
            </p:cNvPr>
            <p:cNvSpPr txBox="1"/>
            <p:nvPr/>
          </p:nvSpPr>
          <p:spPr>
            <a:xfrm>
              <a:off x="6543368" y="4039830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C77A4A9-C79B-5584-C0FA-95925B4ED039}"/>
                </a:ext>
              </a:extLst>
            </p:cNvPr>
            <p:cNvSpPr txBox="1"/>
            <p:nvPr/>
          </p:nvSpPr>
          <p:spPr>
            <a:xfrm>
              <a:off x="2259627" y="4118764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C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2AF562C-901C-20D7-AB71-A9FB269F5E6E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البرنامج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BDD4762-E958-7A41-C179-8EA53C876067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80A342C-88D3-96EF-2837-619E723DB24F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C1DF0CD2-9501-BFE0-9A53-BD355F0B0C03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أنشئ الشكل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18631BF-BA05-9DB5-E1C0-FA02429D0751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441A1EC-F382-C937-8799-90C11ED39C88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البرنامج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188B7AC-EBCC-7BAF-0604-44E76E00D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546" y="2644882"/>
            <a:ext cx="2920635" cy="305235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EA9F41C-2293-0B04-2DA9-1A28797A4901}"/>
              </a:ext>
            </a:extLst>
          </p:cNvPr>
          <p:cNvSpPr/>
          <p:nvPr/>
        </p:nvSpPr>
        <p:spPr>
          <a:xfrm>
            <a:off x="5413248" y="3913239"/>
            <a:ext cx="3180146" cy="8182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177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D3D77-9BC2-3E11-B4A9-F7BFE8E6C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03CD038-99C9-0BF6-A068-7085F4BB119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أنشئوا المستقيم على دفاتركم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996690-B18D-406A-8444-4B96F67696A9}"/>
              </a:ext>
            </a:extLst>
          </p:cNvPr>
          <p:cNvGrpSpPr/>
          <p:nvPr/>
        </p:nvGrpSpPr>
        <p:grpSpPr>
          <a:xfrm>
            <a:off x="2281086" y="2887988"/>
            <a:ext cx="4624746" cy="2322593"/>
            <a:chOff x="2259627" y="2196281"/>
            <a:chExt cx="4624746" cy="2322593"/>
          </a:xfrm>
        </p:grpSpPr>
        <p:sp>
          <p:nvSpPr>
            <p:cNvPr id="6" name="Triangle isocèle 5">
              <a:extLst>
                <a:ext uri="{FF2B5EF4-FFF2-40B4-BE49-F238E27FC236}">
                  <a16:creationId xmlns:a16="http://schemas.microsoft.com/office/drawing/2014/main" id="{AAA7ABE8-3487-9B29-55CF-EADC706D91E8}"/>
                </a:ext>
              </a:extLst>
            </p:cNvPr>
            <p:cNvSpPr/>
            <p:nvPr/>
          </p:nvSpPr>
          <p:spPr>
            <a:xfrm>
              <a:off x="2625213" y="2539180"/>
              <a:ext cx="3893574" cy="1779639"/>
            </a:xfrm>
            <a:prstGeom prst="triangle">
              <a:avLst/>
            </a:prstGeom>
            <a:noFill/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F159851-7911-5282-686B-9E2239BD52CB}"/>
                </a:ext>
              </a:extLst>
            </p:cNvPr>
            <p:cNvSpPr txBox="1"/>
            <p:nvPr/>
          </p:nvSpPr>
          <p:spPr>
            <a:xfrm>
              <a:off x="4407976" y="2196281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455367C-A2C5-731B-F54C-4938F1C208AD}"/>
                </a:ext>
              </a:extLst>
            </p:cNvPr>
            <p:cNvSpPr txBox="1"/>
            <p:nvPr/>
          </p:nvSpPr>
          <p:spPr>
            <a:xfrm>
              <a:off x="6543368" y="4039830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25E7A6B-1AFC-5E3E-9B6B-1632845A20F6}"/>
                </a:ext>
              </a:extLst>
            </p:cNvPr>
            <p:cNvSpPr txBox="1"/>
            <p:nvPr/>
          </p:nvSpPr>
          <p:spPr>
            <a:xfrm>
              <a:off x="2259627" y="4118764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C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F408951B-66BA-7C47-62F3-4C1CF9B116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2932" y="792901"/>
            <a:ext cx="830819" cy="611827"/>
          </a:xfrm>
          <a:prstGeom prst="roundRect">
            <a:avLst>
              <a:gd name="adj" fmla="val 6988"/>
            </a:avLst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7D032C5-732C-FE13-8E97-9272C07A2AAF}"/>
              </a:ext>
            </a:extLst>
          </p:cNvPr>
          <p:cNvCxnSpPr/>
          <p:nvPr/>
        </p:nvCxnSpPr>
        <p:spPr>
          <a:xfrm>
            <a:off x="1855174" y="3212453"/>
            <a:ext cx="5580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31435D4-8007-9639-90B2-8E6CFD84AA6A}"/>
              </a:ext>
            </a:extLst>
          </p:cNvPr>
          <p:cNvSpPr txBox="1"/>
          <p:nvPr/>
        </p:nvSpPr>
        <p:spPr>
          <a:xfrm>
            <a:off x="1879755" y="2843121"/>
            <a:ext cx="76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(D1)</a:t>
            </a:r>
          </a:p>
        </p:txBody>
      </p:sp>
    </p:spTree>
    <p:extLst>
      <p:ext uri="{BB962C8B-B14F-4D97-AF65-F5344CB8AC3E}">
        <p14:creationId xmlns:p14="http://schemas.microsoft.com/office/powerpoint/2010/main" val="349463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59B41-5FB7-6CEB-2427-DD95097AA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581D2B-3861-3DA9-220A-8F97A3A8A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AFB8CBFF-740B-C9CB-6652-17F3598158CD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نواصل الإنشاء، من يقرأ الخطوة الأخيرة في برنامج الإنشاء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EC05131-FD39-80D9-A305-E5DD6CE79905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البرنامج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D63B97A-D278-BA66-A427-4F623078051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1114E7AD-ADF6-EC1D-2D7D-692651DDA0B9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0D6F241B-FA83-3261-C8DB-4A4599C592C0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أنشئ الشكل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FE99759-091C-3562-8339-5DF9433BC589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D7F0DB-F6C7-C6ED-5BC3-77BF04747A87}"/>
              </a:ext>
            </a:extLst>
          </p:cNvPr>
          <p:cNvSpPr/>
          <p:nvPr/>
        </p:nvSpPr>
        <p:spPr>
          <a:xfrm>
            <a:off x="540774" y="1647419"/>
            <a:ext cx="180292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 البرنامج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9260DF6-E9B7-5377-E14C-B04DE28AF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546" y="2644882"/>
            <a:ext cx="2920635" cy="305235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F0509BC-BC85-5A0D-CEF1-56076C9F562E}"/>
              </a:ext>
            </a:extLst>
          </p:cNvPr>
          <p:cNvSpPr/>
          <p:nvPr/>
        </p:nvSpPr>
        <p:spPr>
          <a:xfrm>
            <a:off x="5413248" y="4847307"/>
            <a:ext cx="3180146" cy="8182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29D4DA4-3D0F-D94C-D21E-028390684CA6}"/>
              </a:ext>
            </a:extLst>
          </p:cNvPr>
          <p:cNvGrpSpPr/>
          <p:nvPr/>
        </p:nvGrpSpPr>
        <p:grpSpPr>
          <a:xfrm>
            <a:off x="452283" y="2887988"/>
            <a:ext cx="4624746" cy="2322593"/>
            <a:chOff x="2259627" y="2196281"/>
            <a:chExt cx="4624746" cy="2322593"/>
          </a:xfrm>
        </p:grpSpPr>
        <p:sp>
          <p:nvSpPr>
            <p:cNvPr id="24" name="Triangle isocèle 23">
              <a:extLst>
                <a:ext uri="{FF2B5EF4-FFF2-40B4-BE49-F238E27FC236}">
                  <a16:creationId xmlns:a16="http://schemas.microsoft.com/office/drawing/2014/main" id="{1BD95858-A87D-BAA4-DE37-C0E4F9051871}"/>
                </a:ext>
              </a:extLst>
            </p:cNvPr>
            <p:cNvSpPr/>
            <p:nvPr/>
          </p:nvSpPr>
          <p:spPr>
            <a:xfrm>
              <a:off x="2625213" y="2539180"/>
              <a:ext cx="3893574" cy="1779639"/>
            </a:xfrm>
            <a:prstGeom prst="triangle">
              <a:avLst/>
            </a:prstGeom>
            <a:noFill/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29131FFB-DA5C-150B-0DE9-DF9C76671B58}"/>
                </a:ext>
              </a:extLst>
            </p:cNvPr>
            <p:cNvSpPr txBox="1"/>
            <p:nvPr/>
          </p:nvSpPr>
          <p:spPr>
            <a:xfrm>
              <a:off x="4407976" y="2196281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32777382-96D8-4512-B7A4-6856A4D9E9F8}"/>
                </a:ext>
              </a:extLst>
            </p:cNvPr>
            <p:cNvSpPr txBox="1"/>
            <p:nvPr/>
          </p:nvSpPr>
          <p:spPr>
            <a:xfrm>
              <a:off x="6543368" y="4039830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4C578598-53FB-90E9-3899-8BBE028016A7}"/>
                </a:ext>
              </a:extLst>
            </p:cNvPr>
            <p:cNvSpPr txBox="1"/>
            <p:nvPr/>
          </p:nvSpPr>
          <p:spPr>
            <a:xfrm>
              <a:off x="2259627" y="4118764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C</a:t>
              </a:r>
            </a:p>
          </p:txBody>
        </p:sp>
      </p:grp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93DA1DAD-FDA1-E593-224D-A5B0091D7AC2}"/>
              </a:ext>
            </a:extLst>
          </p:cNvPr>
          <p:cNvCxnSpPr/>
          <p:nvPr/>
        </p:nvCxnSpPr>
        <p:spPr>
          <a:xfrm>
            <a:off x="26371" y="3212453"/>
            <a:ext cx="5580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63E5BE9B-BF3D-DBBE-37A8-042C309F3652}"/>
              </a:ext>
            </a:extLst>
          </p:cNvPr>
          <p:cNvSpPr txBox="1"/>
          <p:nvPr/>
        </p:nvSpPr>
        <p:spPr>
          <a:xfrm>
            <a:off x="50952" y="2843121"/>
            <a:ext cx="76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(D1)</a:t>
            </a:r>
          </a:p>
        </p:txBody>
      </p:sp>
    </p:spTree>
    <p:extLst>
      <p:ext uri="{BB962C8B-B14F-4D97-AF65-F5344CB8AC3E}">
        <p14:creationId xmlns:p14="http://schemas.microsoft.com/office/powerpoint/2010/main" val="396940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0A9AF-21AE-0757-BFF3-B71A9DE73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DA5342-A38E-3C83-2C4C-1C4F78F08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C42D4461-50C0-9F01-EC52-DD22262E7D3B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الإنشاء على دفاتركم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A6A1924-AC71-CDCC-64A8-E9FBD5AB08C7}"/>
              </a:ext>
            </a:extLst>
          </p:cNvPr>
          <p:cNvGrpSpPr/>
          <p:nvPr/>
        </p:nvGrpSpPr>
        <p:grpSpPr>
          <a:xfrm>
            <a:off x="2281086" y="2887988"/>
            <a:ext cx="4624746" cy="2322593"/>
            <a:chOff x="2259627" y="2196281"/>
            <a:chExt cx="4624746" cy="2322593"/>
          </a:xfrm>
        </p:grpSpPr>
        <p:sp>
          <p:nvSpPr>
            <p:cNvPr id="8" name="Triangle isocèle 7">
              <a:extLst>
                <a:ext uri="{FF2B5EF4-FFF2-40B4-BE49-F238E27FC236}">
                  <a16:creationId xmlns:a16="http://schemas.microsoft.com/office/drawing/2014/main" id="{4E514742-103B-6252-8697-0E142B521DF9}"/>
                </a:ext>
              </a:extLst>
            </p:cNvPr>
            <p:cNvSpPr/>
            <p:nvPr/>
          </p:nvSpPr>
          <p:spPr>
            <a:xfrm>
              <a:off x="2625213" y="2539180"/>
              <a:ext cx="3893574" cy="1779639"/>
            </a:xfrm>
            <a:prstGeom prst="triangle">
              <a:avLst/>
            </a:prstGeom>
            <a:noFill/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EF6F5E-9DDC-1F03-169C-1AA8FD9A4CE9}"/>
                </a:ext>
              </a:extLst>
            </p:cNvPr>
            <p:cNvSpPr txBox="1"/>
            <p:nvPr/>
          </p:nvSpPr>
          <p:spPr>
            <a:xfrm>
              <a:off x="4407976" y="2196281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62C4375-4962-2D6C-93BB-90C1EC115A45}"/>
                </a:ext>
              </a:extLst>
            </p:cNvPr>
            <p:cNvSpPr txBox="1"/>
            <p:nvPr/>
          </p:nvSpPr>
          <p:spPr>
            <a:xfrm>
              <a:off x="6543368" y="4039830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4987F04-D7EC-E0EB-FCCA-50AE3DA3E761}"/>
                </a:ext>
              </a:extLst>
            </p:cNvPr>
            <p:cNvSpPr txBox="1"/>
            <p:nvPr/>
          </p:nvSpPr>
          <p:spPr>
            <a:xfrm>
              <a:off x="2259627" y="4118764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C</a:t>
              </a:r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315C4CD-5EAE-E8D1-44D9-4A7850846E55}"/>
              </a:ext>
            </a:extLst>
          </p:cNvPr>
          <p:cNvCxnSpPr/>
          <p:nvPr/>
        </p:nvCxnSpPr>
        <p:spPr>
          <a:xfrm>
            <a:off x="1855174" y="3212453"/>
            <a:ext cx="5580000" cy="0"/>
          </a:xfrm>
          <a:prstGeom prst="line">
            <a:avLst/>
          </a:prstGeom>
          <a:ln w="38100">
            <a:solidFill>
              <a:srgbClr val="16AB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A6E4B842-E014-B12C-1598-6FB7FD2D72A1}"/>
              </a:ext>
            </a:extLst>
          </p:cNvPr>
          <p:cNvSpPr txBox="1"/>
          <p:nvPr/>
        </p:nvSpPr>
        <p:spPr>
          <a:xfrm>
            <a:off x="1879755" y="2843121"/>
            <a:ext cx="76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(D1)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B8B1172F-6CF3-657D-97E4-790034874D02}"/>
              </a:ext>
            </a:extLst>
          </p:cNvPr>
          <p:cNvCxnSpPr>
            <a:cxnSpLocks/>
          </p:cNvCxnSpPr>
          <p:nvPr/>
        </p:nvCxnSpPr>
        <p:spPr>
          <a:xfrm>
            <a:off x="2646672" y="2310344"/>
            <a:ext cx="0" cy="30654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9F4E10D1-DA23-0BEC-7E2D-ED14EFA0B121}"/>
              </a:ext>
            </a:extLst>
          </p:cNvPr>
          <p:cNvSpPr txBox="1"/>
          <p:nvPr/>
        </p:nvSpPr>
        <p:spPr>
          <a:xfrm>
            <a:off x="2068129" y="4223667"/>
            <a:ext cx="76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(D2)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3BB8988-A94F-660D-9EE7-779362E5C3F7}"/>
              </a:ext>
            </a:extLst>
          </p:cNvPr>
          <p:cNvCxnSpPr/>
          <p:nvPr/>
        </p:nvCxnSpPr>
        <p:spPr>
          <a:xfrm>
            <a:off x="1525793" y="5012747"/>
            <a:ext cx="5580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89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BFD19-53DE-096B-FD70-00D4AEF35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A6DF8C-71AC-644C-D871-6CAEE0AB0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D371BC9-BDE1-73AA-86F1-97F8C7820E7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لاحظوا  وضعية المستقيمين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D1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D2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25B8FA4-E5AD-7BE2-C56A-3F939ACC6E93}"/>
              </a:ext>
            </a:extLst>
          </p:cNvPr>
          <p:cNvGrpSpPr/>
          <p:nvPr/>
        </p:nvGrpSpPr>
        <p:grpSpPr>
          <a:xfrm>
            <a:off x="2281086" y="2887988"/>
            <a:ext cx="4624746" cy="2322593"/>
            <a:chOff x="2259627" y="2196281"/>
            <a:chExt cx="4624746" cy="2322593"/>
          </a:xfrm>
        </p:grpSpPr>
        <p:sp>
          <p:nvSpPr>
            <p:cNvPr id="8" name="Triangle isocèle 7">
              <a:extLst>
                <a:ext uri="{FF2B5EF4-FFF2-40B4-BE49-F238E27FC236}">
                  <a16:creationId xmlns:a16="http://schemas.microsoft.com/office/drawing/2014/main" id="{95176AC8-BA11-1C93-4D1B-9F92D2836ED5}"/>
                </a:ext>
              </a:extLst>
            </p:cNvPr>
            <p:cNvSpPr/>
            <p:nvPr/>
          </p:nvSpPr>
          <p:spPr>
            <a:xfrm>
              <a:off x="2625213" y="2539180"/>
              <a:ext cx="3893574" cy="1779639"/>
            </a:xfrm>
            <a:prstGeom prst="triangle">
              <a:avLst/>
            </a:prstGeom>
            <a:noFill/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A8C71D6-4A35-3507-C414-03887BA76A9C}"/>
                </a:ext>
              </a:extLst>
            </p:cNvPr>
            <p:cNvSpPr txBox="1"/>
            <p:nvPr/>
          </p:nvSpPr>
          <p:spPr>
            <a:xfrm>
              <a:off x="4407976" y="2196281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DCDAE54-4EAD-F313-6483-4E45011BA772}"/>
                </a:ext>
              </a:extLst>
            </p:cNvPr>
            <p:cNvSpPr txBox="1"/>
            <p:nvPr/>
          </p:nvSpPr>
          <p:spPr>
            <a:xfrm>
              <a:off x="6543368" y="4039830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BD8BED5-3B41-CCA6-1755-1FDC76A191AC}"/>
                </a:ext>
              </a:extLst>
            </p:cNvPr>
            <p:cNvSpPr txBox="1"/>
            <p:nvPr/>
          </p:nvSpPr>
          <p:spPr>
            <a:xfrm>
              <a:off x="2259627" y="4118764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C</a:t>
              </a:r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8570D69-0B69-EC7D-369B-C56B46B3BC3F}"/>
              </a:ext>
            </a:extLst>
          </p:cNvPr>
          <p:cNvCxnSpPr/>
          <p:nvPr/>
        </p:nvCxnSpPr>
        <p:spPr>
          <a:xfrm>
            <a:off x="1855174" y="3212453"/>
            <a:ext cx="5580000" cy="0"/>
          </a:xfrm>
          <a:prstGeom prst="line">
            <a:avLst/>
          </a:prstGeom>
          <a:ln w="38100">
            <a:solidFill>
              <a:srgbClr val="16AB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FD5A16F7-038D-F65D-2B53-7E05D0F4C641}"/>
              </a:ext>
            </a:extLst>
          </p:cNvPr>
          <p:cNvSpPr txBox="1"/>
          <p:nvPr/>
        </p:nvSpPr>
        <p:spPr>
          <a:xfrm>
            <a:off x="1879755" y="2843121"/>
            <a:ext cx="76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(D1)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BB8E45DD-5173-9ACA-86FF-75FFC75F0276}"/>
              </a:ext>
            </a:extLst>
          </p:cNvPr>
          <p:cNvCxnSpPr>
            <a:cxnSpLocks/>
          </p:cNvCxnSpPr>
          <p:nvPr/>
        </p:nvCxnSpPr>
        <p:spPr>
          <a:xfrm>
            <a:off x="2646672" y="2310344"/>
            <a:ext cx="0" cy="30654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8C1FAC6F-84B5-B1AB-83DD-B8D377E91127}"/>
              </a:ext>
            </a:extLst>
          </p:cNvPr>
          <p:cNvSpPr txBox="1"/>
          <p:nvPr/>
        </p:nvSpPr>
        <p:spPr>
          <a:xfrm>
            <a:off x="2068129" y="4223667"/>
            <a:ext cx="76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(D2)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7DCD3AFC-39B6-12CE-C77C-F91F4FB46BCF}"/>
              </a:ext>
            </a:extLst>
          </p:cNvPr>
          <p:cNvCxnSpPr/>
          <p:nvPr/>
        </p:nvCxnSpPr>
        <p:spPr>
          <a:xfrm>
            <a:off x="1525793" y="5012747"/>
            <a:ext cx="5580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75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7AA13-3E55-E99F-2DD2-25D33A543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5FA6439-243E-86A7-D41F-D8473FAB83F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 الألواح.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 وضعية المستقيمين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D1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D2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F0A8164-726C-9C33-D830-F7D19C93B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90F479-E718-D2DD-5A90-2919782505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274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840D1-DEE4-FD96-7D14-ED54AA50E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192161-3B85-0AD4-A96F-0B259189E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751215-5CF8-4D7D-E709-9CB6D2E5F818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المستقيم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lang="fr-FR" dirty="0"/>
              <a:t>(D1)</a:t>
            </a:r>
            <a:r>
              <a:rPr lang="ar-MA" dirty="0"/>
              <a:t> </a:t>
            </a:r>
            <a:r>
              <a:rPr lang="fr-FR" dirty="0"/>
              <a:t>(D2)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متعامدان. من يعلل لماذا؟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89B956B-46F6-1788-089B-653B0D40E23E}"/>
              </a:ext>
            </a:extLst>
          </p:cNvPr>
          <p:cNvGrpSpPr/>
          <p:nvPr/>
        </p:nvGrpSpPr>
        <p:grpSpPr>
          <a:xfrm>
            <a:off x="2281086" y="2887988"/>
            <a:ext cx="4624746" cy="2322593"/>
            <a:chOff x="2259627" y="2196281"/>
            <a:chExt cx="4624746" cy="2322593"/>
          </a:xfrm>
        </p:grpSpPr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CE3D30D2-F88B-3F0B-D90A-66E8981D12D5}"/>
                </a:ext>
              </a:extLst>
            </p:cNvPr>
            <p:cNvSpPr/>
            <p:nvPr/>
          </p:nvSpPr>
          <p:spPr>
            <a:xfrm>
              <a:off x="2625213" y="2539180"/>
              <a:ext cx="3893574" cy="1779639"/>
            </a:xfrm>
            <a:prstGeom prst="triangle">
              <a:avLst/>
            </a:prstGeom>
            <a:noFill/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A4C89D4-16BB-8330-A269-FBDFC9BDD803}"/>
                </a:ext>
              </a:extLst>
            </p:cNvPr>
            <p:cNvSpPr txBox="1"/>
            <p:nvPr/>
          </p:nvSpPr>
          <p:spPr>
            <a:xfrm>
              <a:off x="4407976" y="2196281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5584FE4-6CDD-DB23-026F-42FD652FDD38}"/>
                </a:ext>
              </a:extLst>
            </p:cNvPr>
            <p:cNvSpPr txBox="1"/>
            <p:nvPr/>
          </p:nvSpPr>
          <p:spPr>
            <a:xfrm>
              <a:off x="6543368" y="4039830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B315DCF-FA34-3C11-9662-80680FB9BBEE}"/>
                </a:ext>
              </a:extLst>
            </p:cNvPr>
            <p:cNvSpPr txBox="1"/>
            <p:nvPr/>
          </p:nvSpPr>
          <p:spPr>
            <a:xfrm>
              <a:off x="2259627" y="4118764"/>
              <a:ext cx="3410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C</a:t>
              </a:r>
            </a:p>
          </p:txBody>
        </p:sp>
      </p:grp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BD3C7E8-0159-AA3E-9D76-E389C75CA5C3}"/>
              </a:ext>
            </a:extLst>
          </p:cNvPr>
          <p:cNvCxnSpPr/>
          <p:nvPr/>
        </p:nvCxnSpPr>
        <p:spPr>
          <a:xfrm>
            <a:off x="1855174" y="3212453"/>
            <a:ext cx="5580000" cy="0"/>
          </a:xfrm>
          <a:prstGeom prst="line">
            <a:avLst/>
          </a:prstGeom>
          <a:ln w="38100">
            <a:solidFill>
              <a:srgbClr val="16AB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9692F98E-3707-1A08-FF78-4DF7B419B175}"/>
              </a:ext>
            </a:extLst>
          </p:cNvPr>
          <p:cNvSpPr txBox="1"/>
          <p:nvPr/>
        </p:nvSpPr>
        <p:spPr>
          <a:xfrm>
            <a:off x="1879755" y="2843121"/>
            <a:ext cx="76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(D1)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1F7695C-1F7A-FF70-B6B0-2ADB531365DE}"/>
              </a:ext>
            </a:extLst>
          </p:cNvPr>
          <p:cNvCxnSpPr>
            <a:cxnSpLocks/>
          </p:cNvCxnSpPr>
          <p:nvPr/>
        </p:nvCxnSpPr>
        <p:spPr>
          <a:xfrm>
            <a:off x="2646672" y="2310344"/>
            <a:ext cx="0" cy="30654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56788F6B-B7FC-3693-A95D-6390707FA850}"/>
              </a:ext>
            </a:extLst>
          </p:cNvPr>
          <p:cNvSpPr txBox="1"/>
          <p:nvPr/>
        </p:nvSpPr>
        <p:spPr>
          <a:xfrm>
            <a:off x="2068129" y="4223667"/>
            <a:ext cx="76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(D2)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E10E0E6-4413-A29C-AD8C-1E76556950C5}"/>
              </a:ext>
            </a:extLst>
          </p:cNvPr>
          <p:cNvCxnSpPr/>
          <p:nvPr/>
        </p:nvCxnSpPr>
        <p:spPr>
          <a:xfrm>
            <a:off x="1525793" y="5012747"/>
            <a:ext cx="5580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4FC42BBA-AAE8-05CD-C1FB-4E6C96260AAA}"/>
              </a:ext>
            </a:extLst>
          </p:cNvPr>
          <p:cNvSpPr/>
          <p:nvPr/>
        </p:nvSpPr>
        <p:spPr>
          <a:xfrm>
            <a:off x="2646672" y="3212453"/>
            <a:ext cx="188368" cy="2022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47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8F15D-0314-43DF-B25E-31D24855E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A4BBD59-FC6B-68F1-A107-FFA783B62B9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8C24FBD-5222-18E2-A04C-09072D8067BB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99D6835-54CB-45C3-B426-38AF92FBF38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9DB451A-A16B-429F-5A2C-0407E405D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52725" y="3797929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748C0D51-266D-5F72-19A1-AE8C7E8D229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FE63F05E-199E-CC7B-DD0B-0FA98234D7E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50E701-DD92-74CE-7C5C-14EF2CF08B0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62091A-A5F1-836C-14BF-B487B4587796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9C9B5C-5040-81A6-FE7D-993B7EA7BFDF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03535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كراساتكم – ص 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129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7D0F7C-CA91-F429-F8D3-77C32C61E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7345E63-4C77-1A24-5A1B-3469F3A31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3412" y="2305994"/>
            <a:ext cx="2883862" cy="410463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A309AD-3FD1-377A-7F11-28CDA31C4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152" y="2305994"/>
            <a:ext cx="2886974" cy="410463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D003CE5-4629-4EBE-0A50-DB64ECA98EBB}"/>
              </a:ext>
            </a:extLst>
          </p:cNvPr>
          <p:cNvSpPr/>
          <p:nvPr/>
        </p:nvSpPr>
        <p:spPr>
          <a:xfrm>
            <a:off x="1445342" y="3706761"/>
            <a:ext cx="3283974" cy="15240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C1053FBC-A0BC-1441-B5D6-BCE2310138F9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كراساتكم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انجزوا التمرين 3.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FB23CD-E379-908E-4C99-058EA2697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68" y="1982447"/>
            <a:ext cx="8045863" cy="408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7DBC3-1AD4-AE0F-1170-DFBFF39C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BA2126-211F-123E-ED4C-3DEEC56C7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A996FEF-A85B-7E52-992D-3BFD8AFEBF23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ثنائيات – ناقشوا استراتيجية الحل التي اعتمدها كل واحد منكم – أمامكم دقيقة واحدة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C1E591-F111-F560-BDF0-4E4E8B555E11}"/>
              </a:ext>
            </a:extLst>
          </p:cNvPr>
          <p:cNvSpPr/>
          <p:nvPr/>
        </p:nvSpPr>
        <p:spPr>
          <a:xfrm>
            <a:off x="6375413" y="4958714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377B2E-0A5A-4D70-2422-8D00D70BF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31" y="2615184"/>
            <a:ext cx="2343530" cy="23435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43717A-B5E8-B17F-A9AE-7DFDCC57C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08" y="2614403"/>
            <a:ext cx="5040450" cy="278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2735A53-9396-2CA5-0B89-4F956B346471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يقوم إلى السبورة،  ليشرح لنا كيف توصل للجواب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32EEF6-8988-109E-EE5F-4D50FD12965E}"/>
              </a:ext>
            </a:extLst>
          </p:cNvPr>
          <p:cNvGrpSpPr/>
          <p:nvPr/>
        </p:nvGrpSpPr>
        <p:grpSpPr>
          <a:xfrm rot="1849718">
            <a:off x="1525793" y="2310344"/>
            <a:ext cx="5909381" cy="3065443"/>
            <a:chOff x="1525793" y="2310344"/>
            <a:chExt cx="5909381" cy="3065443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0150DBD4-33F1-DA0A-DE95-43EC596A762B}"/>
                </a:ext>
              </a:extLst>
            </p:cNvPr>
            <p:cNvGrpSpPr/>
            <p:nvPr/>
          </p:nvGrpSpPr>
          <p:grpSpPr>
            <a:xfrm>
              <a:off x="2281086" y="2887988"/>
              <a:ext cx="4624746" cy="2322593"/>
              <a:chOff x="2259627" y="2196281"/>
              <a:chExt cx="4624746" cy="2322593"/>
            </a:xfrm>
          </p:grpSpPr>
          <p:sp>
            <p:nvSpPr>
              <p:cNvPr id="3" name="Triangle isocèle 2">
                <a:extLst>
                  <a:ext uri="{FF2B5EF4-FFF2-40B4-BE49-F238E27FC236}">
                    <a16:creationId xmlns:a16="http://schemas.microsoft.com/office/drawing/2014/main" id="{AF1E8B2C-503A-7A18-9608-FC34842F7019}"/>
                  </a:ext>
                </a:extLst>
              </p:cNvPr>
              <p:cNvSpPr/>
              <p:nvPr/>
            </p:nvSpPr>
            <p:spPr>
              <a:xfrm>
                <a:off x="2625213" y="2539180"/>
                <a:ext cx="3893574" cy="1779639"/>
              </a:xfrm>
              <a:prstGeom prst="triangle">
                <a:avLst/>
              </a:prstGeom>
              <a:noFill/>
              <a:ln w="38100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21B4DEA-A994-0A1A-16C7-48F88BBCD360}"/>
                  </a:ext>
                </a:extLst>
              </p:cNvPr>
              <p:cNvSpPr txBox="1"/>
              <p:nvPr/>
            </p:nvSpPr>
            <p:spPr>
              <a:xfrm>
                <a:off x="4407976" y="2196281"/>
                <a:ext cx="3410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>
                    <a:solidFill>
                      <a:srgbClr val="FF0000"/>
                    </a:solidFill>
                  </a:rPr>
                  <a:t>A</a:t>
                </a:r>
              </a:p>
            </p:txBody>
          </p:sp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CD20D61-0B50-2510-0149-24B50F22D219}"/>
                  </a:ext>
                </a:extLst>
              </p:cNvPr>
              <p:cNvSpPr txBox="1"/>
              <p:nvPr/>
            </p:nvSpPr>
            <p:spPr>
              <a:xfrm>
                <a:off x="6543368" y="4039830"/>
                <a:ext cx="3410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>
                    <a:solidFill>
                      <a:srgbClr val="FF0000"/>
                    </a:solidFill>
                  </a:rPr>
                  <a:t>B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2CDEAE7-191D-2378-1F97-7EAD49C00852}"/>
                  </a:ext>
                </a:extLst>
              </p:cNvPr>
              <p:cNvSpPr txBox="1"/>
              <p:nvPr/>
            </p:nvSpPr>
            <p:spPr>
              <a:xfrm>
                <a:off x="2259627" y="4118764"/>
                <a:ext cx="3410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>
                    <a:solidFill>
                      <a:srgbClr val="FF0000"/>
                    </a:solidFill>
                  </a:rPr>
                  <a:t>C</a:t>
                </a:r>
              </a:p>
            </p:txBody>
          </p:sp>
        </p:grp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F448FD69-9E02-FD00-0AB5-7E5FB3D05A92}"/>
                </a:ext>
              </a:extLst>
            </p:cNvPr>
            <p:cNvCxnSpPr>
              <a:cxnSpLocks/>
            </p:cNvCxnSpPr>
            <p:nvPr/>
          </p:nvCxnSpPr>
          <p:spPr>
            <a:xfrm>
              <a:off x="1855174" y="3212453"/>
              <a:ext cx="5580000" cy="0"/>
            </a:xfrm>
            <a:prstGeom prst="line">
              <a:avLst/>
            </a:prstGeom>
            <a:ln w="38100">
              <a:solidFill>
                <a:srgbClr val="16AB9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8A13405-8DB3-3496-3241-FB4D009E4E37}"/>
                </a:ext>
              </a:extLst>
            </p:cNvPr>
            <p:cNvSpPr txBox="1"/>
            <p:nvPr/>
          </p:nvSpPr>
          <p:spPr>
            <a:xfrm>
              <a:off x="1879755" y="2843121"/>
              <a:ext cx="7669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(D1)</a:t>
              </a: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CBC01D49-CE1E-5760-2EA1-748DF4002CED}"/>
                </a:ext>
              </a:extLst>
            </p:cNvPr>
            <p:cNvCxnSpPr>
              <a:cxnSpLocks/>
            </p:cNvCxnSpPr>
            <p:nvPr/>
          </p:nvCxnSpPr>
          <p:spPr>
            <a:xfrm>
              <a:off x="2646672" y="2310344"/>
              <a:ext cx="0" cy="3065443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AC24089-5527-D2CC-1F74-CB31733BC848}"/>
                </a:ext>
              </a:extLst>
            </p:cNvPr>
            <p:cNvSpPr txBox="1"/>
            <p:nvPr/>
          </p:nvSpPr>
          <p:spPr>
            <a:xfrm>
              <a:off x="2068129" y="4223667"/>
              <a:ext cx="7669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(D2)</a:t>
              </a: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F56C9EDB-1904-B8FC-676C-5B1C8919DF17}"/>
                </a:ext>
              </a:extLst>
            </p:cNvPr>
            <p:cNvCxnSpPr>
              <a:cxnSpLocks/>
            </p:cNvCxnSpPr>
            <p:nvPr/>
          </p:nvCxnSpPr>
          <p:spPr>
            <a:xfrm>
              <a:off x="1525793" y="5012747"/>
              <a:ext cx="5580000" cy="0"/>
            </a:xfrm>
            <a:prstGeom prst="line">
              <a:avLst/>
            </a:pr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BAFC53D-9110-4BD5-9799-9C1C9B4FBFE7}"/>
                </a:ext>
              </a:extLst>
            </p:cNvPr>
            <p:cNvSpPr/>
            <p:nvPr/>
          </p:nvSpPr>
          <p:spPr>
            <a:xfrm>
              <a:off x="2646672" y="3212453"/>
              <a:ext cx="188368" cy="2022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أنجز بمفردي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F1A6665E-CF39-544A-F066-03A1347317B6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خذوا كراساتكم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الصفحة 129 أنجزوا التمرين 4</a:t>
            </a: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EF18CBFA-BA44-25FA-FDE8-90750F1ED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D34DC7-CEBC-3194-5697-3F17D7097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19" y="1920797"/>
            <a:ext cx="8007762" cy="301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CAB5BE-D0BF-7ABC-864E-8BEC671C8C6A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5 دقائق  للإنجاز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لمراقبة إنجازاتكم.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F19770E3-9F8D-544B-73B5-E9CD2DFDEA2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534F5DB-AEDE-BEB1-9281-5A4F078CA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96DDC95-27DD-0A11-20DF-47381BAFCD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4C331E7B-1B65-4756-317B-EA17CE5A3D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119" y="1920797"/>
            <a:ext cx="8007762" cy="301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4CACC-C9D7-51DA-6633-219CBC5C3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31E84E-288D-2E65-684B-E053A87476AE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D93CFC-A157-6ED7-D8CF-9C3518FB8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727" y="621791"/>
            <a:ext cx="1016852" cy="873493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DAC5F4C9-A996-D6DB-9974-4D761F7B74AC}"/>
              </a:ext>
            </a:extLst>
          </p:cNvPr>
          <p:cNvSpPr/>
          <p:nvPr/>
        </p:nvSpPr>
        <p:spPr>
          <a:xfrm>
            <a:off x="2314777" y="2857815"/>
            <a:ext cx="3816000" cy="3931173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4A0C542-B20F-962D-366E-26D9332D8AEE}"/>
              </a:ext>
            </a:extLst>
          </p:cNvPr>
          <p:cNvGrpSpPr/>
          <p:nvPr/>
        </p:nvGrpSpPr>
        <p:grpSpPr>
          <a:xfrm>
            <a:off x="1997167" y="1247148"/>
            <a:ext cx="3497854" cy="4072666"/>
            <a:chOff x="1997167" y="1247148"/>
            <a:chExt cx="3497854" cy="4072666"/>
          </a:xfrm>
        </p:grpSpPr>
        <p:sp>
          <p:nvSpPr>
            <p:cNvPr id="5" name="Triangle isocèle 4">
              <a:extLst>
                <a:ext uri="{FF2B5EF4-FFF2-40B4-BE49-F238E27FC236}">
                  <a16:creationId xmlns:a16="http://schemas.microsoft.com/office/drawing/2014/main" id="{23BC0AB6-F15A-2500-BA00-8BA9FA7CFC76}"/>
                </a:ext>
              </a:extLst>
            </p:cNvPr>
            <p:cNvSpPr/>
            <p:nvPr/>
          </p:nvSpPr>
          <p:spPr>
            <a:xfrm>
              <a:off x="2976113" y="1591636"/>
              <a:ext cx="2518908" cy="1743894"/>
            </a:xfrm>
            <a:prstGeom prst="triangl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74AC6F31-C9E4-4188-EB9F-C5FCB185DC6D}"/>
                </a:ext>
              </a:extLst>
            </p:cNvPr>
            <p:cNvCxnSpPr>
              <a:cxnSpLocks/>
            </p:cNvCxnSpPr>
            <p:nvPr/>
          </p:nvCxnSpPr>
          <p:spPr>
            <a:xfrm>
              <a:off x="4231256" y="1247148"/>
              <a:ext cx="0" cy="388800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B72B7059-FE3C-305B-2927-2E7CB4723DD3}"/>
                </a:ext>
              </a:extLst>
            </p:cNvPr>
            <p:cNvCxnSpPr>
              <a:cxnSpLocks/>
            </p:cNvCxnSpPr>
            <p:nvPr/>
          </p:nvCxnSpPr>
          <p:spPr>
            <a:xfrm>
              <a:off x="2039885" y="2059838"/>
              <a:ext cx="2476190" cy="325997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912C033-7C93-8341-75BA-F55C0951DB41}"/>
                </a:ext>
              </a:extLst>
            </p:cNvPr>
            <p:cNvSpPr txBox="1"/>
            <p:nvPr/>
          </p:nvSpPr>
          <p:spPr>
            <a:xfrm>
              <a:off x="3955364" y="1406970"/>
              <a:ext cx="2674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C00000"/>
                  </a:solidFill>
                </a:rPr>
                <a:t>F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0E04C0B-74FE-D2FF-D2A4-13A45A9EFC78}"/>
                </a:ext>
              </a:extLst>
            </p:cNvPr>
            <p:cNvSpPr txBox="1"/>
            <p:nvPr/>
          </p:nvSpPr>
          <p:spPr>
            <a:xfrm>
              <a:off x="5227608" y="3023560"/>
              <a:ext cx="2674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C00000"/>
                  </a:solidFill>
                </a:rPr>
                <a:t>G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CF139A1-91E2-9610-E3F5-7A26408EBF6F}"/>
                </a:ext>
              </a:extLst>
            </p:cNvPr>
            <p:cNvSpPr txBox="1"/>
            <p:nvPr/>
          </p:nvSpPr>
          <p:spPr>
            <a:xfrm>
              <a:off x="2687206" y="3023560"/>
              <a:ext cx="2674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C00000"/>
                  </a:solidFill>
                </a:rPr>
                <a:t>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8919E89-EF14-178D-FB62-F553040119AB}"/>
                </a:ext>
              </a:extLst>
            </p:cNvPr>
            <p:cNvSpPr txBox="1"/>
            <p:nvPr/>
          </p:nvSpPr>
          <p:spPr>
            <a:xfrm>
              <a:off x="1997167" y="2616039"/>
              <a:ext cx="6022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C00000"/>
                  </a:solidFill>
                </a:rPr>
                <a:t>(D2)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E55CE9C-A5F3-284D-0B25-2645F7A5C458}"/>
                </a:ext>
              </a:extLst>
            </p:cNvPr>
            <p:cNvSpPr txBox="1"/>
            <p:nvPr/>
          </p:nvSpPr>
          <p:spPr>
            <a:xfrm>
              <a:off x="4015739" y="2838894"/>
              <a:ext cx="6022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C00000"/>
                  </a:solidFill>
                </a:rPr>
                <a:t>(D1)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C6BE23C-5FA1-002F-C2EE-8BD1F94CCF2B}"/>
                </a:ext>
              </a:extLst>
            </p:cNvPr>
            <p:cNvSpPr txBox="1"/>
            <p:nvPr/>
          </p:nvSpPr>
          <p:spPr>
            <a:xfrm>
              <a:off x="4261595" y="4765816"/>
              <a:ext cx="2674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C00000"/>
                  </a:solidFill>
                </a:rPr>
                <a:t>O</a:t>
              </a: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6A2F2E4-F21D-43E2-E763-08F795884D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39736" y="3365835"/>
              <a:ext cx="1233426" cy="155759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729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E4C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لنقل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العبارات التالية ومقابلها في اللغة الفرنسية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دفاتركم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7BA4EE-3A09-BA96-D7D5-F7D2D9D6F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762215"/>
              </p:ext>
            </p:extLst>
          </p:nvPr>
        </p:nvGraphicFramePr>
        <p:xfrm>
          <a:off x="491527" y="1714480"/>
          <a:ext cx="8001133" cy="4818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0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en-US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Programme</a:t>
                      </a:r>
                      <a:r>
                        <a:rPr lang="en-US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construction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برنامج الإنشاء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Figure </a:t>
                      </a:r>
                      <a:r>
                        <a:rPr lang="en-US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composée</a:t>
                      </a:r>
                      <a:r>
                        <a:rPr lang="en-US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أشكال مركبة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Point d’intersection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نقطة تقاطع 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Parallèle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متواز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Perpendiculaire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عمودي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Mesure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قياس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Droite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مستقيم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927635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Segment 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قطعة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503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تابعوا التدرب على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الإنشاءات الهندسية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B1B104-B9E7-E0AA-7F12-FBE535571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3412" y="2305994"/>
            <a:ext cx="2883862" cy="410463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D290BC-950E-C9B2-7E2F-99D4D0CEF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152" y="2305994"/>
            <a:ext cx="2886974" cy="410463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7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B051E17E-1C0C-4D89-86C7-B929B2D91CE9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24867ad6-4897-4023-bd97-793fbd0a48b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15693</TotalTime>
  <Words>876</Words>
  <Application>Microsoft Office PowerPoint</Application>
  <PresentationFormat>Affichage à l'écran (4:3)</PresentationFormat>
  <Paragraphs>279</Paragraphs>
  <Slides>53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53</vt:i4>
      </vt:variant>
    </vt:vector>
  </HeadingPairs>
  <TitlesOfParts>
    <vt:vector size="70" baseType="lpstr">
      <vt:lpstr>Aptos Display</vt:lpstr>
      <vt:lpstr>Calibri</vt:lpstr>
      <vt:lpstr>Effra CC Arbc</vt:lpstr>
      <vt:lpstr>Aptos</vt:lpstr>
      <vt:lpstr>Dosis</vt:lpstr>
      <vt:lpstr>Microsoft Uighur</vt:lpstr>
      <vt:lpstr>Arial</vt:lpstr>
      <vt:lpstr>Dosis SemiBold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2_Page d'entree</vt:lpstr>
      <vt:lpstr>4_Conception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132</cp:revision>
  <cp:lastPrinted>2025-08-13T10:11:39Z</cp:lastPrinted>
  <dcterms:created xsi:type="dcterms:W3CDTF">2025-08-01T12:31:49Z</dcterms:created>
  <dcterms:modified xsi:type="dcterms:W3CDTF">2026-05-19T22:18:28Z</dcterms:modified>
</cp:coreProperties>
</file>