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5"/>
  </p:notesMasterIdLst>
  <p:handoutMasterIdLst>
    <p:handoutMasterId r:id="rId66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30" r:id="rId15"/>
    <p:sldId id="2134807195" r:id="rId16"/>
    <p:sldId id="2134807193" r:id="rId17"/>
    <p:sldId id="2134807269" r:id="rId18"/>
    <p:sldId id="2134807194" r:id="rId19"/>
    <p:sldId id="2134807265" r:id="rId20"/>
    <p:sldId id="2134807271" r:id="rId21"/>
    <p:sldId id="2134807270" r:id="rId22"/>
    <p:sldId id="786" r:id="rId23"/>
    <p:sldId id="812" r:id="rId24"/>
    <p:sldId id="751" r:id="rId25"/>
    <p:sldId id="909" r:id="rId26"/>
    <p:sldId id="833" r:id="rId27"/>
    <p:sldId id="2134807215" r:id="rId28"/>
    <p:sldId id="918" r:id="rId29"/>
    <p:sldId id="849" r:id="rId30"/>
    <p:sldId id="919" r:id="rId31"/>
    <p:sldId id="2134807273" r:id="rId32"/>
    <p:sldId id="2134806701" r:id="rId33"/>
    <p:sldId id="2134807274" r:id="rId34"/>
    <p:sldId id="2134807275" r:id="rId35"/>
    <p:sldId id="2134807276" r:id="rId36"/>
    <p:sldId id="2134807277" r:id="rId37"/>
    <p:sldId id="950" r:id="rId38"/>
    <p:sldId id="2134807241" r:id="rId39"/>
    <p:sldId id="2134807224" r:id="rId40"/>
    <p:sldId id="2134807242" r:id="rId41"/>
    <p:sldId id="2134807278" r:id="rId42"/>
    <p:sldId id="2134807279" r:id="rId43"/>
    <p:sldId id="2134807280" r:id="rId44"/>
    <p:sldId id="916" r:id="rId45"/>
    <p:sldId id="2134807246" r:id="rId46"/>
    <p:sldId id="2134807112" r:id="rId47"/>
    <p:sldId id="2134807222" r:id="rId48"/>
    <p:sldId id="2134806735" r:id="rId49"/>
    <p:sldId id="848" r:id="rId50"/>
    <p:sldId id="962" r:id="rId51"/>
    <p:sldId id="927" r:id="rId52"/>
    <p:sldId id="928" r:id="rId53"/>
    <p:sldId id="929" r:id="rId54"/>
    <p:sldId id="788" r:id="rId55"/>
    <p:sldId id="935" r:id="rId56"/>
    <p:sldId id="908" r:id="rId57"/>
    <p:sldId id="2134806699" r:id="rId58"/>
    <p:sldId id="2134807260" r:id="rId59"/>
    <p:sldId id="2134807262" r:id="rId60"/>
    <p:sldId id="2134807261" r:id="rId61"/>
    <p:sldId id="937" r:id="rId62"/>
    <p:sldId id="2134806700" r:id="rId63"/>
    <p:sldId id="789" r:id="rId6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7"/>
      <p:bold r:id="rId68"/>
    </p:embeddedFont>
    <p:embeddedFont>
      <p:font typeface="Cambria Math" panose="02040503050406030204" pitchFamily="18" charset="0"/>
      <p:regular r:id="rId69"/>
    </p:embeddedFont>
    <p:embeddedFont>
      <p:font typeface="Dosis" pitchFamily="2" charset="0"/>
      <p:regular r:id="rId70"/>
      <p:bold r:id="rId71"/>
    </p:embeddedFont>
    <p:embeddedFont>
      <p:font typeface="Microsoft Uighur" panose="02000000000000000000" pitchFamily="2" charset="-78"/>
      <p:regular r:id="rId72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6AB98"/>
    <a:srgbClr val="F6BB00"/>
    <a:srgbClr val="CEFADA"/>
    <a:srgbClr val="B2B3AE"/>
    <a:srgbClr val="00AB9B"/>
    <a:srgbClr val="FFEFB9"/>
    <a:srgbClr val="FAE496"/>
    <a:srgbClr val="FC8D00"/>
    <a:srgbClr val="4B5050"/>
    <a:srgbClr val="7F8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0" d="100"/>
          <a:sy n="70" d="100"/>
        </p:scale>
        <p:origin x="96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font" Target="fonts/font2.fntdata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handoutMaster" Target="handoutMasters/handoutMaster1.xml"/><Relationship Id="rId74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3.fntdata"/><Relationship Id="rId77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1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4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7.fntdata"/><Relationship Id="rId78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theme" Target="theme/theme1.xml"/><Relationship Id="rId7" Type="http://schemas.openxmlformats.org/officeDocument/2006/relationships/slide" Target="slides/slide4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4406D-760E-0B41-4E26-89AE184F9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6F3BD4-2153-EAAA-25BF-6DB0C9B3F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152F13-CC30-1054-D223-04044E5B4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9B8930-79B8-0245-DC77-498953823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559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0D7D-A483-F0E6-43B6-B0B04A11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F24E62-D85C-1BA9-5934-B1AAC43A2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EC32C8-E6F2-6437-862B-4C67D3182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2C802-DD45-9029-3CC5-0E163152E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4871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40F08-7199-FFEE-558C-59C9404C9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A231A1-C0AE-9FDC-1548-F8BDB05E5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37A1B5-EC5A-74D1-0E5F-6CAC7F578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624D32-B3B4-BC27-BC61-983C69D6C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1017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E0805-B483-8AAB-ABBA-DC7360327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562047-96F9-8D11-D68D-7AAA2BBD3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13DECE-3ADE-4A00-5F9F-E23E30917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082246-C4FF-061E-CC7B-786E848F4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486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8.gif"/><Relationship Id="rId4" Type="http://schemas.openxmlformats.org/officeDocument/2006/relationships/image" Target="../media/image37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56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svg"/><Relationship Id="rId5" Type="http://schemas.openxmlformats.org/officeDocument/2006/relationships/image" Target="../media/image61.svg"/><Relationship Id="rId4" Type="http://schemas.openxmlformats.org/officeDocument/2006/relationships/image" Target="../media/image60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17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تنظيم ومعالجة البيانات: المبيان الدائري 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(مراجعة وتوليف).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36867" y="2996818"/>
            <a:ext cx="36006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تنظيم ومعالجة البيانات: المبيان الدائري (1)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تنظيم ومعالجة البيانات: المبيان النقطي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البيانات: </a:t>
            </a:r>
            <a:r>
              <a:rPr lang="ar-SA" sz="32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464B27-ECFF-9880-E5E6-A25BE70DF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305994"/>
            <a:ext cx="2887276" cy="399980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43DF0A-2B0A-862B-9560-38D0174E0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881" y="2305993"/>
            <a:ext cx="2890217" cy="399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مبيان دائري؛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مراجعة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كراساتكم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578F5A-B2B7-8986-3AFB-44E545526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81" y="2879029"/>
            <a:ext cx="7964130" cy="12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17959C-2AD7-4E6D-36B1-D4953D2DDB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06" y="2867593"/>
            <a:ext cx="7890387" cy="135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F76B1-2628-1EBA-6D98-4E985AF2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86E3A3-4F17-38E2-3C15-DD9D7304C57A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9E2A0B5-F197-F1E7-59A9-E9C3244513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BE3153EA-AE07-8314-D315-52D285431F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3381D8-26B7-EDB7-26C9-E04EB903699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CF0E76-48CC-FB6C-A858-F27F7285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A9479D-57AB-862A-E4D1-5228185719ED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7ABBDC-8345-D725-7219-F39913C18820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مراجعة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843AC8-CA56-FD8B-3240-5F2B357C5C1E}"/>
              </a:ext>
            </a:extLst>
          </p:cNvPr>
          <p:cNvSpPr txBox="1"/>
          <p:nvPr/>
        </p:nvSpPr>
        <p:spPr>
          <a:xfrm>
            <a:off x="0" y="772172"/>
            <a:ext cx="7473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الكتابة المختلطة المناسبة لتفكيك العدد </a:t>
            </a:r>
            <a:r>
              <a:rPr lang="fr-FR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065</a:t>
            </a: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007</a:t>
            </a: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الحرف المناسب للجواب الصحيح على الألواح.</a:t>
            </a:r>
            <a:endParaRPr lang="ar-MA" sz="2000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D381991-A680-3968-6E59-953170307EAC}"/>
              </a:ext>
            </a:extLst>
          </p:cNvPr>
          <p:cNvSpPr txBox="1"/>
          <p:nvPr/>
        </p:nvSpPr>
        <p:spPr>
          <a:xfrm>
            <a:off x="2396361" y="1657010"/>
            <a:ext cx="3712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6000" b="1" dirty="0">
                <a:solidFill>
                  <a:schemeClr val="accent1"/>
                </a:solidFill>
                <a:latin typeface="Calibri" panose="020F0502020204030204"/>
              </a:rPr>
              <a:t>2 007 065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28DC784-FA2A-93F4-3978-E0FB329C3DC2}"/>
              </a:ext>
            </a:extLst>
          </p:cNvPr>
          <p:cNvSpPr/>
          <p:nvPr/>
        </p:nvSpPr>
        <p:spPr>
          <a:xfrm>
            <a:off x="368482" y="2960914"/>
            <a:ext cx="486284" cy="46808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A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FA315B7-4C7F-A5E9-00BE-ECC21022803A}"/>
              </a:ext>
            </a:extLst>
          </p:cNvPr>
          <p:cNvSpPr/>
          <p:nvPr/>
        </p:nvSpPr>
        <p:spPr>
          <a:xfrm>
            <a:off x="398260" y="3881996"/>
            <a:ext cx="486284" cy="46808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B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6B41AC1-E9D5-F373-F004-E91ABE532321}"/>
              </a:ext>
            </a:extLst>
          </p:cNvPr>
          <p:cNvSpPr/>
          <p:nvPr/>
        </p:nvSpPr>
        <p:spPr>
          <a:xfrm>
            <a:off x="368482" y="4703985"/>
            <a:ext cx="486284" cy="46808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832AAFC-1BCD-2946-F13D-13AB6919B255}"/>
                  </a:ext>
                </a:extLst>
              </p:cNvPr>
              <p:cNvSpPr txBox="1"/>
              <p:nvPr/>
            </p:nvSpPr>
            <p:spPr>
              <a:xfrm>
                <a:off x="1029274" y="3038324"/>
                <a:ext cx="7473324" cy="400110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𝟎𝟎𝟕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𝟎𝟔𝟓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0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832AAFC-1BCD-2946-F13D-13AB6919B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274" y="3038324"/>
                <a:ext cx="7473324" cy="400110"/>
              </a:xfrm>
              <a:prstGeom prst="rect">
                <a:avLst/>
              </a:prstGeom>
              <a:blipFill>
                <a:blip r:embed="rId4"/>
                <a:stretch>
                  <a:fillRect b="-9722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Ellipse 9">
            <a:extLst>
              <a:ext uri="{FF2B5EF4-FFF2-40B4-BE49-F238E27FC236}">
                <a16:creationId xmlns:a16="http://schemas.microsoft.com/office/drawing/2014/main" id="{FF0DEE00-B504-E29E-C904-31A766A0CA85}"/>
              </a:ext>
            </a:extLst>
          </p:cNvPr>
          <p:cNvSpPr/>
          <p:nvPr/>
        </p:nvSpPr>
        <p:spPr>
          <a:xfrm>
            <a:off x="398260" y="5634521"/>
            <a:ext cx="486284" cy="46808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2695940-B318-EB70-BF44-C97E855FD9B7}"/>
                  </a:ext>
                </a:extLst>
              </p:cNvPr>
              <p:cNvSpPr txBox="1"/>
              <p:nvPr/>
            </p:nvSpPr>
            <p:spPr>
              <a:xfrm>
                <a:off x="1039213" y="3894654"/>
                <a:ext cx="7473324" cy="400110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𝟎𝟎𝟕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𝟎𝟔𝟓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0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2695940-B318-EB70-BF44-C97E855FD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213" y="3894654"/>
                <a:ext cx="7473324" cy="400110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E316A98-9490-8CEA-BE3A-BB2FC0B01380}"/>
                  </a:ext>
                </a:extLst>
              </p:cNvPr>
              <p:cNvSpPr txBox="1"/>
              <p:nvPr/>
            </p:nvSpPr>
            <p:spPr>
              <a:xfrm>
                <a:off x="1039213" y="4709600"/>
                <a:ext cx="7473324" cy="400110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𝟎𝟎𝟕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𝟎𝟔𝟓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0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E316A98-9490-8CEA-BE3A-BB2FC0B01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213" y="4709600"/>
                <a:ext cx="7473324" cy="400110"/>
              </a:xfrm>
              <a:prstGeom prst="rect">
                <a:avLst/>
              </a:prstGeom>
              <a:blipFill>
                <a:blip r:embed="rId6"/>
                <a:stretch>
                  <a:fillRect b="-9859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F604DBE-5A5D-F84B-676C-43836E6EA05D}"/>
                  </a:ext>
                </a:extLst>
              </p:cNvPr>
              <p:cNvSpPr txBox="1"/>
              <p:nvPr/>
            </p:nvSpPr>
            <p:spPr>
              <a:xfrm>
                <a:off x="1029274" y="5649544"/>
                <a:ext cx="7473324" cy="400110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𝟎𝟎𝟕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𝟎𝟔𝟓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0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F604DBE-5A5D-F84B-676C-43836E6EA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274" y="5649544"/>
                <a:ext cx="7473324" cy="400110"/>
              </a:xfrm>
              <a:prstGeom prst="rect">
                <a:avLst/>
              </a:prstGeom>
              <a:blipFill>
                <a:blip r:embed="rId7"/>
                <a:stretch>
                  <a:fillRect b="-9859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1742-EEAA-C7A5-3458-CA605B136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701FA611-47EA-93A3-7023-912E88451F2F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6FDB7-DEAC-1DE0-E909-EDFB1C0ED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CB5BD3-BBEE-DC2D-9947-A69F4FD0BE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19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C55306-023E-6217-FE25-759E401E0CB9}"/>
              </a:ext>
            </a:extLst>
          </p:cNvPr>
          <p:cNvSpPr txBox="1"/>
          <p:nvPr/>
        </p:nvSpPr>
        <p:spPr>
          <a:xfrm>
            <a:off x="55657" y="853172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: </a:t>
            </a:r>
            <a:r>
              <a:rPr lang="fr-FR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lang="ar-MA" sz="2000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AD7D2D0-02B2-9E6E-25F2-EEC7916D1135}"/>
              </a:ext>
            </a:extLst>
          </p:cNvPr>
          <p:cNvSpPr txBox="1"/>
          <p:nvPr/>
        </p:nvSpPr>
        <p:spPr>
          <a:xfrm>
            <a:off x="2396360" y="1693770"/>
            <a:ext cx="3764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6000" b="1" dirty="0">
                <a:solidFill>
                  <a:schemeClr val="accent1"/>
                </a:solidFill>
                <a:latin typeface="Calibri" panose="020F0502020204030204"/>
              </a:rPr>
              <a:t>2 007 065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9DAAFE7-99D7-3B0F-DDFF-BC352F4ECF10}"/>
              </a:ext>
            </a:extLst>
          </p:cNvPr>
          <p:cNvSpPr/>
          <p:nvPr/>
        </p:nvSpPr>
        <p:spPr>
          <a:xfrm>
            <a:off x="368482" y="2960914"/>
            <a:ext cx="486284" cy="46808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A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A584B0C-0DBA-1FF8-1167-827CBC67D1ED}"/>
              </a:ext>
            </a:extLst>
          </p:cNvPr>
          <p:cNvSpPr/>
          <p:nvPr/>
        </p:nvSpPr>
        <p:spPr>
          <a:xfrm>
            <a:off x="398260" y="3881996"/>
            <a:ext cx="486284" cy="46808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B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1ED737A-BB16-8356-DDD1-45D3EF6019C0}"/>
              </a:ext>
            </a:extLst>
          </p:cNvPr>
          <p:cNvSpPr/>
          <p:nvPr/>
        </p:nvSpPr>
        <p:spPr>
          <a:xfrm>
            <a:off x="368482" y="4703985"/>
            <a:ext cx="486284" cy="46808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89D70BB-FA18-8EF9-1602-C35A8FB34469}"/>
                  </a:ext>
                </a:extLst>
              </p:cNvPr>
              <p:cNvSpPr txBox="1"/>
              <p:nvPr/>
            </p:nvSpPr>
            <p:spPr>
              <a:xfrm>
                <a:off x="1029274" y="3038324"/>
                <a:ext cx="7473324" cy="400110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𝟎𝟎𝟕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𝟎𝟔𝟓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0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89D70BB-FA18-8EF9-1602-C35A8FB34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274" y="3038324"/>
                <a:ext cx="7473324" cy="400110"/>
              </a:xfrm>
              <a:prstGeom prst="rect">
                <a:avLst/>
              </a:prstGeom>
              <a:blipFill>
                <a:blip r:embed="rId4"/>
                <a:stretch>
                  <a:fillRect b="-9722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Ellipse 9">
            <a:extLst>
              <a:ext uri="{FF2B5EF4-FFF2-40B4-BE49-F238E27FC236}">
                <a16:creationId xmlns:a16="http://schemas.microsoft.com/office/drawing/2014/main" id="{A7F29B6E-5E7F-CBE1-8C56-872BB3667468}"/>
              </a:ext>
            </a:extLst>
          </p:cNvPr>
          <p:cNvSpPr/>
          <p:nvPr/>
        </p:nvSpPr>
        <p:spPr>
          <a:xfrm>
            <a:off x="398260" y="5634521"/>
            <a:ext cx="486284" cy="468085"/>
          </a:xfrm>
          <a:prstGeom prst="ellipse">
            <a:avLst/>
          </a:prstGeom>
          <a:solidFill>
            <a:srgbClr val="FC8D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02201D4-E85D-9FF1-1739-D00253AFDB66}"/>
                  </a:ext>
                </a:extLst>
              </p:cNvPr>
              <p:cNvSpPr txBox="1"/>
              <p:nvPr/>
            </p:nvSpPr>
            <p:spPr>
              <a:xfrm>
                <a:off x="1039213" y="3894654"/>
                <a:ext cx="7473324" cy="400110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𝟎𝟎𝟕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𝟎𝟔𝟓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0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02201D4-E85D-9FF1-1739-D00253AFD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213" y="3894654"/>
                <a:ext cx="7473324" cy="400110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A3BC42-79BC-035B-F440-20862883EDB2}"/>
                  </a:ext>
                </a:extLst>
              </p:cNvPr>
              <p:cNvSpPr txBox="1"/>
              <p:nvPr/>
            </p:nvSpPr>
            <p:spPr>
              <a:xfrm>
                <a:off x="1039213" y="4709600"/>
                <a:ext cx="7473324" cy="400110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𝟎𝟎𝟕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𝟎𝟔𝟓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0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 </m:t>
                      </m:r>
                      <m:r>
                        <a:rPr lang="fr-FR" sz="2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A3BC42-79BC-035B-F440-20862883ED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213" y="4709600"/>
                <a:ext cx="7473324" cy="400110"/>
              </a:xfrm>
              <a:prstGeom prst="rect">
                <a:avLst/>
              </a:prstGeom>
              <a:blipFill>
                <a:blip r:embed="rId6"/>
                <a:stretch>
                  <a:fillRect b="-9859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B897AF5-F8DC-D5E1-C4DE-688ABA1FB144}"/>
                  </a:ext>
                </a:extLst>
              </p:cNvPr>
              <p:cNvSpPr txBox="1"/>
              <p:nvPr/>
            </p:nvSpPr>
            <p:spPr>
              <a:xfrm>
                <a:off x="1029274" y="5649544"/>
                <a:ext cx="7473324" cy="400110"/>
              </a:xfrm>
              <a:prstGeom prst="rect">
                <a:avLst/>
              </a:prstGeom>
              <a:solidFill>
                <a:srgbClr val="FC8D00"/>
              </a:solidFill>
              <a:ln w="38100">
                <a:solidFill>
                  <a:srgbClr val="FC8D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𝟎𝟎𝟕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𝟎𝟔𝟓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 </m:t>
                      </m:r>
                      <m:r>
                        <a:rPr lang="fr-FR" sz="20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B897AF5-F8DC-D5E1-C4DE-688ABA1FB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274" y="5649544"/>
                <a:ext cx="7473324" cy="400110"/>
              </a:xfrm>
              <a:prstGeom prst="rect">
                <a:avLst/>
              </a:prstGeom>
              <a:blipFill>
                <a:blip r:embed="rId7"/>
                <a:stretch>
                  <a:fillRect b="-9859"/>
                </a:stretch>
              </a:blipFill>
              <a:ln w="38100">
                <a:solidFill>
                  <a:srgbClr val="FC8D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9D5B-3631-AEFF-2D83-944F49777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C5126E-5653-BCF0-7713-002B6E30E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4C7F0E-B336-F71F-F392-6AB3E729D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469E036-6940-6ECF-0FC2-0D9D643A4BD4}"/>
              </a:ext>
            </a:extLst>
          </p:cNvPr>
          <p:cNvSpPr txBox="1"/>
          <p:nvPr/>
        </p:nvSpPr>
        <p:spPr>
          <a:xfrm>
            <a:off x="88169" y="732565"/>
            <a:ext cx="7473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الكتابة المختلطة المناسبة لتفكيك العدد </a:t>
            </a:r>
            <a:r>
              <a:rPr lang="fr-FR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080</a:t>
            </a: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</a:t>
            </a: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؟</a:t>
            </a:r>
          </a:p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الحرف المناسب للجواب الصحيح على الألواح.</a:t>
            </a:r>
            <a:endParaRPr lang="ar-MA" sz="2000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A6480E1-04F0-38E9-93E2-C1F2E5979362}"/>
              </a:ext>
            </a:extLst>
          </p:cNvPr>
          <p:cNvSpPr/>
          <p:nvPr/>
        </p:nvSpPr>
        <p:spPr>
          <a:xfrm>
            <a:off x="368482" y="2953656"/>
            <a:ext cx="486284" cy="47534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accent2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3334918-2E4D-7D97-1771-43DB46658CD0}"/>
              </a:ext>
            </a:extLst>
          </p:cNvPr>
          <p:cNvSpPr/>
          <p:nvPr/>
        </p:nvSpPr>
        <p:spPr>
          <a:xfrm>
            <a:off x="398260" y="5645873"/>
            <a:ext cx="486284" cy="47534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447B222-19E9-CC57-C352-EF9BD7424B5E}"/>
              </a:ext>
            </a:extLst>
          </p:cNvPr>
          <p:cNvSpPr/>
          <p:nvPr/>
        </p:nvSpPr>
        <p:spPr>
          <a:xfrm>
            <a:off x="368482" y="4696727"/>
            <a:ext cx="486284" cy="47534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accent2">
                    <a:lumMod val="75000"/>
                  </a:schemeClr>
                </a:solidFill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CA49FE0-9CCD-58D3-81B9-E042CC21E5F7}"/>
                  </a:ext>
                </a:extLst>
              </p:cNvPr>
              <p:cNvSpPr txBox="1"/>
              <p:nvPr/>
            </p:nvSpPr>
            <p:spPr>
              <a:xfrm>
                <a:off x="966848" y="3039645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𝟏𝟎𝟐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CA49FE0-9CCD-58D3-81B9-E042CC21E5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3039645"/>
                <a:ext cx="7618054" cy="353943"/>
              </a:xfrm>
              <a:prstGeom prst="rect">
                <a:avLst/>
              </a:prstGeom>
              <a:blipFill>
                <a:blip r:embed="rId5"/>
                <a:stretch>
                  <a:fillRect b="-6250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Ellipse 11">
            <a:extLst>
              <a:ext uri="{FF2B5EF4-FFF2-40B4-BE49-F238E27FC236}">
                <a16:creationId xmlns:a16="http://schemas.microsoft.com/office/drawing/2014/main" id="{E75D9039-C1D5-5167-9893-9F9472FF783F}"/>
              </a:ext>
            </a:extLst>
          </p:cNvPr>
          <p:cNvSpPr/>
          <p:nvPr/>
        </p:nvSpPr>
        <p:spPr>
          <a:xfrm>
            <a:off x="368482" y="3825191"/>
            <a:ext cx="486284" cy="47534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accent2">
                    <a:lumMod val="75000"/>
                  </a:schemeClr>
                </a:solidFill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F10B600-67FF-20F4-3EB8-997C369B037D}"/>
                  </a:ext>
                </a:extLst>
              </p:cNvPr>
              <p:cNvSpPr txBox="1"/>
              <p:nvPr/>
            </p:nvSpPr>
            <p:spPr>
              <a:xfrm>
                <a:off x="966848" y="5674135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𝟏𝟎𝟐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F10B600-67FF-20F4-3EB8-997C369B0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5674135"/>
                <a:ext cx="7618054" cy="353943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7264212-5980-C7C0-2EFE-79844496AB42}"/>
                  </a:ext>
                </a:extLst>
              </p:cNvPr>
              <p:cNvSpPr txBox="1"/>
              <p:nvPr/>
            </p:nvSpPr>
            <p:spPr>
              <a:xfrm>
                <a:off x="966848" y="4766355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𝟏𝟎𝟐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𝟏𝟎𝟎𝟎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7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7264212-5980-C7C0-2EFE-79844496AB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4766355"/>
                <a:ext cx="7618054" cy="353943"/>
              </a:xfrm>
              <a:prstGeom prst="rect">
                <a:avLst/>
              </a:prstGeom>
              <a:blipFill>
                <a:blip r:embed="rId7"/>
                <a:stretch>
                  <a:fillRect b="-6250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AEF3794-F957-D005-1AA0-7C7CB1A96BA0}"/>
                  </a:ext>
                </a:extLst>
              </p:cNvPr>
              <p:cNvSpPr txBox="1"/>
              <p:nvPr/>
            </p:nvSpPr>
            <p:spPr>
              <a:xfrm>
                <a:off x="966848" y="3885892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𝟏𝟎𝟐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7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AEF3794-F957-D005-1AA0-7C7CB1A96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3885892"/>
                <a:ext cx="7618054" cy="353943"/>
              </a:xfrm>
              <a:prstGeom prst="rect">
                <a:avLst/>
              </a:prstGeom>
              <a:blipFill>
                <a:blip r:embed="rId8"/>
                <a:stretch>
                  <a:fillRect b="-6154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87A823AD-06DE-695C-FB06-538EE1DF40E6}"/>
              </a:ext>
            </a:extLst>
          </p:cNvPr>
          <p:cNvSpPr txBox="1"/>
          <p:nvPr/>
        </p:nvSpPr>
        <p:spPr>
          <a:xfrm>
            <a:off x="3073218" y="1865518"/>
            <a:ext cx="2729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</a:rPr>
              <a:t>9 102 080</a:t>
            </a:r>
          </a:p>
        </p:txBody>
      </p:sp>
    </p:spTree>
    <p:extLst>
      <p:ext uri="{BB962C8B-B14F-4D97-AF65-F5344CB8AC3E}">
        <p14:creationId xmlns:p14="http://schemas.microsoft.com/office/powerpoint/2010/main" val="234396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89FD2-8645-AAD4-6DCD-99A747579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E067D948-8D24-30E4-0FC6-2C6BCE1CDFCB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3E0EB4-6D80-28EC-7A42-25C888B6D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990000C-8CDC-168A-3861-977151892D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61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1A9C1-E0C4-F5DE-AFE7-A58385035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CC3F94-987D-6BF5-D784-F9C0932D3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E956F4-553B-8389-A5A2-6F654F50AFDA}"/>
              </a:ext>
            </a:extLst>
          </p:cNvPr>
          <p:cNvSpPr txBox="1"/>
          <p:nvPr/>
        </p:nvSpPr>
        <p:spPr>
          <a:xfrm>
            <a:off x="58994" y="732223"/>
            <a:ext cx="7473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: </a:t>
            </a:r>
            <a:r>
              <a:rPr lang="fr-FR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ar-SA" sz="2000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ليشرح لنا كيف توصل للجواب الصحيح؟</a:t>
            </a:r>
            <a:endParaRPr lang="ar-MA" sz="1865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971F46A-2D6C-8C03-FE3C-AF53B42E079E}"/>
              </a:ext>
            </a:extLst>
          </p:cNvPr>
          <p:cNvSpPr/>
          <p:nvPr/>
        </p:nvSpPr>
        <p:spPr>
          <a:xfrm>
            <a:off x="368482" y="2939142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A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B1E2759-523B-AAEF-6D5A-E7036236A795}"/>
              </a:ext>
            </a:extLst>
          </p:cNvPr>
          <p:cNvSpPr/>
          <p:nvPr/>
        </p:nvSpPr>
        <p:spPr>
          <a:xfrm>
            <a:off x="398260" y="5663362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D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B23C046-5AD1-57D7-F615-EFE8E25B457B}"/>
              </a:ext>
            </a:extLst>
          </p:cNvPr>
          <p:cNvSpPr/>
          <p:nvPr/>
        </p:nvSpPr>
        <p:spPr>
          <a:xfrm>
            <a:off x="368482" y="4682213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1BD880F-5C68-BA26-DD1F-3390A37704D4}"/>
                  </a:ext>
                </a:extLst>
              </p:cNvPr>
              <p:cNvSpPr txBox="1"/>
              <p:nvPr/>
            </p:nvSpPr>
            <p:spPr>
              <a:xfrm>
                <a:off x="966848" y="3039645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1BD880F-5C68-BA26-DD1F-3390A3770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3039645"/>
                <a:ext cx="7618054" cy="353943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Ellipse 8">
            <a:extLst>
              <a:ext uri="{FF2B5EF4-FFF2-40B4-BE49-F238E27FC236}">
                <a16:creationId xmlns:a16="http://schemas.microsoft.com/office/drawing/2014/main" id="{69630863-897E-CE25-1489-364C3E9097B3}"/>
              </a:ext>
            </a:extLst>
          </p:cNvPr>
          <p:cNvSpPr/>
          <p:nvPr/>
        </p:nvSpPr>
        <p:spPr>
          <a:xfrm>
            <a:off x="368482" y="3766947"/>
            <a:ext cx="486284" cy="489857"/>
          </a:xfrm>
          <a:prstGeom prst="ellipse">
            <a:avLst/>
          </a:prstGeom>
          <a:solidFill>
            <a:srgbClr val="FC8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FAB92C8-34FC-F36E-2DCF-B9270298E730}"/>
                  </a:ext>
                </a:extLst>
              </p:cNvPr>
              <p:cNvSpPr txBox="1"/>
              <p:nvPr/>
            </p:nvSpPr>
            <p:spPr>
              <a:xfrm>
                <a:off x="966848" y="5706138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FAB92C8-34FC-F36E-2DCF-B9270298E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5706138"/>
                <a:ext cx="7618054" cy="353943"/>
              </a:xfrm>
              <a:prstGeom prst="rect">
                <a:avLst/>
              </a:prstGeom>
              <a:blipFill>
                <a:blip r:embed="rId5"/>
                <a:stretch>
                  <a:fillRect b="-7813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7A78CC1-FF8A-FCA6-7365-530A3EA2407E}"/>
                  </a:ext>
                </a:extLst>
              </p:cNvPr>
              <p:cNvSpPr txBox="1"/>
              <p:nvPr/>
            </p:nvSpPr>
            <p:spPr>
              <a:xfrm>
                <a:off x="966848" y="4766355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7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7A78CC1-FF8A-FCA6-7365-530A3EA24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4766355"/>
                <a:ext cx="7618054" cy="353943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96F1EB0-E714-215C-C6A8-4607048E7012}"/>
                  </a:ext>
                </a:extLst>
              </p:cNvPr>
              <p:cNvSpPr txBox="1"/>
              <p:nvPr/>
            </p:nvSpPr>
            <p:spPr>
              <a:xfrm>
                <a:off x="966848" y="3858002"/>
                <a:ext cx="7618054" cy="353943"/>
              </a:xfrm>
              <a:prstGeom prst="rect">
                <a:avLst/>
              </a:prstGeom>
              <a:solidFill>
                <a:srgbClr val="FC8D00"/>
              </a:solidFill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𝟏𝟎𝟐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7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96F1EB0-E714-215C-C6A8-4607048E7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3858002"/>
                <a:ext cx="7618054" cy="353943"/>
              </a:xfrm>
              <a:prstGeom prst="rect">
                <a:avLst/>
              </a:prstGeom>
              <a:blipFill>
                <a:blip r:embed="rId7"/>
                <a:stretch>
                  <a:fillRect b="-12069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B7C0C5F6-6166-1467-473E-59C282B98145}"/>
              </a:ext>
            </a:extLst>
          </p:cNvPr>
          <p:cNvSpPr txBox="1"/>
          <p:nvPr/>
        </p:nvSpPr>
        <p:spPr>
          <a:xfrm>
            <a:off x="3073218" y="1865518"/>
            <a:ext cx="2729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4400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9 102 080</a:t>
            </a:r>
          </a:p>
        </p:txBody>
      </p:sp>
    </p:spTree>
    <p:extLst>
      <p:ext uri="{BB962C8B-B14F-4D97-AF65-F5344CB8AC3E}">
        <p14:creationId xmlns:p14="http://schemas.microsoft.com/office/powerpoint/2010/main" val="187880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442452" y="2610517"/>
            <a:ext cx="7162911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442452" y="3580753"/>
            <a:ext cx="639769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</a:t>
            </a: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بيانات </a:t>
            </a: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 دائري؛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0" y="955377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نقرأ ونؤول </a:t>
            </a:r>
            <a:r>
              <a:rPr lang="a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بيانات </a:t>
            </a:r>
            <a:r>
              <a:rPr lang="ar-S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مبيانا دائريا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Math-N6-P4-SEM5_S1">
            <a:hlinkClick r:id="" action="ppaction://media"/>
            <a:extLst>
              <a:ext uri="{FF2B5EF4-FFF2-40B4-BE49-F238E27FC236}">
                <a16:creationId xmlns:a16="http://schemas.microsoft.com/office/drawing/2014/main" id="{F273269F-905D-5A7A-1B06-4CFFFD9F1F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9142" y="1755881"/>
            <a:ext cx="7455037" cy="4193457"/>
          </a:xfrm>
          <a:prstGeom prst="rect">
            <a:avLst/>
          </a:prstGeom>
          <a:ln>
            <a:solidFill>
              <a:srgbClr val="16AB98"/>
            </a:solidFill>
          </a:ln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36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قراءة وتأويل مبيان دائري.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154178-3365-0118-E575-E86F3B2DB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03" y="1992319"/>
            <a:ext cx="7674005" cy="432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78419" y="899232"/>
            <a:ext cx="7415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سنجيب عن السؤالين التاليين انطلاقا من قراءة وتأويل المبيان الدائري خطوة خطوة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31E864-1B4A-B065-C281-63977C21D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30" y="1944650"/>
            <a:ext cx="4511431" cy="4191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538581-2981-50D5-ED47-6710758C2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664" y="2912473"/>
            <a:ext cx="4968671" cy="199661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EF2048-3B90-ED19-6C47-EAADD293C7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899" y="2363786"/>
            <a:ext cx="3482642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4395019" y="1641323"/>
            <a:ext cx="3080097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362348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528525" y="1641323"/>
            <a:ext cx="308009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3AD4DE6-DD97-7750-6559-2D040CF4C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03" y="2636217"/>
            <a:ext cx="8260796" cy="35116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6801" y="4994787"/>
            <a:ext cx="1048898" cy="157334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حددوا عنوان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7E99182-9510-B429-3A89-5E4884E99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03" y="2636217"/>
            <a:ext cx="8260796" cy="35116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F09F505-9EF3-8C88-490A-DA87972A001F}"/>
              </a:ext>
            </a:extLst>
          </p:cNvPr>
          <p:cNvSpPr/>
          <p:nvPr/>
        </p:nvSpPr>
        <p:spPr>
          <a:xfrm>
            <a:off x="4395019" y="1641323"/>
            <a:ext cx="3080097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F763AFB-AF7E-F1B6-DFCF-1D3F2B644A9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6E4572F-8BC5-B074-3487-E5428F0B01E2}"/>
              </a:ext>
            </a:extLst>
          </p:cNvPr>
          <p:cNvSpPr>
            <a:spLocks noChangeAspect="1"/>
          </p:cNvSpPr>
          <p:nvPr/>
        </p:nvSpPr>
        <p:spPr>
          <a:xfrm>
            <a:off x="362348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4">
            <a:extLst>
              <a:ext uri="{FF2B5EF4-FFF2-40B4-BE49-F238E27FC236}">
                <a16:creationId xmlns:a16="http://schemas.microsoft.com/office/drawing/2014/main" id="{EACA3455-59F5-04A0-6887-6A9A18085112}"/>
              </a:ext>
            </a:extLst>
          </p:cNvPr>
          <p:cNvSpPr/>
          <p:nvPr/>
        </p:nvSpPr>
        <p:spPr>
          <a:xfrm>
            <a:off x="528525" y="1641323"/>
            <a:ext cx="308009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4608D-98A8-428A-FE3E-ABA9541B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07D38F-88E6-90C4-487F-5A253D0A89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53E40B-E7B6-9C41-A237-50D0720B0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4C3E98-A34D-8813-7CB4-246750930A6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861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فسر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لنا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عنوان المبيان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89187D-2865-BE6B-D266-173F224AA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21" y="2596512"/>
            <a:ext cx="8260796" cy="35116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CD7723-EE8F-2406-0CA0-B1E1D848013E}"/>
              </a:ext>
            </a:extLst>
          </p:cNvPr>
          <p:cNvSpPr/>
          <p:nvPr/>
        </p:nvSpPr>
        <p:spPr>
          <a:xfrm>
            <a:off x="4395019" y="1641323"/>
            <a:ext cx="3080097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9A2DE03C-CEC7-7CAE-3B7C-2D4F0BAA444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27F06CD-E2C5-4D1E-FC70-D96C10698533}"/>
              </a:ext>
            </a:extLst>
          </p:cNvPr>
          <p:cNvSpPr>
            <a:spLocks noChangeAspect="1"/>
          </p:cNvSpPr>
          <p:nvPr/>
        </p:nvSpPr>
        <p:spPr>
          <a:xfrm>
            <a:off x="362348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F98B0124-7BC8-F868-647C-E00B54EFEB01}"/>
              </a:ext>
            </a:extLst>
          </p:cNvPr>
          <p:cNvSpPr/>
          <p:nvPr/>
        </p:nvSpPr>
        <p:spPr>
          <a:xfrm>
            <a:off x="528525" y="1641323"/>
            <a:ext cx="308009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55977F7-72CA-6F73-8C2B-D3BE13FE4441}"/>
              </a:ext>
            </a:extLst>
          </p:cNvPr>
          <p:cNvSpPr/>
          <p:nvPr/>
        </p:nvSpPr>
        <p:spPr>
          <a:xfrm>
            <a:off x="264622" y="2507226"/>
            <a:ext cx="4592514" cy="57898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BFD10E9-07C3-3B1E-56BF-E149CCA9AF36}"/>
              </a:ext>
            </a:extLst>
          </p:cNvPr>
          <p:cNvSpPr/>
          <p:nvPr/>
        </p:nvSpPr>
        <p:spPr>
          <a:xfrm>
            <a:off x="6056672" y="2670599"/>
            <a:ext cx="983226" cy="3999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العنوان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7" name="Graphique 16" descr="Flèche haut avec un remplissage uni">
            <a:extLst>
              <a:ext uri="{FF2B5EF4-FFF2-40B4-BE49-F238E27FC236}">
                <a16:creationId xmlns:a16="http://schemas.microsoft.com/office/drawing/2014/main" id="{68C17E66-B115-AE8E-52F7-E746DDD39C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562423">
            <a:off x="5000993" y="2255908"/>
            <a:ext cx="914400" cy="119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AADF7-2FBF-0E22-C699-6297959C4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FDC652A-2806-DED3-E0A0-9A96E22602E9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A9D0FA8-AC02-8DD8-01C1-0F298C850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7D0C51-F7D0-1F10-7006-6B7E69C7EB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862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06EBE-9944-3594-7045-1882C5E40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6FD25A-FE47-9079-56D3-553C33894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D327ED3-56B1-435F-F4E4-D0A9277A335C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حددوا عناصر المفتاح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7CD66F-57DB-B743-8F65-F881014A3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03" y="2636217"/>
            <a:ext cx="8260796" cy="35116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0F6CCA9-D614-8AB6-188B-F01FD92FB0CF}"/>
              </a:ext>
            </a:extLst>
          </p:cNvPr>
          <p:cNvSpPr/>
          <p:nvPr/>
        </p:nvSpPr>
        <p:spPr>
          <a:xfrm>
            <a:off x="4395019" y="1641323"/>
            <a:ext cx="3080097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44F22D4-81D3-9C1F-2886-351F2839FD1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FF52E5C-17B6-74D3-1602-ECA2D45F4768}"/>
              </a:ext>
            </a:extLst>
          </p:cNvPr>
          <p:cNvSpPr>
            <a:spLocks noChangeAspect="1"/>
          </p:cNvSpPr>
          <p:nvPr/>
        </p:nvSpPr>
        <p:spPr>
          <a:xfrm>
            <a:off x="362348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4">
            <a:extLst>
              <a:ext uri="{FF2B5EF4-FFF2-40B4-BE49-F238E27FC236}">
                <a16:creationId xmlns:a16="http://schemas.microsoft.com/office/drawing/2014/main" id="{6EB3ED3D-AE10-C9A8-A477-5EB91AC0833E}"/>
              </a:ext>
            </a:extLst>
          </p:cNvPr>
          <p:cNvSpPr/>
          <p:nvPr/>
        </p:nvSpPr>
        <p:spPr>
          <a:xfrm>
            <a:off x="528525" y="1641323"/>
            <a:ext cx="308009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91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F5D96-916C-1472-5F5F-F3F690EE0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C02AECD-47E1-19C1-CCF5-676ECAE2D8D6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187681-4837-C35E-C12C-5B4DD824A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6A3EB1-D470-0B28-7ABF-ABF1FA9148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02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D0523-8874-FAD3-0816-7BBBC7B2F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0E8E3F-57B3-3356-1CCA-1723CB800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78D803F-E9EA-6520-26F7-EB676F899A2F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عناصر المفتاح بالألوان؟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8DCC582-39CA-1A34-45A5-0C6D95A1A0CC}"/>
              </a:ext>
            </a:extLst>
          </p:cNvPr>
          <p:cNvSpPr/>
          <p:nvPr/>
        </p:nvSpPr>
        <p:spPr>
          <a:xfrm>
            <a:off x="4395019" y="1641323"/>
            <a:ext cx="3080097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EF7E162-B959-1C24-7E2A-AD9E291209AE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0461636-7298-523D-6E65-5744A3DDD859}"/>
              </a:ext>
            </a:extLst>
          </p:cNvPr>
          <p:cNvSpPr>
            <a:spLocks noChangeAspect="1"/>
          </p:cNvSpPr>
          <p:nvPr/>
        </p:nvSpPr>
        <p:spPr>
          <a:xfrm>
            <a:off x="3623488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4">
            <a:extLst>
              <a:ext uri="{FF2B5EF4-FFF2-40B4-BE49-F238E27FC236}">
                <a16:creationId xmlns:a16="http://schemas.microsoft.com/office/drawing/2014/main" id="{B2157107-C7C8-EC3D-CC6D-65503D33FE13}"/>
              </a:ext>
            </a:extLst>
          </p:cNvPr>
          <p:cNvSpPr/>
          <p:nvPr/>
        </p:nvSpPr>
        <p:spPr>
          <a:xfrm>
            <a:off x="528525" y="1641323"/>
            <a:ext cx="308009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58F1938-59A1-CB13-036A-AAFA28F9D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40" y="2636173"/>
            <a:ext cx="8260796" cy="351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67D61C-681D-B83F-BEF7-9D9EAFCC9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03" y="2636217"/>
            <a:ext cx="8260796" cy="35116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C0FF7B-7DD5-BAA2-74CF-390DEA4743E9}"/>
              </a:ext>
            </a:extLst>
          </p:cNvPr>
          <p:cNvSpPr/>
          <p:nvPr/>
        </p:nvSpPr>
        <p:spPr>
          <a:xfrm>
            <a:off x="4395019" y="1641323"/>
            <a:ext cx="308009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DAD3B91-0B0D-1825-77FB-76A2FC3E0FF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782CFB3B-A3E0-FEFB-4517-FE82AEE76734}"/>
              </a:ext>
            </a:extLst>
          </p:cNvPr>
          <p:cNvSpPr>
            <a:spLocks noChangeAspect="1"/>
          </p:cNvSpPr>
          <p:nvPr/>
        </p:nvSpPr>
        <p:spPr>
          <a:xfrm>
            <a:off x="3623488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FE6EE605-AA15-3674-B508-BC6A76CE913C}"/>
              </a:ext>
            </a:extLst>
          </p:cNvPr>
          <p:cNvSpPr/>
          <p:nvPr/>
        </p:nvSpPr>
        <p:spPr>
          <a:xfrm>
            <a:off x="528525" y="1641323"/>
            <a:ext cx="3080097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0027" y="5194628"/>
            <a:ext cx="915671" cy="137350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أجيبوا على السؤال الأول باستخدام عنوان ومفتاح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FA5A74-F5F7-4C94-1E3E-4577BDB83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02" y="2636217"/>
            <a:ext cx="8161624" cy="35116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AE8F485-FB1D-B93D-9425-3DCD42EADE1D}"/>
              </a:ext>
            </a:extLst>
          </p:cNvPr>
          <p:cNvSpPr/>
          <p:nvPr/>
        </p:nvSpPr>
        <p:spPr>
          <a:xfrm>
            <a:off x="4395019" y="1641323"/>
            <a:ext cx="308009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E16E831-548C-8C57-BBA7-6A2D41C9776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EA32DB5-24C9-8750-8720-878E9846ADFA}"/>
              </a:ext>
            </a:extLst>
          </p:cNvPr>
          <p:cNvSpPr>
            <a:spLocks noChangeAspect="1"/>
          </p:cNvSpPr>
          <p:nvPr/>
        </p:nvSpPr>
        <p:spPr>
          <a:xfrm>
            <a:off x="3623488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BFD2B9C7-8895-D07F-2C8E-B34916007D14}"/>
              </a:ext>
            </a:extLst>
          </p:cNvPr>
          <p:cNvSpPr/>
          <p:nvPr/>
        </p:nvSpPr>
        <p:spPr>
          <a:xfrm>
            <a:off x="528525" y="1641323"/>
            <a:ext cx="3080097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Ellipse 21">
            <a:extLst>
              <a:ext uri="{FF2B5EF4-FFF2-40B4-BE49-F238E27FC236}">
                <a16:creationId xmlns:a16="http://schemas.microsoft.com/office/drawing/2014/main" id="{C8DFD99F-1064-B055-ECBE-5BAAD3D7219B}"/>
              </a:ext>
            </a:extLst>
          </p:cNvPr>
          <p:cNvSpPr/>
          <p:nvPr/>
        </p:nvSpPr>
        <p:spPr>
          <a:xfrm>
            <a:off x="4063885" y="3591407"/>
            <a:ext cx="4539341" cy="1000258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37EF1FD-6C9F-4EC2-C92A-BADE00F5B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02" y="2636217"/>
            <a:ext cx="8161624" cy="3511600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0608D4-FCD2-0A74-4418-9DEFC01E1729}"/>
              </a:ext>
            </a:extLst>
          </p:cNvPr>
          <p:cNvSpPr/>
          <p:nvPr/>
        </p:nvSpPr>
        <p:spPr>
          <a:xfrm>
            <a:off x="4395019" y="1641323"/>
            <a:ext cx="308009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511CB02-4990-4D9A-1464-AF4FECB44F5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38D0E7BE-4761-3FFA-4112-0ECBBEBA0270}"/>
              </a:ext>
            </a:extLst>
          </p:cNvPr>
          <p:cNvSpPr>
            <a:spLocks noChangeAspect="1"/>
          </p:cNvSpPr>
          <p:nvPr/>
        </p:nvSpPr>
        <p:spPr>
          <a:xfrm>
            <a:off x="3623488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4">
            <a:extLst>
              <a:ext uri="{FF2B5EF4-FFF2-40B4-BE49-F238E27FC236}">
                <a16:creationId xmlns:a16="http://schemas.microsoft.com/office/drawing/2014/main" id="{5205BC92-EF0E-A104-4200-C057A2FC0F8D}"/>
              </a:ext>
            </a:extLst>
          </p:cNvPr>
          <p:cNvSpPr/>
          <p:nvPr/>
        </p:nvSpPr>
        <p:spPr>
          <a:xfrm>
            <a:off x="528525" y="1641323"/>
            <a:ext cx="3080097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Ellipse 21">
            <a:extLst>
              <a:ext uri="{FF2B5EF4-FFF2-40B4-BE49-F238E27FC236}">
                <a16:creationId xmlns:a16="http://schemas.microsoft.com/office/drawing/2014/main" id="{D767FFB2-4A6F-87C1-7793-A17F777525F4}"/>
              </a:ext>
            </a:extLst>
          </p:cNvPr>
          <p:cNvSpPr/>
          <p:nvPr/>
        </p:nvSpPr>
        <p:spPr>
          <a:xfrm>
            <a:off x="4063885" y="3591407"/>
            <a:ext cx="4539341" cy="1000258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21">
            <a:extLst>
              <a:ext uri="{FF2B5EF4-FFF2-40B4-BE49-F238E27FC236}">
                <a16:creationId xmlns:a16="http://schemas.microsoft.com/office/drawing/2014/main" id="{2D748107-6EDB-56A6-8382-CC29DD6752A1}"/>
              </a:ext>
            </a:extLst>
          </p:cNvPr>
          <p:cNvSpPr/>
          <p:nvPr/>
        </p:nvSpPr>
        <p:spPr>
          <a:xfrm>
            <a:off x="4063885" y="4091536"/>
            <a:ext cx="4442599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الهواية التي يفضلها أكبر عدد من التلاميذ هي : المطالعة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600D4-7AFA-F147-11D0-C684A72B3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5A71FE1-446E-2981-C1E1-F8C060B4A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6CAB59CC-0A2A-F8FE-C1E9-61DC4EA42F89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أجيبوا على السؤال الثاني باستخدام عنوان ومفتاح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DCC228-DAD3-79C8-BD32-5BA32D601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02" y="2636217"/>
            <a:ext cx="8161624" cy="35116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5C196B-9015-BE16-6D17-BBDF62EFD6A9}"/>
              </a:ext>
            </a:extLst>
          </p:cNvPr>
          <p:cNvSpPr/>
          <p:nvPr/>
        </p:nvSpPr>
        <p:spPr>
          <a:xfrm>
            <a:off x="4395019" y="1641323"/>
            <a:ext cx="308009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CA3387A-BBCC-B9A9-154B-9A72A8A19C47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565D86D-17E9-AD6F-F606-5B3E3F5F06D5}"/>
              </a:ext>
            </a:extLst>
          </p:cNvPr>
          <p:cNvSpPr>
            <a:spLocks noChangeAspect="1"/>
          </p:cNvSpPr>
          <p:nvPr/>
        </p:nvSpPr>
        <p:spPr>
          <a:xfrm>
            <a:off x="3623488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77EBF6A8-EE3A-F489-F5DB-5339B4F7FFF8}"/>
              </a:ext>
            </a:extLst>
          </p:cNvPr>
          <p:cNvSpPr/>
          <p:nvPr/>
        </p:nvSpPr>
        <p:spPr>
          <a:xfrm>
            <a:off x="528525" y="1641323"/>
            <a:ext cx="3080097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Ellipse 21">
            <a:extLst>
              <a:ext uri="{FF2B5EF4-FFF2-40B4-BE49-F238E27FC236}">
                <a16:creationId xmlns:a16="http://schemas.microsoft.com/office/drawing/2014/main" id="{827D660C-73C8-AFB4-55F4-E99C6BBC855D}"/>
              </a:ext>
            </a:extLst>
          </p:cNvPr>
          <p:cNvSpPr/>
          <p:nvPr/>
        </p:nvSpPr>
        <p:spPr>
          <a:xfrm>
            <a:off x="4063885" y="4495974"/>
            <a:ext cx="4539341" cy="1000258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21">
            <a:extLst>
              <a:ext uri="{FF2B5EF4-FFF2-40B4-BE49-F238E27FC236}">
                <a16:creationId xmlns:a16="http://schemas.microsoft.com/office/drawing/2014/main" id="{8B9AFC2E-7393-CBD5-3125-576CF053F02C}"/>
              </a:ext>
            </a:extLst>
          </p:cNvPr>
          <p:cNvSpPr/>
          <p:nvPr/>
        </p:nvSpPr>
        <p:spPr>
          <a:xfrm>
            <a:off x="4063885" y="4091536"/>
            <a:ext cx="4442599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الهواية التي يفضلها أكبر عدد من التلاميذ هي : المطالعة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19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E4CF2-B7C6-F7DD-CC74-31C846DC7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EA55D8E-E270-8E57-9A2D-DDF10FB81006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02F4EA7-E74F-9FBC-2966-080E34811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A152B5-BE4C-5563-2FB1-ADA48AE0F1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095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6D47E-B868-41C0-6CB2-1B219590E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F91D54-0301-B22A-66FC-B0135D5BF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EEFFD3-B571-75C5-E40A-279668471F2D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5CC4AEE-2832-361D-2002-EF371162B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02" y="2636217"/>
            <a:ext cx="8161624" cy="3511600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C058196-3B1D-653C-9099-19E1D5C5C437}"/>
              </a:ext>
            </a:extLst>
          </p:cNvPr>
          <p:cNvSpPr/>
          <p:nvPr/>
        </p:nvSpPr>
        <p:spPr>
          <a:xfrm>
            <a:off x="4395019" y="1641323"/>
            <a:ext cx="308009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9938EA1A-9476-8E7D-9383-6ACA68D2A17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061C08FD-8AAC-AD30-61DE-92643365EDB9}"/>
              </a:ext>
            </a:extLst>
          </p:cNvPr>
          <p:cNvSpPr>
            <a:spLocks noChangeAspect="1"/>
          </p:cNvSpPr>
          <p:nvPr/>
        </p:nvSpPr>
        <p:spPr>
          <a:xfrm>
            <a:off x="3623488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4">
            <a:extLst>
              <a:ext uri="{FF2B5EF4-FFF2-40B4-BE49-F238E27FC236}">
                <a16:creationId xmlns:a16="http://schemas.microsoft.com/office/drawing/2014/main" id="{824056E8-AB5D-1380-1333-CEC809DC31F0}"/>
              </a:ext>
            </a:extLst>
          </p:cNvPr>
          <p:cNvSpPr/>
          <p:nvPr/>
        </p:nvSpPr>
        <p:spPr>
          <a:xfrm>
            <a:off x="528525" y="1641323"/>
            <a:ext cx="3080097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Ellipse 21">
            <a:extLst>
              <a:ext uri="{FF2B5EF4-FFF2-40B4-BE49-F238E27FC236}">
                <a16:creationId xmlns:a16="http://schemas.microsoft.com/office/drawing/2014/main" id="{9B63BC3B-5536-0A9D-1F0F-598F885484B2}"/>
              </a:ext>
            </a:extLst>
          </p:cNvPr>
          <p:cNvSpPr/>
          <p:nvPr/>
        </p:nvSpPr>
        <p:spPr>
          <a:xfrm>
            <a:off x="4163057" y="4564800"/>
            <a:ext cx="4539341" cy="1000258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21">
            <a:extLst>
              <a:ext uri="{FF2B5EF4-FFF2-40B4-BE49-F238E27FC236}">
                <a16:creationId xmlns:a16="http://schemas.microsoft.com/office/drawing/2014/main" id="{9EDE50BE-42C0-95CD-59E0-ABD648149B3F}"/>
              </a:ext>
            </a:extLst>
          </p:cNvPr>
          <p:cNvSpPr/>
          <p:nvPr/>
        </p:nvSpPr>
        <p:spPr>
          <a:xfrm>
            <a:off x="4163057" y="5064929"/>
            <a:ext cx="4442599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الهواية التي يفضلها أقل عدد من التلاميذ هي : الرسم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Ellipse 21">
            <a:extLst>
              <a:ext uri="{FF2B5EF4-FFF2-40B4-BE49-F238E27FC236}">
                <a16:creationId xmlns:a16="http://schemas.microsoft.com/office/drawing/2014/main" id="{EC7CC075-77A4-9DDE-3EE8-665DE688273B}"/>
              </a:ext>
            </a:extLst>
          </p:cNvPr>
          <p:cNvSpPr/>
          <p:nvPr/>
        </p:nvSpPr>
        <p:spPr>
          <a:xfrm>
            <a:off x="4063885" y="4091536"/>
            <a:ext cx="4442599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الهواية التي يفضلها أكبر عدد من التلاميذ هي : المطالعة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90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B97B9F-4EBE-C4E5-C577-9CC22DD8E6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B24CB9-40D1-84A6-E404-D2904C5A4C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36E0B63-A677-1B9B-7577-4134037EF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14" y="2105520"/>
            <a:ext cx="8114479" cy="3590855"/>
          </a:xfrm>
          <a:prstGeom prst="rect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C1053FBC-A0BC-1441-B5D6-BCE2310138F9}"/>
              </a:ext>
            </a:extLst>
          </p:cNvPr>
          <p:cNvSpPr txBox="1"/>
          <p:nvPr/>
        </p:nvSpPr>
        <p:spPr>
          <a:xfrm>
            <a:off x="127819" y="859199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أجيبوا عن أسئلة التمرين انطلاقا من قراءة وتأويل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A2A30B-F12F-1498-55A5-00B118DAD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14" y="2105520"/>
            <a:ext cx="8114479" cy="3590855"/>
          </a:xfrm>
          <a:prstGeom prst="rect">
            <a:avLst/>
          </a:prstGeom>
        </p:spPr>
      </p:pic>
      <p:sp>
        <p:nvSpPr>
          <p:cNvPr id="9" name="Ellipse 21">
            <a:extLst>
              <a:ext uri="{FF2B5EF4-FFF2-40B4-BE49-F238E27FC236}">
                <a16:creationId xmlns:a16="http://schemas.microsoft.com/office/drawing/2014/main" id="{B7E433D6-FE16-D5D4-7DEB-B5D7E74DAEB0}"/>
              </a:ext>
            </a:extLst>
          </p:cNvPr>
          <p:cNvSpPr/>
          <p:nvPr/>
        </p:nvSpPr>
        <p:spPr>
          <a:xfrm>
            <a:off x="3989994" y="4455329"/>
            <a:ext cx="4442599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الوجبة </a:t>
            </a:r>
            <a:r>
              <a:rPr lang="ar-MA" b="1" dirty="0">
                <a:solidFill>
                  <a:srgbClr val="FF0000"/>
                </a:solidFill>
              </a:rPr>
              <a:t>الأقل شعبية بين </a:t>
            </a:r>
            <a:r>
              <a:rPr lang="ar-SA" b="1" dirty="0">
                <a:solidFill>
                  <a:srgbClr val="FF0000"/>
                </a:solidFill>
              </a:rPr>
              <a:t>التلاميذ هي : البسكويت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Ellipse 21">
            <a:extLst>
              <a:ext uri="{FF2B5EF4-FFF2-40B4-BE49-F238E27FC236}">
                <a16:creationId xmlns:a16="http://schemas.microsoft.com/office/drawing/2014/main" id="{048E3F43-1534-5628-9A31-C399DF381832}"/>
              </a:ext>
            </a:extLst>
          </p:cNvPr>
          <p:cNvSpPr/>
          <p:nvPr/>
        </p:nvSpPr>
        <p:spPr>
          <a:xfrm>
            <a:off x="3941103" y="3649205"/>
            <a:ext cx="4835892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الوجبة التي يفضلها أكبر عدد من التلاميذ هي : شطيرة الجبن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2735A53-9396-2CA5-0B89-4F956B346471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107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9AFA953-D164-E164-C705-65C2CB1AB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006" y="1814381"/>
            <a:ext cx="2887276" cy="39998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C4D810-DE2E-94BA-57C2-A2A417B84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887" y="1814380"/>
            <a:ext cx="2890217" cy="399980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743718" y="2216539"/>
            <a:ext cx="2307172" cy="16770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134709-07A9-4DA1-B267-43DBBD846C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015" y="2084439"/>
            <a:ext cx="6187845" cy="396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2026EA-B01F-64AA-D762-73138D830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56" y="1931799"/>
            <a:ext cx="7674005" cy="432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463C05-090E-6AE2-E9F1-45D1A3B07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19" y="1825941"/>
            <a:ext cx="7417865" cy="4757253"/>
          </a:xfrm>
          <a:prstGeom prst="rect">
            <a:avLst/>
          </a:prstGeom>
        </p:spPr>
      </p:pic>
      <p:sp>
        <p:nvSpPr>
          <p:cNvPr id="5" name="Ellipse 21">
            <a:extLst>
              <a:ext uri="{FF2B5EF4-FFF2-40B4-BE49-F238E27FC236}">
                <a16:creationId xmlns:a16="http://schemas.microsoft.com/office/drawing/2014/main" id="{EEBFD2B1-9902-A4DF-BC80-B12E2E18BFAB}"/>
              </a:ext>
            </a:extLst>
          </p:cNvPr>
          <p:cNvSpPr/>
          <p:nvPr/>
        </p:nvSpPr>
        <p:spPr>
          <a:xfrm>
            <a:off x="3501863" y="3037026"/>
            <a:ext cx="4835892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المكان ال</a:t>
            </a:r>
            <a:r>
              <a:rPr lang="ar-MA" b="1" dirty="0">
                <a:solidFill>
                  <a:srgbClr val="FF0000"/>
                </a:solidFill>
              </a:rPr>
              <a:t>ذ</a:t>
            </a:r>
            <a:r>
              <a:rPr lang="ar-SA" b="1" dirty="0">
                <a:solidFill>
                  <a:srgbClr val="FF0000"/>
                </a:solidFill>
              </a:rPr>
              <a:t>ي يفضله التلاميذ أكثر هو : المكتبة الوطنية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Ellipse 21">
            <a:extLst>
              <a:ext uri="{FF2B5EF4-FFF2-40B4-BE49-F238E27FC236}">
                <a16:creationId xmlns:a16="http://schemas.microsoft.com/office/drawing/2014/main" id="{D9A67EA9-66B2-79DE-BC22-0EF90A624B3E}"/>
              </a:ext>
            </a:extLst>
          </p:cNvPr>
          <p:cNvSpPr/>
          <p:nvPr/>
        </p:nvSpPr>
        <p:spPr>
          <a:xfrm>
            <a:off x="3369128" y="4248111"/>
            <a:ext cx="4835892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النسبة المئوية التي تمثلها المواقع التاريخية من بين الأماكن المفضلة هي : </a:t>
            </a:r>
            <a:r>
              <a:rPr lang="fr-FR" b="1" dirty="0">
                <a:solidFill>
                  <a:srgbClr val="FF0000"/>
                </a:solidFill>
              </a:rPr>
              <a:t>25%</a:t>
            </a:r>
          </a:p>
        </p:txBody>
      </p:sp>
      <p:sp>
        <p:nvSpPr>
          <p:cNvPr id="8" name="Ellipse 21">
            <a:extLst>
              <a:ext uri="{FF2B5EF4-FFF2-40B4-BE49-F238E27FC236}">
                <a16:creationId xmlns:a16="http://schemas.microsoft.com/office/drawing/2014/main" id="{E5532B17-37CE-B4FA-54D4-4E2DC8A92948}"/>
              </a:ext>
            </a:extLst>
          </p:cNvPr>
          <p:cNvSpPr/>
          <p:nvPr/>
        </p:nvSpPr>
        <p:spPr>
          <a:xfrm>
            <a:off x="894734" y="5541053"/>
            <a:ext cx="7177550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المكان الذي يفضله ضعف عدد الذين يفضلون متحف الصناعة التقليدية هو : المواقع التاريخية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3346BAF-9F68-133B-812C-CD6797C07C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6374" y="1922535"/>
            <a:ext cx="2890217" cy="399980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387328" y="3922438"/>
            <a:ext cx="2368307" cy="18196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7B91648-AA55-9CE8-BEC5-0701EE69A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92" y="1819815"/>
            <a:ext cx="7364989" cy="4703963"/>
          </a:xfrm>
          <a:prstGeom prst="rect">
            <a:avLst/>
          </a:prstGeom>
        </p:spPr>
      </p:pic>
      <p:sp>
        <p:nvSpPr>
          <p:cNvPr id="10" name="Ellipse 21">
            <a:extLst>
              <a:ext uri="{FF2B5EF4-FFF2-40B4-BE49-F238E27FC236}">
                <a16:creationId xmlns:a16="http://schemas.microsoft.com/office/drawing/2014/main" id="{30D683A6-1A0D-8B62-1E0F-551179A74F07}"/>
              </a:ext>
            </a:extLst>
          </p:cNvPr>
          <p:cNvSpPr/>
          <p:nvPr/>
        </p:nvSpPr>
        <p:spPr>
          <a:xfrm>
            <a:off x="3344547" y="3333974"/>
            <a:ext cx="4835892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نوع الكتب التي تمثل نسبة أكبر في مكتبة </a:t>
            </a:r>
            <a:r>
              <a:rPr lang="ar-SA" b="1" dirty="0" err="1">
                <a:solidFill>
                  <a:srgbClr val="FF0000"/>
                </a:solidFill>
              </a:rPr>
              <a:t>تثريت</a:t>
            </a:r>
            <a:r>
              <a:rPr lang="ar-SA" b="1" dirty="0">
                <a:solidFill>
                  <a:srgbClr val="FF0000"/>
                </a:solidFill>
              </a:rPr>
              <a:t> هو: الموسوعات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Ellipse 21">
            <a:extLst>
              <a:ext uri="{FF2B5EF4-FFF2-40B4-BE49-F238E27FC236}">
                <a16:creationId xmlns:a16="http://schemas.microsoft.com/office/drawing/2014/main" id="{6829AF4E-9EA7-70A3-2E6E-0D8C5605FEFB}"/>
              </a:ext>
            </a:extLst>
          </p:cNvPr>
          <p:cNvSpPr/>
          <p:nvPr/>
        </p:nvSpPr>
        <p:spPr>
          <a:xfrm>
            <a:off x="3344547" y="4118159"/>
            <a:ext cx="4835892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النسبة المئوية التي تمثلها الكتب العلمية هي : </a:t>
            </a:r>
            <a:r>
              <a:rPr lang="fr-FR" b="1" dirty="0">
                <a:solidFill>
                  <a:srgbClr val="FF0000"/>
                </a:solidFill>
              </a:rPr>
              <a:t>20%</a:t>
            </a:r>
          </a:p>
        </p:txBody>
      </p:sp>
      <p:sp>
        <p:nvSpPr>
          <p:cNvPr id="12" name="Ellipse 21">
            <a:extLst>
              <a:ext uri="{FF2B5EF4-FFF2-40B4-BE49-F238E27FC236}">
                <a16:creationId xmlns:a16="http://schemas.microsoft.com/office/drawing/2014/main" id="{4682C3B1-BC07-D776-215C-E39FE021A89F}"/>
              </a:ext>
            </a:extLst>
          </p:cNvPr>
          <p:cNvSpPr/>
          <p:nvPr/>
        </p:nvSpPr>
        <p:spPr>
          <a:xfrm>
            <a:off x="3303268" y="5043872"/>
            <a:ext cx="4835892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الكسر الذي يمثل نسبة الموسوعات والقصص معا هو:</a:t>
            </a:r>
            <a:endParaRPr lang="fr-FR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Ellipse 21">
                <a:extLst>
                  <a:ext uri="{FF2B5EF4-FFF2-40B4-BE49-F238E27FC236}">
                    <a16:creationId xmlns:a16="http://schemas.microsoft.com/office/drawing/2014/main" id="{ECE914C1-06AC-F325-AE02-5107F0717899}"/>
                  </a:ext>
                </a:extLst>
              </p:cNvPr>
              <p:cNvSpPr/>
              <p:nvPr/>
            </p:nvSpPr>
            <p:spPr>
              <a:xfrm>
                <a:off x="732892" y="5604564"/>
                <a:ext cx="4835892" cy="391974"/>
              </a:xfrm>
              <a:prstGeom prst="roundRect">
                <a:avLst/>
              </a:prstGeom>
              <a:noFill/>
              <a:ln>
                <a:noFill/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Ellipse 21">
                <a:extLst>
                  <a:ext uri="{FF2B5EF4-FFF2-40B4-BE49-F238E27FC236}">
                    <a16:creationId xmlns:a16="http://schemas.microsoft.com/office/drawing/2014/main" id="{ECE914C1-06AC-F325-AE02-5107F07178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92" y="5604564"/>
                <a:ext cx="4835892" cy="391974"/>
              </a:xfrm>
              <a:prstGeom prst="roundRect">
                <a:avLst/>
              </a:prstGeom>
              <a:blipFill>
                <a:blip r:embed="rId4"/>
                <a:stretch>
                  <a:fillRect t="-26154" b="-36923"/>
                </a:stretch>
              </a:blipFill>
              <a:ln>
                <a:noFill/>
                <a:prstDash val="sysDash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لنقل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العبارات التالية ومقابلها في اللغة لفرنسية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7BA4EE-3A09-BA96-D7D5-F7D2D9D6F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75493"/>
              </p:ext>
            </p:extLst>
          </p:nvPr>
        </p:nvGraphicFramePr>
        <p:xfrm>
          <a:off x="474274" y="1930141"/>
          <a:ext cx="8001133" cy="3782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4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Titre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عنوان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Légende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مفتاح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Diagramme circulaire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مبيان دائري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Représentation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تمثيل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Diagramme en points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مبيان نقطي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Interprétation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تأويل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A040F7-A3F2-C7FA-0F3D-1D2506DA2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6529" y="2089684"/>
            <a:ext cx="2887276" cy="39998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D7F738-49D4-AFD3-67B5-9F8C9B921D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410" y="2089683"/>
            <a:ext cx="2890217" cy="399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27702</TotalTime>
  <Words>1402</Words>
  <Application>Microsoft Office PowerPoint</Application>
  <PresentationFormat>Affichage à l'écran (4:3)</PresentationFormat>
  <Paragraphs>283</Paragraphs>
  <Slides>61</Slides>
  <Notes>19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61</vt:i4>
      </vt:variant>
    </vt:vector>
  </HeadingPairs>
  <TitlesOfParts>
    <vt:vector size="72" baseType="lpstr">
      <vt:lpstr>Calibri</vt:lpstr>
      <vt:lpstr>Effra CC Arbc</vt:lpstr>
      <vt:lpstr>Dosis</vt:lpstr>
      <vt:lpstr>Cambria Math</vt:lpstr>
      <vt:lpstr>Microsoft Uighur</vt:lpstr>
      <vt:lpstr>Arial</vt:lpstr>
      <vt:lpstr>Aptos</vt:lpstr>
      <vt:lpstr>DengXian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176</cp:revision>
  <cp:lastPrinted>2025-08-13T10:11:39Z</cp:lastPrinted>
  <dcterms:created xsi:type="dcterms:W3CDTF">2025-08-01T12:31:49Z</dcterms:created>
  <dcterms:modified xsi:type="dcterms:W3CDTF">2026-05-10T15:22:46Z</dcterms:modified>
</cp:coreProperties>
</file>