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7"/>
  </p:notesMasterIdLst>
  <p:handoutMasterIdLst>
    <p:handoutMasterId r:id="rId58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2134806736" r:id="rId19"/>
    <p:sldId id="2134806737" r:id="rId20"/>
    <p:sldId id="2134806738" r:id="rId21"/>
    <p:sldId id="2134806683" r:id="rId22"/>
    <p:sldId id="2134806684" r:id="rId23"/>
    <p:sldId id="2134806739" r:id="rId24"/>
    <p:sldId id="2134806701" r:id="rId25"/>
    <p:sldId id="2134806643" r:id="rId26"/>
    <p:sldId id="2134806597" r:id="rId27"/>
    <p:sldId id="2134806740" r:id="rId28"/>
    <p:sldId id="2134806741" r:id="rId29"/>
    <p:sldId id="2134806742" r:id="rId30"/>
    <p:sldId id="2134806688" r:id="rId31"/>
    <p:sldId id="2134806600" r:id="rId32"/>
    <p:sldId id="2134806733" r:id="rId33"/>
    <p:sldId id="2134806689" r:id="rId34"/>
    <p:sldId id="2134806667" r:id="rId35"/>
    <p:sldId id="2134806658" r:id="rId36"/>
    <p:sldId id="2134806659" r:id="rId37"/>
    <p:sldId id="2134806734" r:id="rId38"/>
    <p:sldId id="2134806690" r:id="rId39"/>
    <p:sldId id="2134806661" r:id="rId40"/>
    <p:sldId id="2134806663" r:id="rId41"/>
    <p:sldId id="2134806664" r:id="rId42"/>
    <p:sldId id="2134806665" r:id="rId43"/>
    <p:sldId id="2134806668" r:id="rId44"/>
    <p:sldId id="2134806671" r:id="rId45"/>
    <p:sldId id="2134806728" r:id="rId46"/>
    <p:sldId id="2134806735" r:id="rId47"/>
    <p:sldId id="2134806729" r:id="rId48"/>
    <p:sldId id="2134806672" r:id="rId49"/>
    <p:sldId id="2134806673" r:id="rId50"/>
    <p:sldId id="2134806694" r:id="rId51"/>
    <p:sldId id="2134806677" r:id="rId52"/>
    <p:sldId id="2134806679" r:id="rId53"/>
    <p:sldId id="795" r:id="rId54"/>
    <p:sldId id="794" r:id="rId55"/>
    <p:sldId id="793" r:id="rId56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4404" autoAdjust="0"/>
  </p:normalViewPr>
  <p:slideViewPr>
    <p:cSldViewPr snapToGrid="0">
      <p:cViewPr varScale="1">
        <p:scale>
          <a:sx n="74" d="100"/>
          <a:sy n="74" d="100"/>
        </p:scale>
        <p:origin x="12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1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2.fntdata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209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5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57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1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png"/><Relationship Id="rId4" Type="http://schemas.openxmlformats.org/officeDocument/2006/relationships/image" Target="../media/image3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2.gif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2.gif"/><Relationship Id="rId4" Type="http://schemas.openxmlformats.org/officeDocument/2006/relationships/image" Target="../media/image1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9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9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3.png"/><Relationship Id="rId5" Type="http://schemas.openxmlformats.org/officeDocument/2006/relationships/image" Target="../media/image32.gif"/><Relationship Id="rId4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6.png"/><Relationship Id="rId5" Type="http://schemas.openxmlformats.org/officeDocument/2006/relationships/image" Target="../media/image32.gif"/><Relationship Id="rId4" Type="http://schemas.openxmlformats.org/officeDocument/2006/relationships/image" Target="../media/image14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4F52A04-8ACD-7FAE-2F61-5D521F1EBF77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98226-4E05-64A7-0207-0C439D9D89F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CD897446-7F79-51AB-D15D-0E2B9636170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C06BAC70-05A6-113C-2012-41A72E44F83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E6BAD18B-46D3-902E-0D41-E816BA58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38A0960-8B1F-52DE-5B9D-2C1E91E69509}"/>
              </a:ext>
            </a:extLst>
          </p:cNvPr>
          <p:cNvGrpSpPr/>
          <p:nvPr/>
        </p:nvGrpSpPr>
        <p:grpSpPr>
          <a:xfrm>
            <a:off x="370132" y="239820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AF3C461-F1EC-1650-A6A2-A0BF4E33AD0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69167778-65B5-4469-524A-850E35B890D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5C5B3A99-C552-821E-946F-24692DC4EE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 السكانية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30AD3D0-C684-D975-EF4A-298F7612EE4A}"/>
              </a:ext>
            </a:extLst>
          </p:cNvPr>
          <p:cNvGrpSpPr/>
          <p:nvPr/>
        </p:nvGrpSpPr>
        <p:grpSpPr>
          <a:xfrm>
            <a:off x="4681134" y="23683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08455F4F-C7B2-F5A1-0512-30219FE25C2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5" name="Organigramme : Terminateur 21">
              <a:extLst>
                <a:ext uri="{FF2B5EF4-FFF2-40B4-BE49-F238E27FC236}">
                  <a16:creationId xmlns:a16="http://schemas.microsoft.com/office/drawing/2014/main" id="{F1E8B2C9-0A03-6538-93E7-6977055339E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5E3AC2A4-F10C-BDF1-9B9E-7763AAF76A7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3AD6997-D515-EFB0-86DF-563227D8F83C}"/>
              </a:ext>
            </a:extLst>
          </p:cNvPr>
          <p:cNvGrpSpPr/>
          <p:nvPr/>
        </p:nvGrpSpPr>
        <p:grpSpPr>
          <a:xfrm>
            <a:off x="4761886" y="389536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ACE47F24-64AD-E16F-EC8F-AA533813464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0" name="Organigramme : Terminateur 21">
              <a:extLst>
                <a:ext uri="{FF2B5EF4-FFF2-40B4-BE49-F238E27FC236}">
                  <a16:creationId xmlns:a16="http://schemas.microsoft.com/office/drawing/2014/main" id="{4C0160E9-6B9F-8899-4F63-7AB3BB3D26B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Espace réservé du texte 5">
              <a:extLst>
                <a:ext uri="{FF2B5EF4-FFF2-40B4-BE49-F238E27FC236}">
                  <a16:creationId xmlns:a16="http://schemas.microsoft.com/office/drawing/2014/main" id="{B5F471C7-7246-274A-BB30-58014E4EBE9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الكثافة السكانية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52326" y="2647896"/>
            <a:ext cx="4390707" cy="3047270"/>
            <a:chOff x="2152326" y="2647896"/>
            <a:chExt cx="4390707" cy="30472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47896"/>
              <a:ext cx="2140558" cy="294614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2326" y="2659851"/>
              <a:ext cx="2162465" cy="303531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الكثافة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الكثافة السكانية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الكثافة السكانية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وحدات قياس الزمن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FC246CA-BE18-546A-3CC1-50F0431A60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9520" y="1831050"/>
            <a:ext cx="6599992" cy="4252673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B57CDB9-443C-74F2-6169-350001654458}"/>
              </a:ext>
            </a:extLst>
          </p:cNvPr>
          <p:cNvSpPr txBox="1"/>
          <p:nvPr/>
        </p:nvSpPr>
        <p:spPr>
          <a:xfrm>
            <a:off x="3414258" y="5022043"/>
            <a:ext cx="2505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11h 20min</a:t>
            </a:r>
            <a:endParaRPr lang="fr-MA" sz="2000" dirty="0">
              <a:solidFill>
                <a:srgbClr val="C0000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11C748F-228F-E099-F7F6-A00D3B0D61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8897" y="3957386"/>
            <a:ext cx="6021238" cy="687881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2283864-7F53-1B53-D3A2-11CC6D33C63A}"/>
              </a:ext>
            </a:extLst>
          </p:cNvPr>
          <p:cNvCxnSpPr>
            <a:cxnSpLocks/>
          </p:cNvCxnSpPr>
          <p:nvPr/>
        </p:nvCxnSpPr>
        <p:spPr>
          <a:xfrm>
            <a:off x="1756479" y="3919144"/>
            <a:ext cx="0" cy="22517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2E5F8C7-FDFC-D195-B76D-7F582919BEA3}"/>
              </a:ext>
            </a:extLst>
          </p:cNvPr>
          <p:cNvSpPr/>
          <p:nvPr/>
        </p:nvSpPr>
        <p:spPr>
          <a:xfrm>
            <a:off x="1397472" y="3607147"/>
            <a:ext cx="678991" cy="3337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</a:rPr>
              <a:t>7:30</a:t>
            </a:r>
            <a:endParaRPr lang="fr-MA" sz="1400" dirty="0">
              <a:solidFill>
                <a:srgbClr val="FF0000"/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E72308B-E9D3-E569-97F9-9522D7403148}"/>
              </a:ext>
            </a:extLst>
          </p:cNvPr>
          <p:cNvCxnSpPr>
            <a:cxnSpLocks/>
          </p:cNvCxnSpPr>
          <p:nvPr/>
        </p:nvCxnSpPr>
        <p:spPr>
          <a:xfrm>
            <a:off x="7164720" y="3944976"/>
            <a:ext cx="0" cy="22517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8E53B3F-52C3-E072-C526-DB84F62F7DD6}"/>
              </a:ext>
            </a:extLst>
          </p:cNvPr>
          <p:cNvSpPr/>
          <p:nvPr/>
        </p:nvSpPr>
        <p:spPr>
          <a:xfrm>
            <a:off x="6805714" y="3632980"/>
            <a:ext cx="678991" cy="3337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</a:rPr>
              <a:t>18:50</a:t>
            </a:r>
            <a:endParaRPr lang="fr-MA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23.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799173"/>
            <a:ext cx="3063624" cy="43025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40187" y="4557275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70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299" y="3193028"/>
            <a:ext cx="6930434" cy="82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309" y="2923910"/>
            <a:ext cx="7925932" cy="9429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4170590" y="3041738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995925" y="3429000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2,9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EC0A61-7CAE-DAC5-93B1-62C87B4397F6}"/>
              </a:ext>
            </a:extLst>
          </p:cNvPr>
          <p:cNvSpPr txBox="1"/>
          <p:nvPr/>
        </p:nvSpPr>
        <p:spPr>
          <a:xfrm>
            <a:off x="3930716" y="347015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12,8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C35775-5B27-BEFE-B6EA-B992BFEE6042}"/>
              </a:ext>
            </a:extLst>
          </p:cNvPr>
          <p:cNvSpPr txBox="1"/>
          <p:nvPr/>
        </p:nvSpPr>
        <p:spPr>
          <a:xfrm>
            <a:off x="6081949" y="3056303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FF0000"/>
                </a:solidFill>
                <a:latin typeface="Aptos" panose="02110004020202020204"/>
              </a:rPr>
              <a:t>42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,4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B55291-F87C-180D-E7BE-E68B7FF13325}"/>
              </a:ext>
            </a:extLst>
          </p:cNvPr>
          <p:cNvSpPr txBox="1"/>
          <p:nvPr/>
        </p:nvSpPr>
        <p:spPr>
          <a:xfrm>
            <a:off x="5864507" y="3442088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23,9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CBCD2-66CC-FC5D-38C7-2BEB4BBC3AA9}"/>
              </a:ext>
            </a:extLst>
          </p:cNvPr>
          <p:cNvSpPr txBox="1"/>
          <p:nvPr/>
        </p:nvSpPr>
        <p:spPr>
          <a:xfrm>
            <a:off x="8152486" y="3071632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32,1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6973CE-DA3B-398B-B603-90C703AB4B28}"/>
              </a:ext>
            </a:extLst>
          </p:cNvPr>
          <p:cNvSpPr txBox="1"/>
          <p:nvPr/>
        </p:nvSpPr>
        <p:spPr>
          <a:xfrm>
            <a:off x="8032611" y="347015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7,5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6E9190-FD87-D067-E75E-E899F7B8A553}"/>
              </a:ext>
            </a:extLst>
          </p:cNvPr>
          <p:cNvSpPr txBox="1"/>
          <p:nvPr/>
        </p:nvSpPr>
        <p:spPr>
          <a:xfrm>
            <a:off x="2150041" y="3020153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24,9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77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الكثافة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 احسبوا كثافة هذه الأشجار في المستطيل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2958587-4FFF-355F-EDA0-5C4981C8A996}"/>
              </a:ext>
            </a:extLst>
          </p:cNvPr>
          <p:cNvGrpSpPr/>
          <p:nvPr/>
        </p:nvGrpSpPr>
        <p:grpSpPr>
          <a:xfrm>
            <a:off x="1705830" y="1773750"/>
            <a:ext cx="5000388" cy="3310499"/>
            <a:chOff x="3318096" y="2107407"/>
            <a:chExt cx="5000388" cy="331049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A0C5929-D708-C9F5-1CE7-3DA5BDF6C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3514" y="2597778"/>
              <a:ext cx="4444970" cy="2820128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226CF0A-D271-C9AD-F3F0-45FE6CCD9E47}"/>
                </a:ext>
              </a:extLst>
            </p:cNvPr>
            <p:cNvSpPr txBox="1"/>
            <p:nvPr/>
          </p:nvSpPr>
          <p:spPr>
            <a:xfrm>
              <a:off x="5470144" y="2107407"/>
              <a:ext cx="1066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2800" b="1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5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m</a:t>
              </a:r>
              <a:endParaRPr lang="fr-MA" sz="2800" dirty="0">
                <a:solidFill>
                  <a:srgbClr val="FF000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B79AC84-245D-6947-3F02-56B19D65970D}"/>
                </a:ext>
              </a:extLst>
            </p:cNvPr>
            <p:cNvSpPr txBox="1"/>
            <p:nvPr/>
          </p:nvSpPr>
          <p:spPr>
            <a:xfrm rot="16200000">
              <a:off x="3046306" y="3636956"/>
              <a:ext cx="1066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 m</a:t>
              </a:r>
              <a:endParaRPr lang="fr-MA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8141AF6F-BF0A-8F94-B319-CAB2AC3CC75D}"/>
              </a:ext>
            </a:extLst>
          </p:cNvPr>
          <p:cNvSpPr txBox="1"/>
          <p:nvPr/>
        </p:nvSpPr>
        <p:spPr>
          <a:xfrm>
            <a:off x="3579962" y="520528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الأشجار في هذا المستطيل: 30 شجرة</a:t>
            </a:r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64D7-1A01-0C73-880D-9DEFB1DFF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C4A4F6-8B61-BDDB-642B-AD6F3E219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77E50B-86D4-5705-31DB-E7B9D14338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6583ED7-0F17-C3C9-1567-5FC342A09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0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60A081-C42C-40DA-2FF7-6D6EA1734359}"/>
              </a:ext>
            </a:extLst>
          </p:cNvPr>
          <p:cNvSpPr txBox="1"/>
          <p:nvPr/>
        </p:nvSpPr>
        <p:spPr>
          <a:xfrm>
            <a:off x="4391278" y="5690901"/>
            <a:ext cx="36132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مساحة هذا المستطيل هي: </a:t>
            </a:r>
            <a:r>
              <a:rPr lang="fr-FR" b="1" dirty="0">
                <a:solidFill>
                  <a:srgbClr val="C00000"/>
                </a:solidFill>
              </a:rPr>
              <a:t>3 x5 = 15 m²</a:t>
            </a:r>
            <a:endParaRPr lang="fr-MA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14716A-2BFF-5AC7-2A71-D8ADA805C969}"/>
              </a:ext>
            </a:extLst>
          </p:cNvPr>
          <p:cNvGrpSpPr/>
          <p:nvPr/>
        </p:nvGrpSpPr>
        <p:grpSpPr>
          <a:xfrm>
            <a:off x="1705830" y="1773750"/>
            <a:ext cx="5000388" cy="3310499"/>
            <a:chOff x="3318096" y="2107407"/>
            <a:chExt cx="5000388" cy="331049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2E4DD23-F757-1FAB-A5C8-4AA3CB70F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3514" y="2597778"/>
              <a:ext cx="4444970" cy="2820128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C504ECC-ABA7-48EE-319E-D712D142D6D1}"/>
                </a:ext>
              </a:extLst>
            </p:cNvPr>
            <p:cNvSpPr txBox="1"/>
            <p:nvPr/>
          </p:nvSpPr>
          <p:spPr>
            <a:xfrm>
              <a:off x="5470144" y="2107407"/>
              <a:ext cx="1066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2800" b="1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5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m</a:t>
              </a:r>
              <a:endParaRPr lang="fr-MA" sz="2800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00D5C71-1EFA-78D1-7F79-18C24B67452F}"/>
                </a:ext>
              </a:extLst>
            </p:cNvPr>
            <p:cNvSpPr txBox="1"/>
            <p:nvPr/>
          </p:nvSpPr>
          <p:spPr>
            <a:xfrm rot="16200000">
              <a:off x="3046306" y="3636956"/>
              <a:ext cx="1066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 m</a:t>
              </a:r>
              <a:endParaRPr lang="fr-MA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16DF6A83-F335-81CE-C08B-6DA30430A678}"/>
              </a:ext>
            </a:extLst>
          </p:cNvPr>
          <p:cNvSpPr txBox="1"/>
          <p:nvPr/>
        </p:nvSpPr>
        <p:spPr>
          <a:xfrm>
            <a:off x="3579962" y="520528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الأشجار في هذا المستطيل: 30 شجرة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6AD3E6-1A65-EC76-D9A3-9024BAADBE96}"/>
              </a:ext>
            </a:extLst>
          </p:cNvPr>
          <p:cNvSpPr txBox="1"/>
          <p:nvPr/>
        </p:nvSpPr>
        <p:spPr>
          <a:xfrm>
            <a:off x="2157731" y="6070467"/>
            <a:ext cx="5951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كثافة الأشجار في هذا المستطيل هي: </a:t>
            </a:r>
            <a:r>
              <a:rPr lang="fr-FR" b="1" dirty="0">
                <a:solidFill>
                  <a:srgbClr val="C00000"/>
                </a:solidFill>
              </a:rPr>
              <a:t>30 ÷ 15 = 2a/m²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5-SEM1-S1">
            <a:hlinkClick r:id="" action="ppaction://media"/>
            <a:extLst>
              <a:ext uri="{FF2B5EF4-FFF2-40B4-BE49-F238E27FC236}">
                <a16:creationId xmlns:a16="http://schemas.microsoft.com/office/drawing/2014/main" id="{53FDD267-8B86-2E6F-F958-6BE21AB52D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8806" y="1830920"/>
            <a:ext cx="7986207" cy="4492242"/>
          </a:xfrm>
          <a:prstGeom prst="rect">
            <a:avLst/>
          </a:prstGeom>
          <a:ln>
            <a:solidFill>
              <a:srgbClr val="104862"/>
            </a:solidFill>
          </a:ln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02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7AA86-E807-377A-1B3B-6092DF225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6392BD3-66D0-0367-C0EA-CB5AB344F4C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احسبوا كثافة هذه الأزهار  في المربع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BD1F11-9B69-0B16-29FD-F05E7D777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D140467-56FA-4414-8B8A-742EFDA2CC61}"/>
              </a:ext>
            </a:extLst>
          </p:cNvPr>
          <p:cNvSpPr txBox="1"/>
          <p:nvPr/>
        </p:nvSpPr>
        <p:spPr>
          <a:xfrm>
            <a:off x="3579962" y="520528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الأزهار في هذا المربع: 12 زهرة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D78387-2EDC-F3B0-4819-59914598F2CD}"/>
              </a:ext>
            </a:extLst>
          </p:cNvPr>
          <p:cNvGrpSpPr/>
          <p:nvPr/>
        </p:nvGrpSpPr>
        <p:grpSpPr>
          <a:xfrm>
            <a:off x="2877626" y="1598227"/>
            <a:ext cx="2988336" cy="3277524"/>
            <a:chOff x="3863400" y="2140382"/>
            <a:chExt cx="2988336" cy="327752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0D973D1-955A-C7A6-06B7-0068E4D21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3400" y="2597778"/>
              <a:ext cx="2988336" cy="282012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74A1179-197D-DE1B-FD32-6D3C2BF6EAF0}"/>
                </a:ext>
              </a:extLst>
            </p:cNvPr>
            <p:cNvSpPr txBox="1"/>
            <p:nvPr/>
          </p:nvSpPr>
          <p:spPr>
            <a:xfrm>
              <a:off x="5024374" y="2140382"/>
              <a:ext cx="1066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2800" b="1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2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m</a:t>
              </a:r>
              <a:endParaRPr lang="fr-MA" sz="28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380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0F986-57C6-D350-713F-F49BADD21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4B2C0-B0D1-990A-9BB2-DB490AAE3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E2F162-534E-4322-06E7-5F14005ED53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2E0051-08B3-F96D-4AE6-EA8EFB280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3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A9741-1DB3-E392-1003-4E620B04B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7A57A89-9E67-65F0-B9D0-07536065653B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A13D4C-2305-012F-16F8-F6DB3C17C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75EA1C-DA74-AAC0-7D78-47078C0D8F35}"/>
              </a:ext>
            </a:extLst>
          </p:cNvPr>
          <p:cNvSpPr txBox="1"/>
          <p:nvPr/>
        </p:nvSpPr>
        <p:spPr>
          <a:xfrm>
            <a:off x="4391278" y="5690901"/>
            <a:ext cx="36132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مساحة هذا المربع هي: </a:t>
            </a:r>
            <a:r>
              <a:rPr lang="fr-FR" b="1" dirty="0">
                <a:solidFill>
                  <a:srgbClr val="C00000"/>
                </a:solidFill>
              </a:rPr>
              <a:t>2 x2 = 4 m²</a:t>
            </a:r>
            <a:endParaRPr lang="fr-MA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CD09E15-BDE3-72FE-6D88-825212CE94DF}"/>
              </a:ext>
            </a:extLst>
          </p:cNvPr>
          <p:cNvSpPr txBox="1"/>
          <p:nvPr/>
        </p:nvSpPr>
        <p:spPr>
          <a:xfrm>
            <a:off x="2157731" y="6070467"/>
            <a:ext cx="5951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كثافة الأشجار في هذا المستطيل هي: </a:t>
            </a:r>
            <a:r>
              <a:rPr lang="fr-FR" b="1" dirty="0">
                <a:solidFill>
                  <a:srgbClr val="C00000"/>
                </a:solidFill>
              </a:rPr>
              <a:t>12 ÷ 4 = 3 f/m²</a:t>
            </a:r>
            <a:endParaRPr lang="fr-MA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C45676-55F6-E9A9-41BD-619C8D8AC8E3}"/>
              </a:ext>
            </a:extLst>
          </p:cNvPr>
          <p:cNvSpPr txBox="1"/>
          <p:nvPr/>
        </p:nvSpPr>
        <p:spPr>
          <a:xfrm>
            <a:off x="3579962" y="520528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الأزهار في هذا المربع: 12 زهرة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EDBCCED-577C-684C-39E7-E70E35D58CD7}"/>
              </a:ext>
            </a:extLst>
          </p:cNvPr>
          <p:cNvGrpSpPr/>
          <p:nvPr/>
        </p:nvGrpSpPr>
        <p:grpSpPr>
          <a:xfrm>
            <a:off x="2877626" y="1598227"/>
            <a:ext cx="2988336" cy="3277524"/>
            <a:chOff x="3863400" y="2140382"/>
            <a:chExt cx="2988336" cy="327752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31F0E2E-2A8F-8B56-9063-083705668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3400" y="2597778"/>
              <a:ext cx="2988336" cy="2820128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F06DF60-8582-76AF-FBE2-EFDF5CE4F5CC}"/>
                </a:ext>
              </a:extLst>
            </p:cNvPr>
            <p:cNvSpPr txBox="1"/>
            <p:nvPr/>
          </p:nvSpPr>
          <p:spPr>
            <a:xfrm>
              <a:off x="5024374" y="2140382"/>
              <a:ext cx="1066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2800" b="1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rPr>
                <a:t>2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m</a:t>
              </a:r>
              <a:endParaRPr lang="fr-MA" sz="28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793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الكثافة السكانية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81762B2-F913-9C1E-80E9-61800A80A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400" y="2138458"/>
            <a:ext cx="7153273" cy="3444981"/>
          </a:xfrm>
          <a:prstGeom prst="rect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احسبوا الكثافة السكانية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865A54-E84C-062E-2388-BBE7CC4D60BD}"/>
              </a:ext>
            </a:extLst>
          </p:cNvPr>
          <p:cNvSpPr/>
          <p:nvPr/>
        </p:nvSpPr>
        <p:spPr>
          <a:xfrm>
            <a:off x="5141343" y="2708694"/>
            <a:ext cx="1293963" cy="251891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B3D0-8703-C199-4BFD-254649484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5CFA09-AB3C-6CDA-C672-8A1D9C37C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213C844-E285-2D66-9EC5-7861FDFA79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0EC507-AC33-9C1C-7F31-5E5BF27F6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9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CE19CE-ECF8-DB99-1699-9C60A055B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400" y="2138458"/>
            <a:ext cx="7153273" cy="34449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2CA3DC-E876-585F-BB7F-75F47766F0B4}"/>
              </a:ext>
            </a:extLst>
          </p:cNvPr>
          <p:cNvSpPr/>
          <p:nvPr/>
        </p:nvSpPr>
        <p:spPr>
          <a:xfrm>
            <a:off x="5141343" y="2708694"/>
            <a:ext cx="1293963" cy="251891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2A875E-98A0-E0F8-B8C6-C35A1845DE9B}"/>
              </a:ext>
            </a:extLst>
          </p:cNvPr>
          <p:cNvSpPr txBox="1"/>
          <p:nvPr/>
        </p:nvSpPr>
        <p:spPr>
          <a:xfrm>
            <a:off x="5607170" y="4523486"/>
            <a:ext cx="74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1400" b="1" dirty="0">
                <a:solidFill>
                  <a:srgbClr val="C00000"/>
                </a:solidFill>
              </a:rPr>
              <a:t>70</a:t>
            </a:r>
            <a:endParaRPr lang="fr-MA" sz="1400" b="1" dirty="0"/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5-SEM1-S2">
            <a:hlinkClick r:id="" action="ppaction://media"/>
            <a:extLst>
              <a:ext uri="{FF2B5EF4-FFF2-40B4-BE49-F238E27FC236}">
                <a16:creationId xmlns:a16="http://schemas.microsoft.com/office/drawing/2014/main" id="{B3D7F75B-C048-5A73-2CF4-91102C47F1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4842" y="1878561"/>
            <a:ext cx="7840171" cy="4410096"/>
          </a:xfrm>
          <a:prstGeom prst="rect">
            <a:avLst/>
          </a:prstGeom>
          <a:ln>
            <a:solidFill>
              <a:srgbClr val="104862"/>
            </a:solidFill>
          </a:ln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8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احسبوا الكثافة السكانية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24F5C4-878B-C327-A412-AE28DA90F7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400" y="2138458"/>
            <a:ext cx="7153273" cy="34449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6C4FCB-2CF1-7947-FBDA-C1558A767F1E}"/>
              </a:ext>
            </a:extLst>
          </p:cNvPr>
          <p:cNvSpPr/>
          <p:nvPr/>
        </p:nvSpPr>
        <p:spPr>
          <a:xfrm>
            <a:off x="3812875" y="2639683"/>
            <a:ext cx="1293963" cy="258792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594EA17-DBBC-30FF-D135-12E71AE864C8}"/>
              </a:ext>
            </a:extLst>
          </p:cNvPr>
          <p:cNvSpPr txBox="1"/>
          <p:nvPr/>
        </p:nvSpPr>
        <p:spPr>
          <a:xfrm>
            <a:off x="5607170" y="4523486"/>
            <a:ext cx="74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1400" b="1" dirty="0">
                <a:solidFill>
                  <a:srgbClr val="C00000"/>
                </a:solidFill>
              </a:rPr>
              <a:t>70</a:t>
            </a:r>
            <a:endParaRPr lang="fr-MA" sz="1400" b="1" dirty="0"/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1149-E0E7-7446-FD84-56B89B96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D74193-81F2-E9C4-B930-35AD2B089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A764E5-B960-2F43-6818-92359D9EA36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CCBA-F46F-3879-8D68-9E9D6778D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8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002ECA-7767-4DAD-194E-08A2197A5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400" y="2138458"/>
            <a:ext cx="7153273" cy="34449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30C832-CFE2-01CF-0E5D-ACAFFD5CF541}"/>
              </a:ext>
            </a:extLst>
          </p:cNvPr>
          <p:cNvSpPr/>
          <p:nvPr/>
        </p:nvSpPr>
        <p:spPr>
          <a:xfrm>
            <a:off x="3812875" y="2639683"/>
            <a:ext cx="1293963" cy="258792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D19FFD-80B4-6562-9F24-241ABA049BAD}"/>
              </a:ext>
            </a:extLst>
          </p:cNvPr>
          <p:cNvSpPr txBox="1"/>
          <p:nvPr/>
        </p:nvSpPr>
        <p:spPr>
          <a:xfrm>
            <a:off x="5607170" y="4523486"/>
            <a:ext cx="74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1400" b="1" dirty="0">
                <a:solidFill>
                  <a:srgbClr val="C00000"/>
                </a:solidFill>
              </a:rPr>
              <a:t>70</a:t>
            </a:r>
            <a:endParaRPr lang="fr-MA" sz="14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B463E9-C030-0521-ED00-845919BCFDA4}"/>
              </a:ext>
            </a:extLst>
          </p:cNvPr>
          <p:cNvSpPr txBox="1"/>
          <p:nvPr/>
        </p:nvSpPr>
        <p:spPr>
          <a:xfrm>
            <a:off x="4345557" y="4523485"/>
            <a:ext cx="74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1400" b="1" dirty="0">
                <a:solidFill>
                  <a:srgbClr val="C00000"/>
                </a:solidFill>
              </a:rPr>
              <a:t>40</a:t>
            </a:r>
            <a:endParaRPr lang="fr-MA" sz="1400" b="1" dirty="0"/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الكثافة السكانية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52F3BE93-A862-0413-E09E-EE987003CB6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74C6F1E7-0AC2-242E-22C4-070D40E44C0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B3B2DB-B917-E3EA-FD43-C7CE65759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B7B66B-8E1B-4AB0-7421-48A57C48D257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672749C7-E527-3F50-938E-971A41B468D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الألواح، احسبوا عدد السكان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C7F2B1-DD63-5A49-1898-D0C77E5D6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149" y="2173858"/>
            <a:ext cx="7793489" cy="37215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89DB38-3429-FAE2-A84B-2800279C7C19}"/>
              </a:ext>
            </a:extLst>
          </p:cNvPr>
          <p:cNvSpPr/>
          <p:nvPr/>
        </p:nvSpPr>
        <p:spPr>
          <a:xfrm>
            <a:off x="5158596" y="2743200"/>
            <a:ext cx="1466492" cy="28294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25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D14B-1B84-7324-C4EC-32703C01E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D17656-870C-B866-21E6-FE60D6EF7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4F6A69-9472-DF3D-9D71-E6FD7EED22D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40A759-8E77-9F5F-AF74-569398D50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30CD-A97C-D3F0-1A04-6C15DD3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E34FE7-0669-D89C-E843-E85C8F5FA03A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4C592089-9D2E-EE9C-B79C-916A401BFE4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A768F297-587B-90A9-C619-5D3D7EA9B0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BB57AB-37FE-C714-6854-6BDFF654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13DAEF-B706-1E0C-B004-BD0C18A2549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7D0B3B-A100-3479-53EA-74C636534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3201EB-FC77-4251-CA09-7236002354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149" y="2173858"/>
            <a:ext cx="7793489" cy="37215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B37434F-43F6-DD8C-28BB-7F988AD9455B}"/>
              </a:ext>
            </a:extLst>
          </p:cNvPr>
          <p:cNvSpPr/>
          <p:nvPr/>
        </p:nvSpPr>
        <p:spPr>
          <a:xfrm>
            <a:off x="5158596" y="2743200"/>
            <a:ext cx="1466492" cy="28294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FF1D68-4C03-21C7-5062-E0DF08BAB655}"/>
              </a:ext>
            </a:extLst>
          </p:cNvPr>
          <p:cNvSpPr txBox="1"/>
          <p:nvPr/>
        </p:nvSpPr>
        <p:spPr>
          <a:xfrm>
            <a:off x="5520907" y="2985972"/>
            <a:ext cx="11041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30 375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EA496AF-133E-E958-E9E5-103A9ED1711F}"/>
              </a:ext>
            </a:extLst>
          </p:cNvPr>
          <p:cNvSpPr txBox="1"/>
          <p:nvPr/>
        </p:nvSpPr>
        <p:spPr>
          <a:xfrm>
            <a:off x="1380226" y="5933347"/>
            <a:ext cx="62282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(750 × 40,5) ÷ 1 = 30 375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0570-6708-4E14-65D1-8B669F57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6F33C662-0F57-4148-E544-22FB4EA2AA17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13409A-5D02-BDBF-89E5-EC41189529A6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9063F5-1A22-3B70-834F-DC7BF85B7D4C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E318D-F488-5418-0B04-4EA43AC2F4B1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D837726-C533-4B68-A731-63E748548D4B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9D95AFA-C7ED-B596-773F-FB436F7B453D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F867AE-6E90-2172-595B-2C511803741D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60E3280-4EAB-CB83-8475-FBACC106EB2B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9149FB7-7FE9-9176-D74D-FB66E4A6C494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F3C85BE-99C7-8414-2FCC-861157B61435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E27958D-3EE4-41CD-FDE6-4BC73B1A89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08C0D4AD-F4C3-2B6C-3EA5-747EA2D94C9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1682F513-88D3-D102-7276-8DD970D8B005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92A103-3614-6B03-E60D-75CCF86B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89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5-SEM1-S3">
            <a:hlinkClick r:id="" action="ppaction://media"/>
            <a:extLst>
              <a:ext uri="{FF2B5EF4-FFF2-40B4-BE49-F238E27FC236}">
                <a16:creationId xmlns:a16="http://schemas.microsoft.com/office/drawing/2014/main" id="{F6E4604E-C1C8-1E5A-4EBF-A1865DA4D1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5332" y="1877414"/>
            <a:ext cx="7128847" cy="400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23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36B7-EA87-0B86-BB1F-A68F0B9A8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5373F2-CD5B-139E-B545-99ACBD4F1B77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الألواح، احسبوا المساحة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BEA79039-4079-F059-960B-5C7E39D30FA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D5CD789F-199F-2134-5B88-ABADD908BDE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C8750A-8D08-DC05-C17E-11187E24B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CE1EE7C-2A9B-B944-05C3-64EB5780AFC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DA10F4-CB60-AC8B-C524-6B841589E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2DC0E4-A9B5-7634-E3DC-7D4D323F5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149" y="2173858"/>
            <a:ext cx="7793489" cy="37215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A0938E-AC47-B5C4-540A-EE870616027A}"/>
              </a:ext>
            </a:extLst>
          </p:cNvPr>
          <p:cNvSpPr/>
          <p:nvPr/>
        </p:nvSpPr>
        <p:spPr>
          <a:xfrm>
            <a:off x="3692106" y="2743200"/>
            <a:ext cx="1466492" cy="28294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9B6B39-9EF9-208A-A5F7-A07EA795EEDD}"/>
              </a:ext>
            </a:extLst>
          </p:cNvPr>
          <p:cNvSpPr txBox="1"/>
          <p:nvPr/>
        </p:nvSpPr>
        <p:spPr>
          <a:xfrm>
            <a:off x="5520907" y="2985972"/>
            <a:ext cx="11041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30 375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49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0E2D-29BE-C8EF-AB5B-F62384069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773D2A-26A6-BA72-F2DD-7698D1DB2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0C2F83-71E8-1DBC-8A5E-2C175F7EEFB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8DF780-1B82-B5F5-846B-0D7610EF6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5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AFDAE-53F3-8D6F-78B1-0FFC8B49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40DD934-0918-A2CD-EE8D-DE6174171B93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86C973F2-1299-F31C-CD88-856E2B10569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0BFCFCB0-5A95-8DF8-5D28-17E1C51BC5DC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6BE49F-FEF1-BB51-27CA-A634B49E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777F6-AC5D-02E7-16F4-C9FDDAFC7F40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BD6EF5-D776-656C-DB2A-633DFCEB7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0B2D90-F2E0-B487-0E08-05972A0D3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149" y="2173858"/>
            <a:ext cx="7793489" cy="37215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E16652-2523-7A5B-7B09-6931C04925A0}"/>
              </a:ext>
            </a:extLst>
          </p:cNvPr>
          <p:cNvSpPr/>
          <p:nvPr/>
        </p:nvSpPr>
        <p:spPr>
          <a:xfrm>
            <a:off x="3692106" y="2743200"/>
            <a:ext cx="1466492" cy="28294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5915FA5-AE02-3F3D-6242-80900BA6C6BC}"/>
              </a:ext>
            </a:extLst>
          </p:cNvPr>
          <p:cNvSpPr txBox="1"/>
          <p:nvPr/>
        </p:nvSpPr>
        <p:spPr>
          <a:xfrm>
            <a:off x="5520907" y="2985972"/>
            <a:ext cx="11041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30 375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0CDDD5C-45F4-DCB0-4F2D-360F04F667D9}"/>
              </a:ext>
            </a:extLst>
          </p:cNvPr>
          <p:cNvSpPr txBox="1"/>
          <p:nvPr/>
        </p:nvSpPr>
        <p:spPr>
          <a:xfrm>
            <a:off x="1380226" y="5933347"/>
            <a:ext cx="62282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(300 000 × 1) ÷ 300 = 1 000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2125093-5D63-41A0-B247-DAA4DEB99310}"/>
              </a:ext>
            </a:extLst>
          </p:cNvPr>
          <p:cNvSpPr txBox="1"/>
          <p:nvPr/>
        </p:nvSpPr>
        <p:spPr>
          <a:xfrm>
            <a:off x="4019909" y="3845841"/>
            <a:ext cx="11041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1 000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85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A49E47-1B1C-BCF3-0B57-CAEBB5F27EA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455C96-CAAF-F550-F4D1-D4A34A208D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524559"/>
            <a:ext cx="631873" cy="631873"/>
          </a:xfrm>
          <a:prstGeom prst="rect">
            <a:avLst/>
          </a:prstGeom>
        </p:spPr>
      </p:pic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1DC9E5A6-B547-1E5B-C97C-1AF3D5CA71A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3898106-77A0-E475-EE75-89DCD2A402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DD5F391-1369-2F42-9397-08C9951E558B}"/>
              </a:ext>
            </a:extLst>
          </p:cNvPr>
          <p:cNvSpPr txBox="1"/>
          <p:nvPr/>
        </p:nvSpPr>
        <p:spPr>
          <a:xfrm>
            <a:off x="2076450" y="3640440"/>
            <a:ext cx="4071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وحدات قياس الزمن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المدة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FFA6580-589F-A2F8-C91B-396A12BB4C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038585"/>
            <a:ext cx="7610073" cy="378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EEC023-087B-6496-5D59-18F894193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038585"/>
            <a:ext cx="7610073" cy="378760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0620A27-69AB-0E1E-AD6D-AF0F5AF4E2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229" y="4601774"/>
            <a:ext cx="6606761" cy="1224419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039A5A5C-03A7-5B17-CE7F-7E899B6CD6C0}"/>
              </a:ext>
            </a:extLst>
          </p:cNvPr>
          <p:cNvCxnSpPr>
            <a:cxnSpLocks/>
          </p:cNvCxnSpPr>
          <p:nvPr/>
        </p:nvCxnSpPr>
        <p:spPr>
          <a:xfrm>
            <a:off x="6381744" y="4715786"/>
            <a:ext cx="0" cy="22517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4C50019-DD36-26F8-26CF-23216BECCAC9}"/>
              </a:ext>
            </a:extLst>
          </p:cNvPr>
          <p:cNvSpPr txBox="1"/>
          <p:nvPr/>
        </p:nvSpPr>
        <p:spPr>
          <a:xfrm>
            <a:off x="3721800" y="5213983"/>
            <a:ext cx="2505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min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68F5359-CFB0-3455-D99D-75A2BE7E94F1}"/>
              </a:ext>
            </a:extLst>
          </p:cNvPr>
          <p:cNvSpPr/>
          <p:nvPr/>
        </p:nvSpPr>
        <p:spPr>
          <a:xfrm>
            <a:off x="6022738" y="4403790"/>
            <a:ext cx="678991" cy="3337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</a:rPr>
              <a:t>9:55</a:t>
            </a:r>
            <a:endParaRPr lang="fr-MA" sz="1400" dirty="0">
              <a:solidFill>
                <a:srgbClr val="FF0000"/>
              </a:solidFill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FCC56AD-9C5F-06BA-0472-3E2DA3B1E73A}"/>
              </a:ext>
            </a:extLst>
          </p:cNvPr>
          <p:cNvCxnSpPr>
            <a:cxnSpLocks/>
          </p:cNvCxnSpPr>
          <p:nvPr/>
        </p:nvCxnSpPr>
        <p:spPr>
          <a:xfrm>
            <a:off x="2995496" y="4693994"/>
            <a:ext cx="0" cy="22517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07310ED-660E-FD6C-7577-2CED90EB2C1F}"/>
              </a:ext>
            </a:extLst>
          </p:cNvPr>
          <p:cNvSpPr/>
          <p:nvPr/>
        </p:nvSpPr>
        <p:spPr>
          <a:xfrm>
            <a:off x="2636489" y="4381997"/>
            <a:ext cx="678991" cy="3337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</a:rPr>
              <a:t>9:15</a:t>
            </a:r>
            <a:endParaRPr lang="fr-MA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5_P5_SEM1_S4_V1">
            <a:hlinkClick r:id="" action="ppaction://media"/>
            <a:extLst>
              <a:ext uri="{FF2B5EF4-FFF2-40B4-BE49-F238E27FC236}">
                <a16:creationId xmlns:a16="http://schemas.microsoft.com/office/drawing/2014/main" id="{3F118BD3-969E-6C73-88DB-B859AAF609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5554" y="2039674"/>
            <a:ext cx="6952891" cy="391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16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131 و132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463C5BD-76D3-BA53-8B2B-54D0D19CBC31}"/>
              </a:ext>
            </a:extLst>
          </p:cNvPr>
          <p:cNvGrpSpPr/>
          <p:nvPr/>
        </p:nvGrpSpPr>
        <p:grpSpPr>
          <a:xfrm>
            <a:off x="2152326" y="2647896"/>
            <a:ext cx="4390707" cy="3047270"/>
            <a:chOff x="2152326" y="2647896"/>
            <a:chExt cx="4390707" cy="304727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EA196EC-14A5-081A-E2DD-DF06FBEA4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47896"/>
              <a:ext cx="2140558" cy="294614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4D71FBA-6C99-207C-17E8-B5BD04B42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2326" y="2659851"/>
              <a:ext cx="2162465" cy="3035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17073</TotalTime>
  <Words>688</Words>
  <Application>Microsoft Office PowerPoint</Application>
  <PresentationFormat>Affichage à l'écran (4:3)</PresentationFormat>
  <Paragraphs>223</Paragraphs>
  <Slides>48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48</vt:i4>
      </vt:variant>
    </vt:vector>
  </HeadingPairs>
  <TitlesOfParts>
    <vt:vector size="63" baseType="lpstr">
      <vt:lpstr>Aptos Display</vt:lpstr>
      <vt:lpstr>Aptos</vt:lpstr>
      <vt:lpstr>Effra CC Arbc</vt:lpstr>
      <vt:lpstr>Arial</vt:lpstr>
      <vt:lpstr>Dosis</vt:lpstr>
      <vt:lpstr>Calibri</vt:lpstr>
      <vt:lpstr>Wingdings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280</cp:revision>
  <cp:lastPrinted>2025-08-13T10:11:39Z</cp:lastPrinted>
  <dcterms:created xsi:type="dcterms:W3CDTF">2025-08-01T12:31:49Z</dcterms:created>
  <dcterms:modified xsi:type="dcterms:W3CDTF">2026-05-17T14:06:55Z</dcterms:modified>
</cp:coreProperties>
</file>