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8"/>
  </p:notesMasterIdLst>
  <p:handoutMasterIdLst>
    <p:handoutMasterId r:id="rId59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123" r:id="rId28"/>
    <p:sldId id="1124" r:id="rId29"/>
    <p:sldId id="1125" r:id="rId30"/>
    <p:sldId id="1076" r:id="rId31"/>
    <p:sldId id="1115" r:id="rId32"/>
    <p:sldId id="1077" r:id="rId33"/>
    <p:sldId id="1078" r:id="rId34"/>
    <p:sldId id="1119" r:id="rId35"/>
    <p:sldId id="1120" r:id="rId36"/>
    <p:sldId id="1121" r:id="rId37"/>
    <p:sldId id="1122" r:id="rId38"/>
    <p:sldId id="1126" r:id="rId39"/>
    <p:sldId id="1127" r:id="rId40"/>
    <p:sldId id="1128" r:id="rId41"/>
    <p:sldId id="1129" r:id="rId42"/>
    <p:sldId id="1110" r:id="rId43"/>
    <p:sldId id="1111" r:id="rId44"/>
    <p:sldId id="1113" r:id="rId45"/>
    <p:sldId id="1114" r:id="rId46"/>
    <p:sldId id="1010" r:id="rId47"/>
    <p:sldId id="848" r:id="rId48"/>
    <p:sldId id="922" r:id="rId49"/>
    <p:sldId id="924" r:id="rId50"/>
    <p:sldId id="849" r:id="rId51"/>
    <p:sldId id="978" r:id="rId52"/>
    <p:sldId id="644" r:id="rId53"/>
    <p:sldId id="672" r:id="rId54"/>
    <p:sldId id="809" r:id="rId55"/>
    <p:sldId id="956" r:id="rId56"/>
    <p:sldId id="789" r:id="rId57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FFC000"/>
    <a:srgbClr val="BFBFBF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1606" autoAdjust="0"/>
  </p:normalViewPr>
  <p:slideViewPr>
    <p:cSldViewPr snapToGrid="0"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A442B-2004-C5C1-D73B-BA5F8B282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4E3F91-7F46-51C1-D1CD-62AFC8222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8F52A4-FC47-961A-B6B9-58689CA04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54185E-D7B5-A99C-A990-EE7479BB4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6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D038-FBBE-96F4-0777-C3E47C958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3F0DF7-638C-A3F3-3A1B-B6137A7C0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20A6F1-150E-9DA8-F234-EECD23E82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BB0F6-BD45-B20F-FDB3-0E9F7E1A3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229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0FA4C-D965-04F4-A327-622251B36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59EC6A-19B0-6B19-EF6D-D6984B13A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0A5DF3-8E3C-61CE-06F9-6A269D66F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53172C-324B-456D-09D5-581DD4BD26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2684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BE370-E934-8E0B-1E3E-D5C75B55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0E74D0-7812-B6F2-F6E1-4F65BC95DC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87E35-EEAC-D3EB-26BC-780F33600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00F0B7-3986-0ABC-BC14-50EFEC4B1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510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E539E-4A97-C05C-41D3-4EC874242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B8855-1CCD-A3B7-BC4B-19C84C063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AA670-AE42-45E6-4137-E724B35D7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F0F22A-93EB-A2D6-DCB9-E22F9F80F6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988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4.mp4"/><Relationship Id="rId7" Type="http://schemas.openxmlformats.org/officeDocument/2006/relationships/image" Target="../media/image24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emf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4.mp4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982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 السكانية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3683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606070" y="3695961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665" y="3924420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847640" y="36911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764899" y="40681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الكثافة السكانية (2)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الكثافة السكانية (2)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83695" y="2674690"/>
            <a:ext cx="4968023" cy="3560913"/>
            <a:chOff x="1583695" y="2674690"/>
            <a:chExt cx="4968023" cy="356091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2571" y="2688446"/>
              <a:ext cx="2509147" cy="354715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3695" y="2674690"/>
              <a:ext cx="2539724" cy="3555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الكثافة السكانية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0373FB3-8BD6-743A-7658-F235E1C46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266" y="1895785"/>
            <a:ext cx="7869384" cy="409094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F628416-C526-5413-5007-4900E3715C4A}"/>
              </a:ext>
            </a:extLst>
          </p:cNvPr>
          <p:cNvSpPr txBox="1"/>
          <p:nvPr/>
        </p:nvSpPr>
        <p:spPr>
          <a:xfrm>
            <a:off x="6102949" y="4878732"/>
            <a:ext cx="1842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الحقل الأول</a:t>
            </a:r>
            <a:endParaRPr lang="fr-MA" sz="105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7C1888A-74F7-CA68-8576-CABD06E043A9}"/>
              </a:ext>
            </a:extLst>
          </p:cNvPr>
          <p:cNvSpPr txBox="1"/>
          <p:nvPr/>
        </p:nvSpPr>
        <p:spPr>
          <a:xfrm>
            <a:off x="6102950" y="5248064"/>
            <a:ext cx="1842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× 12 = 144 m²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862CFB-9D0E-6B3B-3521-9B7DDEC91C2A}"/>
              </a:ext>
            </a:extLst>
          </p:cNvPr>
          <p:cNvSpPr txBox="1"/>
          <p:nvPr/>
        </p:nvSpPr>
        <p:spPr>
          <a:xfrm>
            <a:off x="3279489" y="4829298"/>
            <a:ext cx="1842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الحقل الثاني</a:t>
            </a:r>
            <a:endParaRPr lang="fr-MA" sz="105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16BF0AE-0611-D56B-93A3-CB5CF192F419}"/>
              </a:ext>
            </a:extLst>
          </p:cNvPr>
          <p:cNvSpPr txBox="1"/>
          <p:nvPr/>
        </p:nvSpPr>
        <p:spPr>
          <a:xfrm>
            <a:off x="3305489" y="5227953"/>
            <a:ext cx="1842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× 9 = 126 m²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443640-8286-CAA1-4902-92444700395C}"/>
              </a:ext>
            </a:extLst>
          </p:cNvPr>
          <p:cNvSpPr txBox="1"/>
          <p:nvPr/>
        </p:nvSpPr>
        <p:spPr>
          <a:xfrm>
            <a:off x="6102949" y="5617396"/>
            <a:ext cx="1842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كثافة الحقل الأول</a:t>
            </a:r>
            <a:endParaRPr lang="fr-MA" sz="105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671745-CF54-B623-BBE0-015B6A1F3063}"/>
              </a:ext>
            </a:extLst>
          </p:cNvPr>
          <p:cNvSpPr txBox="1"/>
          <p:nvPr/>
        </p:nvSpPr>
        <p:spPr>
          <a:xfrm>
            <a:off x="6102950" y="5986728"/>
            <a:ext cx="2661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530 ÷ 144 = 3,68 a/m²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5F0B67C-62AA-5A9B-B2FD-C83DBAE3C810}"/>
              </a:ext>
            </a:extLst>
          </p:cNvPr>
          <p:cNvSpPr txBox="1"/>
          <p:nvPr/>
        </p:nvSpPr>
        <p:spPr>
          <a:xfrm>
            <a:off x="3238429" y="5626608"/>
            <a:ext cx="1842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كثافة الحقل الثاني</a:t>
            </a:r>
            <a:endParaRPr lang="fr-MA" sz="105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C57BC60-5EB3-A886-A86F-3E1F4EC6C851}"/>
              </a:ext>
            </a:extLst>
          </p:cNvPr>
          <p:cNvSpPr txBox="1"/>
          <p:nvPr/>
        </p:nvSpPr>
        <p:spPr>
          <a:xfrm>
            <a:off x="3238430" y="5995940"/>
            <a:ext cx="256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530 ÷ 126 = 4,2 a/m²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1CDC3D-4F9F-D68F-850F-E5EB38F2A8C7}"/>
              </a:ext>
            </a:extLst>
          </p:cNvPr>
          <p:cNvSpPr txBox="1"/>
          <p:nvPr/>
        </p:nvSpPr>
        <p:spPr>
          <a:xfrm>
            <a:off x="477176" y="4754696"/>
            <a:ext cx="18426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الحقل الأول هو المناسب لأن كثافة الأشجار فيه أصغر من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a/m²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9173"/>
            <a:ext cx="3063624" cy="43025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3708651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709" y="3185293"/>
            <a:ext cx="6959614" cy="8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" y="2923910"/>
            <a:ext cx="8358340" cy="9429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73770" y="3034791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8,5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575738" y="34508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3265796" y="34508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6,9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C35775-5B27-BEFE-B6EA-B992BFEE6042}"/>
              </a:ext>
            </a:extLst>
          </p:cNvPr>
          <p:cNvSpPr txBox="1"/>
          <p:nvPr/>
        </p:nvSpPr>
        <p:spPr>
          <a:xfrm>
            <a:off x="4909308" y="304720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8,1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55291-F87C-180D-E7BE-E68B7FF13325}"/>
              </a:ext>
            </a:extLst>
          </p:cNvPr>
          <p:cNvSpPr txBox="1"/>
          <p:nvPr/>
        </p:nvSpPr>
        <p:spPr>
          <a:xfrm>
            <a:off x="4853066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8,9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75B1C-BEE8-F705-4635-F910A0D8A167}"/>
              </a:ext>
            </a:extLst>
          </p:cNvPr>
          <p:cNvSpPr txBox="1"/>
          <p:nvPr/>
        </p:nvSpPr>
        <p:spPr>
          <a:xfrm>
            <a:off x="6524074" y="288702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10,5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60E376-C728-7253-9F90-C49741171690}"/>
              </a:ext>
            </a:extLst>
          </p:cNvPr>
          <p:cNvSpPr txBox="1"/>
          <p:nvPr/>
        </p:nvSpPr>
        <p:spPr>
          <a:xfrm>
            <a:off x="6543124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7,9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8221650" y="305630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7,1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8189445" y="34722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6,9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6E9190-FD87-D067-E75E-E899F7B8A553}"/>
              </a:ext>
            </a:extLst>
          </p:cNvPr>
          <p:cNvSpPr txBox="1"/>
          <p:nvPr/>
        </p:nvSpPr>
        <p:spPr>
          <a:xfrm>
            <a:off x="1638232" y="305630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7,1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الكثافة السكانية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أحسب الكثافة السكانية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5_L1_V1VF">
            <a:hlinkClick r:id="" action="ppaction://media"/>
            <a:extLst>
              <a:ext uri="{FF2B5EF4-FFF2-40B4-BE49-F238E27FC236}">
                <a16:creationId xmlns:a16="http://schemas.microsoft.com/office/drawing/2014/main" id="{34EEE693-F2CC-1805-956A-DC779D5340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949" y="2000108"/>
            <a:ext cx="7023230" cy="3950567"/>
          </a:xfrm>
          <a:prstGeom prst="rect">
            <a:avLst/>
          </a:prstGeom>
        </p:spPr>
      </p:pic>
      <p:pic>
        <p:nvPicPr>
          <p:cNvPr id="3" name="MATHS- N5-P5-SEM1-S3">
            <a:hlinkClick r:id="" action="ppaction://media"/>
            <a:extLst>
              <a:ext uri="{FF2B5EF4-FFF2-40B4-BE49-F238E27FC236}">
                <a16:creationId xmlns:a16="http://schemas.microsoft.com/office/drawing/2014/main" id="{AF5FDFAD-24CA-CA4C-A404-DDC63B4A545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5332" y="1877414"/>
            <a:ext cx="7128847" cy="400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23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B13365-899D-E196-1269-93332FD38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39" y="1847661"/>
            <a:ext cx="7481119" cy="414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6A4B5EF-09B0-886A-278A-F7F5FB10F641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87F97EC-6BAC-B3F7-7972-23767E134A74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DA0BF-8D0F-864D-6AB3-AF26CE5961DF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مِساحَتُها </a:t>
            </a:r>
            <a:r>
              <a:rPr lang="fr-FR" sz="3200" dirty="0">
                <a:solidFill>
                  <a:srgbClr val="104862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وَكَثافَتُها السُّكّانِيَّةُ </a:t>
            </a:r>
            <a:r>
              <a:rPr lang="fr-FR" sz="3200" dirty="0">
                <a:solidFill>
                  <a:srgbClr val="104862"/>
                </a:solidFill>
              </a:rPr>
              <a:t>450 </a:t>
            </a:r>
            <a:r>
              <a:rPr lang="fr-FR" sz="3200" dirty="0" err="1">
                <a:solidFill>
                  <a:srgbClr val="104862"/>
                </a:solidFill>
              </a:rPr>
              <a:t>hab</a:t>
            </a:r>
            <a:r>
              <a:rPr lang="fr-FR" sz="3200" dirty="0">
                <a:solidFill>
                  <a:srgbClr val="104862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المعطى الأول في هذه المسألة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34F6FE-5D7A-0E9A-0E51-67D6029F6970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26D43FA-EF62-6F9A-EB7C-DDDDD263EA6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8F7A479-99E3-3641-15A1-3ED56DC69B29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7515F6A-4DA0-CD5E-AE22-A155F62A1E2C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A3F4CBE-569D-E1F4-BCE6-7750A684EFE2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CFA1E36-D0C4-A3D1-C90F-D4E1BB6A3D34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E710BB-04A2-C620-FF6B-7AFBCB3F6392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مِساحَتُها </a:t>
            </a:r>
            <a:r>
              <a:rPr lang="fr-FR" sz="3200" dirty="0">
                <a:solidFill>
                  <a:srgbClr val="104862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وَكَثافَتُها السُّكّانِيَّةُ </a:t>
            </a:r>
            <a:r>
              <a:rPr lang="fr-FR" sz="3200" dirty="0">
                <a:solidFill>
                  <a:srgbClr val="104862"/>
                </a:solidFill>
              </a:rPr>
              <a:t>450 </a:t>
            </a:r>
            <a:r>
              <a:rPr lang="fr-FR" sz="3200" dirty="0" err="1">
                <a:solidFill>
                  <a:srgbClr val="104862"/>
                </a:solidFill>
              </a:rPr>
              <a:t>hab</a:t>
            </a:r>
            <a:r>
              <a:rPr lang="fr-FR" sz="3200" dirty="0">
                <a:solidFill>
                  <a:srgbClr val="104862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4CEA751-FB33-234A-A86D-C4E7A1E358A7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9141C206-1572-A757-56F0-05F9AC9AAF2C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FBC946-7CD8-E63A-5B19-AE77133F24E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700AF75-0DB0-FCEF-8EFF-7E50FC3B658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B8C12A-0411-B4F9-BD15-9BBE6AB09B3B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CDC46D1-C4A2-811A-8011-934515F3A746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856887-E04C-ED4E-149A-4F69C0D19689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8BAC281-0656-7E3D-012E-0BC3AF0702B3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D6E6DA-0DCA-7B4D-F27D-C47A0601B46F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وَكَثافَتُها السُّكّانِيَّةُ </a:t>
            </a:r>
            <a:r>
              <a:rPr lang="fr-FR" sz="3200" dirty="0">
                <a:solidFill>
                  <a:srgbClr val="104862"/>
                </a:solidFill>
              </a:rPr>
              <a:t>450 </a:t>
            </a:r>
            <a:r>
              <a:rPr lang="fr-FR" sz="3200" dirty="0" err="1">
                <a:solidFill>
                  <a:srgbClr val="104862"/>
                </a:solidFill>
              </a:rPr>
              <a:t>hab</a:t>
            </a:r>
            <a:r>
              <a:rPr lang="fr-FR" sz="3200" dirty="0">
                <a:solidFill>
                  <a:srgbClr val="104862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688F18C-EC24-35D4-2832-7F8CB2C7C2C0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39CE370-923E-F3A6-A273-49940CB7E8E4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2A5D-7EFD-5CAD-6A58-6CFFF1B8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E6CAD0F-9520-901D-E665-59F39172CA5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المعطى الثاني في هذه المسألة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5A37B8-82F4-72BF-BCEA-3916F52FFC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8888413-C0F9-862D-D938-AF68B07437C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9163D86-4A38-9964-D1C5-4953066CCC9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2B520A1-2C0D-33DE-D500-D7899B8438D0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97271A7-6BA1-0F1F-76D2-6DD049D09D44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ED7189-A78D-A9A2-A8E9-F1D0203C7DE0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F0C93FE-054F-1987-9AE2-5FE5E449A685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46F9C7-F24E-BD98-B259-CFAB41D37FDE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وَكَثافَتُها السُّكّانِيَّةُ </a:t>
            </a:r>
            <a:r>
              <a:rPr lang="fr-FR" sz="3200" dirty="0">
                <a:solidFill>
                  <a:srgbClr val="104862"/>
                </a:solidFill>
              </a:rPr>
              <a:t>450 </a:t>
            </a:r>
            <a:r>
              <a:rPr lang="fr-FR" sz="3200" dirty="0" err="1">
                <a:solidFill>
                  <a:srgbClr val="104862"/>
                </a:solidFill>
              </a:rPr>
              <a:t>hab</a:t>
            </a:r>
            <a:r>
              <a:rPr lang="fr-FR" sz="3200" dirty="0">
                <a:solidFill>
                  <a:srgbClr val="104862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04559F8-6728-90BA-4AE5-056B6BAF04D9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6A9A8D19-EC60-DA1B-93F8-79C76F7373B6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2587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7AF60-AD1D-27F0-70F0-B70B9D420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1BF74D-8DC8-9C3A-CAB1-C8B3353257C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B948796-5BE4-6ADA-17E2-A34F41ED0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845D1E-ADFD-D364-BF14-9FC357A073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27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41C9-786D-CF33-3237-70B827CF2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02EA55-59B0-DF18-1355-39D3A311CC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676729-B77E-B645-4FAC-9D87FF715C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CC97E3-ECD1-ACD8-9F25-0530822F20E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6E1F4DF-81D1-F43D-31B7-9CD1594FC6A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EB1D674-21AD-F9F8-B383-F367D71AA860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6B7F5C5-0880-55E1-7799-F078252795E9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B00663C-D3E2-5814-228E-DE87969DB472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5BA0B28-8886-4E3F-5EFC-85DC935E5338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C485E1-3005-AC81-CF04-A181A0F539E9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91BC97F-4AAA-D76A-8CDF-427E870554FF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1CCE714C-28F7-CBA6-44E4-0AF1A59F458D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2135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E62DCF-538D-FE0B-3125-15FACB4C453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F854884-11E6-9174-1513-E81A33ACF4D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D350E35-7DA2-04DC-EE73-D04906147C05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86C831A-1B55-A7BE-9887-91099FF304D3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C1BFC8C-D1B5-F185-B67D-72E4EABB5D75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D1FCFF8-1CC0-E1C5-7B83-B2B504A57312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FE2D2EA-6606-80F4-169A-68F813EF16F6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1EB3222-D3AE-AD59-20AD-2530D58D1DE7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0ACADE5D-4EE7-1ADB-ADCC-0DD97CE617B5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ارسموا جدول التناسبية المناسب للمعطيين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173A39F-FFE0-FD00-F967-82DA1AFC98F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E3E3EAE-CF54-86E3-6F76-C171372C288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03DBAB3-992E-F15C-773D-7EA30A6131EC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921E359-64E3-7875-96EF-845126F25D50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492F700-5D7D-056F-D6C4-86A08B0BDB92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CD9B4DC-A43F-72D0-DE38-F567931F7B6F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1522D6-D658-C474-292D-04D976EA447F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BAE6679-B961-12C7-0A68-E4DBEEDCBB81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535C7492-C031-D581-6696-3CC696A3242B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09F95F-4ED6-B5C3-90A0-25E55C066F9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571148B-C45C-0E79-0EB8-1DA51E0D04C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9A842FA-A707-5EEC-2448-456201CE5FD9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E2D1C08-8022-C1C9-AB70-437CD02C9543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D70E6E-590C-B226-DBBB-9F7A8629B63A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C523A46-CDC3-9034-0DE5-E197D9F38F3F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DD407B7-BC36-BCA6-8A1E-72F98DAF7E6F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8C7B2DD-4538-6128-5FED-F1B95C05E2C1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6644CFF-F642-FA95-BE43-B2731A3F2F57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F0F51A9D-C58D-50B7-5F66-E767B8C54E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30113"/>
              </p:ext>
            </p:extLst>
          </p:nvPr>
        </p:nvGraphicFramePr>
        <p:xfrm>
          <a:off x="2255249" y="4290358"/>
          <a:ext cx="4734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2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70961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عَدَدُ </a:t>
                      </a:r>
                      <a:r>
                        <a:rPr lang="ar-MA" sz="1800" b="1" dirty="0">
                          <a:solidFill>
                            <a:srgbClr val="FF0000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6BB551-484B-4B8D-EAF9-31B567181D9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6D6BCDA-5721-51A3-15B8-3F5EC410326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B544D0-7474-F041-4EBF-334961857B36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B1143F6-47E3-58B6-7E11-D4AAA286AEAA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7222493-B50F-F37B-ADB3-09B6AF7DAD84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4E41748-C9F5-71D5-54B7-6BAA5374851B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F127AC3-11F7-DCD8-BF76-F64CDBDEED96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BB0EA91-2A98-5BF5-1AAC-EF08CE0AE57E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A2152E1F-A2C2-77A5-9C0C-48794CAC6F2E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FEA3188B-3850-30F4-8333-0F31D6235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218026"/>
              </p:ext>
            </p:extLst>
          </p:nvPr>
        </p:nvGraphicFramePr>
        <p:xfrm>
          <a:off x="2255249" y="4290358"/>
          <a:ext cx="4734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2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70961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عَدَدُ </a:t>
                      </a:r>
                      <a:r>
                        <a:rPr lang="ar-MA" sz="1800" b="1" dirty="0">
                          <a:solidFill>
                            <a:prstClr val="black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املؤوا الجدول بالمعطيات والمطلوب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F383C07-7578-CF5A-B7F5-194F504F889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59A4E9F-CCBB-6D6E-31C9-C0B2A04AE48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8B3236E-D744-554E-848C-68F6451A6D14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9AAE120-8713-7B3F-CB33-C0B75B3B39E6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3596C60-94C4-9757-4BF4-FE4D8713C1EF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CDAB0B3-2F57-9717-16D6-1E983126C924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995E2-4DF5-0B9E-464F-E337F33BA7B5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88F0098-EA39-C6D0-8DC1-C542B5CB4DF4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EC0DB1-50BC-5628-9E4E-D47C83F5B194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376BC964-D7EB-2C4A-F4A4-046205A87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665697"/>
              </p:ext>
            </p:extLst>
          </p:nvPr>
        </p:nvGraphicFramePr>
        <p:xfrm>
          <a:off x="2255249" y="4290358"/>
          <a:ext cx="4734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2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70961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عَدَدُ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800" b="1" dirty="0">
                          <a:solidFill>
                            <a:prstClr val="black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7F56-8912-91B5-4B5D-56CD2C46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7C5D53-D0B4-0AD1-8E0C-2A1AE011280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0D238F-1830-83DD-56EB-26335066A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B0468A-CCB7-5ABF-FEDB-E1F2580829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29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E7831D-DCC9-EE89-3622-3AC42D457B40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64DD63F-C1ED-E674-6668-D780B9F8033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FAE6F1-773A-3335-1347-7B468BFB7276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8594B9D-747F-2731-71E3-17CAC8544AB2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F9EF3FB-AB55-31D9-FBB6-ED4C86DFB5BE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2C4575A-B862-3BFD-98AE-C212C05D516D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DCA77E8-677E-B53E-628E-098E249454FB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684DDA9-4380-7B1C-BAE7-75D5251F72C2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6E8732A9-8996-2BF2-B514-0622F4B79658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CF962A4B-A90D-EE03-D161-A8EC1314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21853"/>
              </p:ext>
            </p:extLst>
          </p:nvPr>
        </p:nvGraphicFramePr>
        <p:xfrm>
          <a:off x="2255249" y="4290358"/>
          <a:ext cx="4734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2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70961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450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عَدَدُ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800" b="1" dirty="0">
                          <a:solidFill>
                            <a:prstClr val="black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80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CFFC-61DC-D5CD-AD40-4BE62E8B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3E81E5-EA7C-3476-F77D-14C70CD9BE6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4BE7B2-5403-9AFF-41BD-CCC7F00A37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DBAB54-BBA6-DB73-2695-2E53797EFC9A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384B1E3-C681-04B8-CB3D-C4DFA4F4E73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3EE5426-F4AA-6BD4-F579-C39EFA69A671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B0ED9DB-A07A-CF18-4FF3-61DC2760CA1B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55C3CAA-3638-06AD-E328-04D225F22E49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58EE22A-066A-8C76-5E79-50E69E13A099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18F643D-439C-BEEB-7595-51F4AB068BC6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BDBC303-AEBB-868F-7A06-A0BF0F2F2D39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1A9AC6-F654-231C-7BC0-C6A5F8DAA9E2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FBD8A24-C49F-936F-08C0-0C6C68511A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308470"/>
              </p:ext>
            </p:extLst>
          </p:nvPr>
        </p:nvGraphicFramePr>
        <p:xfrm>
          <a:off x="2255249" y="4290358"/>
          <a:ext cx="4734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2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70961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450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عَدَدُ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800" b="1" dirty="0">
                          <a:solidFill>
                            <a:prstClr val="black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80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07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98650-9240-C3E3-294B-D20DD3C03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91DE2CF-9C4E-60E4-E2BB-EC1BCCF98ED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عدد سكان المدينة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53B07-92E6-457E-9C9F-760F72A043F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0212F62-DCCD-7CAA-83A3-AC8D215009F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906B4E6-024B-AAFA-3246-AC186B8CD81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11AAC64-68BA-8AAA-948F-D73A9214EF65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224AA1E-21CA-7A8C-C4EA-697C39952593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17564B6-7BA0-D5F6-C5AD-1CBF8C48CC86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3B591C7-F058-4ED1-D050-AE474A2FF584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CF5FB6F-3920-9F0C-5FD3-5AD33932BE67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574C028-A5AC-30D9-73F5-ACC1E3021793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A003C6E-BB13-D748-B2C4-D41D3A24509A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CF9DA4EA-B1FF-9752-526F-D608B9AE11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268916"/>
              </p:ext>
            </p:extLst>
          </p:nvPr>
        </p:nvGraphicFramePr>
        <p:xfrm>
          <a:off x="2255249" y="4290358"/>
          <a:ext cx="4734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2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70961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450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عَدَدُ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800" b="1" dirty="0">
                          <a:solidFill>
                            <a:prstClr val="black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80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76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1737-FE48-98A1-E167-BDA059170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D1FAA8-728A-76C5-D609-9729ECA02E3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CA4BD0-C0A1-0CB9-826C-B822AD4FF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3A3A2-05CD-139B-EF8C-39E0E40C97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54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401D9-8A80-9A38-6C22-D2F4654B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0811A2-285A-ADF2-D43C-CF11E09FA2D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383F89-2864-164B-8D31-697DE468D7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D950A3-126C-06D2-DAB1-8B73E510FE0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4A6F46B-C450-C7A4-B295-5AB93BCD831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B26C654-D2E5-CF41-36D4-244E8C57D27F}"/>
              </a:ext>
            </a:extLst>
          </p:cNvPr>
          <p:cNvSpPr/>
          <p:nvPr/>
        </p:nvSpPr>
        <p:spPr>
          <a:xfrm>
            <a:off x="24994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787DFC2-D6B4-5638-8DC7-378D94073AFE}"/>
              </a:ext>
            </a:extLst>
          </p:cNvPr>
          <p:cNvSpPr>
            <a:spLocks noChangeAspect="1"/>
          </p:cNvSpPr>
          <p:nvPr/>
        </p:nvSpPr>
        <p:spPr>
          <a:xfrm>
            <a:off x="36150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0746F7-8705-FFBB-A7D1-AF9561E7CC50}"/>
              </a:ext>
            </a:extLst>
          </p:cNvPr>
          <p:cNvSpPr/>
          <p:nvPr/>
        </p:nvSpPr>
        <p:spPr>
          <a:xfrm>
            <a:off x="45052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BE5D45D-5336-4F8B-46B5-212569CD35D7}"/>
              </a:ext>
            </a:extLst>
          </p:cNvPr>
          <p:cNvSpPr>
            <a:spLocks noChangeAspect="1"/>
          </p:cNvSpPr>
          <p:nvPr/>
        </p:nvSpPr>
        <p:spPr>
          <a:xfrm>
            <a:off x="56208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7479E2A-21F5-3047-D60B-013B25918C96}"/>
              </a:ext>
            </a:extLst>
          </p:cNvPr>
          <p:cNvSpPr/>
          <p:nvPr/>
        </p:nvSpPr>
        <p:spPr>
          <a:xfrm>
            <a:off x="699306" y="1735639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8B1969CA-0825-B396-77F1-492E670A0BC1}"/>
              </a:ext>
            </a:extLst>
          </p:cNvPr>
          <p:cNvSpPr>
            <a:spLocks noChangeAspect="1"/>
          </p:cNvSpPr>
          <p:nvPr/>
        </p:nvSpPr>
        <p:spPr>
          <a:xfrm>
            <a:off x="1814852" y="173771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7F00511-6D59-CE9F-D2A3-41A3497AF7CE}"/>
              </a:ext>
            </a:extLst>
          </p:cNvPr>
          <p:cNvSpPr txBox="1"/>
          <p:nvPr/>
        </p:nvSpPr>
        <p:spPr>
          <a:xfrm>
            <a:off x="209551" y="2695624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مَدينَةٌ </a:t>
            </a:r>
            <a:r>
              <a:rPr lang="ar-MA" sz="3200" dirty="0">
                <a:solidFill>
                  <a:srgbClr val="FF0000"/>
                </a:solidFill>
              </a:rPr>
              <a:t>مِساحَتُها</a:t>
            </a:r>
            <a:r>
              <a:rPr lang="ar-MA" sz="3200" dirty="0">
                <a:solidFill>
                  <a:srgbClr val="104862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</a:rPr>
              <a:t>80 km²</a:t>
            </a:r>
            <a:r>
              <a:rPr lang="ar-MA" sz="3200" dirty="0">
                <a:solidFill>
                  <a:srgbClr val="104862"/>
                </a:solidFill>
              </a:rPr>
              <a:t>، </a:t>
            </a:r>
            <a:r>
              <a:rPr lang="ar-MA" sz="3200" dirty="0">
                <a:solidFill>
                  <a:srgbClr val="FF0000"/>
                </a:solidFill>
              </a:rPr>
              <a:t>وَكَثافَتُها السُّكّانِيَّةُ </a:t>
            </a:r>
            <a:r>
              <a:rPr lang="fr-FR" sz="3200" dirty="0">
                <a:solidFill>
                  <a:srgbClr val="FF0000"/>
                </a:solidFill>
              </a:rPr>
              <a:t>450 </a:t>
            </a:r>
            <a:r>
              <a:rPr lang="fr-FR" sz="3200" dirty="0" err="1">
                <a:solidFill>
                  <a:srgbClr val="FF0000"/>
                </a:solidFill>
              </a:rPr>
              <a:t>hab</a:t>
            </a:r>
            <a:r>
              <a:rPr lang="fr-FR" sz="3200" dirty="0">
                <a:solidFill>
                  <a:srgbClr val="FF0000"/>
                </a:solidFill>
              </a:rPr>
              <a:t>/km²</a:t>
            </a:r>
            <a:r>
              <a:rPr lang="ar-MA" sz="3200" dirty="0">
                <a:solidFill>
                  <a:srgbClr val="104862"/>
                </a:solidFill>
              </a:rPr>
              <a:t>.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ما عَدَدُ سُكّانِ هَذِهِ الْمَدينَةِ؟</a:t>
            </a:r>
            <a:endParaRPr lang="fr-MA" sz="3200" dirty="0">
              <a:solidFill>
                <a:srgbClr val="104862"/>
              </a:solidFill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C48596E3-EE6A-0528-32BE-4EB1B0AFC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52175"/>
              </p:ext>
            </p:extLst>
          </p:nvPr>
        </p:nvGraphicFramePr>
        <p:xfrm>
          <a:off x="2255249" y="4290358"/>
          <a:ext cx="4734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2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70961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104862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عَدَدُ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800" b="1" dirty="0">
                          <a:solidFill>
                            <a:prstClr val="black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i="0" dirty="0">
                          <a:solidFill>
                            <a:srgbClr val="104862"/>
                          </a:solidFill>
                        </a:rPr>
                        <a:t>80</a:t>
                      </a:r>
                      <a:endParaRPr lang="fr-MA" b="1" i="0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104862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641817D5-7CE8-946E-B28F-884EECB88AC8}"/>
              </a:ext>
            </a:extLst>
          </p:cNvPr>
          <p:cNvSpPr txBox="1"/>
          <p:nvPr/>
        </p:nvSpPr>
        <p:spPr>
          <a:xfrm>
            <a:off x="1293924" y="5758586"/>
            <a:ext cx="4591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(450 × 80) ÷ 1 = 36 000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7C9A506-5979-A224-DDBF-FC4EA71921B9}"/>
              </a:ext>
            </a:extLst>
          </p:cNvPr>
          <p:cNvSpPr txBox="1"/>
          <p:nvPr/>
        </p:nvSpPr>
        <p:spPr>
          <a:xfrm>
            <a:off x="4259616" y="5802117"/>
            <a:ext cx="26712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القاعدة الثلاثية: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91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 احسبوا مساحة هذه المدينة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F13CAB-3AF9-B2EE-520E-455492FD8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362" y="2352559"/>
            <a:ext cx="4475275" cy="31147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77FF5B-C5A4-8685-E1AE-4714CFC57506}"/>
              </a:ext>
            </a:extLst>
          </p:cNvPr>
          <p:cNvSpPr txBox="1"/>
          <p:nvPr/>
        </p:nvSpPr>
        <p:spPr>
          <a:xfrm>
            <a:off x="2600264" y="2559141"/>
            <a:ext cx="1762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6 000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0B71AF-3677-42B6-2728-27DD7CCEDA8A}"/>
              </a:ext>
            </a:extLst>
          </p:cNvPr>
          <p:cNvSpPr txBox="1"/>
          <p:nvPr/>
        </p:nvSpPr>
        <p:spPr>
          <a:xfrm>
            <a:off x="2600264" y="3429000"/>
            <a:ext cx="1381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FB89BB-D5A3-51B1-4803-82401F7F48E7}"/>
              </a:ext>
            </a:extLst>
          </p:cNvPr>
          <p:cNvSpPr txBox="1"/>
          <p:nvPr/>
        </p:nvSpPr>
        <p:spPr>
          <a:xfrm>
            <a:off x="2600264" y="4448175"/>
            <a:ext cx="1381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240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CAA9CC-4642-33DD-1F35-3EDB58DAC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2662" y="2314459"/>
            <a:ext cx="4475275" cy="311479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9A63FB-72F8-A420-3CD0-7F1360A940E7}"/>
              </a:ext>
            </a:extLst>
          </p:cNvPr>
          <p:cNvSpPr txBox="1"/>
          <p:nvPr/>
        </p:nvSpPr>
        <p:spPr>
          <a:xfrm>
            <a:off x="4238564" y="2521041"/>
            <a:ext cx="1762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104862"/>
                </a:solidFill>
              </a:rPr>
              <a:t>6 000</a:t>
            </a:r>
            <a:endParaRPr lang="fr-MA" sz="2800" b="1" dirty="0">
              <a:solidFill>
                <a:srgbClr val="10486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3D300F-6818-87C0-0A9D-8B97DC18DB46}"/>
              </a:ext>
            </a:extLst>
          </p:cNvPr>
          <p:cNvSpPr txBox="1"/>
          <p:nvPr/>
        </p:nvSpPr>
        <p:spPr>
          <a:xfrm>
            <a:off x="4238564" y="3390900"/>
            <a:ext cx="1381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25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9DFB74-C363-AD18-A726-98D720FA017E}"/>
              </a:ext>
            </a:extLst>
          </p:cNvPr>
          <p:cNvSpPr txBox="1"/>
          <p:nvPr/>
        </p:nvSpPr>
        <p:spPr>
          <a:xfrm>
            <a:off x="4238564" y="4410075"/>
            <a:ext cx="1381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4862"/>
                </a:solidFill>
              </a:rPr>
              <a:t>240</a:t>
            </a:r>
            <a:endParaRPr lang="fr-MA" sz="2800" b="1" dirty="0">
              <a:solidFill>
                <a:srgbClr val="104862"/>
              </a:solidFill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FA94869-0884-5A61-FF2E-088AE54CF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611975"/>
              </p:ext>
            </p:extLst>
          </p:nvPr>
        </p:nvGraphicFramePr>
        <p:xfrm>
          <a:off x="495300" y="2882248"/>
          <a:ext cx="322458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57906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454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6000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240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عَدَدُ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800" b="1" dirty="0">
                          <a:solidFill>
                            <a:prstClr val="black"/>
                          </a:solidFill>
                        </a:rPr>
                        <a:t>السُّكّانِ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المِساحَةُ ب (</a:t>
                      </a:r>
                      <a:r>
                        <a:rPr kumimoji="0" lang="f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km²</a:t>
                      </a:r>
                      <a:r>
                        <a:rPr kumimoji="0" lang="ar-M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43B2D0CD-E885-0521-E924-ABF5A9F4861A}"/>
              </a:ext>
            </a:extLst>
          </p:cNvPr>
          <p:cNvSpPr txBox="1"/>
          <p:nvPr/>
        </p:nvSpPr>
        <p:spPr>
          <a:xfrm>
            <a:off x="229450" y="4921519"/>
            <a:ext cx="32245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(6000 × 1) ÷ 240 = 25</a:t>
            </a:r>
            <a:endParaRPr lang="fr-MA" sz="24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7E9E0C-F1C1-DD20-60E0-4777C1A379AB}"/>
              </a:ext>
            </a:extLst>
          </p:cNvPr>
          <p:cNvSpPr txBox="1"/>
          <p:nvPr/>
        </p:nvSpPr>
        <p:spPr>
          <a:xfrm>
            <a:off x="1841741" y="4413788"/>
            <a:ext cx="26712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القاعدة الثلاثية: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8312" y="2095612"/>
            <a:ext cx="2487381" cy="348592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129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41093" y="2095612"/>
            <a:ext cx="2514600" cy="10216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955" y="3152276"/>
            <a:ext cx="5245361" cy="168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4A3738-9485-D393-3D4C-15D824A68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310" y="2326107"/>
            <a:ext cx="5345055" cy="296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الإجابات القريبة من الجواب بدرجة أو درجتين مقبولة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058" y="2647950"/>
            <a:ext cx="7958388" cy="255868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EB731E2-62A1-A53F-CDA3-1D683C57AA0B}"/>
              </a:ext>
            </a:extLst>
          </p:cNvPr>
          <p:cNvSpPr txBox="1"/>
          <p:nvPr/>
        </p:nvSpPr>
        <p:spPr>
          <a:xfrm>
            <a:off x="1250278" y="4400620"/>
            <a:ext cx="1089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  <a:endParaRPr lang="fr-MA" sz="11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99B817-BB54-6BD6-21F0-05FFFBECCF1D}"/>
              </a:ext>
            </a:extLst>
          </p:cNvPr>
          <p:cNvSpPr txBox="1"/>
          <p:nvPr/>
        </p:nvSpPr>
        <p:spPr>
          <a:xfrm>
            <a:off x="2762701" y="3785108"/>
            <a:ext cx="1089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500</a:t>
            </a:r>
            <a:endParaRPr lang="fr-MA" sz="11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6A5A3C-FC11-8699-5FAC-800D0FD31866}"/>
              </a:ext>
            </a:extLst>
          </p:cNvPr>
          <p:cNvSpPr txBox="1"/>
          <p:nvPr/>
        </p:nvSpPr>
        <p:spPr>
          <a:xfrm>
            <a:off x="4027023" y="3295780"/>
            <a:ext cx="1089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45 000</a:t>
            </a:r>
            <a:endParaRPr lang="fr-MA" sz="1100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1666" y="1875002"/>
            <a:ext cx="3072015" cy="430525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129 وأنجزوا النشاط 4.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0" y="3009900"/>
            <a:ext cx="2807845" cy="12970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BA316CF-C7AA-F968-A338-986D1A626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324" y="2799468"/>
            <a:ext cx="7964837" cy="2558839"/>
          </a:xfrm>
          <a:prstGeom prst="rect">
            <a:avLst/>
          </a:prstGeom>
        </p:spPr>
      </p:pic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025CB-1E4F-D895-1458-DCFFBAC4DED7}"/>
              </a:ext>
            </a:extLst>
          </p:cNvPr>
          <p:cNvSpPr txBox="1"/>
          <p:nvPr/>
        </p:nvSpPr>
        <p:spPr>
          <a:xfrm>
            <a:off x="2593989" y="4543535"/>
            <a:ext cx="1089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MA" sz="11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86E383-1362-BACE-17E1-64DD956A3A04}"/>
              </a:ext>
            </a:extLst>
          </p:cNvPr>
          <p:cNvSpPr txBox="1"/>
          <p:nvPr/>
        </p:nvSpPr>
        <p:spPr>
          <a:xfrm>
            <a:off x="1114636" y="3448180"/>
            <a:ext cx="1089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53 340</a:t>
            </a:r>
            <a:endParaRPr lang="fr-MA" sz="11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5A37E0-C9EB-9C7B-4559-2255F23355BF}"/>
              </a:ext>
            </a:extLst>
          </p:cNvPr>
          <p:cNvSpPr txBox="1"/>
          <p:nvPr/>
        </p:nvSpPr>
        <p:spPr>
          <a:xfrm>
            <a:off x="5438507" y="3400585"/>
            <a:ext cx="1089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350 000</a:t>
            </a:r>
            <a:endParaRPr lang="fr-MA" sz="11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21DF2C-22CE-AD25-0E1D-7E5234CDF568}"/>
              </a:ext>
            </a:extLst>
          </p:cNvPr>
          <p:cNvSpPr txBox="1"/>
          <p:nvPr/>
        </p:nvSpPr>
        <p:spPr>
          <a:xfrm>
            <a:off x="4027023" y="3878832"/>
            <a:ext cx="1089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250</a:t>
            </a:r>
            <a:endParaRPr lang="fr-MA" sz="1100" dirty="0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BF40-4597-85B0-D199-C723C5BA72B7}"/>
              </a:ext>
            </a:extLst>
          </p:cNvPr>
          <p:cNvGrpSpPr/>
          <p:nvPr/>
        </p:nvGrpSpPr>
        <p:grpSpPr>
          <a:xfrm>
            <a:off x="1888495" y="2255590"/>
            <a:ext cx="4968023" cy="3560913"/>
            <a:chOff x="1583695" y="2674690"/>
            <a:chExt cx="4968023" cy="356091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354D0E7-6245-886A-7151-FF7E837DB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2571" y="2688446"/>
              <a:ext cx="2509147" cy="354715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46C2C54-5808-82CB-0FF4-3E2D21821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3695" y="2674690"/>
              <a:ext cx="2539724" cy="3555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16608</TotalTime>
  <Words>1068</Words>
  <Application>Microsoft Office PowerPoint</Application>
  <PresentationFormat>Affichage à l'écran (4:3)</PresentationFormat>
  <Paragraphs>368</Paragraphs>
  <Slides>53</Slides>
  <Notes>22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53</vt:i4>
      </vt:variant>
    </vt:vector>
  </HeadingPairs>
  <TitlesOfParts>
    <vt:vector size="64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315</cp:revision>
  <cp:lastPrinted>2025-08-13T10:11:39Z</cp:lastPrinted>
  <dcterms:created xsi:type="dcterms:W3CDTF">2025-08-01T12:31:49Z</dcterms:created>
  <dcterms:modified xsi:type="dcterms:W3CDTF">2026-05-17T13:53:32Z</dcterms:modified>
</cp:coreProperties>
</file>