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5"/>
  </p:notesMasterIdLst>
  <p:handoutMasterIdLst>
    <p:handoutMasterId r:id="rId56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1035" r:id="rId13"/>
    <p:sldId id="1107" r:id="rId14"/>
    <p:sldId id="1108" r:id="rId15"/>
    <p:sldId id="1109" r:id="rId16"/>
    <p:sldId id="1123" r:id="rId17"/>
    <p:sldId id="1124" r:id="rId18"/>
    <p:sldId id="1125" r:id="rId19"/>
    <p:sldId id="1104" r:id="rId20"/>
    <p:sldId id="1037" r:id="rId21"/>
    <p:sldId id="837" r:id="rId22"/>
    <p:sldId id="993" r:id="rId23"/>
    <p:sldId id="994" r:id="rId24"/>
    <p:sldId id="995" r:id="rId25"/>
    <p:sldId id="996" r:id="rId26"/>
    <p:sldId id="997" r:id="rId27"/>
    <p:sldId id="998" r:id="rId28"/>
    <p:sldId id="1014" r:id="rId29"/>
    <p:sldId id="1052" r:id="rId30"/>
    <p:sldId id="1053" r:id="rId31"/>
    <p:sldId id="1076" r:id="rId32"/>
    <p:sldId id="1115" r:id="rId33"/>
    <p:sldId id="1077" r:id="rId34"/>
    <p:sldId id="1078" r:id="rId35"/>
    <p:sldId id="1119" r:id="rId36"/>
    <p:sldId id="1120" r:id="rId37"/>
    <p:sldId id="1121" r:id="rId38"/>
    <p:sldId id="1122" r:id="rId39"/>
    <p:sldId id="1110" r:id="rId40"/>
    <p:sldId id="1111" r:id="rId41"/>
    <p:sldId id="1113" r:id="rId42"/>
    <p:sldId id="1114" r:id="rId43"/>
    <p:sldId id="1010" r:id="rId44"/>
    <p:sldId id="848" r:id="rId45"/>
    <p:sldId id="922" r:id="rId46"/>
    <p:sldId id="924" r:id="rId47"/>
    <p:sldId id="849" r:id="rId48"/>
    <p:sldId id="978" r:id="rId49"/>
    <p:sldId id="644" r:id="rId50"/>
    <p:sldId id="672" r:id="rId51"/>
    <p:sldId id="809" r:id="rId52"/>
    <p:sldId id="956" r:id="rId53"/>
    <p:sldId id="789" r:id="rId5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7"/>
      <p:bold r:id="rId58"/>
    </p:embeddedFont>
    <p:embeddedFont>
      <p:font typeface="Dosis" pitchFamily="2" charset="0"/>
      <p:regular r:id="rId59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BFBFBF"/>
    <a:srgbClr val="FFC000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35" autoAdjust="0"/>
    <p:restoredTop sz="94404" autoAdjust="0"/>
  </p:normalViewPr>
  <p:slideViewPr>
    <p:cSldViewPr snapToGrid="0"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2.fntdata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3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1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4.fntdata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F16D6-EC13-24E1-80E1-A2054721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6518EC-5BBD-E389-AB6E-23FEF301B2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0D95EE-0C2E-373A-B905-FEE96ABA2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412D2C-70BD-B19C-5017-758FF4A81E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7672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0C211-D410-91A6-54BA-38B11EAAA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2B147E-5C8F-738C-D3A1-CAAB457FA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707260-662D-56F9-3C66-E71965AA7E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45D9A4-F983-30BC-553D-CD67AE3F96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832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76459-73A9-FA21-5D3F-8A346352D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D0BDFA-FBDE-4B23-7C3C-294FF3CAB4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DD2CA1-C5DD-02D3-E38D-8FE9C0F5A3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053A9F-D165-7B4B-713C-38B2756A8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6377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13193-3CBF-B620-94E6-0E8114E04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8A86170-378D-3D82-D4D9-88E924AC33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7454CA-9C8C-00E3-A467-29DCD87C73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91B231-0BCB-775D-5484-C592309AE1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954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DC7-05F7-DD60-710A-74FB39E7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DFB1B-56D2-68E3-C3A5-2371665D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B07F97-D601-9516-2F32-85ACA180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85BDE-A066-99C0-299A-53DCDE991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111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DA34-254F-E5D7-D70D-5E7EDB660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A5022-8801-5968-1F13-B4A356574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D4E205-6F9B-9DA0-6C28-3DFF2C7D1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67C2C7-BCEE-AAF1-6A12-6B5778E25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135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02F4-9F85-5A20-F3D4-31E291BC6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62A7A2-031E-D45C-80FE-49FF8AA89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288434-B123-A3B1-A1EE-2BA50CD2E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4C432A-2B9C-40CD-F012-8899BE56B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516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EFB72-05E8-39EC-19A8-B9C72DC90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4E4286-1B04-57BA-B0C5-0210BBAE3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C7B8F4-85E3-6954-5C8A-57A79AB90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F78FA4-8C86-F183-440D-F52F443AE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1244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A7259-D4BA-A560-3B1D-B242224B3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A4DF39-24DA-D635-3F51-3E0553EAB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436A8A-65BD-A440-84EA-5AAA2A9F9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F5B3A9-3C79-828B-0306-FEDFDD1F53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9120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883AC-E0C4-3554-0C04-04B1EE0CA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BAB1AF-3BF2-6879-6B4E-8233E7538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FA899F-E1DF-7167-50F0-B04F12904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FC3DE5-0F60-AE46-F30E-797F1D234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856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37FF5-3E9A-9D9E-A349-0FDDDADD1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5D58F5-CAB2-C1F1-BF26-376348899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295E36-6702-AD75-4B0B-EBCCDC4A3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6179BC-13B2-D212-3BFD-E7B99E3D8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6201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54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4.mp4"/><Relationship Id="rId7" Type="http://schemas.openxmlformats.org/officeDocument/2006/relationships/image" Target="../media/image24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1.emf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4.mp4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4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44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6.mp4"/><Relationship Id="rId7" Type="http://schemas.openxmlformats.org/officeDocument/2006/relationships/image" Target="../media/image2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الكثافة السكانية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الكثافة السكانية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8704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585963" y="284803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الكثافة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الكثافة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82087" y="2668921"/>
            <a:ext cx="4993684" cy="3586207"/>
            <a:chOff x="1582087" y="2668921"/>
            <a:chExt cx="4993684" cy="358620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8518" y="2668921"/>
              <a:ext cx="2557253" cy="358620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2087" y="2670169"/>
              <a:ext cx="2542940" cy="35646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الكثافة وتوظيفها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1951233"/>
            <a:chOff x="2415604" y="2221113"/>
            <a:chExt cx="4566109" cy="179847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141764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23.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0187" y="1799173"/>
            <a:ext cx="3063624" cy="43025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40187" y="2819136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912DC-671C-9C46-3487-6B79498B5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1EE2CB82-ECF8-15BA-AE99-83BBF840DBD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انتبهوا جيدا. على الألواح. اكتبوا النتيجة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447EF5-0427-FE42-5430-E2E03C308C67}"/>
              </a:ext>
            </a:extLst>
          </p:cNvPr>
          <p:cNvSpPr txBox="1"/>
          <p:nvPr/>
        </p:nvSpPr>
        <p:spPr>
          <a:xfrm>
            <a:off x="2133600" y="3265246"/>
            <a:ext cx="4438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104862"/>
                </a:solidFill>
              </a:rPr>
              <a:t>1,2 + 0,4 = …</a:t>
            </a:r>
            <a:endParaRPr lang="fr-MA" sz="4800" dirty="0">
              <a:solidFill>
                <a:srgbClr val="104862"/>
              </a:solidFill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685340-1C78-6D5F-9C75-82E4F27A9C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52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DAA95-54EA-AE69-4B82-A7B34F111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449C39A-5519-566A-4D39-D4873AC05138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4E7437E-ECED-FB0B-0C4A-BC7C8C982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D26F7-B3FA-5480-1F52-248CEF038C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377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51A15-8AAC-F6F5-D64E-D98192797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6A905197-3D99-1C86-9B56-18FE32F7E1E5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نصحح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FB67F9-A55D-641F-7E4A-50E8BA984315}"/>
              </a:ext>
            </a:extLst>
          </p:cNvPr>
          <p:cNvSpPr txBox="1"/>
          <p:nvPr/>
        </p:nvSpPr>
        <p:spPr>
          <a:xfrm>
            <a:off x="1638994" y="2700373"/>
            <a:ext cx="13575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12 عُشُراً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08D92C-E921-2685-7C0C-FA889E54827A}"/>
              </a:ext>
            </a:extLst>
          </p:cNvPr>
          <p:cNvSpPr txBox="1"/>
          <p:nvPr/>
        </p:nvSpPr>
        <p:spPr>
          <a:xfrm>
            <a:off x="1447802" y="3649936"/>
            <a:ext cx="5931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104862"/>
                </a:solidFill>
              </a:rPr>
              <a:t>1,2</a:t>
            </a:r>
            <a:r>
              <a:rPr lang="ar-MA" sz="4800" dirty="0">
                <a:solidFill>
                  <a:srgbClr val="104862"/>
                </a:solidFill>
              </a:rPr>
              <a:t> </a:t>
            </a:r>
            <a:r>
              <a:rPr lang="fr-FR" sz="4800" dirty="0">
                <a:solidFill>
                  <a:srgbClr val="104862"/>
                </a:solidFill>
              </a:rPr>
              <a:t> + </a:t>
            </a:r>
            <a:r>
              <a:rPr lang="ar-MA" sz="4800" dirty="0">
                <a:solidFill>
                  <a:srgbClr val="104862"/>
                </a:solidFill>
              </a:rPr>
              <a:t>  </a:t>
            </a:r>
            <a:r>
              <a:rPr lang="fr-FR" sz="4800" dirty="0">
                <a:solidFill>
                  <a:srgbClr val="104862"/>
                </a:solidFill>
              </a:rPr>
              <a:t>0,4 </a:t>
            </a:r>
            <a:r>
              <a:rPr lang="ar-MA" sz="4800" dirty="0">
                <a:solidFill>
                  <a:srgbClr val="104862"/>
                </a:solidFill>
              </a:rPr>
              <a:t> </a:t>
            </a:r>
            <a:r>
              <a:rPr lang="fr-FR" sz="4800" dirty="0">
                <a:solidFill>
                  <a:srgbClr val="104862"/>
                </a:solidFill>
              </a:rPr>
              <a:t>=</a:t>
            </a:r>
            <a:r>
              <a:rPr lang="ar-MA" sz="4800" dirty="0">
                <a:solidFill>
                  <a:srgbClr val="104862"/>
                </a:solidFill>
              </a:rPr>
              <a:t>  </a:t>
            </a:r>
            <a:r>
              <a:rPr lang="fr-FR" sz="4800" dirty="0">
                <a:solidFill>
                  <a:srgbClr val="104862"/>
                </a:solidFill>
              </a:rPr>
              <a:t> 1,6</a:t>
            </a:r>
            <a:endParaRPr lang="fr-MA" sz="4800" dirty="0">
              <a:solidFill>
                <a:srgbClr val="104862"/>
              </a:solidFill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C32BB1C-F8C3-4855-35F6-9D9F207B06A1}"/>
              </a:ext>
            </a:extLst>
          </p:cNvPr>
          <p:cNvGrpSpPr/>
          <p:nvPr/>
        </p:nvGrpSpPr>
        <p:grpSpPr>
          <a:xfrm flipV="1">
            <a:off x="2227707" y="1881768"/>
            <a:ext cx="3622424" cy="946259"/>
            <a:chOff x="2311552" y="3429000"/>
            <a:chExt cx="3622424" cy="946259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F5D5158D-F63B-20F5-5712-BFA7FA45DF07}"/>
                </a:ext>
              </a:extLst>
            </p:cNvPr>
            <p:cNvGrpSpPr/>
            <p:nvPr/>
          </p:nvGrpSpPr>
          <p:grpSpPr>
            <a:xfrm flipH="1">
              <a:off x="2311552" y="3429000"/>
              <a:ext cx="3622424" cy="946259"/>
              <a:chOff x="2854576" y="4921141"/>
              <a:chExt cx="3622424" cy="946259"/>
            </a:xfrm>
          </p:grpSpPr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43DB976D-6E75-6B70-7A1C-5A86E41ACD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50141" y="4921141"/>
                <a:ext cx="0" cy="527159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FE7BBEFA-C076-FE6E-FD6B-A6F720C026F0}"/>
                  </a:ext>
                </a:extLst>
              </p:cNvPr>
              <p:cNvCxnSpPr/>
              <p:nvPr/>
            </p:nvCxnSpPr>
            <p:spPr>
              <a:xfrm>
                <a:off x="5020819" y="4960733"/>
                <a:ext cx="0" cy="43815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A9DAB6BD-EDA1-97FB-863D-E70F9457E6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20819" y="5448300"/>
                <a:ext cx="1456181" cy="9525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8B38AFF6-8CCF-A83F-847A-FC145B678A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54576" y="4921141"/>
                <a:ext cx="0" cy="895350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EDFA1220-8C3F-CEA6-DA8E-6852F639E4E9}"/>
                  </a:ext>
                </a:extLst>
              </p:cNvPr>
              <p:cNvCxnSpPr/>
              <p:nvPr/>
            </p:nvCxnSpPr>
            <p:spPr>
              <a:xfrm>
                <a:off x="5748910" y="5398883"/>
                <a:ext cx="0" cy="43815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>
                <a:extLst>
                  <a:ext uri="{FF2B5EF4-FFF2-40B4-BE49-F238E27FC236}">
                    <a16:creationId xmlns:a16="http://schemas.microsoft.com/office/drawing/2014/main" id="{9DA0E21D-9456-EF8F-DEA0-E178C076FD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54576" y="5867400"/>
                <a:ext cx="2894334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2A584F25-45B3-E316-D9BB-0BFE663A0CA7}"/>
                </a:ext>
              </a:extLst>
            </p:cNvPr>
            <p:cNvSpPr/>
            <p:nvPr/>
          </p:nvSpPr>
          <p:spPr>
            <a:xfrm flipH="1">
              <a:off x="2896445" y="3782917"/>
              <a:ext cx="286393" cy="3429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+</a:t>
              </a:r>
              <a:endParaRPr lang="fr-MA" dirty="0"/>
            </a:p>
          </p:txBody>
        </p:sp>
      </p:grpSp>
      <p:pic>
        <p:nvPicPr>
          <p:cNvPr id="3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D81F5BA-3B91-8496-4DA7-D273EE6900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9D704FF-F41C-653E-8F98-A5A85A696CFD}"/>
              </a:ext>
            </a:extLst>
          </p:cNvPr>
          <p:cNvSpPr txBox="1"/>
          <p:nvPr/>
        </p:nvSpPr>
        <p:spPr>
          <a:xfrm>
            <a:off x="3005136" y="2719246"/>
            <a:ext cx="13575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4</a:t>
            </a:r>
          </a:p>
          <a:p>
            <a:pPr algn="ctr" rtl="1"/>
            <a:r>
              <a:rPr lang="ar-MA" sz="3200" dirty="0">
                <a:solidFill>
                  <a:srgbClr val="FF0000"/>
                </a:solidFill>
              </a:rPr>
              <a:t> أَعْشارٍ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7DF48C-4522-2406-CED0-368A23959459}"/>
              </a:ext>
            </a:extLst>
          </p:cNvPr>
          <p:cNvSpPr txBox="1"/>
          <p:nvPr/>
        </p:nvSpPr>
        <p:spPr>
          <a:xfrm>
            <a:off x="5171379" y="2669455"/>
            <a:ext cx="13575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16 عُشُراً</a:t>
            </a:r>
            <a:endParaRPr lang="fr-MA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58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5F9A0-E454-9473-5D8E-FEEDE0DC4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82E69D1F-99A6-68CE-0C18-333180212F59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انتبهوا جيدا. على الألواح. اكتبوا النتيجة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8DB6B1-362F-E75E-3170-DE8DE42EE3A1}"/>
              </a:ext>
            </a:extLst>
          </p:cNvPr>
          <p:cNvSpPr txBox="1"/>
          <p:nvPr/>
        </p:nvSpPr>
        <p:spPr>
          <a:xfrm>
            <a:off x="2133600" y="3265246"/>
            <a:ext cx="4438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104862"/>
                </a:solidFill>
              </a:rPr>
              <a:t>3,5 - 0,4 = …</a:t>
            </a:r>
            <a:endParaRPr lang="fr-MA" sz="4800" dirty="0">
              <a:solidFill>
                <a:srgbClr val="104862"/>
              </a:solidFill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5A4822-634C-A1FF-B2CC-E8B3362206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737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853BB-41C1-FA27-EF95-3181C6DB3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691A76-BB5F-3266-2F7E-8066B94D96BC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5C3EEB8F-2C09-2E48-FF3E-FFF1BF90F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F1CDEF-4367-CFCA-CFD4-E4F0780E73F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057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81943-5C6E-174F-D9DC-7ECAB79AF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C32ED7F8-1CA9-13E7-7BE1-F7A6D99FC77E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نصحح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A90F8C-2255-6AC6-8FE2-518986096B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39ACA9-6CD6-1984-31F7-82A37A5464AE}"/>
              </a:ext>
            </a:extLst>
          </p:cNvPr>
          <p:cNvSpPr txBox="1"/>
          <p:nvPr/>
        </p:nvSpPr>
        <p:spPr>
          <a:xfrm>
            <a:off x="1638994" y="2700373"/>
            <a:ext cx="13575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35 عُشُراً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03E8D4B-0BD7-E29F-86A9-6E66744649FF}"/>
              </a:ext>
            </a:extLst>
          </p:cNvPr>
          <p:cNvSpPr txBox="1"/>
          <p:nvPr/>
        </p:nvSpPr>
        <p:spPr>
          <a:xfrm>
            <a:off x="1447802" y="3649936"/>
            <a:ext cx="5931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104862"/>
                </a:solidFill>
              </a:rPr>
              <a:t>3,5</a:t>
            </a:r>
            <a:r>
              <a:rPr lang="ar-MA" sz="4800" dirty="0">
                <a:solidFill>
                  <a:srgbClr val="104862"/>
                </a:solidFill>
              </a:rPr>
              <a:t> </a:t>
            </a:r>
            <a:r>
              <a:rPr lang="fr-FR" sz="4800" dirty="0">
                <a:solidFill>
                  <a:srgbClr val="104862"/>
                </a:solidFill>
              </a:rPr>
              <a:t> - </a:t>
            </a:r>
            <a:r>
              <a:rPr lang="ar-MA" sz="4800" dirty="0">
                <a:solidFill>
                  <a:srgbClr val="104862"/>
                </a:solidFill>
              </a:rPr>
              <a:t>  </a:t>
            </a:r>
            <a:r>
              <a:rPr lang="fr-FR" sz="4800" dirty="0">
                <a:solidFill>
                  <a:srgbClr val="104862"/>
                </a:solidFill>
              </a:rPr>
              <a:t>0,4 </a:t>
            </a:r>
            <a:r>
              <a:rPr lang="ar-MA" sz="4800" dirty="0">
                <a:solidFill>
                  <a:srgbClr val="104862"/>
                </a:solidFill>
              </a:rPr>
              <a:t> </a:t>
            </a:r>
            <a:r>
              <a:rPr lang="fr-FR" sz="4800" dirty="0">
                <a:solidFill>
                  <a:srgbClr val="104862"/>
                </a:solidFill>
              </a:rPr>
              <a:t>=</a:t>
            </a:r>
            <a:r>
              <a:rPr lang="ar-MA" sz="4800" dirty="0">
                <a:solidFill>
                  <a:srgbClr val="104862"/>
                </a:solidFill>
              </a:rPr>
              <a:t>  </a:t>
            </a:r>
            <a:r>
              <a:rPr lang="fr-FR" sz="4800" dirty="0">
                <a:solidFill>
                  <a:srgbClr val="104862"/>
                </a:solidFill>
              </a:rPr>
              <a:t> 3,1</a:t>
            </a:r>
            <a:endParaRPr lang="fr-MA" sz="4800" dirty="0">
              <a:solidFill>
                <a:srgbClr val="104862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69AA2DE-BF9E-CBAE-22F5-B054DA8A66CB}"/>
              </a:ext>
            </a:extLst>
          </p:cNvPr>
          <p:cNvGrpSpPr/>
          <p:nvPr/>
        </p:nvGrpSpPr>
        <p:grpSpPr>
          <a:xfrm flipV="1">
            <a:off x="2227707" y="1881768"/>
            <a:ext cx="3622424" cy="946259"/>
            <a:chOff x="2311552" y="3429000"/>
            <a:chExt cx="3622424" cy="94625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01FE0F0-14D0-F34F-4DAD-66EA40E17E90}"/>
                </a:ext>
              </a:extLst>
            </p:cNvPr>
            <p:cNvGrpSpPr/>
            <p:nvPr/>
          </p:nvGrpSpPr>
          <p:grpSpPr>
            <a:xfrm flipH="1">
              <a:off x="2311552" y="3429000"/>
              <a:ext cx="3622424" cy="946259"/>
              <a:chOff x="2854576" y="4921141"/>
              <a:chExt cx="3622424" cy="946259"/>
            </a:xfrm>
          </p:grpSpPr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EF2A6303-01A3-DEB5-9328-6684A49E56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50141" y="4921141"/>
                <a:ext cx="0" cy="527159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>
                <a:extLst>
                  <a:ext uri="{FF2B5EF4-FFF2-40B4-BE49-F238E27FC236}">
                    <a16:creationId xmlns:a16="http://schemas.microsoft.com/office/drawing/2014/main" id="{DA510671-1CDC-4313-1D24-37319E3EDADD}"/>
                  </a:ext>
                </a:extLst>
              </p:cNvPr>
              <p:cNvCxnSpPr/>
              <p:nvPr/>
            </p:nvCxnSpPr>
            <p:spPr>
              <a:xfrm>
                <a:off x="5020819" y="4960733"/>
                <a:ext cx="0" cy="43815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F14E1FC2-6DAA-6318-713E-8F09BF44B5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20819" y="5448300"/>
                <a:ext cx="1456181" cy="9525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avec flèche 31">
                <a:extLst>
                  <a:ext uri="{FF2B5EF4-FFF2-40B4-BE49-F238E27FC236}">
                    <a16:creationId xmlns:a16="http://schemas.microsoft.com/office/drawing/2014/main" id="{9DC15666-06F4-B824-29C3-67DD3E1254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54576" y="4921141"/>
                <a:ext cx="0" cy="895350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DD559045-8387-8A7C-5CBD-3DEC7E44E024}"/>
                  </a:ext>
                </a:extLst>
              </p:cNvPr>
              <p:cNvCxnSpPr/>
              <p:nvPr/>
            </p:nvCxnSpPr>
            <p:spPr>
              <a:xfrm>
                <a:off x="5748910" y="5398883"/>
                <a:ext cx="0" cy="43815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1E65B7F6-3BC2-0FA3-0576-39D5E0FDFDD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54576" y="5867400"/>
                <a:ext cx="2894334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900312D4-2348-1D78-535E-C4C0C5E49DDA}"/>
                </a:ext>
              </a:extLst>
            </p:cNvPr>
            <p:cNvSpPr/>
            <p:nvPr/>
          </p:nvSpPr>
          <p:spPr>
            <a:xfrm flipH="1">
              <a:off x="2896445" y="3782917"/>
              <a:ext cx="286393" cy="3429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-</a:t>
              </a:r>
              <a:endParaRPr lang="fr-MA" dirty="0"/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34170AB6-0ED5-28AA-106C-FEAE553783B9}"/>
              </a:ext>
            </a:extLst>
          </p:cNvPr>
          <p:cNvSpPr txBox="1"/>
          <p:nvPr/>
        </p:nvSpPr>
        <p:spPr>
          <a:xfrm>
            <a:off x="3005136" y="2719246"/>
            <a:ext cx="13575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4</a:t>
            </a:r>
          </a:p>
          <a:p>
            <a:pPr algn="ctr" rtl="1"/>
            <a:r>
              <a:rPr lang="ar-MA" sz="3200" dirty="0">
                <a:solidFill>
                  <a:srgbClr val="FF0000"/>
                </a:solidFill>
              </a:rPr>
              <a:t> أَعْشارٍ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15B39B0-701A-0A11-209E-D20987A9A1F2}"/>
              </a:ext>
            </a:extLst>
          </p:cNvPr>
          <p:cNvSpPr txBox="1"/>
          <p:nvPr/>
        </p:nvSpPr>
        <p:spPr>
          <a:xfrm>
            <a:off x="5171379" y="2669455"/>
            <a:ext cx="13575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31 عُشُراً</a:t>
            </a:r>
            <a:endParaRPr lang="fr-MA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4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542" y="3185293"/>
            <a:ext cx="7361949" cy="8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267" y="2923910"/>
            <a:ext cx="8264362" cy="94291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3633098" y="3040024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2,7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737769" y="3450807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1,3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EC0A61-7CAE-DAC5-93B1-62C87B4397F6}"/>
              </a:ext>
            </a:extLst>
          </p:cNvPr>
          <p:cNvSpPr txBox="1"/>
          <p:nvPr/>
        </p:nvSpPr>
        <p:spPr>
          <a:xfrm>
            <a:off x="3513446" y="3450807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5,2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8C35775-5B27-BEFE-B6EA-B992BFEE6042}"/>
              </a:ext>
            </a:extLst>
          </p:cNvPr>
          <p:cNvSpPr txBox="1"/>
          <p:nvPr/>
        </p:nvSpPr>
        <p:spPr>
          <a:xfrm>
            <a:off x="5134557" y="3018217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3,8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1B55291-F87C-180D-E7BE-E68B7FF13325}"/>
              </a:ext>
            </a:extLst>
          </p:cNvPr>
          <p:cNvSpPr txBox="1"/>
          <p:nvPr/>
        </p:nvSpPr>
        <p:spPr>
          <a:xfrm>
            <a:off x="5134557" y="3472239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9,2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975B1C-BEE8-F705-4635-F910A0D8A167}"/>
              </a:ext>
            </a:extLst>
          </p:cNvPr>
          <p:cNvSpPr txBox="1"/>
          <p:nvPr/>
        </p:nvSpPr>
        <p:spPr>
          <a:xfrm>
            <a:off x="6721827" y="3061456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5,9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E60E376-C728-7253-9F90-C49741171690}"/>
              </a:ext>
            </a:extLst>
          </p:cNvPr>
          <p:cNvSpPr txBox="1"/>
          <p:nvPr/>
        </p:nvSpPr>
        <p:spPr>
          <a:xfrm>
            <a:off x="6602175" y="3472239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7,1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CBCD2-66CC-FC5D-38C7-2BEB4BBC3AA9}"/>
              </a:ext>
            </a:extLst>
          </p:cNvPr>
          <p:cNvSpPr txBox="1"/>
          <p:nvPr/>
        </p:nvSpPr>
        <p:spPr>
          <a:xfrm>
            <a:off x="8309097" y="3061456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4,9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6973CE-DA3B-398B-B603-90C703AB4B28}"/>
              </a:ext>
            </a:extLst>
          </p:cNvPr>
          <p:cNvSpPr txBox="1"/>
          <p:nvPr/>
        </p:nvSpPr>
        <p:spPr>
          <a:xfrm>
            <a:off x="8189445" y="3472239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8,1</a:t>
            </a:r>
            <a:endParaRPr lang="fr-M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أتعرف وأوظف الكثافة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الكثافة وأوظفها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5_P4_SEM5_L1_V1VF">
            <a:hlinkClick r:id="" action="ppaction://media"/>
            <a:extLst>
              <a:ext uri="{FF2B5EF4-FFF2-40B4-BE49-F238E27FC236}">
                <a16:creationId xmlns:a16="http://schemas.microsoft.com/office/drawing/2014/main" id="{34EEE693-F2CC-1805-956A-DC779D5340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0949" y="2000108"/>
            <a:ext cx="7023230" cy="3950567"/>
          </a:xfrm>
          <a:prstGeom prst="rect">
            <a:avLst/>
          </a:prstGeom>
        </p:spPr>
      </p:pic>
      <p:pic>
        <p:nvPicPr>
          <p:cNvPr id="3" name="MATHS- N5-P5-SEM1-S1">
            <a:hlinkClick r:id="" action="ppaction://media"/>
            <a:extLst>
              <a:ext uri="{FF2B5EF4-FFF2-40B4-BE49-F238E27FC236}">
                <a16:creationId xmlns:a16="http://schemas.microsoft.com/office/drawing/2014/main" id="{C41F995C-C4B0-857F-8737-2045A3A7781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8806" y="1830920"/>
            <a:ext cx="7986207" cy="4492242"/>
          </a:xfrm>
          <a:prstGeom prst="rect">
            <a:avLst/>
          </a:prstGeom>
          <a:ln>
            <a:solidFill>
              <a:srgbClr val="104862"/>
            </a:solidFill>
          </a:ln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68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6863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302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C81ADF-F088-3FA4-C8F8-D3298F35E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479" y="2347676"/>
            <a:ext cx="6020640" cy="33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228A1B-6CD5-BCD1-46CC-B9C888CEA986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306882D-D2DE-899F-A895-C1A9E7742DFF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E547B4E-191E-A036-BD5D-22796BE086D0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306865-87D4-5544-AC5C-4599C2709479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5095C8D-6EC7-C920-94AE-D21BF3F25696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ACB7AEA-D927-123C-C4C7-5ED2350BE937}"/>
              </a:ext>
            </a:extLst>
          </p:cNvPr>
          <p:cNvSpPr txBox="1"/>
          <p:nvPr/>
        </p:nvSpPr>
        <p:spPr>
          <a:xfrm>
            <a:off x="417682" y="2459504"/>
            <a:ext cx="8039819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في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حقل مساحته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70 m²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، عدد الأشجار هو 140 شجرة.</a:t>
            </a:r>
          </a:p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احسب كثافة الأشجار في هذا الحقل.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عدد أشجار الحقل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F1321E7-6F51-6AF3-D11B-9438F3A09C97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8AAE2D7-E767-E5BD-4DD4-1A5B043D10C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3AE426B-4C29-1388-F08B-2D68734A8726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8AB6226-1B7F-C77E-D52C-74F9EBCE07F5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49A42CB-EBD1-CF2B-8E9E-328AD8F9C3DF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61E6C274-F456-6492-DE66-81DD2391152B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B97A96D-38AA-E19C-EFAA-06C3E5441376}"/>
              </a:ext>
            </a:extLst>
          </p:cNvPr>
          <p:cNvSpPr txBox="1"/>
          <p:nvPr/>
        </p:nvSpPr>
        <p:spPr>
          <a:xfrm>
            <a:off x="417682" y="2459504"/>
            <a:ext cx="8039819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في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حقل مساحته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70 m²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، عدد الأشجار هو 140 شجرة.</a:t>
            </a:r>
          </a:p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احسب كثافة الأشجار في هذا الحقل.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81975C0-9E5E-2772-49CA-659E81BB13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6577"/>
          <a:stretch>
            <a:fillRect/>
          </a:stretch>
        </p:blipFill>
        <p:spPr>
          <a:xfrm>
            <a:off x="3787118" y="3567500"/>
            <a:ext cx="1838582" cy="91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0AA5FA1-8BC1-4C52-7849-6C1CEC0D6717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0F0C12BE-CC8D-BBCE-4729-9E5F43CE8DD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B34CEB1-CB62-AF7E-2498-89266ED98785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D054386-41F4-B219-26AA-FC633DC02F41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66A3DC1-0B51-AB8A-1AF9-0E0F453F9352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CB43C9A2-FCA6-0E9E-1070-39DC0BC5BDDE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13512BD-481D-2A23-3C07-C90CAA76540D}"/>
              </a:ext>
            </a:extLst>
          </p:cNvPr>
          <p:cNvSpPr txBox="1"/>
          <p:nvPr/>
        </p:nvSpPr>
        <p:spPr>
          <a:xfrm>
            <a:off x="417682" y="2459504"/>
            <a:ext cx="8039819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في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حقل مساحته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70 m²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، عدد الأشجار هو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140 شجرة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احسب كثافة الأشجار في هذا الحقل.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AEF5681-7124-E0E9-628A-F30A4EEA3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" r="4131"/>
          <a:stretch/>
        </p:blipFill>
        <p:spPr>
          <a:xfrm>
            <a:off x="3652709" y="3567500"/>
            <a:ext cx="1838582" cy="91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03E1-B9BB-8465-D85A-5978B70E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7DA5A9-54BC-7BB6-EDBA-68AEC92BA9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7EB9FD-7F1C-B7EE-5A61-66E3A9BE7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D948B45-BE83-47A7-4441-6B0510462F11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C06E0BCF-52C8-D9CE-00FB-1F13F43E2B5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15465F5-5FA1-45ED-A64F-CAB1454896E8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B735FBD5-F5CC-E984-B053-5D0D12BF5968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0145F65-7854-361B-970A-7101E08B25DA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F8A11DE6-1D6A-FD83-E7F3-5FE78DCD7057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7DA447-0BF0-F04A-E926-A768D7DDB599}"/>
              </a:ext>
            </a:extLst>
          </p:cNvPr>
          <p:cNvSpPr txBox="1"/>
          <p:nvPr/>
        </p:nvSpPr>
        <p:spPr>
          <a:xfrm>
            <a:off x="417682" y="2459504"/>
            <a:ext cx="8039819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في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حقل مساحته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70 m²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، عدد الأشجار هو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140 شجرة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احسب كثافة الأشجار في هذا الحقل.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AE8759-272E-2E8E-4C5E-9B816D78F9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" r="4131"/>
          <a:stretch/>
        </p:blipFill>
        <p:spPr>
          <a:xfrm>
            <a:off x="3761526" y="3538185"/>
            <a:ext cx="1838582" cy="91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6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EE07-28E5-C3CD-82D4-90CF14494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E3F405-7517-F90D-BFD2-AFCDF28A7FB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 مساحة الحقل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DBE31-E269-F8AC-7028-13123E1345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FA1B469-CFEE-E949-18FF-9A59BFF32B00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BDF1CF17-3F5D-EC4F-94BA-6D97FAE5FAC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D2B239C-A9B0-0168-F47D-C7497BB1FF80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8D109CB7-95AF-23AC-7635-243FA3A81F24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352F7DC-D0B5-F9D6-B887-E4101E67DE85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EFCAB0E8-1094-2B13-F222-9F549FAF36E5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47D7EBB-520F-CDC5-244A-22EC480BA044}"/>
              </a:ext>
            </a:extLst>
          </p:cNvPr>
          <p:cNvSpPr txBox="1"/>
          <p:nvPr/>
        </p:nvSpPr>
        <p:spPr>
          <a:xfrm>
            <a:off x="417682" y="2459504"/>
            <a:ext cx="8039819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في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حقل مساحته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70 m²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، عدد الأشجار هو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140 شجرة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احسب كثافة الأشجار في هذا الحقل.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DBEF6AB-4804-FE75-CFB0-150BB1953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1881" y="3366850"/>
            <a:ext cx="1829055" cy="175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AE53-46AB-64E6-DDD7-9A847439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DC9F95-CA60-3D4B-26D2-A9E0546707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0B1DFB-7A33-8E78-E682-2194C2AA6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694E20-6238-C3C2-F48A-385D2D9FE7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6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F68B-2C9F-F140-202F-BE0EDFCD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F8C902-03A6-FF8C-4F12-C6738AE59B2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4076FF-D27C-7A65-9234-49D42B83FE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F2F8E9-77E8-1A24-CEDB-1B43D2E48512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3164AFD-A4A5-D9B8-C7ED-C9573040147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3EF6121-08D0-D914-DD36-0B95743C821E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A4AD39C-3FDC-1BF5-A4F5-F6DF72F12931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DEB79B0-5BFD-0A63-97E4-FBC231AB9570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71660D24-C206-E745-7992-8A2A7EF90D98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41E45C-FA23-EFB5-79E8-33CF890DCC9C}"/>
              </a:ext>
            </a:extLst>
          </p:cNvPr>
          <p:cNvSpPr txBox="1"/>
          <p:nvPr/>
        </p:nvSpPr>
        <p:spPr>
          <a:xfrm>
            <a:off x="417682" y="2459504"/>
            <a:ext cx="8039819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في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حقل مساحته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70 m²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، عدد الأشجار هو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140 شجرة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احسب كثافة الأشجار في هذا الحقل.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C8389B4-3439-2C0F-339C-AFD819AB5A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1881" y="3390345"/>
            <a:ext cx="1829055" cy="170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9466E-78B6-79FD-B50A-06A4DC874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94AFEE3-DCCE-B6C9-138E-FCB7ACE4200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9BF2C4-6C98-F49C-C427-EF846C9731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7E65271-FED9-154E-F4EC-AB37B3980A1C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A842867-12F1-4CB0-E5F3-8F13606595F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DEC6469-9330-1D5B-DFF5-C760FD144DEE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914C8F30-95A0-FBC9-C4BB-0448703FA729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D923FBD-B8DC-9305-2A2E-0E1B4F460698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508012FB-55BD-56D8-CA81-3AB9765F1F0E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CB1052-85B1-698A-1171-A7D9D0920A2E}"/>
              </a:ext>
            </a:extLst>
          </p:cNvPr>
          <p:cNvSpPr txBox="1"/>
          <p:nvPr/>
        </p:nvSpPr>
        <p:spPr>
          <a:xfrm>
            <a:off x="417682" y="2459504"/>
            <a:ext cx="8039819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في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حقل مساحته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70 m²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، عدد الأشجار هو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140 شجرة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احسب كثافة الأشجار في هذا الحقل.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D201674-2B2B-BD5A-DABC-CB8A42A920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1881" y="3390345"/>
            <a:ext cx="1829055" cy="170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54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DA075-3F35-51D3-2DD6-0E601CB09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F92ED0E-4971-51DE-56FB-6A3FBFAA070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احسبوا كثافة الأشجار في الحقل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95D45D-FA48-6368-C636-01A066C4B5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570CFCE-3CE9-AE2A-DDF3-EB6033478AA2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69BDECE-7F54-EC0E-6593-6A889DE8052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D4D22CA-A1C1-7A87-4FB2-C330C7347587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BB97FE3-A38C-1536-60CE-EB1C6808D677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F4D7657-9648-21CA-CC00-EEFEC43B5A32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CF1ED7F4-17AE-F461-654C-B3C8047A72E0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E5777D2-6583-E75F-6258-AF57EB173CF4}"/>
              </a:ext>
            </a:extLst>
          </p:cNvPr>
          <p:cNvSpPr txBox="1"/>
          <p:nvPr/>
        </p:nvSpPr>
        <p:spPr>
          <a:xfrm>
            <a:off x="417682" y="2459504"/>
            <a:ext cx="8039819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في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حقل مساحته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70 m²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، عدد الأشجار هو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140 شجرة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احسب كثافة الأشجار في هذا الحقل.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746A83A-7B51-2CA7-4FDD-7326F2C8C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4169" y="3538185"/>
            <a:ext cx="1829055" cy="273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77F56-8912-91B5-4B5D-56CD2C466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7C5D53-D0B4-0AD1-8E0C-2A1AE011280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C0D238F-1830-83DD-56EB-26335066A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B0468A-CCB7-5ABF-FEDB-E1F2580829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229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8DC95-D58E-BE5B-E244-21CC2DD43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ECFE10-612E-26D9-3F81-0581148CAD5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4698B7-DD91-BE78-D50B-8EF86CD367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C2F9949-1805-093E-2EC6-5442F950379E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869FDAE-60AD-07DC-7D0D-8EF07F0AB86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7974657-4EA2-5A07-807F-B07187DFDC46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4B674F8-104E-8CE7-2B1C-6F68822CEA5B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1049C7A-D161-D333-7156-1EB80F7FF79D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D2A84F0-52E1-B99F-1894-D7C3E1D11D12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A6A474-3C2B-E24B-B2DB-FB1D4473EA64}"/>
              </a:ext>
            </a:extLst>
          </p:cNvPr>
          <p:cNvSpPr txBox="1"/>
          <p:nvPr/>
        </p:nvSpPr>
        <p:spPr>
          <a:xfrm>
            <a:off x="417682" y="2459504"/>
            <a:ext cx="8039819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في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حقل مساحته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70 m²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، عدد الأشجار هو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140 شجرة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احسب كثافة الأشجار في هذا الحقل.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396F39E-F26E-6594-E81E-D64BC03D11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55424" y="3328627"/>
            <a:ext cx="1633151" cy="317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7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325A-F846-3A4A-0794-94E7132B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08F49A-EB6E-0292-E018-62F4474AD6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493DB7-4378-A0C2-95FB-1926638F1FA4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9843842-A2E5-0644-8EA2-F7653D08A2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94CF05-637B-71E6-7FFB-189497A9D7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3A1735-87EA-8275-9916-56CB979F788A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D98363-DDCC-BF58-1001-A8FE5A80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2304" y="3958722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AD91A9B9-DC42-CB3D-5009-3D91DA05364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62165A0-0E75-2824-6682-7C81F22A188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F701E9-6FD0-089A-32A2-F4330396D78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E33E-B4BF-29E8-3D07-60FB1D934A1E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722C8-4806-36C9-2543-EC5BC7E65EF4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795094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AAC51-B7B8-AB42-276E-BE45F9B0A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0BACF4-AD60-562D-7BC3-997357A9E41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احسبوا كثافة التلاميذ في الساحة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064A32-E610-BDF7-77C1-750F1FB1B6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30B7077-A54E-07B9-3C9E-B6A395E1E6AC}"/>
              </a:ext>
            </a:extLst>
          </p:cNvPr>
          <p:cNvSpPr txBox="1"/>
          <p:nvPr/>
        </p:nvSpPr>
        <p:spPr>
          <a:xfrm>
            <a:off x="398632" y="3013501"/>
            <a:ext cx="8039819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ساحة مدرسة مساحتها </a:t>
            </a:r>
            <a:r>
              <a:rPr lang="fr-FR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50 m²</a:t>
            </a: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. يلعب فيها 150 تلميذا.</a:t>
            </a:r>
          </a:p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ما كثافة التلاميذ في هذه الساحة.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10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31046-CC0C-7C2F-3A5B-3A7C88C1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02C71E-47FF-56D0-4B60-749F825F3DE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DC8482-8F0E-7773-4D3F-80FDD0A2D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AEFA89-06DE-6D00-52F7-8278CEE9DB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825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DFB28-54AB-D0CB-8F3B-94746F9B6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78CBA70-F4D4-83B0-5053-1E3DA1B8BDA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FF8D58-876D-921C-B8A7-ADDA68593E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E98762E-4512-06E1-2D8F-EDFC04418FB2}"/>
              </a:ext>
            </a:extLst>
          </p:cNvPr>
          <p:cNvSpPr txBox="1"/>
          <p:nvPr/>
        </p:nvSpPr>
        <p:spPr>
          <a:xfrm>
            <a:off x="5067300" y="3105834"/>
            <a:ext cx="2721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التلاميذ: 150</a:t>
            </a:r>
            <a:endParaRPr lang="fr-MA" sz="12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C4E024A-F1FF-A0F7-4652-9A02B79E9D3B}"/>
              </a:ext>
            </a:extLst>
          </p:cNvPr>
          <p:cNvSpPr txBox="1"/>
          <p:nvPr/>
        </p:nvSpPr>
        <p:spPr>
          <a:xfrm>
            <a:off x="552090" y="2059394"/>
            <a:ext cx="8039819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ساحة مدرسة مساحتها </a:t>
            </a:r>
            <a:r>
              <a:rPr lang="fr-FR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50 m²</a:t>
            </a: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. يلعب فيها 150 تلميذا.</a:t>
            </a:r>
          </a:p>
          <a:p>
            <a:pPr marL="0" marR="0" lvl="0" indent="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ما كثافة التلاميذ في هذه الساحة.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0D6E970-D6CB-83A6-0DB0-7508A29F8FA2}"/>
              </a:ext>
            </a:extLst>
          </p:cNvPr>
          <p:cNvSpPr txBox="1"/>
          <p:nvPr/>
        </p:nvSpPr>
        <p:spPr>
          <a:xfrm>
            <a:off x="5067300" y="3782942"/>
            <a:ext cx="2721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ساحة المدرسة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 m²</a:t>
            </a:r>
            <a:endParaRPr lang="fr-MA" sz="12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FE3F72C-8361-04CC-4AEC-450EE6F7FB14}"/>
              </a:ext>
            </a:extLst>
          </p:cNvPr>
          <p:cNvSpPr txBox="1"/>
          <p:nvPr/>
        </p:nvSpPr>
        <p:spPr>
          <a:xfrm>
            <a:off x="2971800" y="4460050"/>
            <a:ext cx="48166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كثافة التلاميذ في الساحة هي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élèves/m²</a:t>
            </a:r>
            <a:endParaRPr lang="fr-MA" sz="12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90624AB-41B9-9243-0055-926D17EF3E14}"/>
              </a:ext>
            </a:extLst>
          </p:cNvPr>
          <p:cNvSpPr txBox="1"/>
          <p:nvPr/>
        </p:nvSpPr>
        <p:spPr>
          <a:xfrm>
            <a:off x="552090" y="4460050"/>
            <a:ext cx="20958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 ÷ 50 = 3</a:t>
            </a:r>
            <a:endParaRPr lang="fr-MA" sz="1200" dirty="0"/>
          </a:p>
        </p:txBody>
      </p:sp>
    </p:spTree>
    <p:extLst>
      <p:ext uri="{BB962C8B-B14F-4D97-AF65-F5344CB8AC3E}">
        <p14:creationId xmlns:p14="http://schemas.microsoft.com/office/powerpoint/2010/main" val="410130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2990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8368" y="4510590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C61A3-9021-D45C-AAD4-A7B13308E475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5323" y="2089632"/>
            <a:ext cx="2493360" cy="349788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3 صفحة 125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44083" y="2407377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1815" y="2832408"/>
            <a:ext cx="3477641" cy="22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51E88C-3792-53C1-2393-20BE251C4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48" y="2533650"/>
            <a:ext cx="4570380" cy="25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 الحقل الذي به أعلى كثافة للأشجار؟ 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FD737D-C89F-0E7F-9B06-5D212F039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5847" y="1905000"/>
            <a:ext cx="6443569" cy="4139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4EF0AB5-1B4F-0299-D618-89BA03844560}"/>
              </a:ext>
            </a:extLst>
          </p:cNvPr>
          <p:cNvSpPr txBox="1"/>
          <p:nvPr/>
        </p:nvSpPr>
        <p:spPr>
          <a:xfrm>
            <a:off x="2882796" y="4602925"/>
            <a:ext cx="11462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 ÷ 60 = 5</a:t>
            </a:r>
            <a:endParaRPr lang="fr-MA" sz="9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C0CFF7-9FA7-BCC9-94F8-2AC6D272C3D8}"/>
              </a:ext>
            </a:extLst>
          </p:cNvPr>
          <p:cNvSpPr txBox="1"/>
          <p:nvPr/>
        </p:nvSpPr>
        <p:spPr>
          <a:xfrm>
            <a:off x="4321071" y="4602925"/>
            <a:ext cx="11462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360 ÷ 90 = 4</a:t>
            </a:r>
            <a:endParaRPr lang="fr-MA" sz="9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704933-FD08-D449-76EC-3725CF048219}"/>
              </a:ext>
            </a:extLst>
          </p:cNvPr>
          <p:cNvSpPr txBox="1"/>
          <p:nvPr/>
        </p:nvSpPr>
        <p:spPr>
          <a:xfrm>
            <a:off x="5759346" y="4602924"/>
            <a:ext cx="12510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 ÷ 100 = 3</a:t>
            </a:r>
            <a:endParaRPr lang="fr-MA" sz="9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BF3BC86-04E8-2D76-02C1-C618A3640EF8}"/>
              </a:ext>
            </a:extLst>
          </p:cNvPr>
          <p:cNvSpPr txBox="1"/>
          <p:nvPr/>
        </p:nvSpPr>
        <p:spPr>
          <a:xfrm>
            <a:off x="5968896" y="5169825"/>
            <a:ext cx="12510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شجرات في </a:t>
            </a:r>
          </a:p>
          <a:p>
            <a:pPr algn="ctr" rtl="1"/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m²</a:t>
            </a:r>
            <a:endParaRPr lang="fr-MA" sz="9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DB5214-BC43-270F-EFB0-1C624CF0C6E9}"/>
              </a:ext>
            </a:extLst>
          </p:cNvPr>
          <p:cNvSpPr txBox="1"/>
          <p:nvPr/>
        </p:nvSpPr>
        <p:spPr>
          <a:xfrm>
            <a:off x="4451142" y="5078877"/>
            <a:ext cx="12510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شجرات في </a:t>
            </a:r>
          </a:p>
          <a:p>
            <a:pPr algn="ctr" rtl="1"/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m²</a:t>
            </a:r>
            <a:endParaRPr lang="fr-MA" sz="9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A171E9-D6F7-D663-6F71-D65486663E6A}"/>
              </a:ext>
            </a:extLst>
          </p:cNvPr>
          <p:cNvSpPr txBox="1"/>
          <p:nvPr/>
        </p:nvSpPr>
        <p:spPr>
          <a:xfrm>
            <a:off x="2901845" y="5078877"/>
            <a:ext cx="12510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شجرات في </a:t>
            </a:r>
          </a:p>
          <a:p>
            <a:pPr algn="ctr" rtl="1"/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m²</a:t>
            </a:r>
            <a:endParaRPr lang="fr-MA" sz="900" dirty="0"/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974" y="1867617"/>
            <a:ext cx="3079399" cy="432002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125 وأنجزوا النشاط 4.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614278" y="4046676"/>
            <a:ext cx="2807845" cy="18986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كراساتكم. ما هي الساحة الأكثر ازدحاما؟ لماذا؟ 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67CDEF-9C31-07F1-BB9F-F84CA76BE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038" y="1840533"/>
            <a:ext cx="7145924" cy="43770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7B261CE-268A-0ED6-7CF0-24B75632E3DD}"/>
              </a:ext>
            </a:extLst>
          </p:cNvPr>
          <p:cNvSpPr txBox="1"/>
          <p:nvPr/>
        </p:nvSpPr>
        <p:spPr>
          <a:xfrm>
            <a:off x="2984396" y="4719039"/>
            <a:ext cx="11462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420 ÷ 70 = 6</a:t>
            </a:r>
            <a:endParaRPr lang="fr-MA" sz="9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5352F7-D657-3E79-D3EC-68475F7085AA}"/>
              </a:ext>
            </a:extLst>
          </p:cNvPr>
          <p:cNvSpPr txBox="1"/>
          <p:nvPr/>
        </p:nvSpPr>
        <p:spPr>
          <a:xfrm>
            <a:off x="3706936" y="5277605"/>
            <a:ext cx="4237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sz="1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DC33350-6B05-855B-5DF8-6F60CCFFAF37}"/>
              </a:ext>
            </a:extLst>
          </p:cNvPr>
          <p:cNvSpPr txBox="1"/>
          <p:nvPr/>
        </p:nvSpPr>
        <p:spPr>
          <a:xfrm>
            <a:off x="4630269" y="4719039"/>
            <a:ext cx="11462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560 ÷ 80 = 7</a:t>
            </a:r>
            <a:endParaRPr lang="fr-MA" sz="9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44E6E4-3CE5-5035-05F9-F6BC4521E881}"/>
              </a:ext>
            </a:extLst>
          </p:cNvPr>
          <p:cNvSpPr txBox="1"/>
          <p:nvPr/>
        </p:nvSpPr>
        <p:spPr>
          <a:xfrm>
            <a:off x="5352809" y="5277605"/>
            <a:ext cx="4237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sz="1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F87176D-E7A4-8451-8F74-B52BDD271EB3}"/>
              </a:ext>
            </a:extLst>
          </p:cNvPr>
          <p:cNvSpPr txBox="1"/>
          <p:nvPr/>
        </p:nvSpPr>
        <p:spPr>
          <a:xfrm>
            <a:off x="6217831" y="4719039"/>
            <a:ext cx="11462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 ÷ 100 =2</a:t>
            </a:r>
            <a:endParaRPr lang="fr-MA" sz="9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60AEC3-68A3-9064-E9CE-77B9D7E7E4D1}"/>
              </a:ext>
            </a:extLst>
          </p:cNvPr>
          <p:cNvSpPr txBox="1"/>
          <p:nvPr/>
        </p:nvSpPr>
        <p:spPr>
          <a:xfrm>
            <a:off x="6940371" y="5277605"/>
            <a:ext cx="4237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ar-MA" sz="1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3E99834-ED21-F461-B449-F810E883B9B6}"/>
              </a:ext>
            </a:extLst>
          </p:cNvPr>
          <p:cNvGrpSpPr/>
          <p:nvPr/>
        </p:nvGrpSpPr>
        <p:grpSpPr>
          <a:xfrm>
            <a:off x="2075158" y="2002171"/>
            <a:ext cx="4993684" cy="3586207"/>
            <a:chOff x="1582087" y="2668921"/>
            <a:chExt cx="4993684" cy="358620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52A68A8-6521-3103-C631-37D1C1C75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8518" y="2668921"/>
              <a:ext cx="2557253" cy="358620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B94A41C-C626-F34A-2232-0E449A201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2087" y="2670169"/>
              <a:ext cx="2542940" cy="35646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16578</TotalTime>
  <Words>870</Words>
  <Application>Microsoft Office PowerPoint</Application>
  <PresentationFormat>Affichage à l'écran (4:3)</PresentationFormat>
  <Paragraphs>269</Paragraphs>
  <Slides>50</Slides>
  <Notes>20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50</vt:i4>
      </vt:variant>
    </vt:vector>
  </HeadingPairs>
  <TitlesOfParts>
    <vt:vector size="61" baseType="lpstr">
      <vt:lpstr>Aptos Display</vt:lpstr>
      <vt:lpstr>Aptos</vt:lpstr>
      <vt:lpstr>Effra CC Arbc</vt:lpstr>
      <vt:lpstr>Arial</vt:lpstr>
      <vt:lpstr>DengXian</vt:lpstr>
      <vt:lpstr>Dosis</vt:lpstr>
      <vt:lpstr>Calibri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310</cp:revision>
  <cp:lastPrinted>2025-08-13T10:11:39Z</cp:lastPrinted>
  <dcterms:created xsi:type="dcterms:W3CDTF">2025-08-01T12:31:49Z</dcterms:created>
  <dcterms:modified xsi:type="dcterms:W3CDTF">2026-05-17T13:44:51Z</dcterms:modified>
</cp:coreProperties>
</file>