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899" r:id="rId4"/>
    <p:sldMasterId id="2147483905" r:id="rId5"/>
    <p:sldMasterId id="2147483909" r:id="rId6"/>
  </p:sldMasterIdLst>
  <p:notesMasterIdLst>
    <p:notesMasterId r:id="rId49"/>
  </p:notesMasterIdLst>
  <p:handoutMasterIdLst>
    <p:handoutMasterId r:id="rId50"/>
  </p:handoutMasterIdLst>
  <p:sldIdLst>
    <p:sldId id="779" r:id="rId7"/>
    <p:sldId id="955" r:id="rId8"/>
    <p:sldId id="738" r:id="rId9"/>
    <p:sldId id="780" r:id="rId10"/>
    <p:sldId id="842" r:id="rId11"/>
    <p:sldId id="834" r:id="rId12"/>
    <p:sldId id="746" r:id="rId13"/>
    <p:sldId id="1075" r:id="rId14"/>
    <p:sldId id="926" r:id="rId15"/>
    <p:sldId id="931" r:id="rId16"/>
    <p:sldId id="1035" r:id="rId17"/>
    <p:sldId id="1104" r:id="rId18"/>
    <p:sldId id="1037" r:id="rId19"/>
    <p:sldId id="837" r:id="rId20"/>
    <p:sldId id="993" r:id="rId21"/>
    <p:sldId id="994" r:id="rId22"/>
    <p:sldId id="995" r:id="rId23"/>
    <p:sldId id="1105" r:id="rId24"/>
    <p:sldId id="913" r:id="rId25"/>
    <p:sldId id="966" r:id="rId26"/>
    <p:sldId id="740" r:id="rId27"/>
    <p:sldId id="967" r:id="rId28"/>
    <p:sldId id="963" r:id="rId29"/>
    <p:sldId id="752" r:id="rId30"/>
    <p:sldId id="806" r:id="rId31"/>
    <p:sldId id="968" r:id="rId32"/>
    <p:sldId id="964" r:id="rId33"/>
    <p:sldId id="1107" r:id="rId34"/>
    <p:sldId id="1108" r:id="rId35"/>
    <p:sldId id="1109" r:id="rId36"/>
    <p:sldId id="807" r:id="rId37"/>
    <p:sldId id="1106" r:id="rId38"/>
    <p:sldId id="848" r:id="rId39"/>
    <p:sldId id="922" r:id="rId40"/>
    <p:sldId id="924" r:id="rId41"/>
    <p:sldId id="849" r:id="rId42"/>
    <p:sldId id="978" r:id="rId43"/>
    <p:sldId id="644" r:id="rId44"/>
    <p:sldId id="672" r:id="rId45"/>
    <p:sldId id="809" r:id="rId46"/>
    <p:sldId id="956" r:id="rId47"/>
    <p:sldId id="789" r:id="rId48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FBFBF"/>
    <a:srgbClr val="FFC000"/>
    <a:srgbClr val="104862"/>
    <a:srgbClr val="B2B3AE"/>
    <a:srgbClr val="106585"/>
    <a:srgbClr val="FC8D00"/>
    <a:srgbClr val="17AB98"/>
    <a:srgbClr val="EF7F1C"/>
    <a:srgbClr val="F6BB00"/>
    <a:srgbClr val="FFE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35" autoAdjust="0"/>
    <p:restoredTop sz="95033" autoAdjust="0"/>
  </p:normalViewPr>
  <p:slideViewPr>
    <p:cSldViewPr snapToGrid="0">
      <p:cViewPr varScale="1">
        <p:scale>
          <a:sx n="70" d="100"/>
          <a:sy n="70" d="100"/>
        </p:scale>
        <p:origin x="108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handoutMaster" Target="handoutMasters/handoutMaster1.xml"/><Relationship Id="rId55" Type="http://schemas.microsoft.com/office/2018/10/relationships/authors" Target="author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8" Type="http://schemas.openxmlformats.org/officeDocument/2006/relationships/slide" Target="slides/slide2.xml"/><Relationship Id="rId51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12/05/2026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5FA67-8385-DDEA-09A2-9E5C737B5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69B453-B54E-BD21-B63E-3FB3C76614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B8798DF-4894-3F2F-DAEE-102253BE0E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64BDCA-CFFF-A263-9FC9-2DE948D5C2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69113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200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40743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4545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00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1135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8324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959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1012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4201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970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4190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369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9732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4428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7.gif"/><Relationship Id="rId4" Type="http://schemas.openxmlformats.org/officeDocument/2006/relationships/video" Target="../media/media2.mp4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3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png"/><Relationship Id="rId4" Type="http://schemas.openxmlformats.org/officeDocument/2006/relationships/image" Target="../media/image27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gif"/><Relationship Id="rId4" Type="http://schemas.openxmlformats.org/officeDocument/2006/relationships/image" Target="../media/image37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9.png"/><Relationship Id="rId5" Type="http://schemas.openxmlformats.org/officeDocument/2006/relationships/image" Target="../media/image27.gif"/><Relationship Id="rId4" Type="http://schemas.openxmlformats.org/officeDocument/2006/relationships/image" Target="../media/image14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30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png"/><Relationship Id="rId4" Type="http://schemas.openxmlformats.org/officeDocument/2006/relationships/image" Target="../media/image30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5.mp4"/><Relationship Id="rId7" Type="http://schemas.openxmlformats.org/officeDocument/2006/relationships/image" Target="../media/image25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18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19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5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405078" y="234459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17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قياس الزوايا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4405078" y="387284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19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تقدير قياس الزوايا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346648" y="234556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18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رسم الزوايا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346648" y="3839438"/>
            <a:ext cx="3780000" cy="1123837"/>
            <a:chOff x="648000" y="1949241"/>
            <a:chExt cx="3780000" cy="112383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5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243" y="4067897"/>
            <a:ext cx="3938021" cy="940822"/>
          </a:xfrm>
          <a:prstGeom prst="rect">
            <a:avLst/>
          </a:prstGeom>
        </p:spPr>
      </p:pic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2588218" y="3834601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20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505477" y="4211585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المسائل : مراجعة وتوليف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حل المسائل: مراجعة وتوليف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847BCA-B280-DC0A-7136-15CF15412434}"/>
              </a:ext>
            </a:extLst>
          </p:cNvPr>
          <p:cNvGrpSpPr/>
          <p:nvPr/>
        </p:nvGrpSpPr>
        <p:grpSpPr>
          <a:xfrm>
            <a:off x="1607611" y="2687695"/>
            <a:ext cx="4970785" cy="3548659"/>
            <a:chOff x="1607611" y="2687695"/>
            <a:chExt cx="4970785" cy="354865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15891" y="2687695"/>
              <a:ext cx="2562505" cy="354865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07611" y="2697015"/>
              <a:ext cx="2491892" cy="35109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استعمال النموذج المناسب لحل المسائل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079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افتحوا دفاتركم. سأراقب إنجازاتكم.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5586AA2B-C51F-9C6D-7D98-CEDD02371173}"/>
              </a:ext>
            </a:extLst>
          </p:cNvPr>
          <p:cNvSpPr txBox="1"/>
          <p:nvPr/>
        </p:nvSpPr>
        <p:spPr>
          <a:xfrm>
            <a:off x="4874343" y="5531358"/>
            <a:ext cx="2882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>
              <a:solidFill>
                <a:srgbClr val="FF000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8AD6017-ED32-03A8-ADB0-C7C0253C84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1439" y="1652599"/>
            <a:ext cx="6301122" cy="464754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7AE4E41-CDD3-1E58-0AE7-9B5C991D201F}"/>
              </a:ext>
            </a:extLst>
          </p:cNvPr>
          <p:cNvSpPr txBox="1"/>
          <p:nvPr/>
        </p:nvSpPr>
        <p:spPr>
          <a:xfrm>
            <a:off x="2176866" y="5481259"/>
            <a:ext cx="10899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°60</a:t>
            </a:r>
            <a:endParaRPr lang="fr-MA" sz="105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7ABFE34-E8FC-0C43-A811-2D822B96DDD1}"/>
              </a:ext>
            </a:extLst>
          </p:cNvPr>
          <p:cNvSpPr txBox="1"/>
          <p:nvPr/>
        </p:nvSpPr>
        <p:spPr>
          <a:xfrm>
            <a:off x="5351753" y="5458371"/>
            <a:ext cx="954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120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°</a:t>
            </a:r>
            <a:endParaRPr lang="fr-MA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E64F056-CEEF-2BB7-EB1B-FF0A1EC417F0}"/>
              </a:ext>
            </a:extLst>
          </p:cNvPr>
          <p:cNvSpPr txBox="1"/>
          <p:nvPr/>
        </p:nvSpPr>
        <p:spPr>
          <a:xfrm>
            <a:off x="4094590" y="5795885"/>
            <a:ext cx="954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التقدير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الصفحة 22.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0187" y="1796786"/>
            <a:ext cx="3063624" cy="4307364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112741" y="5009886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CB89A-A7AE-7264-1B17-3C6D719D1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A2D8D81D-26A0-9B76-61CF-4F51210973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CBEAEBE1-7887-9254-70BF-F6A0C6D17E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الحساب الذهني 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E305E1F-57A3-8E61-305D-5883B40F479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D2FCF56-396C-3071-3ED0-CA2527FFF0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4708" y="3185293"/>
            <a:ext cx="6911617" cy="839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90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3267" y="2927020"/>
            <a:ext cx="7996833" cy="93669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0139774-274D-119B-CB92-26E7F748FACD}"/>
              </a:ext>
            </a:extLst>
          </p:cNvPr>
          <p:cNvSpPr txBox="1"/>
          <p:nvPr/>
        </p:nvSpPr>
        <p:spPr>
          <a:xfrm>
            <a:off x="2014012" y="3045063"/>
            <a:ext cx="1135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1 250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3BF530-8E7C-22DA-8A9C-74C60A6FE073}"/>
              </a:ext>
            </a:extLst>
          </p:cNvPr>
          <p:cNvSpPr txBox="1"/>
          <p:nvPr/>
        </p:nvSpPr>
        <p:spPr>
          <a:xfrm>
            <a:off x="1912412" y="3439160"/>
            <a:ext cx="1135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0,01325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8C94952-73DD-98B5-0A34-2EC0AF9A1E6F}"/>
              </a:ext>
            </a:extLst>
          </p:cNvPr>
          <p:cNvSpPr txBox="1"/>
          <p:nvPr/>
        </p:nvSpPr>
        <p:spPr>
          <a:xfrm>
            <a:off x="6088947" y="3034367"/>
            <a:ext cx="1135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7 080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A6FE6B2-C375-7E0A-C435-B1C672552BB2}"/>
              </a:ext>
            </a:extLst>
          </p:cNvPr>
          <p:cNvSpPr txBox="1"/>
          <p:nvPr/>
        </p:nvSpPr>
        <p:spPr>
          <a:xfrm>
            <a:off x="6041103" y="3437610"/>
            <a:ext cx="1135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0,07879</a:t>
            </a:r>
            <a:endParaRPr lang="fr-MA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أحل مسائل باستعمال النموذج المناسب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أتعرف كيف أحل مسائل باستعمال النموذج المناسب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- N5-P4-Sem5-S4">
            <a:hlinkClick r:id="" action="ppaction://media"/>
            <a:extLst>
              <a:ext uri="{FF2B5EF4-FFF2-40B4-BE49-F238E27FC236}">
                <a16:creationId xmlns:a16="http://schemas.microsoft.com/office/drawing/2014/main" id="{B6C25285-C26A-22F5-7373-E1BA62C8D06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3498" y="1854925"/>
            <a:ext cx="7281333" cy="409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490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74AE714-478F-65BA-EDFF-B60E1C92BE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943" y="2195274"/>
            <a:ext cx="6192114" cy="341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3D7707E-1C45-C71E-2626-A3A27A9D63C4}"/>
              </a:ext>
            </a:extLst>
          </p:cNvPr>
          <p:cNvSpPr/>
          <p:nvPr/>
        </p:nvSpPr>
        <p:spPr>
          <a:xfrm>
            <a:off x="2213653" y="2610517"/>
            <a:ext cx="4881185" cy="22281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435AB1D-C0F4-41AC-1A7C-766046F8E0BC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FBC4470-A701-DCF3-6161-73A8394EA45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2BF03E1-1E7D-067A-3348-537B9F138957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04A9EAF-E28C-F5B5-FD8E-4D28E9F26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D24316F-1BBF-9BAE-EB93-C4E2223589C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07AD581B-5FCC-2958-4B79-43BA6D0CDB6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F8F2F6EC-D5A6-BB71-E317-5A61173F1F4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00DE569-317B-1EA6-82BE-74FCFE669151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30712686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لحل المسألة، ماذا نفعل في الخطوة الأولى؟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130E186-E6A5-45F8-E877-2D6ECC80DDD4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أفهم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3407D0EF-1DB2-3BAE-07E2-8D1AA486F7B6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A38B296-1797-9DA1-0837-E2F2A1B1C88D}"/>
              </a:ext>
            </a:extLst>
          </p:cNvPr>
          <p:cNvSpPr/>
          <p:nvPr/>
        </p:nvSpPr>
        <p:spPr>
          <a:xfrm>
            <a:off x="206356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أختار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D4A44035-C7A6-ED7F-15DC-8418EEA27C96}"/>
              </a:ext>
            </a:extLst>
          </p:cNvPr>
          <p:cNvSpPr>
            <a:spLocks noChangeAspect="1"/>
          </p:cNvSpPr>
          <p:nvPr/>
        </p:nvSpPr>
        <p:spPr>
          <a:xfrm>
            <a:off x="311130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9F0748B-0D08-2025-A30E-9F64E55E2919}"/>
              </a:ext>
            </a:extLst>
          </p:cNvPr>
          <p:cNvSpPr/>
          <p:nvPr/>
        </p:nvSpPr>
        <p:spPr>
          <a:xfrm>
            <a:off x="39032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EC96BE18-AC16-9DA5-947C-EF5B261FCC8B}"/>
              </a:ext>
            </a:extLst>
          </p:cNvPr>
          <p:cNvSpPr>
            <a:spLocks noChangeAspect="1"/>
          </p:cNvSpPr>
          <p:nvPr/>
        </p:nvSpPr>
        <p:spPr>
          <a:xfrm>
            <a:off x="54913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CD55896-3D29-480A-4329-29A76038C31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D533FD9-F08E-E6E1-2C91-75C35EB8BE31}"/>
              </a:ext>
            </a:extLst>
          </p:cNvPr>
          <p:cNvSpPr/>
          <p:nvPr/>
        </p:nvSpPr>
        <p:spPr>
          <a:xfrm>
            <a:off x="634993" y="2322840"/>
            <a:ext cx="7527197" cy="13106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rtl="1">
              <a:defRPr/>
            </a:pPr>
            <a:r>
              <a:rPr lang="ar-MA" sz="2200" b="1" dirty="0">
                <a:solidFill>
                  <a:srgbClr val="000000"/>
                </a:solidFill>
              </a:rPr>
              <a:t>بَلَغَ عَدَدُ زُوّارِ مَعْرِضِ الْكِتابِ في الْيَوْمِ الثّانِي أَكْثَرَ مِنْ عَدَدِ الزُّوّارِ في الْيَوْمِ الأَوَّلِ ب 320 زائِرًا، عِلْمًا أَنَّ مَجْموعَ الزُّوّارِ خِلالَ هَذَيْنِ الْيَوْمَيْنِ بَلَغَ 1800 زائِراً.</a:t>
            </a:r>
          </a:p>
          <a:p>
            <a:pPr lvl="0" algn="r" rtl="1">
              <a:defRPr/>
            </a:pPr>
            <a:r>
              <a:rPr lang="ar-MA" sz="2200" b="1" dirty="0">
                <a:solidFill>
                  <a:srgbClr val="000000"/>
                </a:solidFill>
              </a:rPr>
              <a:t>اُحْسُبْ عَدَدَ زُوّارِ الْمَعْرِضِ في الْيَوْمِ الأَوَّلِ وَفي الْيَوْمِ الثّانِي؟</a:t>
            </a:r>
          </a:p>
        </p:txBody>
      </p:sp>
    </p:spTree>
    <p:extLst>
      <p:ext uri="{BB962C8B-B14F-4D97-AF65-F5344CB8AC3E}">
        <p14:creationId xmlns:p14="http://schemas.microsoft.com/office/powerpoint/2010/main" val="2406008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3144B-B9A7-9E05-E143-5D62F3398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77CDDE-9E1C-082F-C4F8-DB9D48B3FEFA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 هي معطيات المسألة؟</a:t>
            </a: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37280CB-42A8-ACDD-610F-75CB094688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511A549-AE2F-3CE0-03DC-594BCA6A895A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أفهم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8328ACE3-04F4-8552-163D-55FA4F1F4840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41DDEB1-924A-E21C-B341-73B5CE51C492}"/>
              </a:ext>
            </a:extLst>
          </p:cNvPr>
          <p:cNvSpPr/>
          <p:nvPr/>
        </p:nvSpPr>
        <p:spPr>
          <a:xfrm>
            <a:off x="206356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أختار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68B50665-4265-7E6A-7744-388E1809E665}"/>
              </a:ext>
            </a:extLst>
          </p:cNvPr>
          <p:cNvSpPr>
            <a:spLocks noChangeAspect="1"/>
          </p:cNvSpPr>
          <p:nvPr/>
        </p:nvSpPr>
        <p:spPr>
          <a:xfrm>
            <a:off x="311130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1CDC8B1-7726-3257-9FE4-CC2380C06843}"/>
              </a:ext>
            </a:extLst>
          </p:cNvPr>
          <p:cNvSpPr/>
          <p:nvPr/>
        </p:nvSpPr>
        <p:spPr>
          <a:xfrm>
            <a:off x="3903299" y="1733568"/>
            <a:ext cx="1562433" cy="433004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E5CBAFFB-E883-1F22-5A85-DECC641EA922}"/>
              </a:ext>
            </a:extLst>
          </p:cNvPr>
          <p:cNvSpPr>
            <a:spLocks noChangeAspect="1"/>
          </p:cNvSpPr>
          <p:nvPr/>
        </p:nvSpPr>
        <p:spPr>
          <a:xfrm>
            <a:off x="549132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B015921-8BB6-D2E7-CA40-2C9CBB93BD56}"/>
              </a:ext>
            </a:extLst>
          </p:cNvPr>
          <p:cNvSpPr/>
          <p:nvPr/>
        </p:nvSpPr>
        <p:spPr>
          <a:xfrm>
            <a:off x="720291" y="2404120"/>
            <a:ext cx="7527197" cy="13106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rtl="1">
              <a:defRPr/>
            </a:pPr>
            <a:r>
              <a:rPr lang="ar-MA" sz="2200" b="1" dirty="0">
                <a:solidFill>
                  <a:srgbClr val="000000"/>
                </a:solidFill>
              </a:rPr>
              <a:t>بَلَغَ عَدَدُ زُوّارِ مَعْرِضِ الْكِتابِ في الْيَوْمِ الثّانِي </a:t>
            </a:r>
            <a:r>
              <a:rPr lang="ar-MA" sz="2200" b="1" dirty="0">
                <a:solidFill>
                  <a:srgbClr val="FF0000"/>
                </a:solidFill>
              </a:rPr>
              <a:t>أَكْثَرَ</a:t>
            </a:r>
            <a:r>
              <a:rPr lang="ar-MA" sz="2200" b="1" dirty="0">
                <a:solidFill>
                  <a:srgbClr val="000000"/>
                </a:solidFill>
              </a:rPr>
              <a:t> مِنْ عَدَدِ الزُّوّارِ في الْيَوْمِ الأَوَّلِ ب </a:t>
            </a:r>
            <a:r>
              <a:rPr lang="ar-MA" sz="2200" b="1" dirty="0">
                <a:solidFill>
                  <a:srgbClr val="FF0000"/>
                </a:solidFill>
              </a:rPr>
              <a:t>320</a:t>
            </a:r>
            <a:r>
              <a:rPr lang="ar-MA" sz="2200" b="1" dirty="0">
                <a:solidFill>
                  <a:srgbClr val="000000"/>
                </a:solidFill>
              </a:rPr>
              <a:t> زائِرًا، عِلْمًا أَنَّ مَجْموعَ الزُّوّارِ خِلالَ هَذَيْنِ الْيَوْمَيْنِ بَلَغَ </a:t>
            </a:r>
            <a:r>
              <a:rPr lang="ar-MA" sz="2200" b="1" dirty="0">
                <a:solidFill>
                  <a:srgbClr val="FF0000"/>
                </a:solidFill>
              </a:rPr>
              <a:t>1800</a:t>
            </a:r>
            <a:r>
              <a:rPr lang="ar-MA" sz="2200" b="1" dirty="0">
                <a:solidFill>
                  <a:srgbClr val="000000"/>
                </a:solidFill>
              </a:rPr>
              <a:t> زائِراً.</a:t>
            </a:r>
          </a:p>
          <a:p>
            <a:pPr lvl="0" algn="r" rtl="1">
              <a:defRPr/>
            </a:pPr>
            <a:r>
              <a:rPr lang="ar-MA" sz="2200" b="1" dirty="0">
                <a:solidFill>
                  <a:srgbClr val="000000"/>
                </a:solidFill>
              </a:rPr>
              <a:t>اُحْسُبْ عَدَدَ زُوّارِ الْمَعْرِضِ في الْيَوْمِ الأَوَّلِ وَفي الْيَوْمِ الثّانِي؟</a:t>
            </a:r>
          </a:p>
        </p:txBody>
      </p:sp>
    </p:spTree>
    <p:extLst>
      <p:ext uri="{BB962C8B-B14F-4D97-AF65-F5344CB8AC3E}">
        <p14:creationId xmlns:p14="http://schemas.microsoft.com/office/powerpoint/2010/main" val="31426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8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32F4CDE-6487-6261-A554-A24941270DD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E097960-2DB2-5FE5-36B0-D3A7CBA270AA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EDC0D0AF-9748-A114-0562-899BFAD3157C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0CEEAA5-659A-BB24-A661-0C799FCA4248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أفهم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C5812AA8-CB2F-A08B-FB22-F0B7A448E4CF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DFFA6A1-9D82-478D-EAED-CCA2965DBA3F}"/>
              </a:ext>
            </a:extLst>
          </p:cNvPr>
          <p:cNvSpPr/>
          <p:nvPr/>
        </p:nvSpPr>
        <p:spPr>
          <a:xfrm>
            <a:off x="206356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أختار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0E86FD9B-D491-3E57-2596-14FDE47DE408}"/>
              </a:ext>
            </a:extLst>
          </p:cNvPr>
          <p:cNvSpPr>
            <a:spLocks noChangeAspect="1"/>
          </p:cNvSpPr>
          <p:nvPr/>
        </p:nvSpPr>
        <p:spPr>
          <a:xfrm>
            <a:off x="311130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DD288E7-AC9D-CA48-EA15-AE337E0B598A}"/>
              </a:ext>
            </a:extLst>
          </p:cNvPr>
          <p:cNvSpPr/>
          <p:nvPr/>
        </p:nvSpPr>
        <p:spPr>
          <a:xfrm>
            <a:off x="720291" y="2404120"/>
            <a:ext cx="7527197" cy="13106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rtl="1">
              <a:defRPr/>
            </a:pPr>
            <a:r>
              <a:rPr lang="ar-MA" sz="2200" b="1" dirty="0">
                <a:solidFill>
                  <a:srgbClr val="000000"/>
                </a:solidFill>
              </a:rPr>
              <a:t>بَلَغَ عَدَدُ زُوّارِ مَعْرِضِ الْكِتابِ في الْيَوْمِ الثّانِي </a:t>
            </a:r>
            <a:r>
              <a:rPr lang="ar-MA" sz="2200" b="1" dirty="0">
                <a:solidFill>
                  <a:srgbClr val="FF0000"/>
                </a:solidFill>
              </a:rPr>
              <a:t>أَكْثَرَ</a:t>
            </a:r>
            <a:r>
              <a:rPr lang="ar-MA" sz="2200" b="1" dirty="0">
                <a:solidFill>
                  <a:srgbClr val="000000"/>
                </a:solidFill>
              </a:rPr>
              <a:t> مِنْ عَدَدِ الزُّوّارِ في الْيَوْمِ الأَوَّلِ ب </a:t>
            </a:r>
            <a:r>
              <a:rPr lang="ar-MA" sz="2200" b="1" dirty="0">
                <a:solidFill>
                  <a:srgbClr val="FF0000"/>
                </a:solidFill>
              </a:rPr>
              <a:t>320</a:t>
            </a:r>
            <a:r>
              <a:rPr lang="ar-MA" sz="2200" b="1" dirty="0">
                <a:solidFill>
                  <a:srgbClr val="000000"/>
                </a:solidFill>
              </a:rPr>
              <a:t> زائِرًا، عِلْمًا أَنَّ مَجْموعَ الزُّوّارِ خِلالَ هَذَيْنِ الْيَوْمَيْنِ بَلَغَ </a:t>
            </a:r>
            <a:r>
              <a:rPr lang="ar-MA" sz="2200" b="1" dirty="0">
                <a:solidFill>
                  <a:srgbClr val="FF0000"/>
                </a:solidFill>
              </a:rPr>
              <a:t>1800</a:t>
            </a:r>
            <a:r>
              <a:rPr lang="ar-MA" sz="2200" b="1" dirty="0">
                <a:solidFill>
                  <a:srgbClr val="000000"/>
                </a:solidFill>
              </a:rPr>
              <a:t> زائِراً.</a:t>
            </a:r>
          </a:p>
          <a:p>
            <a:pPr lvl="0" algn="r" rtl="1">
              <a:defRPr/>
            </a:pPr>
            <a:r>
              <a:rPr lang="ar-MA" sz="2200" b="1" dirty="0">
                <a:solidFill>
                  <a:srgbClr val="000000"/>
                </a:solidFill>
              </a:rPr>
              <a:t>اُحْسُبْ عَدَدَ زُوّارِ الْمَعْرِضِ في الْيَوْمِ الأَوَّلِ وَفي الْيَوْمِ الثّانِي؟</a:t>
            </a:r>
          </a:p>
        </p:txBody>
      </p: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91E6F-1C6A-9E84-3F96-724550BA7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F661DA9-0E83-C636-A3B2-171DDDF3CEA5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 اكتبوا رقم نوع الوضعية</a:t>
            </a:r>
          </a:p>
        </p:txBody>
      </p:sp>
      <p:pic>
        <p:nvPicPr>
          <p:cNvPr id="18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7CC354-AB14-8138-F006-5388B632251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B633C0F3-1D84-26FE-3A4C-837F754E01A8}"/>
              </a:ext>
            </a:extLst>
          </p:cNvPr>
          <p:cNvSpPr txBox="1"/>
          <p:nvPr/>
        </p:nvSpPr>
        <p:spPr>
          <a:xfrm>
            <a:off x="3150385" y="3957708"/>
            <a:ext cx="45865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وضعية هندسية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BA4A4E1-EBE1-8E12-D3AC-F231015BE46C}"/>
              </a:ext>
            </a:extLst>
          </p:cNvPr>
          <p:cNvSpPr txBox="1"/>
          <p:nvPr/>
        </p:nvSpPr>
        <p:spPr>
          <a:xfrm>
            <a:off x="3150385" y="4577318"/>
            <a:ext cx="45865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وضعية مقارنة من خطوتين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7022330-9940-4AAA-BE22-FF8021212821}"/>
              </a:ext>
            </a:extLst>
          </p:cNvPr>
          <p:cNvSpPr txBox="1"/>
          <p:nvPr/>
        </p:nvSpPr>
        <p:spPr>
          <a:xfrm>
            <a:off x="3201976" y="5196928"/>
            <a:ext cx="45865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وضعية مقارنة باستعمال الكسور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3198F448-823D-0DC1-C854-D3C91C176BAB}"/>
              </a:ext>
            </a:extLst>
          </p:cNvPr>
          <p:cNvSpPr>
            <a:spLocks noChangeAspect="1"/>
          </p:cNvSpPr>
          <p:nvPr/>
        </p:nvSpPr>
        <p:spPr>
          <a:xfrm>
            <a:off x="7907874" y="399911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A27D12EF-1B9F-4246-90B8-AF1FDA14E017}"/>
              </a:ext>
            </a:extLst>
          </p:cNvPr>
          <p:cNvSpPr>
            <a:spLocks noChangeAspect="1"/>
          </p:cNvSpPr>
          <p:nvPr/>
        </p:nvSpPr>
        <p:spPr>
          <a:xfrm>
            <a:off x="7907874" y="4660141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Oval 80">
            <a:extLst>
              <a:ext uri="{FF2B5EF4-FFF2-40B4-BE49-F238E27FC236}">
                <a16:creationId xmlns:a16="http://schemas.microsoft.com/office/drawing/2014/main" id="{7C2D841F-0FC8-1654-8793-3B0058E73BA6}"/>
              </a:ext>
            </a:extLst>
          </p:cNvPr>
          <p:cNvSpPr>
            <a:spLocks noChangeAspect="1"/>
          </p:cNvSpPr>
          <p:nvPr/>
        </p:nvSpPr>
        <p:spPr>
          <a:xfrm>
            <a:off x="7927221" y="52383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0492D51-5DF6-2FAD-491D-5847CCA10584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ABFD80CC-9722-F9B0-E7D5-E15774E73CEB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91127D4-C564-549B-A434-E003408F1891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أفهم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01B4C583-C713-468F-CCFC-226ED85AE12B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B32606B-DDC8-D91C-3379-F3E41D0262C0}"/>
              </a:ext>
            </a:extLst>
          </p:cNvPr>
          <p:cNvSpPr/>
          <p:nvPr/>
        </p:nvSpPr>
        <p:spPr>
          <a:xfrm>
            <a:off x="206356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أختار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CB3DB197-8AF5-AD33-E45C-DAC90D05BF36}"/>
              </a:ext>
            </a:extLst>
          </p:cNvPr>
          <p:cNvSpPr>
            <a:spLocks noChangeAspect="1"/>
          </p:cNvSpPr>
          <p:nvPr/>
        </p:nvSpPr>
        <p:spPr>
          <a:xfrm>
            <a:off x="311130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FB45010-A4ED-A5A4-1F71-069EA94F830B}"/>
              </a:ext>
            </a:extLst>
          </p:cNvPr>
          <p:cNvSpPr txBox="1"/>
          <p:nvPr/>
        </p:nvSpPr>
        <p:spPr>
          <a:xfrm>
            <a:off x="3201976" y="5826767"/>
            <a:ext cx="45865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وضعية تناسبية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159306DF-BAF2-C09E-E818-2F80651B7D5F}"/>
              </a:ext>
            </a:extLst>
          </p:cNvPr>
          <p:cNvSpPr>
            <a:spLocks noChangeAspect="1"/>
          </p:cNvSpPr>
          <p:nvPr/>
        </p:nvSpPr>
        <p:spPr>
          <a:xfrm>
            <a:off x="7927221" y="5868178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08FC3F5-BB28-399A-5889-72B0FF4011F0}"/>
              </a:ext>
            </a:extLst>
          </p:cNvPr>
          <p:cNvSpPr/>
          <p:nvPr/>
        </p:nvSpPr>
        <p:spPr>
          <a:xfrm>
            <a:off x="720291" y="2404120"/>
            <a:ext cx="7527197" cy="13106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rtl="1">
              <a:defRPr/>
            </a:pPr>
            <a:r>
              <a:rPr lang="ar-MA" sz="2200" b="1" dirty="0">
                <a:solidFill>
                  <a:srgbClr val="000000"/>
                </a:solidFill>
              </a:rPr>
              <a:t>بَلَغَ عَدَدُ زُوّارِ مَعْرِضِ الْكِتابِ في الْيَوْمِ الثّانِي </a:t>
            </a:r>
            <a:r>
              <a:rPr lang="ar-MA" sz="2200" b="1" dirty="0">
                <a:solidFill>
                  <a:srgbClr val="FF0000"/>
                </a:solidFill>
              </a:rPr>
              <a:t>أَكْثَرَ</a:t>
            </a:r>
            <a:r>
              <a:rPr lang="ar-MA" sz="2200" b="1" dirty="0">
                <a:solidFill>
                  <a:srgbClr val="000000"/>
                </a:solidFill>
              </a:rPr>
              <a:t> مِنْ عَدَدِ الزُّوّارِ في الْيَوْمِ الأَوَّلِ ب </a:t>
            </a:r>
            <a:r>
              <a:rPr lang="ar-MA" sz="2200" b="1" dirty="0">
                <a:solidFill>
                  <a:srgbClr val="FF0000"/>
                </a:solidFill>
              </a:rPr>
              <a:t>320</a:t>
            </a:r>
            <a:r>
              <a:rPr lang="ar-MA" sz="2200" b="1" dirty="0">
                <a:solidFill>
                  <a:srgbClr val="000000"/>
                </a:solidFill>
              </a:rPr>
              <a:t> زائِرًا، عِلْمًا أَنَّ مَجْموعَ الزُّوّارِ خِلالَ هَذَيْنِ الْيَوْمَيْنِ بَلَغَ </a:t>
            </a:r>
            <a:r>
              <a:rPr lang="ar-MA" sz="2200" b="1" dirty="0">
                <a:solidFill>
                  <a:srgbClr val="FF0000"/>
                </a:solidFill>
              </a:rPr>
              <a:t>1800</a:t>
            </a:r>
            <a:r>
              <a:rPr lang="ar-MA" sz="2200" b="1" dirty="0">
                <a:solidFill>
                  <a:srgbClr val="000000"/>
                </a:solidFill>
              </a:rPr>
              <a:t> زائِراً.</a:t>
            </a:r>
          </a:p>
          <a:p>
            <a:pPr lvl="0" algn="r" rtl="1">
              <a:defRPr/>
            </a:pPr>
            <a:r>
              <a:rPr lang="ar-MA" sz="2200" b="1" dirty="0">
                <a:solidFill>
                  <a:srgbClr val="000000"/>
                </a:solidFill>
              </a:rPr>
              <a:t>اُحْسُبْ عَدَدَ زُوّارِ الْمَعْرِضِ في الْيَوْمِ الأَوَّلِ وَفي الْيَوْمِ الثّانِي؟</a:t>
            </a:r>
          </a:p>
        </p:txBody>
      </p:sp>
    </p:spTree>
    <p:extLst>
      <p:ext uri="{BB962C8B-B14F-4D97-AF65-F5344CB8AC3E}">
        <p14:creationId xmlns:p14="http://schemas.microsoft.com/office/powerpoint/2010/main" val="259717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747FC-FE7F-F152-A134-E97D86692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B36B0A-1218-EE99-8E66-A3DC768ABD5A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8A3C7D7-49F9-410A-ADD7-02B3114FDE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322C736-EFB0-8AEB-6FD5-591FEC16FE4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705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A454F458-DBC7-DF64-B9FA-4AEA9BC6E5A0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يشرح لنا كيف حدد طبيعة المسألة؟ </a:t>
            </a:r>
          </a:p>
        </p:txBody>
      </p:sp>
      <p:pic>
        <p:nvPicPr>
          <p:cNvPr id="19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A64070C-E6C2-CA6E-18B4-56339AC3A7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5600A70-FD24-0CF2-475A-D1CD9F7CB1F6}"/>
              </a:ext>
            </a:extLst>
          </p:cNvPr>
          <p:cNvSpPr txBox="1"/>
          <p:nvPr/>
        </p:nvSpPr>
        <p:spPr>
          <a:xfrm>
            <a:off x="3150385" y="3957708"/>
            <a:ext cx="45865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وضعية هندسية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3A133B1-11FE-DF2D-72C1-538698E559B2}"/>
              </a:ext>
            </a:extLst>
          </p:cNvPr>
          <p:cNvSpPr txBox="1"/>
          <p:nvPr/>
        </p:nvSpPr>
        <p:spPr>
          <a:xfrm>
            <a:off x="3150385" y="4577318"/>
            <a:ext cx="4586514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وضعية مقارنة من خطوتين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D99B5AF-BF3F-A6A7-73EE-3531284C1390}"/>
              </a:ext>
            </a:extLst>
          </p:cNvPr>
          <p:cNvSpPr txBox="1"/>
          <p:nvPr/>
        </p:nvSpPr>
        <p:spPr>
          <a:xfrm>
            <a:off x="3201976" y="5196928"/>
            <a:ext cx="45865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وضعية مقارنة باستعمال الكسور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9F3C0BAA-5DE1-0D31-C8C2-EA1F3BC88377}"/>
              </a:ext>
            </a:extLst>
          </p:cNvPr>
          <p:cNvSpPr>
            <a:spLocks noChangeAspect="1"/>
          </p:cNvSpPr>
          <p:nvPr/>
        </p:nvSpPr>
        <p:spPr>
          <a:xfrm>
            <a:off x="7907874" y="399911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ACB7C787-82E3-31CC-2BCE-835755DCD94F}"/>
              </a:ext>
            </a:extLst>
          </p:cNvPr>
          <p:cNvSpPr>
            <a:spLocks noChangeAspect="1"/>
          </p:cNvSpPr>
          <p:nvPr/>
        </p:nvSpPr>
        <p:spPr>
          <a:xfrm>
            <a:off x="7907874" y="4660141"/>
            <a:ext cx="440397" cy="440397"/>
          </a:xfrm>
          <a:prstGeom prst="ellipse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8809388F-167E-6E5E-30A1-48E018AAB60F}"/>
              </a:ext>
            </a:extLst>
          </p:cNvPr>
          <p:cNvSpPr>
            <a:spLocks noChangeAspect="1"/>
          </p:cNvSpPr>
          <p:nvPr/>
        </p:nvSpPr>
        <p:spPr>
          <a:xfrm>
            <a:off x="7927221" y="52383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757D39B-B313-0DC1-88FF-CA246D4942D0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C8BA913F-529A-0EDC-C34C-EE8C28E02233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18786F8-E6BD-F7C9-F932-509D554836DB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أفهم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Oval 80">
            <a:extLst>
              <a:ext uri="{FF2B5EF4-FFF2-40B4-BE49-F238E27FC236}">
                <a16:creationId xmlns:a16="http://schemas.microsoft.com/office/drawing/2014/main" id="{1A2E33E0-19EC-D100-AE5B-9392B43FBE06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B1FBED7B-33FE-1582-1268-26302C79AF06}"/>
              </a:ext>
            </a:extLst>
          </p:cNvPr>
          <p:cNvSpPr/>
          <p:nvPr/>
        </p:nvSpPr>
        <p:spPr>
          <a:xfrm>
            <a:off x="2063564" y="1724103"/>
            <a:ext cx="1022146" cy="440397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أختار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Oval 80">
            <a:extLst>
              <a:ext uri="{FF2B5EF4-FFF2-40B4-BE49-F238E27FC236}">
                <a16:creationId xmlns:a16="http://schemas.microsoft.com/office/drawing/2014/main" id="{B81D08B7-91EF-FB84-195B-ED8F04B6CB29}"/>
              </a:ext>
            </a:extLst>
          </p:cNvPr>
          <p:cNvSpPr>
            <a:spLocks noChangeAspect="1"/>
          </p:cNvSpPr>
          <p:nvPr/>
        </p:nvSpPr>
        <p:spPr>
          <a:xfrm>
            <a:off x="3111302" y="1726175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B7C75CC-867B-F148-E166-8A4275B6B492}"/>
              </a:ext>
            </a:extLst>
          </p:cNvPr>
          <p:cNvSpPr txBox="1"/>
          <p:nvPr/>
        </p:nvSpPr>
        <p:spPr>
          <a:xfrm>
            <a:off x="3201976" y="5826767"/>
            <a:ext cx="45865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وضعية تناسبية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24F6B39B-2E9F-F33D-1B8F-1B7AB2940E21}"/>
              </a:ext>
            </a:extLst>
          </p:cNvPr>
          <p:cNvSpPr>
            <a:spLocks noChangeAspect="1"/>
          </p:cNvSpPr>
          <p:nvPr/>
        </p:nvSpPr>
        <p:spPr>
          <a:xfrm>
            <a:off x="7927221" y="5868178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631EC2C-62DE-91D1-DBAF-67AFB9559EDA}"/>
              </a:ext>
            </a:extLst>
          </p:cNvPr>
          <p:cNvSpPr/>
          <p:nvPr/>
        </p:nvSpPr>
        <p:spPr>
          <a:xfrm>
            <a:off x="720291" y="2404120"/>
            <a:ext cx="7527197" cy="13106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rtl="1">
              <a:defRPr/>
            </a:pPr>
            <a:r>
              <a:rPr lang="ar-MA" sz="2200" b="1" dirty="0">
                <a:solidFill>
                  <a:srgbClr val="000000"/>
                </a:solidFill>
              </a:rPr>
              <a:t>بَلَغَ عَدَدُ زُوّارِ مَعْرِضِ الْكِتابِ في الْيَوْمِ الثّانِي </a:t>
            </a:r>
            <a:r>
              <a:rPr lang="ar-MA" sz="2200" b="1" dirty="0">
                <a:solidFill>
                  <a:srgbClr val="FF0000"/>
                </a:solidFill>
              </a:rPr>
              <a:t>أَكْثَرَ</a:t>
            </a:r>
            <a:r>
              <a:rPr lang="ar-MA" sz="2200" b="1" dirty="0">
                <a:solidFill>
                  <a:srgbClr val="000000"/>
                </a:solidFill>
              </a:rPr>
              <a:t> مِنْ عَدَدِ الزُّوّارِ في الْيَوْمِ الأَوَّلِ ب </a:t>
            </a:r>
            <a:r>
              <a:rPr lang="ar-MA" sz="2200" b="1" dirty="0">
                <a:solidFill>
                  <a:srgbClr val="FF0000"/>
                </a:solidFill>
              </a:rPr>
              <a:t>320</a:t>
            </a:r>
            <a:r>
              <a:rPr lang="ar-MA" sz="2200" b="1" dirty="0">
                <a:solidFill>
                  <a:srgbClr val="000000"/>
                </a:solidFill>
              </a:rPr>
              <a:t> زائِرًا، عِلْمًا أَنَّ مَجْموعَ الزُّوّارِ خِلالَ هَذَيْنِ الْيَوْمَيْنِ بَلَغَ </a:t>
            </a:r>
            <a:r>
              <a:rPr lang="ar-MA" sz="2200" b="1" dirty="0">
                <a:solidFill>
                  <a:srgbClr val="FF0000"/>
                </a:solidFill>
              </a:rPr>
              <a:t>1800</a:t>
            </a:r>
            <a:r>
              <a:rPr lang="ar-MA" sz="2200" b="1" dirty="0">
                <a:solidFill>
                  <a:srgbClr val="000000"/>
                </a:solidFill>
              </a:rPr>
              <a:t> زائِراً.</a:t>
            </a:r>
          </a:p>
          <a:p>
            <a:pPr lvl="0" algn="r" rtl="1">
              <a:defRPr/>
            </a:pPr>
            <a:r>
              <a:rPr lang="ar-MA" sz="2200" b="1" dirty="0">
                <a:solidFill>
                  <a:srgbClr val="000000"/>
                </a:solidFill>
              </a:rPr>
              <a:t>اُحْسُبْ عَدَدَ زُوّارِ الْمَعْرِضِ في الْيَوْمِ الأَوَّلِ وَفي الْيَوْمِ الثّانِي؟</a:t>
            </a:r>
          </a:p>
        </p:txBody>
      </p:sp>
    </p:spTree>
    <p:extLst>
      <p:ext uri="{BB962C8B-B14F-4D97-AF65-F5344CB8AC3E}">
        <p14:creationId xmlns:p14="http://schemas.microsoft.com/office/powerpoint/2010/main" val="399345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CDF3B-FFDB-06D7-09ED-2F60A0E1A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Image 44">
            <a:extLst>
              <a:ext uri="{FF2B5EF4-FFF2-40B4-BE49-F238E27FC236}">
                <a16:creationId xmlns:a16="http://schemas.microsoft.com/office/drawing/2014/main" id="{B4AA0860-698A-E396-59BD-A302E76BF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2767" y="4302000"/>
            <a:ext cx="3293723" cy="1767897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42C6A1DA-A860-60FE-FFC3-48F3097BEFFF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</a:t>
            </a: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1E72433-CF51-9566-5F9B-07088A9EAA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78B44C8-8F3B-F474-BC18-92643752E6BF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أختار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A92A8C1F-08A9-80A7-49A7-4E3826A75D66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C61F49A-9E3F-A10D-BD03-9D7E32E75C67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B7EC5540-37BE-4BF8-AF3F-C870A655C722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37E311DD-C739-83C3-8140-AFCF25A3975F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أفهم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54440699-F527-7FBE-7F77-5BC72B83BE45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B7E0A37C-136C-028F-A662-A7668D04441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4979"/>
          <a:stretch>
            <a:fillRect/>
          </a:stretch>
        </p:blipFill>
        <p:spPr>
          <a:xfrm>
            <a:off x="271205" y="4354203"/>
            <a:ext cx="5056259" cy="1767897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560677C3-4CA2-A10C-879D-F85BCC8B0ACE}"/>
              </a:ext>
            </a:extLst>
          </p:cNvPr>
          <p:cNvSpPr/>
          <p:nvPr/>
        </p:nvSpPr>
        <p:spPr>
          <a:xfrm>
            <a:off x="6448222" y="4917430"/>
            <a:ext cx="1501081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</a:rPr>
              <a:t>...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97CEA50-BB20-8A83-18E0-6BE2B00B8AA6}"/>
              </a:ext>
            </a:extLst>
          </p:cNvPr>
          <p:cNvSpPr/>
          <p:nvPr/>
        </p:nvSpPr>
        <p:spPr>
          <a:xfrm>
            <a:off x="6448221" y="5374630"/>
            <a:ext cx="878913" cy="3684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</a:rPr>
              <a:t>...</a:t>
            </a:r>
            <a:endParaRPr lang="fr-MA" dirty="0">
              <a:solidFill>
                <a:srgbClr val="FF0000"/>
              </a:solidFill>
            </a:endParaRPr>
          </a:p>
        </p:txBody>
      </p:sp>
      <p:cxnSp>
        <p:nvCxnSpPr>
          <p:cNvPr id="50" name="Connecteur droit avec flèche 49">
            <a:extLst>
              <a:ext uri="{FF2B5EF4-FFF2-40B4-BE49-F238E27FC236}">
                <a16:creationId xmlns:a16="http://schemas.microsoft.com/office/drawing/2014/main" id="{DC1D0C06-90CB-A0EF-D175-9EA0905DC98A}"/>
              </a:ext>
            </a:extLst>
          </p:cNvPr>
          <p:cNvCxnSpPr>
            <a:cxnSpLocks/>
          </p:cNvCxnSpPr>
          <p:nvPr/>
        </p:nvCxnSpPr>
        <p:spPr>
          <a:xfrm>
            <a:off x="7344736" y="5558873"/>
            <a:ext cx="591614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Accolade fermante 50">
            <a:extLst>
              <a:ext uri="{FF2B5EF4-FFF2-40B4-BE49-F238E27FC236}">
                <a16:creationId xmlns:a16="http://schemas.microsoft.com/office/drawing/2014/main" id="{2391E74A-8E0E-014F-9102-E08412DF990A}"/>
              </a:ext>
            </a:extLst>
          </p:cNvPr>
          <p:cNvSpPr/>
          <p:nvPr/>
        </p:nvSpPr>
        <p:spPr>
          <a:xfrm>
            <a:off x="7852702" y="4925923"/>
            <a:ext cx="591614" cy="817194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6A1A8703-E4BF-E36D-9241-B70A916EBC78}"/>
              </a:ext>
            </a:extLst>
          </p:cNvPr>
          <p:cNvSpPr txBox="1"/>
          <p:nvPr/>
        </p:nvSpPr>
        <p:spPr>
          <a:xfrm>
            <a:off x="8461917" y="5149854"/>
            <a:ext cx="4852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...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CA4256DB-7205-F6CB-CA2C-FD5A2E1F769F}"/>
              </a:ext>
            </a:extLst>
          </p:cNvPr>
          <p:cNvSpPr txBox="1"/>
          <p:nvPr/>
        </p:nvSpPr>
        <p:spPr>
          <a:xfrm>
            <a:off x="7518548" y="5238152"/>
            <a:ext cx="6230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>
                <a:solidFill>
                  <a:srgbClr val="FF0000"/>
                </a:solidFill>
              </a:rPr>
              <a:t>...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C7C1DD1-42F5-1BC6-44CA-5EFE48B3BCC3}"/>
              </a:ext>
            </a:extLst>
          </p:cNvPr>
          <p:cNvSpPr/>
          <p:nvPr/>
        </p:nvSpPr>
        <p:spPr>
          <a:xfrm>
            <a:off x="720291" y="2404120"/>
            <a:ext cx="7527197" cy="13106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rtl="1">
              <a:defRPr/>
            </a:pPr>
            <a:r>
              <a:rPr lang="ar-MA" sz="2200" b="1" dirty="0">
                <a:solidFill>
                  <a:srgbClr val="000000"/>
                </a:solidFill>
              </a:rPr>
              <a:t>بَلَغَ عَدَدُ زُوّارِ مَعْرِضِ الْكِتابِ في الْيَوْمِ الثّانِي </a:t>
            </a:r>
            <a:r>
              <a:rPr lang="ar-MA" sz="2200" b="1" dirty="0">
                <a:solidFill>
                  <a:srgbClr val="FF0000"/>
                </a:solidFill>
              </a:rPr>
              <a:t>أَكْثَرَ</a:t>
            </a:r>
            <a:r>
              <a:rPr lang="ar-MA" sz="2200" b="1" dirty="0">
                <a:solidFill>
                  <a:srgbClr val="000000"/>
                </a:solidFill>
              </a:rPr>
              <a:t> مِنْ عَدَدِ الزُّوّارِ في الْيَوْمِ الأَوَّلِ ب </a:t>
            </a:r>
            <a:r>
              <a:rPr lang="ar-MA" sz="2200" b="1" dirty="0">
                <a:solidFill>
                  <a:srgbClr val="FF0000"/>
                </a:solidFill>
              </a:rPr>
              <a:t>320</a:t>
            </a:r>
            <a:r>
              <a:rPr lang="ar-MA" sz="2200" b="1" dirty="0">
                <a:solidFill>
                  <a:srgbClr val="000000"/>
                </a:solidFill>
              </a:rPr>
              <a:t> زائِرًا، عِلْمًا أَنَّ مَجْموعَ الزُّوّارِ خِلالَ هَذَيْنِ الْيَوْمَيْنِ بَلَغَ </a:t>
            </a:r>
            <a:r>
              <a:rPr lang="ar-MA" sz="2200" b="1" dirty="0">
                <a:solidFill>
                  <a:srgbClr val="FF0000"/>
                </a:solidFill>
              </a:rPr>
              <a:t>1800</a:t>
            </a:r>
            <a:r>
              <a:rPr lang="ar-MA" sz="2200" b="1" dirty="0">
                <a:solidFill>
                  <a:srgbClr val="000000"/>
                </a:solidFill>
              </a:rPr>
              <a:t> زائِراً.</a:t>
            </a:r>
          </a:p>
          <a:p>
            <a:pPr lvl="0" algn="r" rtl="1">
              <a:defRPr/>
            </a:pPr>
            <a:r>
              <a:rPr lang="ar-MA" sz="2200" b="1" dirty="0">
                <a:solidFill>
                  <a:srgbClr val="000000"/>
                </a:solidFill>
              </a:rPr>
              <a:t>اُحْسُبْ عَدَدَ زُوّارِ الْمَعْرِضِ في الْيَوْمِ الأَوَّلِ وَفي الْيَوْمِ الثّانِي؟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3301D8B-775C-D5AE-D812-55BF4C907E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4115" y="5018088"/>
            <a:ext cx="522930" cy="35654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2E54D9A-9ADA-F883-9536-FD53B21A38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4115" y="5385308"/>
            <a:ext cx="522930" cy="35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954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C620C-1395-8190-085D-7E2BA91D6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CFF43E0-0494-BE2E-3425-FE81A48B9FA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 اكتبوا رقم التمثيل المناسب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466D8A-6F3A-2E0A-151F-753CA5CD819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9B22918-CC71-037F-D7E9-AD27993525C1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أختار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5875620F-A8E1-26C1-7F80-8CAAB4AB49A0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E76374F-2365-0B13-6829-159FED67B858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E79680D7-4E49-6BAD-D8D8-FCCDA3E316E6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05D85AD-C6F7-F843-E2F7-AC501A624A14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أفهم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A1A62AF9-092C-0B7B-5C72-60776334263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9DE999A-D2FA-D8C6-6350-161E64E9D9ED}"/>
              </a:ext>
            </a:extLst>
          </p:cNvPr>
          <p:cNvSpPr/>
          <p:nvPr/>
        </p:nvSpPr>
        <p:spPr>
          <a:xfrm>
            <a:off x="720291" y="2404120"/>
            <a:ext cx="7527197" cy="13106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rtl="1">
              <a:defRPr/>
            </a:pPr>
            <a:r>
              <a:rPr lang="ar-MA" sz="2200" b="1" dirty="0">
                <a:solidFill>
                  <a:srgbClr val="000000"/>
                </a:solidFill>
              </a:rPr>
              <a:t>بَلَغَ عَدَدُ زُوّارِ مَعْرِضِ الْكِتابِ في الْيَوْمِ الثّانِي </a:t>
            </a:r>
            <a:r>
              <a:rPr lang="ar-MA" sz="2200" b="1" dirty="0">
                <a:solidFill>
                  <a:srgbClr val="FF0000"/>
                </a:solidFill>
              </a:rPr>
              <a:t>أَكْثَرَ</a:t>
            </a:r>
            <a:r>
              <a:rPr lang="ar-MA" sz="2200" b="1" dirty="0">
                <a:solidFill>
                  <a:srgbClr val="000000"/>
                </a:solidFill>
              </a:rPr>
              <a:t> مِنْ عَدَدِ الزُّوّارِ في الْيَوْمِ الأَوَّلِ ب </a:t>
            </a:r>
            <a:r>
              <a:rPr lang="ar-MA" sz="2200" b="1" dirty="0">
                <a:solidFill>
                  <a:srgbClr val="FF0000"/>
                </a:solidFill>
              </a:rPr>
              <a:t>320</a:t>
            </a:r>
            <a:r>
              <a:rPr lang="ar-MA" sz="2200" b="1" dirty="0">
                <a:solidFill>
                  <a:srgbClr val="000000"/>
                </a:solidFill>
              </a:rPr>
              <a:t> زائِرًا، عِلْمًا أَنَّ مَجْموعَ الزُّوّارِ خِلالَ هَذَيْنِ الْيَوْمَيْنِ بَلَغَ </a:t>
            </a:r>
            <a:r>
              <a:rPr lang="ar-MA" sz="2200" b="1" dirty="0">
                <a:solidFill>
                  <a:srgbClr val="FF0000"/>
                </a:solidFill>
              </a:rPr>
              <a:t>1800</a:t>
            </a:r>
            <a:r>
              <a:rPr lang="ar-MA" sz="2200" b="1" dirty="0">
                <a:solidFill>
                  <a:srgbClr val="000000"/>
                </a:solidFill>
              </a:rPr>
              <a:t> زائِراً.</a:t>
            </a:r>
          </a:p>
          <a:p>
            <a:pPr lvl="0" algn="r" rtl="1">
              <a:defRPr/>
            </a:pPr>
            <a:r>
              <a:rPr lang="ar-MA" sz="2200" b="1" dirty="0">
                <a:solidFill>
                  <a:srgbClr val="000000"/>
                </a:solidFill>
              </a:rPr>
              <a:t>اُحْسُبْ عَدَدَ زُوّارِ الْمَعْرِضِ في الْيَوْمِ الأَوَّلِ وَفي الْيَوْمِ الثّانِي؟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8CEF34A8-381B-C64B-A5DD-0B42703348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2767" y="4302000"/>
            <a:ext cx="3293723" cy="1767897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B9AFCD67-986E-278F-7BB1-AD4310CC354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4979"/>
          <a:stretch>
            <a:fillRect/>
          </a:stretch>
        </p:blipFill>
        <p:spPr>
          <a:xfrm>
            <a:off x="271205" y="4354203"/>
            <a:ext cx="5056259" cy="1767897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BA1AF8ED-3D2F-82B0-F995-B2EAE6ABC1DD}"/>
              </a:ext>
            </a:extLst>
          </p:cNvPr>
          <p:cNvSpPr/>
          <p:nvPr/>
        </p:nvSpPr>
        <p:spPr>
          <a:xfrm>
            <a:off x="6448222" y="4917430"/>
            <a:ext cx="1501081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</a:rPr>
              <a:t>...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D27E650-23CE-FDFD-2A87-0550B1D7E448}"/>
              </a:ext>
            </a:extLst>
          </p:cNvPr>
          <p:cNvSpPr/>
          <p:nvPr/>
        </p:nvSpPr>
        <p:spPr>
          <a:xfrm>
            <a:off x="6448221" y="5374630"/>
            <a:ext cx="878913" cy="3684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</a:rPr>
              <a:t>...</a:t>
            </a:r>
            <a:endParaRPr lang="fr-MA" dirty="0">
              <a:solidFill>
                <a:srgbClr val="FF0000"/>
              </a:solidFill>
            </a:endParaRPr>
          </a:p>
        </p:txBody>
      </p: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C79A49F3-4338-1EF8-5867-6CE326346F7C}"/>
              </a:ext>
            </a:extLst>
          </p:cNvPr>
          <p:cNvCxnSpPr>
            <a:cxnSpLocks/>
          </p:cNvCxnSpPr>
          <p:nvPr/>
        </p:nvCxnSpPr>
        <p:spPr>
          <a:xfrm>
            <a:off x="7344736" y="5558873"/>
            <a:ext cx="591614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Accolade fermante 36">
            <a:extLst>
              <a:ext uri="{FF2B5EF4-FFF2-40B4-BE49-F238E27FC236}">
                <a16:creationId xmlns:a16="http://schemas.microsoft.com/office/drawing/2014/main" id="{4B795345-0226-9925-2BC0-99DD48B39371}"/>
              </a:ext>
            </a:extLst>
          </p:cNvPr>
          <p:cNvSpPr/>
          <p:nvPr/>
        </p:nvSpPr>
        <p:spPr>
          <a:xfrm>
            <a:off x="7852702" y="4925923"/>
            <a:ext cx="591614" cy="817194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4FE8C8AB-88DB-B4BB-C33A-E2CFB17C821C}"/>
              </a:ext>
            </a:extLst>
          </p:cNvPr>
          <p:cNvSpPr txBox="1"/>
          <p:nvPr/>
        </p:nvSpPr>
        <p:spPr>
          <a:xfrm>
            <a:off x="8461917" y="5149854"/>
            <a:ext cx="4852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...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2CF56BF4-1ADB-C31D-AAC0-53A62D8C707E}"/>
              </a:ext>
            </a:extLst>
          </p:cNvPr>
          <p:cNvSpPr txBox="1"/>
          <p:nvPr/>
        </p:nvSpPr>
        <p:spPr>
          <a:xfrm>
            <a:off x="7518548" y="5238152"/>
            <a:ext cx="6230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>
                <a:solidFill>
                  <a:srgbClr val="FF0000"/>
                </a:solidFill>
              </a:rPr>
              <a:t>...</a:t>
            </a:r>
            <a:endParaRPr lang="fr-MA" dirty="0">
              <a:solidFill>
                <a:srgbClr val="FF0000"/>
              </a:solidFill>
            </a:endParaRPr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4F0105EB-921D-FE76-9B83-D9C9C4E8A2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4115" y="5018088"/>
            <a:ext cx="522930" cy="356542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9A1E6240-578D-C208-3392-02AF5237A3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4115" y="5385308"/>
            <a:ext cx="522930" cy="35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83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747FC-FE7F-F152-A134-E97D86692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B36B0A-1218-EE99-8E66-A3DC768ABD5A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8A3C7D7-49F9-410A-ADD7-02B3114FDE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322C736-EFB0-8AEB-6FD5-591FEC16FE4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903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7188D-5721-DA17-2E77-25CCF5EED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193ADBB-4D59-6ABB-0D93-2D027EF09F00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3B19056-E2F4-2A2D-FE5C-1F21DF13869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D14871A-2B6E-8B31-6EE7-F0B4C3D5AD41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أختار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F168C512-571A-C4B4-00FA-F14912184181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C19A422-4ADA-AA8D-00FA-5364861E8FBC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C608D4B-921C-D862-68C7-A86293D9363A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EC4E49E4-6B41-B007-B305-146F5C8E2388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أفهم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C93DD736-C4FD-5AD2-FFA9-571861E32168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C336009-46B2-63E8-25CC-6DB9A187BB16}"/>
              </a:ext>
            </a:extLst>
          </p:cNvPr>
          <p:cNvSpPr/>
          <p:nvPr/>
        </p:nvSpPr>
        <p:spPr>
          <a:xfrm>
            <a:off x="720291" y="2404120"/>
            <a:ext cx="7527197" cy="13106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rtl="1">
              <a:defRPr/>
            </a:pPr>
            <a:r>
              <a:rPr lang="ar-MA" sz="2200" b="1" dirty="0">
                <a:solidFill>
                  <a:srgbClr val="000000"/>
                </a:solidFill>
              </a:rPr>
              <a:t>بَلَغَ عَدَدُ زُوّارِ مَعْرِضِ الْكِتابِ في الْيَوْمِ الثّانِي </a:t>
            </a:r>
            <a:r>
              <a:rPr lang="ar-MA" sz="2200" b="1" dirty="0">
                <a:solidFill>
                  <a:srgbClr val="FF0000"/>
                </a:solidFill>
              </a:rPr>
              <a:t>أَكْثَرَ</a:t>
            </a:r>
            <a:r>
              <a:rPr lang="ar-MA" sz="2200" b="1" dirty="0">
                <a:solidFill>
                  <a:srgbClr val="000000"/>
                </a:solidFill>
              </a:rPr>
              <a:t> مِنْ عَدَدِ الزُّوّارِ في الْيَوْمِ الأَوَّلِ ب </a:t>
            </a:r>
            <a:r>
              <a:rPr lang="ar-MA" sz="2200" b="1" dirty="0">
                <a:solidFill>
                  <a:srgbClr val="FF0000"/>
                </a:solidFill>
              </a:rPr>
              <a:t>320</a:t>
            </a:r>
            <a:r>
              <a:rPr lang="ar-MA" sz="2200" b="1" dirty="0">
                <a:solidFill>
                  <a:srgbClr val="000000"/>
                </a:solidFill>
              </a:rPr>
              <a:t> زائِرًا، عِلْمًا أَنَّ مَجْموعَ الزُّوّارِ خِلالَ هَذَيْنِ الْيَوْمَيْنِ بَلَغَ </a:t>
            </a:r>
            <a:r>
              <a:rPr lang="ar-MA" sz="2200" b="1" dirty="0">
                <a:solidFill>
                  <a:srgbClr val="FF0000"/>
                </a:solidFill>
              </a:rPr>
              <a:t>1800</a:t>
            </a:r>
            <a:r>
              <a:rPr lang="ar-MA" sz="2200" b="1" dirty="0">
                <a:solidFill>
                  <a:srgbClr val="000000"/>
                </a:solidFill>
              </a:rPr>
              <a:t> زائِراً.</a:t>
            </a:r>
          </a:p>
          <a:p>
            <a:pPr lvl="0" algn="r" rtl="1">
              <a:defRPr/>
            </a:pPr>
            <a:r>
              <a:rPr lang="ar-MA" sz="2200" b="1" dirty="0">
                <a:solidFill>
                  <a:srgbClr val="000000"/>
                </a:solidFill>
              </a:rPr>
              <a:t>اُحْسُبْ عَدَدَ زُوّارِ الْمَعْرِضِ في الْيَوْمِ الأَوَّلِ وَفي الْيَوْمِ الثّانِي؟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88AD728F-53A0-869C-CFAA-0082BE14DB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2767" y="4302000"/>
            <a:ext cx="3293723" cy="1767897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8F9D55D-1678-1443-F9C7-34E25F5958E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4979"/>
          <a:stretch>
            <a:fillRect/>
          </a:stretch>
        </p:blipFill>
        <p:spPr>
          <a:xfrm>
            <a:off x="271205" y="4354203"/>
            <a:ext cx="5056259" cy="1767897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7C5FBB52-3459-B6BF-D10B-BD888F2BEB57}"/>
              </a:ext>
            </a:extLst>
          </p:cNvPr>
          <p:cNvSpPr/>
          <p:nvPr/>
        </p:nvSpPr>
        <p:spPr>
          <a:xfrm>
            <a:off x="6448222" y="4917430"/>
            <a:ext cx="1501081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</a:rPr>
              <a:t>...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134516F-C2CE-8950-38E1-14FA159EDBE0}"/>
              </a:ext>
            </a:extLst>
          </p:cNvPr>
          <p:cNvSpPr/>
          <p:nvPr/>
        </p:nvSpPr>
        <p:spPr>
          <a:xfrm>
            <a:off x="6448221" y="5374630"/>
            <a:ext cx="878913" cy="3684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</a:rPr>
              <a:t>...</a:t>
            </a:r>
            <a:endParaRPr lang="fr-MA" dirty="0">
              <a:solidFill>
                <a:srgbClr val="FF0000"/>
              </a:solidFill>
            </a:endParaRPr>
          </a:p>
        </p:txBody>
      </p: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ABB2FFB2-6FD6-ED52-154E-458595ADA553}"/>
              </a:ext>
            </a:extLst>
          </p:cNvPr>
          <p:cNvCxnSpPr>
            <a:cxnSpLocks/>
          </p:cNvCxnSpPr>
          <p:nvPr/>
        </p:nvCxnSpPr>
        <p:spPr>
          <a:xfrm>
            <a:off x="7344736" y="5558873"/>
            <a:ext cx="591614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Accolade fermante 36">
            <a:extLst>
              <a:ext uri="{FF2B5EF4-FFF2-40B4-BE49-F238E27FC236}">
                <a16:creationId xmlns:a16="http://schemas.microsoft.com/office/drawing/2014/main" id="{C7DBABA6-E818-D174-B6F3-7AEDAD83FE61}"/>
              </a:ext>
            </a:extLst>
          </p:cNvPr>
          <p:cNvSpPr/>
          <p:nvPr/>
        </p:nvSpPr>
        <p:spPr>
          <a:xfrm>
            <a:off x="7852702" y="4925923"/>
            <a:ext cx="591614" cy="817194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0C9E3473-ED21-5D5D-32A1-791794969036}"/>
              </a:ext>
            </a:extLst>
          </p:cNvPr>
          <p:cNvSpPr txBox="1"/>
          <p:nvPr/>
        </p:nvSpPr>
        <p:spPr>
          <a:xfrm>
            <a:off x="8461917" y="5149854"/>
            <a:ext cx="4852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...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28F5D68E-719C-BEE2-8C69-CAFA609DE397}"/>
              </a:ext>
            </a:extLst>
          </p:cNvPr>
          <p:cNvSpPr txBox="1"/>
          <p:nvPr/>
        </p:nvSpPr>
        <p:spPr>
          <a:xfrm>
            <a:off x="7518548" y="5238152"/>
            <a:ext cx="6230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>
                <a:solidFill>
                  <a:srgbClr val="FF0000"/>
                </a:solidFill>
              </a:rPr>
              <a:t>...</a:t>
            </a:r>
            <a:endParaRPr lang="fr-MA" dirty="0">
              <a:solidFill>
                <a:srgbClr val="FF0000"/>
              </a:solidFill>
            </a:endParaRPr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4AF9F340-717A-7154-1942-CCD31DD7A6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4115" y="5018088"/>
            <a:ext cx="522930" cy="356542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5D30DD1F-BBF7-9325-E646-DCB69B3B65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4115" y="5385308"/>
            <a:ext cx="522930" cy="356542"/>
          </a:xfrm>
          <a:prstGeom prst="rect">
            <a:avLst/>
          </a:prstGeom>
        </p:spPr>
      </p:pic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F4577532-576B-1135-F3BE-99403A5F4387}"/>
              </a:ext>
            </a:extLst>
          </p:cNvPr>
          <p:cNvCxnSpPr>
            <a:cxnSpLocks/>
          </p:cNvCxnSpPr>
          <p:nvPr/>
        </p:nvCxnSpPr>
        <p:spPr>
          <a:xfrm>
            <a:off x="4819650" y="3892500"/>
            <a:ext cx="2266950" cy="66045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162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9E8C7-5AC0-3CCF-9FB4-745FE549D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C87E447-C762-1BC8-F444-3338D3B8D894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 مثلوا معطيات المسألة واكتبوا متساوية الحل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9629D2-3A2C-DDE3-84DC-86BAC2173EF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2EC4D97-271D-FDDA-5C33-A01BD01EDE6A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أختار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2438389D-3B2F-43F5-6DF6-E8749B5DAED9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E72A058-83E5-99AE-39B0-D8E110C76EB0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04146D8F-7AE1-E8AA-B43D-D1590E15E88A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83266DE-7F38-90BB-8CC5-2F9A42831F09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أفهم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2CDD0926-29EB-CA63-62B0-9607FCA20549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3367F1D-075C-F078-96E3-F17126F87F8B}"/>
              </a:ext>
            </a:extLst>
          </p:cNvPr>
          <p:cNvSpPr/>
          <p:nvPr/>
        </p:nvSpPr>
        <p:spPr>
          <a:xfrm>
            <a:off x="720291" y="2536200"/>
            <a:ext cx="7527197" cy="13106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rtl="1">
              <a:defRPr/>
            </a:pPr>
            <a:r>
              <a:rPr lang="ar-MA" sz="2200" b="1" dirty="0">
                <a:solidFill>
                  <a:srgbClr val="000000"/>
                </a:solidFill>
              </a:rPr>
              <a:t>بَلَغَ عَدَدُ زُوّارِ مَعْرِضِ الْكِتابِ في الْيَوْمِ الثّانِي </a:t>
            </a:r>
            <a:r>
              <a:rPr lang="ar-MA" sz="2200" b="1" dirty="0">
                <a:solidFill>
                  <a:srgbClr val="FF0000"/>
                </a:solidFill>
              </a:rPr>
              <a:t>أَكْثَرَ</a:t>
            </a:r>
            <a:r>
              <a:rPr lang="ar-MA" sz="2200" b="1" dirty="0">
                <a:solidFill>
                  <a:srgbClr val="000000"/>
                </a:solidFill>
              </a:rPr>
              <a:t> مِنْ عَدَدِ الزُّوّارِ في الْيَوْمِ الأَوَّلِ ب </a:t>
            </a:r>
            <a:r>
              <a:rPr lang="ar-MA" sz="2200" b="1" dirty="0">
                <a:solidFill>
                  <a:srgbClr val="FF0000"/>
                </a:solidFill>
              </a:rPr>
              <a:t>320</a:t>
            </a:r>
            <a:r>
              <a:rPr lang="ar-MA" sz="2200" b="1" dirty="0">
                <a:solidFill>
                  <a:srgbClr val="000000"/>
                </a:solidFill>
              </a:rPr>
              <a:t> زائِرًا، عِلْمًا أَنَّ مَجْموعَ الزُّوّارِ خِلالَ هَذَيْنِ الْيَوْمَيْنِ بَلَغَ </a:t>
            </a:r>
            <a:r>
              <a:rPr lang="ar-MA" sz="2200" b="1" dirty="0">
                <a:solidFill>
                  <a:srgbClr val="FF0000"/>
                </a:solidFill>
              </a:rPr>
              <a:t>1800</a:t>
            </a:r>
            <a:r>
              <a:rPr lang="ar-MA" sz="2200" b="1" dirty="0">
                <a:solidFill>
                  <a:srgbClr val="000000"/>
                </a:solidFill>
              </a:rPr>
              <a:t> زائِراً.</a:t>
            </a:r>
          </a:p>
          <a:p>
            <a:pPr lvl="0" algn="r" rtl="1">
              <a:defRPr/>
            </a:pPr>
            <a:r>
              <a:rPr lang="ar-MA" sz="2200" b="1" dirty="0">
                <a:solidFill>
                  <a:srgbClr val="000000"/>
                </a:solidFill>
              </a:rPr>
              <a:t>اُحْسُبْ عَدَدَ زُوّارِ الْمَعْرِضِ في الْيَوْمِ الأَوَّلِ وَفي الْيَوْمِ الثّانِي؟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EC3E7DDC-8229-19A3-DB50-D190874002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2767" y="4302000"/>
            <a:ext cx="3293723" cy="1767897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6E2CE479-2AB3-E2EC-A757-AA46CA7A0AD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4979"/>
          <a:stretch>
            <a:fillRect/>
          </a:stretch>
        </p:blipFill>
        <p:spPr>
          <a:xfrm>
            <a:off x="271205" y="4354203"/>
            <a:ext cx="5056259" cy="1767897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490EC4A1-5E49-62B6-2BC2-FBBCDD32BB2E}"/>
              </a:ext>
            </a:extLst>
          </p:cNvPr>
          <p:cNvSpPr/>
          <p:nvPr/>
        </p:nvSpPr>
        <p:spPr>
          <a:xfrm>
            <a:off x="6448222" y="4917430"/>
            <a:ext cx="1501081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</a:rPr>
              <a:t>...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F6F4B95-7EF0-63FD-CBA3-DB140D455FFD}"/>
              </a:ext>
            </a:extLst>
          </p:cNvPr>
          <p:cNvSpPr/>
          <p:nvPr/>
        </p:nvSpPr>
        <p:spPr>
          <a:xfrm>
            <a:off x="6448221" y="5374630"/>
            <a:ext cx="878913" cy="3684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</a:rPr>
              <a:t>...</a:t>
            </a:r>
            <a:endParaRPr lang="fr-MA" dirty="0">
              <a:solidFill>
                <a:srgbClr val="FF0000"/>
              </a:solidFill>
            </a:endParaRPr>
          </a:p>
        </p:txBody>
      </p: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D991D6A3-E4B4-98FD-F2BA-E5555D40C9FE}"/>
              </a:ext>
            </a:extLst>
          </p:cNvPr>
          <p:cNvCxnSpPr>
            <a:cxnSpLocks/>
          </p:cNvCxnSpPr>
          <p:nvPr/>
        </p:nvCxnSpPr>
        <p:spPr>
          <a:xfrm>
            <a:off x="7344736" y="5558873"/>
            <a:ext cx="591614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Accolade fermante 36">
            <a:extLst>
              <a:ext uri="{FF2B5EF4-FFF2-40B4-BE49-F238E27FC236}">
                <a16:creationId xmlns:a16="http://schemas.microsoft.com/office/drawing/2014/main" id="{8EFA0CEA-F8E1-E1AB-5040-5B66077505ED}"/>
              </a:ext>
            </a:extLst>
          </p:cNvPr>
          <p:cNvSpPr/>
          <p:nvPr/>
        </p:nvSpPr>
        <p:spPr>
          <a:xfrm>
            <a:off x="7852702" y="4925923"/>
            <a:ext cx="591614" cy="817194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930D00E5-69E6-CE05-4000-5C65E2453349}"/>
              </a:ext>
            </a:extLst>
          </p:cNvPr>
          <p:cNvSpPr txBox="1"/>
          <p:nvPr/>
        </p:nvSpPr>
        <p:spPr>
          <a:xfrm>
            <a:off x="8461917" y="5149854"/>
            <a:ext cx="4852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...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3018496F-ED0F-F62A-24C3-B81D13067AF2}"/>
              </a:ext>
            </a:extLst>
          </p:cNvPr>
          <p:cNvSpPr txBox="1"/>
          <p:nvPr/>
        </p:nvSpPr>
        <p:spPr>
          <a:xfrm>
            <a:off x="7518548" y="5238152"/>
            <a:ext cx="6230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>
                <a:solidFill>
                  <a:srgbClr val="FF0000"/>
                </a:solidFill>
              </a:rPr>
              <a:t>...</a:t>
            </a:r>
            <a:endParaRPr lang="fr-MA" dirty="0">
              <a:solidFill>
                <a:srgbClr val="FF0000"/>
              </a:solidFill>
            </a:endParaRPr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67567281-F648-557B-691C-D01C60E537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4115" y="5018088"/>
            <a:ext cx="522930" cy="356542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1240D28-7AC4-2CD9-2CC6-C5BC83F497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4115" y="5385308"/>
            <a:ext cx="522930" cy="356542"/>
          </a:xfrm>
          <a:prstGeom prst="rect">
            <a:avLst/>
          </a:prstGeom>
        </p:spPr>
      </p:pic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12B32551-4BBF-4FB1-5A3F-885108EBF68B}"/>
              </a:ext>
            </a:extLst>
          </p:cNvPr>
          <p:cNvCxnSpPr>
            <a:cxnSpLocks/>
          </p:cNvCxnSpPr>
          <p:nvPr/>
        </p:nvCxnSpPr>
        <p:spPr>
          <a:xfrm>
            <a:off x="4819650" y="3892500"/>
            <a:ext cx="2266950" cy="66045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5001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C1F85-F46F-414E-70E5-5AD3D04E3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469CAB1-2D02-3372-6979-7BAB3A7ED125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77B2333-FD16-0FC9-4BCC-7C74D7F1B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40F775F-2010-5ECA-4004-6F19383620F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7883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17EE4-CB61-BD20-0542-7136E2640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03FC12C-53E1-83E3-DFCF-8F1FF30A8CCB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نصحح. من يشرح كيف مثل معطيات المسألة وكيف توصل لمتساوية الحل؟</a:t>
            </a:r>
          </a:p>
        </p:txBody>
      </p:sp>
      <p:pic>
        <p:nvPicPr>
          <p:cNvPr id="2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0022251-7B1F-7CAB-1E27-7DD6A58280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EC67831A-FECD-7A5F-0181-A06C691E71C4}"/>
              </a:ext>
            </a:extLst>
          </p:cNvPr>
          <p:cNvSpPr txBox="1"/>
          <p:nvPr/>
        </p:nvSpPr>
        <p:spPr>
          <a:xfrm>
            <a:off x="4487660" y="5937382"/>
            <a:ext cx="32432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عدد الزوار في اليوم الأول هو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740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زائرا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A4402D7-ED30-BF62-9898-A8EEEF1B5E59}"/>
              </a:ext>
            </a:extLst>
          </p:cNvPr>
          <p:cNvSpPr txBox="1"/>
          <p:nvPr/>
        </p:nvSpPr>
        <p:spPr>
          <a:xfrm>
            <a:off x="4215964" y="6256886"/>
            <a:ext cx="35924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عدد الزوار في اليوم الثاني هو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1060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زائرا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C8ABC3D-20D7-36C9-0C68-F567F3B48D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5617" y="4302000"/>
            <a:ext cx="3293723" cy="1767897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8D15157-DB4C-53D0-E3CC-FF40C4965CA8}"/>
              </a:ext>
            </a:extLst>
          </p:cNvPr>
          <p:cNvSpPr/>
          <p:nvPr/>
        </p:nvSpPr>
        <p:spPr>
          <a:xfrm>
            <a:off x="2463614" y="1724103"/>
            <a:ext cx="1022146" cy="440397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أختار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89E93A22-583B-AC86-1562-77ADCB0BB186}"/>
              </a:ext>
            </a:extLst>
          </p:cNvPr>
          <p:cNvSpPr>
            <a:spLocks noChangeAspect="1"/>
          </p:cNvSpPr>
          <p:nvPr/>
        </p:nvSpPr>
        <p:spPr>
          <a:xfrm>
            <a:off x="3511352" y="1726175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AE675FB-6213-8A19-8959-7D52C61E5C1F}"/>
              </a:ext>
            </a:extLst>
          </p:cNvPr>
          <p:cNvSpPr/>
          <p:nvPr/>
        </p:nvSpPr>
        <p:spPr>
          <a:xfrm>
            <a:off x="4055699" y="1733568"/>
            <a:ext cx="1562433" cy="433004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أحدد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2ABBEEDC-C74E-F848-FEC0-F4C7E9D46A26}"/>
              </a:ext>
            </a:extLst>
          </p:cNvPr>
          <p:cNvSpPr>
            <a:spLocks noChangeAspect="1"/>
          </p:cNvSpPr>
          <p:nvPr/>
        </p:nvSpPr>
        <p:spPr>
          <a:xfrm>
            <a:off x="564372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040454F-13AA-10A0-114B-CF3E0C6525E8}"/>
              </a:ext>
            </a:extLst>
          </p:cNvPr>
          <p:cNvSpPr/>
          <p:nvPr/>
        </p:nvSpPr>
        <p:spPr>
          <a:xfrm>
            <a:off x="6159260" y="1752495"/>
            <a:ext cx="1331849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أفهم المسألة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B4C8999E-4AD5-F249-EF5C-C9A39D599BA2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CD1F40-5A34-C734-48E3-117F3D2F6ABD}"/>
              </a:ext>
            </a:extLst>
          </p:cNvPr>
          <p:cNvSpPr/>
          <p:nvPr/>
        </p:nvSpPr>
        <p:spPr>
          <a:xfrm>
            <a:off x="6391072" y="4822180"/>
            <a:ext cx="1501081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</a:rPr>
              <a:t>...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ACBDA1-0A20-7275-1E7F-16CFEADE9372}"/>
              </a:ext>
            </a:extLst>
          </p:cNvPr>
          <p:cNvSpPr/>
          <p:nvPr/>
        </p:nvSpPr>
        <p:spPr>
          <a:xfrm>
            <a:off x="6391071" y="5279380"/>
            <a:ext cx="878913" cy="3684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</a:rPr>
              <a:t>...</a:t>
            </a:r>
            <a:endParaRPr lang="fr-MA" dirty="0">
              <a:solidFill>
                <a:srgbClr val="FF0000"/>
              </a:solidFill>
            </a:endParaRP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9750EF44-D4BF-5D91-0A61-109545EB0130}"/>
              </a:ext>
            </a:extLst>
          </p:cNvPr>
          <p:cNvCxnSpPr>
            <a:cxnSpLocks/>
          </p:cNvCxnSpPr>
          <p:nvPr/>
        </p:nvCxnSpPr>
        <p:spPr>
          <a:xfrm>
            <a:off x="7287586" y="5463623"/>
            <a:ext cx="591614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Accolade fermante 13">
            <a:extLst>
              <a:ext uri="{FF2B5EF4-FFF2-40B4-BE49-F238E27FC236}">
                <a16:creationId xmlns:a16="http://schemas.microsoft.com/office/drawing/2014/main" id="{529F8F0E-A423-DD3D-9A24-2FB3ACD96E0B}"/>
              </a:ext>
            </a:extLst>
          </p:cNvPr>
          <p:cNvSpPr/>
          <p:nvPr/>
        </p:nvSpPr>
        <p:spPr>
          <a:xfrm>
            <a:off x="7910970" y="4830673"/>
            <a:ext cx="285696" cy="817194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C2A4521-484B-3449-9B33-A8ED918FBDB5}"/>
              </a:ext>
            </a:extLst>
          </p:cNvPr>
          <p:cNvSpPr txBox="1"/>
          <p:nvPr/>
        </p:nvSpPr>
        <p:spPr>
          <a:xfrm>
            <a:off x="8102898" y="5030970"/>
            <a:ext cx="7738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dirty="0">
                <a:solidFill>
                  <a:srgbClr val="FF0000"/>
                </a:solidFill>
              </a:rPr>
              <a:t>1800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C18DB70-E820-DCB3-E4CA-35F563F6C69A}"/>
              </a:ext>
            </a:extLst>
          </p:cNvPr>
          <p:cNvSpPr txBox="1"/>
          <p:nvPr/>
        </p:nvSpPr>
        <p:spPr>
          <a:xfrm>
            <a:off x="5437391" y="4841746"/>
            <a:ext cx="9623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FF0000"/>
                </a:solidFill>
              </a:rPr>
              <a:t>اليوم </a:t>
            </a:r>
            <a:r>
              <a:rPr lang="fr-MA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8E037542-11BF-8277-A19C-DB553565BDFF}"/>
              </a:ext>
            </a:extLst>
          </p:cNvPr>
          <p:cNvSpPr txBox="1"/>
          <p:nvPr/>
        </p:nvSpPr>
        <p:spPr>
          <a:xfrm>
            <a:off x="5428591" y="5317665"/>
            <a:ext cx="979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FF0000"/>
                </a:solidFill>
              </a:rPr>
              <a:t>اليوم </a:t>
            </a:r>
            <a:r>
              <a:rPr lang="fr-MA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F80B263-3A20-35A0-701E-27E379886E34}"/>
              </a:ext>
            </a:extLst>
          </p:cNvPr>
          <p:cNvSpPr txBox="1"/>
          <p:nvPr/>
        </p:nvSpPr>
        <p:spPr>
          <a:xfrm>
            <a:off x="7319158" y="5142902"/>
            <a:ext cx="6230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1800" dirty="0">
                <a:solidFill>
                  <a:srgbClr val="FF0000"/>
                </a:solidFill>
              </a:rPr>
              <a:t>320</a:t>
            </a:r>
            <a:endParaRPr lang="fr-MA" dirty="0">
              <a:solidFill>
                <a:srgbClr val="FF0000"/>
              </a:solidFill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7B2ADBA8-F2FA-6587-0153-28995331206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34979"/>
          <a:stretch>
            <a:fillRect/>
          </a:stretch>
        </p:blipFill>
        <p:spPr>
          <a:xfrm>
            <a:off x="214055" y="4258953"/>
            <a:ext cx="5056259" cy="1767897"/>
          </a:xfrm>
          <a:prstGeom prst="rect">
            <a:avLst/>
          </a:prstGeom>
        </p:spPr>
      </p:pic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E87CFE25-7EB9-4E5D-4D96-90CEB4C3057C}"/>
              </a:ext>
            </a:extLst>
          </p:cNvPr>
          <p:cNvCxnSpPr>
            <a:cxnSpLocks/>
          </p:cNvCxnSpPr>
          <p:nvPr/>
        </p:nvCxnSpPr>
        <p:spPr>
          <a:xfrm>
            <a:off x="4819650" y="3892500"/>
            <a:ext cx="2266950" cy="66045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ZoneTexte 36">
            <a:extLst>
              <a:ext uri="{FF2B5EF4-FFF2-40B4-BE49-F238E27FC236}">
                <a16:creationId xmlns:a16="http://schemas.microsoft.com/office/drawing/2014/main" id="{0E2618BD-6681-56EC-FA5A-52C423EFFFE1}"/>
              </a:ext>
            </a:extLst>
          </p:cNvPr>
          <p:cNvSpPr txBox="1"/>
          <p:nvPr/>
        </p:nvSpPr>
        <p:spPr>
          <a:xfrm>
            <a:off x="839144" y="5857319"/>
            <a:ext cx="35924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(1800 - 320) ÷ 2 = 740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F7B424D8-2679-5A9D-925B-BBE1F131F649}"/>
              </a:ext>
            </a:extLst>
          </p:cNvPr>
          <p:cNvSpPr txBox="1"/>
          <p:nvPr/>
        </p:nvSpPr>
        <p:spPr>
          <a:xfrm>
            <a:off x="895255" y="6180825"/>
            <a:ext cx="35924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740 + 320 = 1 060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EA40F200-B9F4-0994-4F79-9F76376AD168}"/>
              </a:ext>
            </a:extLst>
          </p:cNvPr>
          <p:cNvSpPr/>
          <p:nvPr/>
        </p:nvSpPr>
        <p:spPr>
          <a:xfrm>
            <a:off x="628851" y="2515880"/>
            <a:ext cx="7527197" cy="13106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rtl="1">
              <a:defRPr/>
            </a:pPr>
            <a:r>
              <a:rPr lang="ar-MA" sz="2200" b="1" dirty="0">
                <a:solidFill>
                  <a:srgbClr val="000000"/>
                </a:solidFill>
              </a:rPr>
              <a:t>بَلَغَ عَدَدُ زُوّارِ مَعْرِضِ الْكِتابِ في الْيَوْمِ الثّانِي </a:t>
            </a:r>
            <a:r>
              <a:rPr lang="ar-MA" sz="2200" b="1" dirty="0">
                <a:solidFill>
                  <a:srgbClr val="FF0000"/>
                </a:solidFill>
              </a:rPr>
              <a:t>أَكْثَرَ</a:t>
            </a:r>
            <a:r>
              <a:rPr lang="ar-MA" sz="2200" b="1" dirty="0">
                <a:solidFill>
                  <a:srgbClr val="000000"/>
                </a:solidFill>
              </a:rPr>
              <a:t> مِنْ عَدَدِ الزُّوّارِ في الْيَوْمِ الأَوَّلِ ب </a:t>
            </a:r>
            <a:r>
              <a:rPr lang="ar-MA" sz="2200" b="1" dirty="0">
                <a:solidFill>
                  <a:srgbClr val="FF0000"/>
                </a:solidFill>
              </a:rPr>
              <a:t>320</a:t>
            </a:r>
            <a:r>
              <a:rPr lang="ar-MA" sz="2200" b="1" dirty="0">
                <a:solidFill>
                  <a:srgbClr val="000000"/>
                </a:solidFill>
              </a:rPr>
              <a:t> زائِرًا، عِلْمًا أَنَّ مَجْموعَ الزُّوّارِ خِلالَ هَذَيْنِ الْيَوْمَيْنِ بَلَغَ </a:t>
            </a:r>
            <a:r>
              <a:rPr lang="ar-MA" sz="2200" b="1" dirty="0">
                <a:solidFill>
                  <a:srgbClr val="FF0000"/>
                </a:solidFill>
              </a:rPr>
              <a:t>1800</a:t>
            </a:r>
            <a:r>
              <a:rPr lang="ar-MA" sz="2200" b="1" dirty="0">
                <a:solidFill>
                  <a:srgbClr val="000000"/>
                </a:solidFill>
              </a:rPr>
              <a:t> زائِراً.</a:t>
            </a:r>
          </a:p>
          <a:p>
            <a:pPr lvl="0" algn="r" rtl="1">
              <a:defRPr/>
            </a:pPr>
            <a:r>
              <a:rPr lang="ar-MA" sz="2200" b="1" dirty="0">
                <a:solidFill>
                  <a:srgbClr val="000000"/>
                </a:solidFill>
              </a:rPr>
              <a:t>اُحْسُبْ عَدَدَ زُوّارِ الْمَعْرِضِ في الْيَوْمِ الأَوَّلِ وَفي الْيَوْمِ الثّانِي؟</a:t>
            </a:r>
          </a:p>
        </p:txBody>
      </p:sp>
    </p:spTree>
    <p:extLst>
      <p:ext uri="{BB962C8B-B14F-4D97-AF65-F5344CB8AC3E}">
        <p14:creationId xmlns:p14="http://schemas.microsoft.com/office/powerpoint/2010/main" val="3940822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BB6F40-26BE-C7D3-C990-7E38926C070D}"/>
              </a:ext>
            </a:extLst>
          </p:cNvPr>
          <p:cNvSpPr/>
          <p:nvPr/>
        </p:nvSpPr>
        <p:spPr>
          <a:xfrm>
            <a:off x="2213653" y="2610517"/>
            <a:ext cx="4881185" cy="236153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F6453224-2E53-6DAA-A142-ACC12D6F8BA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4244B06-CD1E-E876-46FC-C124768DE1B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D9BAD3A-AA93-9A33-6E3F-6EB3B7684EE5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9B46C84-3B9D-C0B2-23B1-286D43368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00613" y="3898463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304AC325-7FE8-CB0C-0F46-5CF8D307F163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D3DBC1BD-3595-D87E-5369-762485C92AE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F317043-8F4B-794A-23C2-A91A496B033D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D683624-1ADD-4830-7E62-F57DCD9E7AF0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7135242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62761" y="2107479"/>
            <a:ext cx="2498484" cy="3462186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1 الصفحة 114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623256" y="2713402"/>
            <a:ext cx="2514600" cy="14311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83457" y="87807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6245" y="307466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FA09327-14EA-2EE6-8E01-6CB2157008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8214" y="2184399"/>
            <a:ext cx="5587133" cy="3622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018BF01-94C5-9F97-26E3-BF150F00F4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104" y="2400300"/>
            <a:ext cx="5027589" cy="2776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06958" y="84397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8FD737D-C89F-0E7F-9B06-5D212F0391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386" y="1673780"/>
            <a:ext cx="7145868" cy="470764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2">
                <a:extLst>
                  <a:ext uri="{FF2B5EF4-FFF2-40B4-BE49-F238E27FC236}">
                    <a16:creationId xmlns:a16="http://schemas.microsoft.com/office/drawing/2014/main" id="{826445A7-F59E-ED63-6BC6-671618034875}"/>
                  </a:ext>
                </a:extLst>
              </p:cNvPr>
              <p:cNvSpPr txBox="1"/>
              <p:nvPr/>
            </p:nvSpPr>
            <p:spPr>
              <a:xfrm>
                <a:off x="3865119" y="4305247"/>
                <a:ext cx="3320879" cy="6312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MA" sz="2400" b="1" i="0" dirty="0" smtClean="0">
                        <a:solidFill>
                          <a:srgbClr val="FF0000"/>
                        </a:solidFill>
                        <a:cs typeface="Calibri" panose="020F0502020204030204" pitchFamily="34" charset="0"/>
                      </a:rPr>
                      <m:t>120</m:t>
                    </m:r>
                    <m:r>
                      <m:rPr>
                        <m:nor/>
                      </m:rPr>
                      <a:rPr lang="fr-FR" sz="2400" b="1" dirty="0" smtClean="0">
                        <a:solidFill>
                          <a:srgbClr val="FF0000"/>
                        </a:solidFill>
                        <a:cs typeface="Calibri" panose="020F050202020403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fr-FR" sz="2400" b="1" dirty="0" smtClean="0">
                        <a:solidFill>
                          <a:srgbClr val="FF0000"/>
                        </a:solidFill>
                        <a:cs typeface="Calibri" panose="020F0502020204030204" pitchFamily="34" charset="0"/>
                      </a:rPr>
                      <m:t>× </m:t>
                    </m:r>
                    <m:f>
                      <m:fPr>
                        <m:ctrlPr>
                          <a:rPr lang="ar-MA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MA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𝟕𝟓</m:t>
                        </m:r>
                      </m:num>
                      <m:den>
                        <m:r>
                          <a:rPr lang="ar-MA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𝟏𝟎</m:t>
                        </m:r>
                        <m:r>
                          <a:rPr lang="fr-FR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𝟎</m:t>
                        </m:r>
                      </m:den>
                    </m:f>
                    <m:r>
                      <m:rPr>
                        <m:nor/>
                      </m:rPr>
                      <a:rPr lang="fr-FR" sz="2400" b="1" dirty="0">
                        <a:solidFill>
                          <a:srgbClr val="FF0000"/>
                        </a:solidFill>
                        <a:cs typeface="Calibri" panose="020F0502020204030204" pitchFamily="34" charset="0"/>
                      </a:rPr>
                      <m:t> =</m:t>
                    </m:r>
                    <m:f>
                      <m:fPr>
                        <m:ctrlPr>
                          <a:rPr kumimoji="0" lang="ar-MA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fr-FR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kumimoji="0" lang="fr-MA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𝟏𝟐𝟎</m:t>
                        </m:r>
                        <m:r>
                          <a:rPr kumimoji="0" lang="fr-FR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×</m:t>
                        </m:r>
                        <m:r>
                          <a:rPr kumimoji="0" lang="fr-MA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𝟕𝟓</m:t>
                        </m:r>
                      </m:num>
                      <m:den>
                        <m:r>
                          <a:rPr kumimoji="0" lang="ar-MA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𝟏𝟎</m:t>
                        </m:r>
                        <m:r>
                          <a:rPr kumimoji="0" lang="fr-FR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𝟎</m:t>
                        </m:r>
                      </m:den>
                    </m:f>
                  </m:oMath>
                </a14:m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kumimoji="0" lang="fr-FR" sz="2400" b="1" i="0" u="none" strike="noStrike" kern="1200" cap="none" spc="0" normalizeH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= 90</a:t>
                </a:r>
                <a:r>
                  <a:rPr lang="fr-FR" sz="2400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" name="ZoneTexte 2">
                <a:extLst>
                  <a:ext uri="{FF2B5EF4-FFF2-40B4-BE49-F238E27FC236}">
                    <a16:creationId xmlns:a16="http://schemas.microsoft.com/office/drawing/2014/main" id="{826445A7-F59E-ED63-6BC6-6716180348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5119" y="4305247"/>
                <a:ext cx="3320879" cy="631263"/>
              </a:xfrm>
              <a:prstGeom prst="rect">
                <a:avLst/>
              </a:prstGeom>
              <a:blipFill>
                <a:blip r:embed="rId5"/>
                <a:stretch>
                  <a:fillRect r="-6606" b="-865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ZoneTexte 2">
            <a:extLst>
              <a:ext uri="{FF2B5EF4-FFF2-40B4-BE49-F238E27FC236}">
                <a16:creationId xmlns:a16="http://schemas.microsoft.com/office/drawing/2014/main" id="{EA97895F-89AF-0152-8BAD-821C8C9BAF0C}"/>
              </a:ext>
            </a:extLst>
          </p:cNvPr>
          <p:cNvSpPr txBox="1"/>
          <p:nvPr/>
        </p:nvSpPr>
        <p:spPr>
          <a:xfrm>
            <a:off x="4155440" y="5723095"/>
            <a:ext cx="1410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M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كتابا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Accolade ouvrante 4">
            <a:extLst>
              <a:ext uri="{FF2B5EF4-FFF2-40B4-BE49-F238E27FC236}">
                <a16:creationId xmlns:a16="http://schemas.microsoft.com/office/drawing/2014/main" id="{71B15A7F-7A65-DC37-D042-5EA93466C0E3}"/>
              </a:ext>
            </a:extLst>
          </p:cNvPr>
          <p:cNvSpPr/>
          <p:nvPr/>
        </p:nvSpPr>
        <p:spPr>
          <a:xfrm rot="5400000">
            <a:off x="1962720" y="2590649"/>
            <a:ext cx="400110" cy="2614412"/>
          </a:xfrm>
          <a:prstGeom prst="leftBrace">
            <a:avLst>
              <a:gd name="adj1" fmla="val 35343"/>
              <a:gd name="adj2" fmla="val 5000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DCFFA18-2200-8D9E-B3C6-E9A86A067662}"/>
              </a:ext>
            </a:extLst>
          </p:cNvPr>
          <p:cNvSpPr txBox="1"/>
          <p:nvPr/>
        </p:nvSpPr>
        <p:spPr>
          <a:xfrm>
            <a:off x="1630237" y="3302183"/>
            <a:ext cx="18397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000" b="1" dirty="0">
                <a:solidFill>
                  <a:srgbClr val="FF0000"/>
                </a:solidFill>
              </a:rPr>
              <a:t>120</a:t>
            </a:r>
            <a:r>
              <a:rPr lang="ar-MA" sz="2000" b="1" dirty="0">
                <a:solidFill>
                  <a:srgbClr val="FF0000"/>
                </a:solidFill>
              </a:rPr>
              <a:t> </a:t>
            </a:r>
            <a:r>
              <a:rPr lang="fr-FR" sz="2000" b="1" dirty="0">
                <a:solidFill>
                  <a:srgbClr val="FF0000"/>
                </a:solidFill>
              </a:rPr>
              <a:t> (100%)</a:t>
            </a:r>
            <a:endParaRPr lang="fr-MA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2C58656B-9E4C-5D05-F05E-3D5671863D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9542402"/>
              </p:ext>
            </p:extLst>
          </p:nvPr>
        </p:nvGraphicFramePr>
        <p:xfrm>
          <a:off x="855569" y="4136974"/>
          <a:ext cx="2614413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1482">
                  <a:extLst>
                    <a:ext uri="{9D8B030D-6E8A-4147-A177-3AD203B41FA5}">
                      <a16:colId xmlns:a16="http://schemas.microsoft.com/office/drawing/2014/main" val="346333246"/>
                    </a:ext>
                  </a:extLst>
                </a:gridCol>
                <a:gridCol w="682931">
                  <a:extLst>
                    <a:ext uri="{9D8B030D-6E8A-4147-A177-3AD203B41FA5}">
                      <a16:colId xmlns:a16="http://schemas.microsoft.com/office/drawing/2014/main" val="626596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75%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874702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3917A4F7-86D1-A9A5-3848-AFB2F8180E8D}"/>
              </a:ext>
            </a:extLst>
          </p:cNvPr>
          <p:cNvSpPr txBox="1"/>
          <p:nvPr/>
        </p:nvSpPr>
        <p:spPr>
          <a:xfrm>
            <a:off x="1259091" y="4434550"/>
            <a:ext cx="13978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</a:rPr>
              <a:t>كتب العربية</a:t>
            </a:r>
            <a:endParaRPr lang="fr-MA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71204" y="1940091"/>
            <a:ext cx="3012938" cy="4175071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77047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114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وأنجزوا النشاط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714492" y="4249600"/>
            <a:ext cx="2807845" cy="169568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7FB12-A402-2F94-BB92-0A628EF80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03F582B8-5DB2-C0B6-02CE-19EE3A800818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71ED37-6046-35B5-FCC6-9B9871B7D5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67331E7-1928-8CD5-B9E2-9A7FD9E352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8607" y="1823768"/>
            <a:ext cx="7337261" cy="474848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580A379-51D1-0727-BB63-287E6C60FE8D}"/>
              </a:ext>
            </a:extLst>
          </p:cNvPr>
          <p:cNvSpPr txBox="1"/>
          <p:nvPr/>
        </p:nvSpPr>
        <p:spPr>
          <a:xfrm>
            <a:off x="4013174" y="5378925"/>
            <a:ext cx="708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MA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300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2D9A62C-0F47-BD93-3E9D-EE06609259BC}"/>
              </a:ext>
            </a:extLst>
          </p:cNvPr>
          <p:cNvSpPr txBox="1"/>
          <p:nvPr/>
        </p:nvSpPr>
        <p:spPr>
          <a:xfrm>
            <a:off x="3901414" y="5803886"/>
            <a:ext cx="708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MA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6B3D8A9-E6A9-61D5-E902-42D87420C757}"/>
              </a:ext>
            </a:extLst>
          </p:cNvPr>
          <p:cNvSpPr txBox="1"/>
          <p:nvPr/>
        </p:nvSpPr>
        <p:spPr>
          <a:xfrm>
            <a:off x="3155924" y="5378925"/>
            <a:ext cx="708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MA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9966777-42A8-96F4-519A-327E37B6DFB1}"/>
              </a:ext>
            </a:extLst>
          </p:cNvPr>
          <p:cNvSpPr txBox="1"/>
          <p:nvPr/>
        </p:nvSpPr>
        <p:spPr>
          <a:xfrm>
            <a:off x="3054324" y="5773406"/>
            <a:ext cx="708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MA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43F8F6C-985D-0118-F556-231741EE8FD9}"/>
              </a:ext>
            </a:extLst>
          </p:cNvPr>
          <p:cNvSpPr txBox="1"/>
          <p:nvPr/>
        </p:nvSpPr>
        <p:spPr>
          <a:xfrm>
            <a:off x="2165324" y="5378925"/>
            <a:ext cx="708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MA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240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5A6F696-313E-7DF0-BD9A-838D57503445}"/>
              </a:ext>
            </a:extLst>
          </p:cNvPr>
          <p:cNvSpPr txBox="1"/>
          <p:nvPr/>
        </p:nvSpPr>
        <p:spPr>
          <a:xfrm>
            <a:off x="2063724" y="5773406"/>
            <a:ext cx="708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MA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C04F7B8-348E-5FD9-DD13-234AAB49A439}"/>
              </a:ext>
            </a:extLst>
          </p:cNvPr>
          <p:cNvSpPr txBox="1"/>
          <p:nvPr/>
        </p:nvSpPr>
        <p:spPr>
          <a:xfrm>
            <a:off x="1270943" y="5397975"/>
            <a:ext cx="708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MA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3 000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B5A8A24-A117-D6B9-DD44-E80C47AD8923}"/>
              </a:ext>
            </a:extLst>
          </p:cNvPr>
          <p:cNvSpPr txBox="1"/>
          <p:nvPr/>
        </p:nvSpPr>
        <p:spPr>
          <a:xfrm>
            <a:off x="1118543" y="5792456"/>
            <a:ext cx="708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MA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14170AE-D5F6-ED06-ED60-2B04B97B7B45}"/>
              </a:ext>
            </a:extLst>
          </p:cNvPr>
          <p:cNvSpPr txBox="1"/>
          <p:nvPr/>
        </p:nvSpPr>
        <p:spPr>
          <a:xfrm>
            <a:off x="4511749" y="3142599"/>
            <a:ext cx="22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 مترا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2893075-D2D1-E61F-BFFB-5DDD70706AFB}"/>
              </a:ext>
            </a:extLst>
          </p:cNvPr>
          <p:cNvSpPr txBox="1"/>
          <p:nvPr/>
        </p:nvSpPr>
        <p:spPr>
          <a:xfrm>
            <a:off x="2135280" y="4467792"/>
            <a:ext cx="2041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MA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km = 3 000 m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93BDC10-CE79-79A0-3FF4-6169F27A3E3C}"/>
              </a:ext>
            </a:extLst>
          </p:cNvPr>
          <p:cNvSpPr txBox="1"/>
          <p:nvPr/>
        </p:nvSpPr>
        <p:spPr>
          <a:xfrm>
            <a:off x="4572000" y="3791983"/>
            <a:ext cx="22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240 مترا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9BD2BEE-AC0A-D894-E59C-B9ACB2CDE2B2}"/>
              </a:ext>
            </a:extLst>
          </p:cNvPr>
          <p:cNvSpPr txBox="1"/>
          <p:nvPr/>
        </p:nvSpPr>
        <p:spPr>
          <a:xfrm>
            <a:off x="4092916" y="4473694"/>
            <a:ext cx="22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 دقيقة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90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EEC993AF-71A9-0B77-748A-830799BD7727}"/>
              </a:ext>
            </a:extLst>
          </p:cNvPr>
          <p:cNvGrpSpPr/>
          <p:nvPr/>
        </p:nvGrpSpPr>
        <p:grpSpPr>
          <a:xfrm>
            <a:off x="1760011" y="2211445"/>
            <a:ext cx="4970785" cy="3548659"/>
            <a:chOff x="1607611" y="2687695"/>
            <a:chExt cx="4970785" cy="3548659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C842C92-ABE7-42D3-466F-619E29EECF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15891" y="2687695"/>
              <a:ext cx="2562505" cy="354865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B903789-82FD-DCD4-23CD-1C659FD55F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07611" y="2697015"/>
              <a:ext cx="2491892" cy="35109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4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16717</TotalTime>
  <Words>1073</Words>
  <Application>Microsoft Office PowerPoint</Application>
  <PresentationFormat>Affichage à l'écran (4:3)</PresentationFormat>
  <Paragraphs>271</Paragraphs>
  <Slides>42</Slides>
  <Notes>10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42</vt:i4>
      </vt:variant>
    </vt:vector>
  </HeadingPairs>
  <TitlesOfParts>
    <vt:vector size="56" baseType="lpstr">
      <vt:lpstr>DengXian</vt:lpstr>
      <vt:lpstr>Aptos</vt:lpstr>
      <vt:lpstr>Aptos Display</vt:lpstr>
      <vt:lpstr>Arial</vt:lpstr>
      <vt:lpstr>Calibri</vt:lpstr>
      <vt:lpstr>Cambria Math</vt:lpstr>
      <vt:lpstr>Dosis</vt:lpstr>
      <vt:lpstr>Effra CC Arbc</vt:lpstr>
      <vt:lpstr>2_Conception personnalisée</vt:lpstr>
      <vt:lpstr>Page d'entree</vt:lpstr>
      <vt:lpstr>partie 1</vt:lpstr>
      <vt:lpstr>3_Conception personnalisée</vt:lpstr>
      <vt:lpstr>4_Conception personnalisée</vt:lpstr>
      <vt:lpstr>1_partie 1</vt:lpstr>
      <vt:lpstr>Présentation PowerPoint</vt:lpstr>
      <vt:lpstr>Présentation PowerPoint</vt:lpstr>
      <vt:lpstr>برمجة الأسبوع الخامس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321</cp:revision>
  <cp:lastPrinted>2025-08-13T10:11:39Z</cp:lastPrinted>
  <dcterms:created xsi:type="dcterms:W3CDTF">2025-08-01T12:31:49Z</dcterms:created>
  <dcterms:modified xsi:type="dcterms:W3CDTF">2026-05-12T06:18:26Z</dcterms:modified>
</cp:coreProperties>
</file>