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902" r:id="rId4"/>
    <p:sldMasterId id="2147483909" r:id="rId5"/>
    <p:sldMasterId id="2147483912" r:id="rId6"/>
    <p:sldMasterId id="2147483916" r:id="rId7"/>
    <p:sldMasterId id="2147483923" r:id="rId8"/>
    <p:sldMasterId id="2147483929" r:id="rId9"/>
  </p:sldMasterIdLst>
  <p:notesMasterIdLst>
    <p:notesMasterId r:id="rId74"/>
  </p:notesMasterIdLst>
  <p:handoutMasterIdLst>
    <p:handoutMasterId r:id="rId75"/>
  </p:handoutMasterIdLst>
  <p:sldIdLst>
    <p:sldId id="2134807197" r:id="rId10"/>
    <p:sldId id="2134807198" r:id="rId11"/>
    <p:sldId id="2134807250" r:id="rId12"/>
    <p:sldId id="998" r:id="rId13"/>
    <p:sldId id="780" r:id="rId14"/>
    <p:sldId id="2134806642" r:id="rId15"/>
    <p:sldId id="2134807138" r:id="rId16"/>
    <p:sldId id="950" r:id="rId17"/>
    <p:sldId id="2134806705" r:id="rId18"/>
    <p:sldId id="825" r:id="rId19"/>
    <p:sldId id="914" r:id="rId20"/>
    <p:sldId id="2134806637" r:id="rId21"/>
    <p:sldId id="2134807251" r:id="rId22"/>
    <p:sldId id="2134807224" r:id="rId23"/>
    <p:sldId id="2134807232" r:id="rId24"/>
    <p:sldId id="2134807233" r:id="rId25"/>
    <p:sldId id="2134807234" r:id="rId26"/>
    <p:sldId id="2134807268" r:id="rId27"/>
    <p:sldId id="2134807229" r:id="rId28"/>
    <p:sldId id="2134807262" r:id="rId29"/>
    <p:sldId id="2134807263" r:id="rId30"/>
    <p:sldId id="2134807259" r:id="rId31"/>
    <p:sldId id="2134807265" r:id="rId32"/>
    <p:sldId id="2134807266" r:id="rId33"/>
    <p:sldId id="2134807267" r:id="rId34"/>
    <p:sldId id="2134807139" r:id="rId35"/>
    <p:sldId id="2134807147" r:id="rId36"/>
    <p:sldId id="2134807148" r:id="rId37"/>
    <p:sldId id="2134807087" r:id="rId38"/>
    <p:sldId id="2134807149" r:id="rId39"/>
    <p:sldId id="2134807252" r:id="rId40"/>
    <p:sldId id="2134807143" r:id="rId41"/>
    <p:sldId id="2134806706" r:id="rId42"/>
    <p:sldId id="2134807141" r:id="rId43"/>
    <p:sldId id="2134807142" r:id="rId44"/>
    <p:sldId id="2134807253" r:id="rId45"/>
    <p:sldId id="2134807235" r:id="rId46"/>
    <p:sldId id="2134807236" r:id="rId47"/>
    <p:sldId id="2134807237" r:id="rId48"/>
    <p:sldId id="2134807238" r:id="rId49"/>
    <p:sldId id="2134807153" r:id="rId50"/>
    <p:sldId id="2134807239" r:id="rId51"/>
    <p:sldId id="2134807155" r:id="rId52"/>
    <p:sldId id="2134807156" r:id="rId53"/>
    <p:sldId id="2134807240" r:id="rId54"/>
    <p:sldId id="2134807241" r:id="rId55"/>
    <p:sldId id="2134807242" r:id="rId56"/>
    <p:sldId id="2134807254" r:id="rId57"/>
    <p:sldId id="2134807261" r:id="rId58"/>
    <p:sldId id="2134807166" r:id="rId59"/>
    <p:sldId id="2134807167" r:id="rId60"/>
    <p:sldId id="2134807243" r:id="rId61"/>
    <p:sldId id="2134807255" r:id="rId62"/>
    <p:sldId id="2134807049" r:id="rId63"/>
    <p:sldId id="2134807256" r:id="rId64"/>
    <p:sldId id="2134807257" r:id="rId65"/>
    <p:sldId id="2134807258" r:id="rId66"/>
    <p:sldId id="2134807161" r:id="rId67"/>
    <p:sldId id="2134807248" r:id="rId68"/>
    <p:sldId id="2134807163" r:id="rId69"/>
    <p:sldId id="2134807164" r:id="rId70"/>
    <p:sldId id="985" r:id="rId71"/>
    <p:sldId id="2134806798" r:id="rId72"/>
    <p:sldId id="980" r:id="rId73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76"/>
    </p:embeddedFont>
    <p:embeddedFont>
      <p:font typeface="Dosis" pitchFamily="2" charset="0"/>
      <p:regular r:id="rId77"/>
      <p:bold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A500"/>
    <a:srgbClr val="104862"/>
    <a:srgbClr val="F2F2F2"/>
    <a:srgbClr val="A6A6A6"/>
    <a:srgbClr val="7FC5C2"/>
    <a:srgbClr val="CF1F3C"/>
    <a:srgbClr val="B4E5A2"/>
    <a:srgbClr val="DFDDEE"/>
    <a:srgbClr val="B89E25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B07374-7CA9-4706-A5C4-11C19AD44294}" v="23" dt="2026-04-14T22:54:16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32" autoAdjust="0"/>
    <p:restoredTop sz="94725" autoAdjust="0"/>
  </p:normalViewPr>
  <p:slideViewPr>
    <p:cSldViewPr snapToGrid="0">
      <p:cViewPr varScale="1">
        <p:scale>
          <a:sx n="74" d="100"/>
          <a:sy n="74" d="100"/>
        </p:scale>
        <p:origin x="12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microsoft.com/office/2018/10/relationships/authors" Target="author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tableStyles" Target="tableStyles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font" Target="fonts/font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handoutMaster" Target="handoutMasters/handoutMaster1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3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font" Target="fonts/font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19/05/2026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19/05/2026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121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C299F-BD4D-655A-C00F-B3FCEAFF7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A63549-F650-E4CB-0853-635455786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BD8ADA-5997-6903-672E-54D45B9DF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B86352-3100-D7FA-3453-7165B928C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006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0FED5-F66B-2A46-FE1C-59CC0696A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3D8BD0-BFA3-46C9-B926-F9FA72729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015A95-1A0F-E897-31A2-02A192BD3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4F365E-5F07-64A9-1CEB-FC6A64415C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888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7AD49-A3A2-DDB4-BFC4-0218F754E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5B3525-58CB-BB84-8E87-77D88EC28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1F6870-7967-007A-27A5-68582D33D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1839F4-D6AB-AD5D-1D1F-564C7B2CA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716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6391-B491-166F-C7AF-14C14DE9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3A4744-0696-9455-A6D2-2DC0D771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271026-D639-D723-F064-3C2D9A400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CCA61-B9E4-7A65-BAF3-78E57EBB8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5208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BD1AD-07BA-26DB-09A6-A8F97879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CD20F4-9AC6-2310-A35C-AE731491F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6654E0-273B-E318-23B4-37437CE19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654E68-224F-CF30-6FA6-332347D8B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0533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1200-5198-FE81-159F-286E3225A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65F3B6-C7B8-8F8E-C1B3-BA524C75D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79D5B2-933B-26D4-5E6B-F9E9D26F7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B605DE-D446-D0F2-F4AC-839CE2049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1620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8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0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8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65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66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85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7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0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37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1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095FA5A-1E0B-2B99-9B72-E97E44AC0F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0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7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93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7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4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21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5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43" r:id="rId2"/>
    <p:sldLayoutId id="2147483944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9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1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6" r:id="rId3"/>
    <p:sldLayoutId id="214748390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3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4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45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3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9.png"/><Relationship Id="rId4" Type="http://schemas.openxmlformats.org/officeDocument/2006/relationships/video" Target="../media/media2.mp4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26.gif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3" Type="http://schemas.openxmlformats.org/officeDocument/2006/relationships/image" Target="../media/image25.emf"/><Relationship Id="rId7" Type="http://schemas.openxmlformats.org/officeDocument/2006/relationships/image" Target="../media/image5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0.png"/><Relationship Id="rId5" Type="http://schemas.openxmlformats.org/officeDocument/2006/relationships/image" Target="../media/image490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image" Target="../media/image25.emf"/><Relationship Id="rId7" Type="http://schemas.openxmlformats.org/officeDocument/2006/relationships/image" Target="../media/image59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0.png"/><Relationship Id="rId5" Type="http://schemas.openxmlformats.org/officeDocument/2006/relationships/image" Target="../media/image570.png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5.emf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0.png"/><Relationship Id="rId11" Type="http://schemas.openxmlformats.org/officeDocument/2006/relationships/image" Target="../media/image68.png"/><Relationship Id="rId5" Type="http://schemas.openxmlformats.org/officeDocument/2006/relationships/image" Target="../media/image620.png"/><Relationship Id="rId10" Type="http://schemas.openxmlformats.org/officeDocument/2006/relationships/image" Target="../media/image67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0.png"/><Relationship Id="rId7" Type="http://schemas.openxmlformats.org/officeDocument/2006/relationships/image" Target="../media/image7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microsoft.com/office/2007/relationships/media" Target="../media/media5.mp4"/><Relationship Id="rId7" Type="http://schemas.openxmlformats.org/officeDocument/2006/relationships/image" Target="../media/image7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7.xml"/><Relationship Id="rId4" Type="http://schemas.openxmlformats.org/officeDocument/2006/relationships/video" Target="../media/media5.mp4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36;p1">
            <a:extLst>
              <a:ext uri="{FF2B5EF4-FFF2-40B4-BE49-F238E27FC236}">
                <a16:creationId xmlns:a16="http://schemas.microsoft.com/office/drawing/2014/main" id="{F25118AC-26EF-8443-499E-AEAD284B4CE7}"/>
              </a:ext>
            </a:extLst>
          </p:cNvPr>
          <p:cNvSpPr/>
          <p:nvPr/>
        </p:nvSpPr>
        <p:spPr>
          <a:xfrm>
            <a:off x="5612905" y="60173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MA" sz="1400" b="1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5;p1">
            <a:extLst>
              <a:ext uri="{FF2B5EF4-FFF2-40B4-BE49-F238E27FC236}">
                <a16:creationId xmlns:a16="http://schemas.microsoft.com/office/drawing/2014/main" id="{5FDE4BE6-D126-FBC4-B574-2B8A1D50F96E}"/>
              </a:ext>
            </a:extLst>
          </p:cNvPr>
          <p:cNvSpPr txBox="1">
            <a:spLocks/>
          </p:cNvSpPr>
          <p:nvPr/>
        </p:nvSpPr>
        <p:spPr>
          <a:xfrm rot="931040">
            <a:off x="644354" y="4143247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>
              <a:spcBef>
                <a:spcPts val="0"/>
              </a:spcBef>
              <a:buClr>
                <a:schemeClr val="lt1"/>
              </a:buClr>
              <a:buSzPts val="2400"/>
              <a:buFont typeface="Calibri"/>
              <a:buNone/>
            </a:pPr>
            <a:r>
              <a:rPr lang="ar-SA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ar-MA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8;p1">
            <a:extLst>
              <a:ext uri="{FF2B5EF4-FFF2-40B4-BE49-F238E27FC236}">
                <a16:creationId xmlns:a16="http://schemas.microsoft.com/office/drawing/2014/main" id="{0A20A7BE-64C0-67BB-B74E-E4D0B6864DB0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0;p1">
            <a:extLst>
              <a:ext uri="{FF2B5EF4-FFF2-40B4-BE49-F238E27FC236}">
                <a16:creationId xmlns:a16="http://schemas.microsoft.com/office/drawing/2014/main" id="{BE2BDA05-B937-A468-CC33-939CD5F2B11D}"/>
              </a:ext>
            </a:extLst>
          </p:cNvPr>
          <p:cNvSpPr txBox="1"/>
          <p:nvPr/>
        </p:nvSpPr>
        <p:spPr>
          <a:xfrm>
            <a:off x="3905386" y="5171333"/>
            <a:ext cx="565014" cy="46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ar-SA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2400" b="1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44;p1">
            <a:extLst>
              <a:ext uri="{FF2B5EF4-FFF2-40B4-BE49-F238E27FC236}">
                <a16:creationId xmlns:a16="http://schemas.microsoft.com/office/drawing/2014/main" id="{9413443E-3989-DAAA-4FB0-1DC616F74057}"/>
              </a:ext>
            </a:extLst>
          </p:cNvPr>
          <p:cNvGrpSpPr/>
          <p:nvPr/>
        </p:nvGrpSpPr>
        <p:grpSpPr>
          <a:xfrm>
            <a:off x="4009767" y="6021421"/>
            <a:ext cx="2714174" cy="288630"/>
            <a:chOff x="5372100" y="5877672"/>
            <a:chExt cx="2714174" cy="288630"/>
          </a:xfrm>
        </p:grpSpPr>
        <p:sp>
          <p:nvSpPr>
            <p:cNvPr id="15" name="Google Shape;45;p1">
              <a:extLst>
                <a:ext uri="{FF2B5EF4-FFF2-40B4-BE49-F238E27FC236}">
                  <a16:creationId xmlns:a16="http://schemas.microsoft.com/office/drawing/2014/main" id="{098A9EB1-C319-C108-4266-43A774D6985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3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6" name="Google Shape;46;p1">
              <a:extLst>
                <a:ext uri="{FF2B5EF4-FFF2-40B4-BE49-F238E27FC236}">
                  <a16:creationId xmlns:a16="http://schemas.microsoft.com/office/drawing/2014/main" id="{E70D31AF-1EF7-563F-771A-ABDB39A213B6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46;p1">
              <a:extLst>
                <a:ext uri="{FF2B5EF4-FFF2-40B4-BE49-F238E27FC236}">
                  <a16:creationId xmlns:a16="http://schemas.microsoft.com/office/drawing/2014/main" id="{DBA06155-D738-FBEF-17AA-8AA535626717}"/>
                </a:ext>
              </a:extLst>
            </p:cNvPr>
            <p:cNvSpPr/>
            <p:nvPr/>
          </p:nvSpPr>
          <p:spPr>
            <a:xfrm>
              <a:off x="7817223" y="5886030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47;p1">
            <a:extLst>
              <a:ext uri="{FF2B5EF4-FFF2-40B4-BE49-F238E27FC236}">
                <a16:creationId xmlns:a16="http://schemas.microsoft.com/office/drawing/2014/main" id="{A5CA682D-6A09-E8EA-770C-DEFC763138BE}"/>
              </a:ext>
            </a:extLst>
          </p:cNvPr>
          <p:cNvGrpSpPr/>
          <p:nvPr/>
        </p:nvGrpSpPr>
        <p:grpSpPr>
          <a:xfrm>
            <a:off x="2412982" y="6021421"/>
            <a:ext cx="1124468" cy="288630"/>
            <a:chOff x="5372103" y="5877672"/>
            <a:chExt cx="1124468" cy="288630"/>
          </a:xfrm>
        </p:grpSpPr>
        <p:sp>
          <p:nvSpPr>
            <p:cNvPr id="18" name="Google Shape;48;p1">
              <a:extLst>
                <a:ext uri="{FF2B5EF4-FFF2-40B4-BE49-F238E27FC236}">
                  <a16:creationId xmlns:a16="http://schemas.microsoft.com/office/drawing/2014/main" id="{CBF55968-EE8D-EE0F-5D04-2CE69C373ADE}"/>
                </a:ext>
              </a:extLst>
            </p:cNvPr>
            <p:cNvSpPr/>
            <p:nvPr/>
          </p:nvSpPr>
          <p:spPr>
            <a:xfrm>
              <a:off x="5372103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rtl="1"/>
              <a:r>
                <a:rPr lang="ar-M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الدرس </a:t>
              </a:r>
              <a:r>
                <a:rPr lang="ar-SA" sz="1400" b="1" dirty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4</a:t>
              </a:r>
              <a:endParaRPr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9" name="Google Shape;49;p1">
              <a:extLst>
                <a:ext uri="{FF2B5EF4-FFF2-40B4-BE49-F238E27FC236}">
                  <a16:creationId xmlns:a16="http://schemas.microsoft.com/office/drawing/2014/main" id="{E1D36B3F-2678-7EB5-76EA-7729E173AFBF}"/>
                </a:ext>
              </a:extLst>
            </p:cNvPr>
            <p:cNvSpPr/>
            <p:nvPr/>
          </p:nvSpPr>
          <p:spPr>
            <a:xfrm>
              <a:off x="6217685" y="5893431"/>
              <a:ext cx="269051" cy="256655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96EF47-F6E9-31BE-476E-266F3E1A2E6D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AE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sz="14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fr-FR" sz="14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8F644-EEAB-A59E-8CFF-E62753E35373}"/>
              </a:ext>
            </a:extLst>
          </p:cNvPr>
          <p:cNvSpPr/>
          <p:nvPr/>
        </p:nvSpPr>
        <p:spPr>
          <a:xfrm>
            <a:off x="7223010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1B14CE4-8B7E-C17F-9A7F-DB130D96525C}"/>
              </a:ext>
            </a:extLst>
          </p:cNvPr>
          <p:cNvGrpSpPr/>
          <p:nvPr/>
        </p:nvGrpSpPr>
        <p:grpSpPr>
          <a:xfrm>
            <a:off x="860806" y="6025492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255CCF2-D0B0-E934-EED6-08A90178DF0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6BB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cs typeface="Effra CC Arbc" panose="020B0503020203020204" pitchFamily="34" charset="-78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F6C4A1D-36F5-5DD3-C911-C23C2B50F3DF}"/>
                </a:ext>
              </a:extLst>
            </p:cNvPr>
            <p:cNvSpPr/>
            <p:nvPr/>
          </p:nvSpPr>
          <p:spPr>
            <a:xfrm>
              <a:off x="6208855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51995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164" y="1292184"/>
            <a:ext cx="4617935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</a:t>
            </a:r>
            <a:r>
              <a:rPr lang="ar-SA" sz="3600" dirty="0">
                <a:solidFill>
                  <a:srgbClr val="17AB98"/>
                </a:solidFill>
                <a:ea typeface="Calibri" panose="020F0502020204030204" pitchFamily="34" charset="0"/>
              </a:rPr>
              <a:t>أول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F7C58E3-9E22-F78A-F55C-EAD042E0CF45}"/>
              </a:ext>
            </a:extLst>
          </p:cNvPr>
          <p:cNvGrpSpPr/>
          <p:nvPr/>
        </p:nvGrpSpPr>
        <p:grpSpPr>
          <a:xfrm>
            <a:off x="2502000" y="5232977"/>
            <a:ext cx="3780000" cy="1123837"/>
            <a:chOff x="415003" y="2475889"/>
            <a:chExt cx="3780000" cy="112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415003" y="2722648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656573" y="2475889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المراجعة</a:t>
              </a:r>
              <a:endPara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595003" y="2858113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endParaRPr lang="ar-MA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9C73262-6EDD-081A-C026-11A95728A9AC}"/>
              </a:ext>
            </a:extLst>
          </p:cNvPr>
          <p:cNvSpPr/>
          <p:nvPr/>
        </p:nvSpPr>
        <p:spPr>
          <a:xfrm>
            <a:off x="4326965" y="2524593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5" name="Organigramme : Terminateur 21">
            <a:extLst>
              <a:ext uri="{FF2B5EF4-FFF2-40B4-BE49-F238E27FC236}">
                <a16:creationId xmlns:a16="http://schemas.microsoft.com/office/drawing/2014/main" id="{B8528A7D-CC01-7599-0846-FC2E2041C809}"/>
              </a:ext>
            </a:extLst>
          </p:cNvPr>
          <p:cNvSpPr/>
          <p:nvPr/>
        </p:nvSpPr>
        <p:spPr>
          <a:xfrm>
            <a:off x="6633570" y="2248216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1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2BBFDE1-E352-522F-DC6A-73F4154EBB52}"/>
              </a:ext>
            </a:extLst>
          </p:cNvPr>
          <p:cNvSpPr txBox="1">
            <a:spLocks/>
          </p:cNvSpPr>
          <p:nvPr/>
        </p:nvSpPr>
        <p:spPr>
          <a:xfrm>
            <a:off x="4572000" y="2630440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جمع الأعداد الكسرية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5A2F114-D2FF-43A5-1BC5-C728126D6DED}"/>
              </a:ext>
            </a:extLst>
          </p:cNvPr>
          <p:cNvSpPr/>
          <p:nvPr/>
        </p:nvSpPr>
        <p:spPr>
          <a:xfrm>
            <a:off x="4405078" y="4098081"/>
            <a:ext cx="3780000" cy="87707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dirty="0"/>
          </a:p>
        </p:txBody>
      </p:sp>
      <p:sp>
        <p:nvSpPr>
          <p:cNvPr id="33" name="Organigramme : Terminateur 21">
            <a:extLst>
              <a:ext uri="{FF2B5EF4-FFF2-40B4-BE49-F238E27FC236}">
                <a16:creationId xmlns:a16="http://schemas.microsoft.com/office/drawing/2014/main" id="{09DF9E9A-581D-14F9-24EC-3567A55C3816}"/>
              </a:ext>
            </a:extLst>
          </p:cNvPr>
          <p:cNvSpPr/>
          <p:nvPr/>
        </p:nvSpPr>
        <p:spPr>
          <a:xfrm>
            <a:off x="6646648" y="3851322"/>
            <a:ext cx="1260000" cy="360000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94D48129-9BCD-EF1D-897A-44B36367D037}"/>
              </a:ext>
            </a:extLst>
          </p:cNvPr>
          <p:cNvSpPr txBox="1">
            <a:spLocks/>
          </p:cNvSpPr>
          <p:nvPr/>
        </p:nvSpPr>
        <p:spPr>
          <a:xfrm>
            <a:off x="4585078" y="4233546"/>
            <a:ext cx="3420000" cy="6311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defPPr>
              <a:defRPr lang="fr-FR"/>
            </a:defPPr>
            <a:lvl1pPr indent="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600" b="1" ker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000" dirty="0">
                <a:solidFill>
                  <a:schemeClr val="bg1">
                    <a:lumMod val="50000"/>
                  </a:schemeClr>
                </a:solidFill>
              </a:rPr>
              <a:t>جمع وطرح الأعداد الكسرية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346648" y="388761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2000" b="1" kern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من خطوتين أو أكثر.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6F0F17-CDE7-4760-8F27-49467335F4B5}"/>
              </a:ext>
            </a:extLst>
          </p:cNvPr>
          <p:cNvGrpSpPr/>
          <p:nvPr/>
        </p:nvGrpSpPr>
        <p:grpSpPr>
          <a:xfrm>
            <a:off x="370132" y="2300326"/>
            <a:ext cx="3783167" cy="1128674"/>
            <a:chOff x="370132" y="2300326"/>
            <a:chExt cx="3783167" cy="112867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C09FF45-780F-A0A4-0304-C42C9FB6AE0D}"/>
                </a:ext>
              </a:extLst>
            </p:cNvPr>
            <p:cNvGrpSpPr/>
            <p:nvPr/>
          </p:nvGrpSpPr>
          <p:grpSpPr>
            <a:xfrm>
              <a:off x="370132" y="2300326"/>
              <a:ext cx="3783167" cy="1128674"/>
              <a:chOff x="4423967" y="2471052"/>
              <a:chExt cx="3783167" cy="1128674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6F9F746C-D79A-CE24-F2B6-01A823F446DF}"/>
                  </a:ext>
                </a:extLst>
              </p:cNvPr>
              <p:cNvGrpSpPr/>
              <p:nvPr/>
            </p:nvGrpSpPr>
            <p:grpSpPr>
              <a:xfrm>
                <a:off x="4427134" y="2475889"/>
                <a:ext cx="3780000" cy="1123837"/>
                <a:chOff x="648000" y="1949241"/>
                <a:chExt cx="3780000" cy="1123837"/>
              </a:xfrm>
            </p:grpSpPr>
            <p:sp>
              <p:nvSpPr>
                <p:cNvPr id="9" name="Rectangle : coins arrondis 8">
                  <a:extLst>
                    <a:ext uri="{FF2B5EF4-FFF2-40B4-BE49-F238E27FC236}">
                      <a16:creationId xmlns:a16="http://schemas.microsoft.com/office/drawing/2014/main" id="{D06DF442-E3A1-AD93-FFB0-B22E54299438}"/>
                    </a:ext>
                  </a:extLst>
                </p:cNvPr>
                <p:cNvSpPr/>
                <p:nvPr/>
              </p:nvSpPr>
              <p:spPr>
                <a:xfrm>
                  <a:off x="648000" y="2196000"/>
                  <a:ext cx="3780000" cy="877078"/>
                </a:xfrm>
                <a:prstGeom prst="round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rgbClr val="75757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fr-MA" dirty="0"/>
                </a:p>
              </p:txBody>
            </p:sp>
            <p:sp>
              <p:nvSpPr>
                <p:cNvPr id="10" name="Organigramme : Terminateur 21">
                  <a:extLst>
                    <a:ext uri="{FF2B5EF4-FFF2-40B4-BE49-F238E27FC236}">
                      <a16:creationId xmlns:a16="http://schemas.microsoft.com/office/drawing/2014/main" id="{19BFBC15-D948-462E-399C-A5B8E0D3EC37}"/>
                    </a:ext>
                  </a:extLst>
                </p:cNvPr>
                <p:cNvSpPr/>
                <p:nvPr/>
              </p:nvSpPr>
              <p:spPr>
                <a:xfrm>
                  <a:off x="2889570" y="1949241"/>
                  <a:ext cx="1260000" cy="360000"/>
                </a:xfrm>
                <a:prstGeom prst="flowChartTerminator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rgbClr val="75757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09630" rtl="1">
                    <a:defRPr/>
                  </a:pPr>
                  <a:r>
                    <a:rPr lang="ar-MA" sz="1800" b="1">
                      <a:solidFill>
                        <a:schemeClr val="bg1">
                          <a:lumMod val="50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الدرس 1</a:t>
                  </a:r>
                  <a:endParaRPr lang="fr-FR" sz="18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Espace réservé du texte 5">
                  <a:extLst>
                    <a:ext uri="{FF2B5EF4-FFF2-40B4-BE49-F238E27FC236}">
                      <a16:creationId xmlns:a16="http://schemas.microsoft.com/office/drawing/2014/main" id="{5EE30BBC-F8A7-642B-618D-EF6534CF83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28000" y="2331465"/>
                  <a:ext cx="3420000" cy="631140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txBody>
                <a:bodyPr anchor="ctr"/>
                <a:lstStyle>
                  <a:lvl1pPr marL="266700" indent="-266700" algn="l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buFont typeface="Wingdings" panose="05000000000000000000" pitchFamily="2" charset="2"/>
                    <a:buChar char="m"/>
                    <a:defRPr sz="1200" kern="1200">
                      <a:solidFill>
                        <a:srgbClr val="757575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rgbClr val="757575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05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050" kern="1200">
                      <a:solidFill>
                        <a:srgbClr val="474F71"/>
                      </a:solidFill>
                      <a:latin typeface="Dosis SemiBold" pitchFamily="2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r" rtl="1">
                    <a:buNone/>
                  </a:pPr>
                  <a:r>
                    <a:rPr lang="ar-MA" sz="1800" b="1" kern="0">
                      <a:solidFill>
                        <a:schemeClr val="bg1">
                          <a:lumMod val="75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اَلأَعدادُ مِن 0 إِلى 999 (مراجعة المستلزمات)</a:t>
                  </a:r>
                  <a:endParaRPr lang="ar-MA" sz="1800" b="1" kern="0" dirty="0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29D40F4D-751C-8593-FB38-864B9117CCE4}"/>
                  </a:ext>
                </a:extLst>
              </p:cNvPr>
              <p:cNvSpPr/>
              <p:nvPr/>
            </p:nvSpPr>
            <p:spPr>
              <a:xfrm>
                <a:off x="4423967" y="2717811"/>
                <a:ext cx="3780000" cy="877078"/>
              </a:xfrm>
              <a:prstGeom prst="roundRect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sp>
            <p:nvSpPr>
              <p:cNvPr id="29" name="Organigramme : Terminateur 21">
                <a:extLst>
                  <a:ext uri="{FF2B5EF4-FFF2-40B4-BE49-F238E27FC236}">
                    <a16:creationId xmlns:a16="http://schemas.microsoft.com/office/drawing/2014/main" id="{E65D0AC4-1110-15B5-60EE-18BFB6BF000F}"/>
                  </a:ext>
                </a:extLst>
              </p:cNvPr>
              <p:cNvSpPr/>
              <p:nvPr/>
            </p:nvSpPr>
            <p:spPr>
              <a:xfrm>
                <a:off x="6665537" y="2471052"/>
                <a:ext cx="1260000" cy="360000"/>
              </a:xfrm>
              <a:prstGeom prst="flowChartTerminator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 rtl="1"/>
                <a:r>
                  <a:rPr lang="ar-M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الدرس </a:t>
                </a:r>
                <a:r>
                  <a:rPr lang="ar-SA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Espace réservé du texte 5">
                <a:extLst>
                  <a:ext uri="{FF2B5EF4-FFF2-40B4-BE49-F238E27FC236}">
                    <a16:creationId xmlns:a16="http://schemas.microsoft.com/office/drawing/2014/main" id="{FFB4C9B3-E09A-1D96-45D0-9103463568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03967" y="2853276"/>
                <a:ext cx="3420000" cy="631140"/>
              </a:xfrm>
              <a:prstGeom prst="roundRect">
                <a:avLst/>
              </a:prstGeom>
              <a:solidFill>
                <a:srgbClr val="F2F2F2"/>
              </a:solidFill>
            </p:spPr>
            <p:txBody>
              <a:bodyPr anchor="ctr"/>
              <a:lstStyle>
                <a:defPPr>
                  <a:defRPr lang="fr-FR"/>
                </a:defPPr>
                <a:lvl1pPr indent="0" algn="r" rtl="1">
                  <a:lnSpc>
                    <a:spcPct val="100000"/>
                  </a:lnSpc>
                  <a:spcBef>
                    <a:spcPts val="300"/>
                  </a:spcBef>
                  <a:buFont typeface="Wingdings" panose="05000000000000000000" pitchFamily="2" charset="2"/>
                  <a:buNone/>
                  <a:defRPr b="1" ker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 marL="685800" indent="-228600">
                  <a:lnSpc>
                    <a:spcPct val="10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  <a:defRPr sz="1100">
                    <a:solidFill>
                      <a:srgbClr val="757575"/>
                    </a:solidFill>
                    <a:latin typeface="Dosis SemiBold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>
                    <a:solidFill>
                      <a:srgbClr val="474F71"/>
                    </a:solidFill>
                    <a:latin typeface="Dosis SemiBold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>
                    <a:solidFill>
                      <a:srgbClr val="474F71"/>
                    </a:solidFill>
                    <a:latin typeface="Dosis SemiBold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050">
                    <a:solidFill>
                      <a:srgbClr val="474F71"/>
                    </a:solidFill>
                    <a:latin typeface="Dosis SemiBold" pitchFamily="2" charset="0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ar-MA" sz="2000" dirty="0">
                    <a:solidFill>
                      <a:schemeClr val="bg1">
                        <a:lumMod val="50000"/>
                      </a:schemeClr>
                    </a:solidFill>
                  </a:rPr>
                  <a:t>طرح الأعداد الكسرية</a:t>
                </a:r>
              </a:p>
            </p:txBody>
          </p:sp>
        </p:grpSp>
        <p:sp>
          <p:nvSpPr>
            <p:cNvPr id="3" name="Organigramme : Terminateur 21">
              <a:extLst>
                <a:ext uri="{FF2B5EF4-FFF2-40B4-BE49-F238E27FC236}">
                  <a16:creationId xmlns:a16="http://schemas.microsoft.com/office/drawing/2014/main" id="{F73B32B8-07E2-F34D-DAA7-DFB80025F8D0}"/>
                </a:ext>
              </a:extLst>
            </p:cNvPr>
            <p:cNvSpPr/>
            <p:nvPr/>
          </p:nvSpPr>
          <p:spPr>
            <a:xfrm>
              <a:off x="2619564" y="2307582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6A6F68C-0E71-8040-B959-EE23D686D08C}"/>
              </a:ext>
            </a:extLst>
          </p:cNvPr>
          <p:cNvSpPr txBox="1"/>
          <p:nvPr/>
        </p:nvSpPr>
        <p:spPr>
          <a:xfrm>
            <a:off x="1125977" y="5746105"/>
            <a:ext cx="4742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 1 </a:t>
            </a:r>
          </a:p>
        </p:txBody>
      </p:sp>
    </p:spTree>
    <p:extLst>
      <p:ext uri="{BB962C8B-B14F-4D97-AF65-F5344CB8AC3E}">
        <p14:creationId xmlns:p14="http://schemas.microsoft.com/office/powerpoint/2010/main" val="142186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BE7035-CF2D-2BEA-662C-7BFDC3F50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92972" y="763001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حصة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437745" y="986096"/>
            <a:ext cx="8178799" cy="80534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الأُسْبوعِ </a:t>
            </a:r>
            <a:r>
              <a:rPr lang="ar-SA" sz="24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 الأول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9CABBE-FCE1-591A-5039-9E99F2F4FF63}"/>
              </a:ext>
            </a:extLst>
          </p:cNvPr>
          <p:cNvGrpSpPr/>
          <p:nvPr/>
        </p:nvGrpSpPr>
        <p:grpSpPr>
          <a:xfrm>
            <a:off x="321013" y="1819850"/>
            <a:ext cx="8295531" cy="4658771"/>
            <a:chOff x="943584" y="1868453"/>
            <a:chExt cx="8178798" cy="454538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79B44B5-7A1F-F482-F3C1-C0C81E2CA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31923" y="1868453"/>
              <a:ext cx="4190459" cy="454538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83F4F67-D7E9-CE0A-2379-568771BF9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3584" y="1868453"/>
              <a:ext cx="3988340" cy="4545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80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259129" y="2574648"/>
            <a:ext cx="6455377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259129" y="4107649"/>
            <a:ext cx="6417252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  <a:endPara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400" b="1" dirty="0">
                    <a:solidFill>
                      <a:srgbClr val="33878B"/>
                    </a:solidFill>
                    <a:latin typeface="Aptos" panose="02110004020202020204"/>
                  </a:rPr>
                  <a:t>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259128" y="3295689"/>
            <a:ext cx="6455377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95949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أنشطة المراجعة</a:t>
              </a: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45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902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88400" y="3488944"/>
            <a:ext cx="6230924" cy="17257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endParaRPr lang="ar-MA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957372" y="3690610"/>
            <a:ext cx="5844767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مَجْمُوع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أَوْ فَرْقِ 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عَدَدَيْنِ كَسْرِيَّيْنِ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؛</a:t>
            </a:r>
            <a:endParaRPr lang="ar-SA" sz="28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حَلِّ مَسائِلَ مِن خُطوَتَيْنِ 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َ.</a:t>
            </a:r>
            <a:r>
              <a:rPr lang="ar-SA" sz="28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sz="28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569588" y="166192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7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عند نهاية </a:t>
              </a:r>
              <a:r>
                <a:rPr kumimoji="0" lang="ar-S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3494BA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الحصة</a:t>
              </a:r>
              <a:endPara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على الأقل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80%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من المتعلمين </a:t>
              </a:r>
              <a:r>
                <a:rPr kumimoji="0" lang="ar-MA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سيكونون قادرين على</a:t>
              </a: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6937067" y="3549563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483" y="6407095"/>
            <a:ext cx="623980" cy="45090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03451" y="881868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مرحباً سنراجع دروس الأسبوع مع مجد وندى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45408D55-ECA6-9870-7012-5437E560A9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3" name="majd_wave">
            <a:hlinkClick r:id="" action="ppaction://media"/>
            <a:extLst>
              <a:ext uri="{FF2B5EF4-FFF2-40B4-BE49-F238E27FC236}">
                <a16:creationId xmlns:a16="http://schemas.microsoft.com/office/drawing/2014/main" id="{35A1C823-B3EF-1EAB-51EA-2124ED9720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D42E-BDFA-A8E0-5BE2-D1257A16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9FD9CBC-31AE-65FA-6C6D-45780769C34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B518CF9-111A-D636-78A9-1613AF60DDC5}"/>
              </a:ext>
            </a:extLst>
          </p:cNvPr>
          <p:cNvGrpSpPr/>
          <p:nvPr/>
        </p:nvGrpSpPr>
        <p:grpSpPr>
          <a:xfrm>
            <a:off x="2132536" y="2158011"/>
            <a:ext cx="4932000" cy="3295213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22CD944-C95A-7F13-1B05-B180BA86D5AC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16E12811-D3C5-1449-AAF8-0AA3CB58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68822" y="3028883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C3487C0-6552-437C-909E-045AE91FF9CA}"/>
                </a:ext>
              </a:extLst>
            </p:cNvPr>
            <p:cNvSpPr txBox="1"/>
            <p:nvPr/>
          </p:nvSpPr>
          <p:spPr>
            <a:xfrm>
              <a:off x="2242452" y="3110130"/>
              <a:ext cx="39779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C951D87-2E52-FBCF-D41D-2115D913E897}"/>
                </a:ext>
              </a:extLst>
            </p:cNvPr>
            <p:cNvSpPr txBox="1"/>
            <p:nvPr/>
          </p:nvSpPr>
          <p:spPr>
            <a:xfrm>
              <a:off x="2575727" y="3825791"/>
              <a:ext cx="3598857" cy="39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F4D1FC43-BD67-3C35-73CB-F3A8D7C8ADBE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1B76E087-25C7-D484-EEE8-A3FA0490F5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5" name="ZoneTexte 3">
            <a:extLst>
              <a:ext uri="{FF2B5EF4-FFF2-40B4-BE49-F238E27FC236}">
                <a16:creationId xmlns:a16="http://schemas.microsoft.com/office/drawing/2014/main" id="{DE817672-9972-4984-44EE-76AAFE4BB9B9}"/>
              </a:ext>
            </a:extLst>
          </p:cNvPr>
          <p:cNvSpPr txBox="1"/>
          <p:nvPr/>
        </p:nvSpPr>
        <p:spPr>
          <a:xfrm>
            <a:off x="2560049" y="4798142"/>
            <a:ext cx="3598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 .</a:t>
            </a:r>
          </a:p>
        </p:txBody>
      </p:sp>
    </p:spTree>
    <p:extLst>
      <p:ext uri="{BB962C8B-B14F-4D97-AF65-F5344CB8AC3E}">
        <p14:creationId xmlns:p14="http://schemas.microsoft.com/office/powerpoint/2010/main" val="32856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5ABA-D5F1-AA76-1E95-BD3F55F51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1199F26-7B81-19DD-2D4C-DF52EE8D7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9ADF23-B09B-84FD-0837-110B5AC0D615}"/>
              </a:ext>
            </a:extLst>
          </p:cNvPr>
          <p:cNvSpPr txBox="1"/>
          <p:nvPr/>
        </p:nvSpPr>
        <p:spPr>
          <a:xfrm>
            <a:off x="683172" y="862060"/>
            <a:ext cx="6841353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الصفحة: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129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سنصحح التمرين رقم 5. 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6F929-47AA-A485-98A4-0CF58E349B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7160DCE-85A2-D8BD-1848-FCDE3DD786A2}"/>
              </a:ext>
            </a:extLst>
          </p:cNvPr>
          <p:cNvGrpSpPr/>
          <p:nvPr/>
        </p:nvGrpSpPr>
        <p:grpSpPr>
          <a:xfrm>
            <a:off x="414506" y="1839306"/>
            <a:ext cx="8019227" cy="4665032"/>
            <a:chOff x="561259" y="1819850"/>
            <a:chExt cx="7608874" cy="46650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8525F1-006F-AF7A-72F6-A5E546B55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1232" y="1819850"/>
              <a:ext cx="3888901" cy="464515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2ECE294-9875-464B-378B-E779F793D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259" y="1839731"/>
              <a:ext cx="4010741" cy="4645151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A68082D-060E-BC15-00AD-3D2C1520CA02}"/>
              </a:ext>
            </a:extLst>
          </p:cNvPr>
          <p:cNvSpPr/>
          <p:nvPr/>
        </p:nvSpPr>
        <p:spPr>
          <a:xfrm>
            <a:off x="583660" y="5350213"/>
            <a:ext cx="3920246" cy="10568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795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0E62-33F1-E584-FAA4-DB27F114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0C4A43-4A3C-566E-97E9-8F9C9C360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10" y="2266545"/>
            <a:ext cx="7453052" cy="2901737"/>
          </a:xfrm>
          <a:prstGeom prst="rect">
            <a:avLst/>
          </a:prstGeom>
        </p:spPr>
      </p:pic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11A408-8D50-9DA0-5262-0DE875D0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991D211-E795-24C9-F455-9F764D6EE2AB}"/>
              </a:ext>
            </a:extLst>
          </p:cNvPr>
          <p:cNvSpPr txBox="1"/>
          <p:nvPr/>
        </p:nvSpPr>
        <p:spPr>
          <a:xfrm>
            <a:off x="65949" y="881868"/>
            <a:ext cx="7453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التمرين5،  هذا  مثال لنص مسألة مناسب للتمثيل. من يقرأ نص مسألته.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32864F-688F-D00C-8494-AA94A3F7EC68}"/>
              </a:ext>
            </a:extLst>
          </p:cNvPr>
          <p:cNvSpPr txBox="1"/>
          <p:nvPr/>
        </p:nvSpPr>
        <p:spPr>
          <a:xfrm>
            <a:off x="3995049" y="3601021"/>
            <a:ext cx="3937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 عُلبَةٍ 45 كُرَةً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مِنهَا 6 كُرَاتٍ حَمرَاءَ وَالبَاقِي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كُراتٌ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زَرقََاءُ . </a:t>
            </a:r>
          </a:p>
          <a:p>
            <a:pPr algn="r" rtl="1"/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مَا ع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رات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الز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قاء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؟ 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1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73594-7FE5-A400-0A90-8FCBC3330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3F8C156-7857-694F-0D31-75EB238B89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BBA9A96-DEE3-6BD1-A865-67E1E35156D2}"/>
              </a:ext>
            </a:extLst>
          </p:cNvPr>
          <p:cNvGrpSpPr/>
          <p:nvPr/>
        </p:nvGrpSpPr>
        <p:grpSpPr>
          <a:xfrm>
            <a:off x="2132536" y="2158011"/>
            <a:ext cx="4932000" cy="3295213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9ACDD2-CB99-F14C-5046-1B06B9DB4182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1C73E0B-A305-1FC7-C9DC-3D103562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253765" y="3707746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519E520-DED3-1CE9-4E31-E0DB963A4B3E}"/>
                </a:ext>
              </a:extLst>
            </p:cNvPr>
            <p:cNvSpPr txBox="1"/>
            <p:nvPr/>
          </p:nvSpPr>
          <p:spPr>
            <a:xfrm>
              <a:off x="2193989" y="3202545"/>
              <a:ext cx="3977907" cy="39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2AB1811-EE25-E028-8589-72A7D14F8E1D}"/>
                </a:ext>
              </a:extLst>
            </p:cNvPr>
            <p:cNvSpPr txBox="1"/>
            <p:nvPr/>
          </p:nvSpPr>
          <p:spPr>
            <a:xfrm>
              <a:off x="2575727" y="3825791"/>
              <a:ext cx="3598857" cy="506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200" b="1" spc="-100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EEC0AE07-9DD7-D00D-550A-E23906B52A21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EC4D8F7D-0F06-F9A7-A717-57B42E467E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5" name="ZoneTexte 3">
            <a:extLst>
              <a:ext uri="{FF2B5EF4-FFF2-40B4-BE49-F238E27FC236}">
                <a16:creationId xmlns:a16="http://schemas.microsoft.com/office/drawing/2014/main" id="{CCC18AE9-7DFB-1AFB-B5C0-9CD6FB80DAA0}"/>
              </a:ext>
            </a:extLst>
          </p:cNvPr>
          <p:cNvSpPr txBox="1"/>
          <p:nvPr/>
        </p:nvSpPr>
        <p:spPr>
          <a:xfrm>
            <a:off x="2560049" y="4798142"/>
            <a:ext cx="3598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400" b="1" spc="-10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 .</a:t>
            </a:r>
          </a:p>
        </p:txBody>
      </p:sp>
    </p:spTree>
    <p:extLst>
      <p:ext uri="{BB962C8B-B14F-4D97-AF65-F5344CB8AC3E}">
        <p14:creationId xmlns:p14="http://schemas.microsoft.com/office/powerpoint/2010/main" val="1892026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DE20-6B1D-C52E-1C9F-5706ACF98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9D1E9D7-376A-D260-787A-28635909D7A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6DC28F-93C2-1435-A422-F02701585187}"/>
              </a:ext>
            </a:extLst>
          </p:cNvPr>
          <p:cNvSpPr txBox="1"/>
          <p:nvPr/>
        </p:nvSpPr>
        <p:spPr>
          <a:xfrm>
            <a:off x="560439" y="881801"/>
            <a:ext cx="6956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خذوا كراسات الحساب الذهني، على الصفحة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23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A0D6FB-881A-BFB2-90EF-576552622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6605"/>
            <a:ext cx="3834581" cy="4755084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5CB55A-BAEC-874A-4E30-2AF2F5463E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5" y="1762371"/>
            <a:ext cx="4080387" cy="475508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50E146-5981-BB45-41B2-F0A2E074FFD8}"/>
              </a:ext>
            </a:extLst>
          </p:cNvPr>
          <p:cNvSpPr/>
          <p:nvPr/>
        </p:nvSpPr>
        <p:spPr>
          <a:xfrm>
            <a:off x="560438" y="4497371"/>
            <a:ext cx="3582353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48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7B9D-79C0-0ACA-8B41-9BD9AFFFF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6DB8D3-5A8A-8936-8C57-3B9217B0CD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2EFB302-A11E-302C-0BF2-F71A0B8F5509}"/>
              </a:ext>
            </a:extLst>
          </p:cNvPr>
          <p:cNvSpPr txBox="1"/>
          <p:nvPr/>
        </p:nvSpPr>
        <p:spPr>
          <a:xfrm>
            <a:off x="117987" y="871291"/>
            <a:ext cx="741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لتحسبوا  كما في المثال .  دوّنوا النتيجة فقط.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DFFC30B-0DEF-DA05-B9E2-712227470868}"/>
              </a:ext>
            </a:extLst>
          </p:cNvPr>
          <p:cNvGrpSpPr/>
          <p:nvPr/>
        </p:nvGrpSpPr>
        <p:grpSpPr>
          <a:xfrm>
            <a:off x="1289625" y="2616984"/>
            <a:ext cx="6845382" cy="1005796"/>
            <a:chOff x="1332271" y="2616985"/>
            <a:chExt cx="5846672" cy="523856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736C948A-CE94-AD8D-587B-70A63FDC7371}"/>
                </a:ext>
              </a:extLst>
            </p:cNvPr>
            <p:cNvSpPr/>
            <p:nvPr/>
          </p:nvSpPr>
          <p:spPr>
            <a:xfrm>
              <a:off x="1848632" y="2616985"/>
              <a:ext cx="2072358" cy="422927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226049F-B644-1D3A-29A1-3B71C7CDB165}"/>
                </a:ext>
              </a:extLst>
            </p:cNvPr>
            <p:cNvSpPr txBox="1"/>
            <p:nvPr/>
          </p:nvSpPr>
          <p:spPr>
            <a:xfrm>
              <a:off x="1376615" y="2693387"/>
              <a:ext cx="2618676" cy="2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800" b="1" dirty="0">
                  <a:solidFill>
                    <a:srgbClr val="084F6A"/>
                  </a:solidFill>
                </a:rPr>
                <a:t>  </a:t>
              </a:r>
              <a:r>
                <a:rPr lang="fr-FR" sz="2800" b="1" dirty="0">
                  <a:solidFill>
                    <a:srgbClr val="084F6A"/>
                  </a:solidFill>
                </a:rPr>
                <a:t>= </a:t>
              </a:r>
              <a:r>
                <a:rPr lang="fr-FR" sz="2800" b="1" dirty="0">
                  <a:solidFill>
                    <a:schemeClr val="accent2"/>
                  </a:solidFill>
                </a:rPr>
                <a:t>…</a:t>
              </a:r>
              <a:r>
                <a:rPr lang="fr-FR" sz="2800" b="1" dirty="0">
                  <a:solidFill>
                    <a:srgbClr val="084F6A"/>
                  </a:solidFill>
                </a:rPr>
                <a:t> </a:t>
              </a:r>
              <a:r>
                <a:rPr lang="ar-MA" sz="2800" b="1" dirty="0">
                  <a:solidFill>
                    <a:srgbClr val="084F6A"/>
                  </a:solidFill>
                </a:rPr>
                <a:t> </a:t>
              </a:r>
              <a:r>
                <a:rPr lang="ar-M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خُ</a:t>
              </a:r>
              <a:r>
                <a:rPr lang="ar-SA" sz="28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مُسُ 5</a:t>
              </a:r>
              <a:endPara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D87E126-8388-19B8-620A-40E130883035}"/>
                </a:ext>
              </a:extLst>
            </p:cNvPr>
            <p:cNvSpPr/>
            <p:nvPr/>
          </p:nvSpPr>
          <p:spPr>
            <a:xfrm>
              <a:off x="1332271" y="2616985"/>
              <a:ext cx="518787" cy="373807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80E0D5D-5513-23AB-5503-77B322122BDA}"/>
                </a:ext>
              </a:extLst>
            </p:cNvPr>
            <p:cNvSpPr txBox="1"/>
            <p:nvPr/>
          </p:nvSpPr>
          <p:spPr>
            <a:xfrm>
              <a:off x="1424695" y="267917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A9E596E-F040-DDA4-8AF4-98B6096EAAB9}"/>
                </a:ext>
              </a:extLst>
            </p:cNvPr>
            <p:cNvSpPr txBox="1"/>
            <p:nvPr/>
          </p:nvSpPr>
          <p:spPr>
            <a:xfrm>
              <a:off x="6422895" y="2768475"/>
              <a:ext cx="756048" cy="24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1D38A43-0F38-8981-9CE0-D044BD2C2A6C}"/>
              </a:ext>
            </a:extLst>
          </p:cNvPr>
          <p:cNvGrpSpPr/>
          <p:nvPr/>
        </p:nvGrpSpPr>
        <p:grpSpPr>
          <a:xfrm>
            <a:off x="3481851" y="3962515"/>
            <a:ext cx="5090686" cy="931212"/>
            <a:chOff x="2208522" y="3613351"/>
            <a:chExt cx="5090686" cy="931212"/>
          </a:xfrm>
        </p:grpSpPr>
        <p:pic>
          <p:nvPicPr>
            <p:cNvPr id="24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B681FE5A-CF68-6011-3DC7-2BCE6C90A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BDD2334-FC44-B3C3-6A9F-3A00B3AE249B}"/>
                </a:ext>
              </a:extLst>
            </p:cNvPr>
            <p:cNvSpPr/>
            <p:nvPr/>
          </p:nvSpPr>
          <p:spPr>
            <a:xfrm>
              <a:off x="3426908" y="3799359"/>
              <a:ext cx="1842811" cy="7452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4606A20-F1A5-95EB-9650-DF6F3447A9AF}"/>
                </a:ext>
              </a:extLst>
            </p:cNvPr>
            <p:cNvSpPr txBox="1"/>
            <p:nvPr/>
          </p:nvSpPr>
          <p:spPr>
            <a:xfrm>
              <a:off x="3772836" y="3881881"/>
              <a:ext cx="1221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200" b="1" dirty="0">
                  <a:solidFill>
                    <a:srgbClr val="C00000"/>
                  </a:solidFill>
                  <a:latin typeface="Chalkboard" panose="03050602040202020205" pitchFamily="66" charset="77"/>
                  <a:cs typeface="JF Flat Bold" panose="02000500000000000000" pitchFamily="2" charset="-78"/>
                </a:rPr>
                <a:t>1</a:t>
              </a:r>
              <a:endParaRPr lang="fr-FR" sz="3200" b="1" dirty="0">
                <a:solidFill>
                  <a:srgbClr val="C00000"/>
                </a:solidFill>
                <a:latin typeface="Chalkboard" panose="03050602040202020205" pitchFamily="66" charset="77"/>
                <a:cs typeface="JF Flat Bold" panose="020005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640B6207-657C-E18C-758C-BE0F00C69758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اُكْتُبواْ في دَفاتِرِكُمْ: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C00BC85-D581-822E-4974-25E37ABFB275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2D587AF-219A-AB93-7FF6-EF14A84D907A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2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394F6-2D40-777C-DF3B-C9FE6C267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4071DC24-362B-5646-F34F-CEAAEC90CC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B6919F9C-6642-1C3C-E8E4-30C19008DFC4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الحساب الذهني. </a:t>
            </a:r>
          </a:p>
        </p:txBody>
      </p:sp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C3AC1356-18C8-7C65-644D-59C5ED023BA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7" y="5844424"/>
            <a:ext cx="862304" cy="623125"/>
          </a:xfrm>
          <a:prstGeom prst="rect">
            <a:avLst/>
          </a:prstGeom>
        </p:spPr>
      </p:pic>
      <p:pic>
        <p:nvPicPr>
          <p:cNvPr id="3" name="WhatsApp Video 2026-01-31 at 17.00.54">
            <a:hlinkClick r:id="" action="ppaction://media"/>
            <a:extLst>
              <a:ext uri="{FF2B5EF4-FFF2-40B4-BE49-F238E27FC236}">
                <a16:creationId xmlns:a16="http://schemas.microsoft.com/office/drawing/2014/main" id="{7FF7DFE6-D935-1781-B11E-F17AD39C58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0115" t="70179" r="9195" b="5293"/>
          <a:stretch>
            <a:fillRect/>
          </a:stretch>
        </p:blipFill>
        <p:spPr>
          <a:xfrm>
            <a:off x="788275" y="4466897"/>
            <a:ext cx="7378263" cy="12615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6204CC-C4E5-D3F6-B519-736936BAB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7011" y="2666326"/>
            <a:ext cx="7323412" cy="145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EA437-5EAB-AD73-0395-ED4B79BED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4C0D064-946A-FF23-436A-2097FA863C7F}"/>
              </a:ext>
            </a:extLst>
          </p:cNvPr>
          <p:cNvSpPr txBox="1"/>
          <p:nvPr/>
        </p:nvSpPr>
        <p:spPr>
          <a:xfrm>
            <a:off x="2857518" y="863797"/>
            <a:ext cx="465928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868DBE6-2775-390C-C447-8C06138D29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319DBB3D-E2C6-056B-E3A8-3EC167F025D5}"/>
              </a:ext>
            </a:extLst>
          </p:cNvPr>
          <p:cNvGrpSpPr/>
          <p:nvPr/>
        </p:nvGrpSpPr>
        <p:grpSpPr>
          <a:xfrm>
            <a:off x="2639648" y="2505512"/>
            <a:ext cx="4660889" cy="1867706"/>
            <a:chOff x="2436139" y="3112106"/>
            <a:chExt cx="4215811" cy="414593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B80F73B-A932-FF40-440C-C474D22D47A5}"/>
                </a:ext>
              </a:extLst>
            </p:cNvPr>
            <p:cNvSpPr txBox="1"/>
            <p:nvPr/>
          </p:nvSpPr>
          <p:spPr>
            <a:xfrm>
              <a:off x="6043877" y="3122538"/>
              <a:ext cx="560438" cy="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</a:rPr>
                <a:t>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08901FC-D482-9E74-43B0-683627E6EBA9}"/>
                </a:ext>
              </a:extLst>
            </p:cNvPr>
            <p:cNvSpPr txBox="1"/>
            <p:nvPr/>
          </p:nvSpPr>
          <p:spPr>
            <a:xfrm>
              <a:off x="3753995" y="3112106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7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209C77B-3781-CE5B-2BE5-8836C4EA6D12}"/>
                </a:ext>
              </a:extLst>
            </p:cNvPr>
            <p:cNvSpPr txBox="1"/>
            <p:nvPr/>
          </p:nvSpPr>
          <p:spPr>
            <a:xfrm>
              <a:off x="4951351" y="3115418"/>
              <a:ext cx="560438" cy="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b="1" dirty="0">
                  <a:solidFill>
                    <a:srgbClr val="C00000"/>
                  </a:solidFill>
                </a:rPr>
                <a:t>6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A1422D0-E572-6CCF-FDAB-11FFC43F4D90}"/>
                </a:ext>
              </a:extLst>
            </p:cNvPr>
            <p:cNvSpPr txBox="1"/>
            <p:nvPr/>
          </p:nvSpPr>
          <p:spPr>
            <a:xfrm>
              <a:off x="2556640" y="3115562"/>
              <a:ext cx="560438" cy="8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C00000"/>
                  </a:solidFill>
                </a:rPr>
                <a:t>1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D500EA98-12C3-DAC5-E45C-66524B243DF4}"/>
                    </a:ext>
                  </a:extLst>
                </p:cNvPr>
                <p:cNvSpPr txBox="1"/>
                <p:nvPr/>
              </p:nvSpPr>
              <p:spPr>
                <a:xfrm>
                  <a:off x="2436139" y="3429682"/>
                  <a:ext cx="560438" cy="81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oMath>
                    </m:oMathPara>
                  </a14:m>
                  <a:endParaRPr lang="fr-MA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D500EA98-12C3-DAC5-E45C-66524B243D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6139" y="3429682"/>
                  <a:ext cx="560438" cy="8198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35A2685-A1F8-2186-93B4-A2CC72BC948B}"/>
                </a:ext>
              </a:extLst>
            </p:cNvPr>
            <p:cNvSpPr txBox="1"/>
            <p:nvPr/>
          </p:nvSpPr>
          <p:spPr>
            <a:xfrm>
              <a:off x="5162520" y="3444715"/>
              <a:ext cx="560438" cy="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</a:rPr>
                <a:t>7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3E25C7A-2E04-B8BF-03B7-494904453785}"/>
                </a:ext>
              </a:extLst>
            </p:cNvPr>
            <p:cNvSpPr txBox="1"/>
            <p:nvPr/>
          </p:nvSpPr>
          <p:spPr>
            <a:xfrm>
              <a:off x="6091512" y="3444715"/>
              <a:ext cx="560438" cy="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b="1" dirty="0">
                  <a:solidFill>
                    <a:srgbClr val="C00000"/>
                  </a:solidFill>
                </a:rPr>
                <a:t>45</a:t>
              </a:r>
              <a:endParaRPr lang="fr-MA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6F87230-F7E3-B0AB-2131-D4923E4046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011" y="2666327"/>
            <a:ext cx="6458851" cy="1286054"/>
          </a:xfrm>
          <a:prstGeom prst="rect">
            <a:avLst/>
          </a:prstGeom>
        </p:spPr>
      </p:pic>
      <p:sp>
        <p:nvSpPr>
          <p:cNvPr id="7" name="ZoneTexte 23">
            <a:extLst>
              <a:ext uri="{FF2B5EF4-FFF2-40B4-BE49-F238E27FC236}">
                <a16:creationId xmlns:a16="http://schemas.microsoft.com/office/drawing/2014/main" id="{39AEFBF0-744C-CF85-FB89-7A8232D09ECC}"/>
              </a:ext>
            </a:extLst>
          </p:cNvPr>
          <p:cNvSpPr txBox="1"/>
          <p:nvPr/>
        </p:nvSpPr>
        <p:spPr>
          <a:xfrm>
            <a:off x="4146755" y="3952381"/>
            <a:ext cx="61960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C00000"/>
                </a:solidFill>
              </a:rPr>
              <a:t>4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13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00D67-646A-A5FF-E868-0DF234C99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FA92AB6-142D-57E1-7786-09E917974C4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E402712-FC28-DE15-A54E-E0B1A641B7AE}"/>
              </a:ext>
            </a:extLst>
          </p:cNvPr>
          <p:cNvGrpSpPr/>
          <p:nvPr/>
        </p:nvGrpSpPr>
        <p:grpSpPr>
          <a:xfrm>
            <a:off x="2132536" y="2158011"/>
            <a:ext cx="4932000" cy="3295213"/>
            <a:chOff x="2193989" y="2167843"/>
            <a:chExt cx="4932000" cy="28546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176ACE5-6823-70BB-083D-E7C643C1392D}"/>
                </a:ext>
              </a:extLst>
            </p:cNvPr>
            <p:cNvSpPr/>
            <p:nvPr/>
          </p:nvSpPr>
          <p:spPr>
            <a:xfrm>
              <a:off x="2193989" y="2610518"/>
              <a:ext cx="4932000" cy="24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" name="Image 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E5897D8-6DF1-EAA8-CB5E-461F1FF6A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323771" y="4275250"/>
              <a:ext cx="747268" cy="747268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B9D26EF-3AF2-9FCA-4E2B-1BAB7DBF9E09}"/>
                </a:ext>
              </a:extLst>
            </p:cNvPr>
            <p:cNvSpPr txBox="1"/>
            <p:nvPr/>
          </p:nvSpPr>
          <p:spPr>
            <a:xfrm>
              <a:off x="2242452" y="3110130"/>
              <a:ext cx="3977907" cy="39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B124FF3-42A6-6C51-6DC3-AE8542254D65}"/>
                </a:ext>
              </a:extLst>
            </p:cNvPr>
            <p:cNvSpPr txBox="1"/>
            <p:nvPr/>
          </p:nvSpPr>
          <p:spPr>
            <a:xfrm>
              <a:off x="2621502" y="3709827"/>
              <a:ext cx="3598857" cy="39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spc="-100" dirty="0">
                  <a:solidFill>
                    <a:schemeClr val="bg1">
                      <a:lumMod val="5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الحساب الذهني</a:t>
              </a: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FE10BB0-BACD-4B06-10FD-FAE9B085C22B}"/>
                </a:ext>
              </a:extLst>
            </p:cNvPr>
            <p:cNvSpPr/>
            <p:nvPr/>
          </p:nvSpPr>
          <p:spPr>
            <a:xfrm>
              <a:off x="2950889" y="2167843"/>
              <a:ext cx="3096000" cy="792000"/>
            </a:xfrm>
            <a:prstGeom prst="flowChartAlternateProcess">
              <a:avLst/>
            </a:prstGeom>
            <a:solidFill>
              <a:srgbClr val="3A8F9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800" b="1" spc="-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38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8693B298-AAA1-6340-0D42-C93E8F2CDB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869" y="2212335"/>
              <a:ext cx="698043" cy="698043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  <p:sp>
        <p:nvSpPr>
          <p:cNvPr id="5" name="ZoneTexte 3">
            <a:extLst>
              <a:ext uri="{FF2B5EF4-FFF2-40B4-BE49-F238E27FC236}">
                <a16:creationId xmlns:a16="http://schemas.microsoft.com/office/drawing/2014/main" id="{C5C2053E-325E-D8D0-CD88-0A8DCC0FEDDF}"/>
              </a:ext>
            </a:extLst>
          </p:cNvPr>
          <p:cNvSpPr txBox="1"/>
          <p:nvPr/>
        </p:nvSpPr>
        <p:spPr>
          <a:xfrm>
            <a:off x="2608511" y="4684566"/>
            <a:ext cx="35988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spc="-100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أنشطة تمهيدية .</a:t>
            </a:r>
          </a:p>
        </p:txBody>
      </p:sp>
    </p:spTree>
    <p:extLst>
      <p:ext uri="{BB962C8B-B14F-4D97-AF65-F5344CB8AC3E}">
        <p14:creationId xmlns:p14="http://schemas.microsoft.com/office/powerpoint/2010/main" val="17789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117D-7590-C033-4BC7-A2DDB912F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C146B93-DEBE-DAB5-6075-5E17232EBAA1}"/>
              </a:ext>
            </a:extLst>
          </p:cNvPr>
          <p:cNvSpPr txBox="1"/>
          <p:nvPr/>
        </p:nvSpPr>
        <p:spPr>
          <a:xfrm>
            <a:off x="1225044" y="94542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خذوا ألواحكم.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9C86DB-761F-CA21-7718-1D728DA0E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46FC0F9-2698-0E37-F1F3-0DDA0C91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7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15C9-764E-767F-67C6-E23D0112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B89D869-9DE7-1FA0-CC25-48429E322B78}"/>
              </a:ext>
            </a:extLst>
          </p:cNvPr>
          <p:cNvSpPr txBox="1"/>
          <p:nvPr/>
        </p:nvSpPr>
        <p:spPr>
          <a:xfrm>
            <a:off x="1085346" y="938025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جداء 7 و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68C687-6895-DA66-88FE-1D5C9A6D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60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0A77-828E-F4FC-2646-CC133D50B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4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66897-DB0B-34D3-7BEE-23A79534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371161C-3BE1-F766-5287-704FE6CBF171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299E099-CA6B-1CAB-AE34-294D6B3F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A8B4B8D-EF67-C8A9-D2A2-C59A8A414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704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C8AB3-A645-67E7-CE8E-FB601895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2541AD6-6250-B83B-8591-5293C585BD2E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A88CF4D-FAFB-F909-45CC-D0CB43494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735807F-30EC-BCFC-C7F0-CF70C4BD7303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/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MA" sz="6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MA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6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MA" sz="6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</m:oMath>
                  </m:oMathPara>
                </a14:m>
                <a:endParaRPr lang="fr-MA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ZoneTexte 5">
                <a:extLst>
                  <a:ext uri="{FF2B5EF4-FFF2-40B4-BE49-F238E27FC236}">
                    <a16:creationId xmlns:a16="http://schemas.microsoft.com/office/drawing/2014/main" id="{41210A92-29B2-4BEA-F109-46101D70E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51" y="3035874"/>
                <a:ext cx="5515897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609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02D6B-A388-31C2-90C1-C6F2876FA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37E7057B-8F8D-E99B-2E30-48AD583102A2}"/>
              </a:ext>
            </a:extLst>
          </p:cNvPr>
          <p:cNvSpPr txBox="1"/>
          <p:nvPr/>
        </p:nvSpPr>
        <p:spPr>
          <a:xfrm>
            <a:off x="182880" y="938025"/>
            <a:ext cx="741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العدد المناسب في الخانة لتكون أعداد السطر الأول متناسبة مع أعداد السطر الثاني.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9AD90D-91F7-3B4B-ABC0-51D387CB4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B999C6-2ECE-8B9E-6BE1-DEA23F643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338169"/>
              </p:ext>
            </p:extLst>
          </p:nvPr>
        </p:nvGraphicFramePr>
        <p:xfrm>
          <a:off x="1540089" y="2854960"/>
          <a:ext cx="5740401" cy="1728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13467">
                  <a:extLst>
                    <a:ext uri="{9D8B030D-6E8A-4147-A177-3AD203B41FA5}">
                      <a16:colId xmlns:a16="http://schemas.microsoft.com/office/drawing/2014/main" val="1180661182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852195795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406600793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852307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b="1" dirty="0">
                          <a:solidFill>
                            <a:srgbClr val="002060"/>
                          </a:solidFill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b="1" dirty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54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96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497A4-7F3E-576C-EA47-841CCBCD4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1DA52AA-7081-E774-DB35-E6171328C8F3}"/>
              </a:ext>
            </a:extLst>
          </p:cNvPr>
          <p:cNvSpPr txBox="1"/>
          <p:nvPr/>
        </p:nvSpPr>
        <p:spPr>
          <a:xfrm>
            <a:off x="1203709" y="935593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ألواحكم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DFF139-EB1F-6600-E6B2-A163B6601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8B3C4B7-C37A-991F-4962-C08C2F186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270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AD01C-994F-747F-2663-A3CE485D5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C6A94A5E-1F08-8413-F74C-094D1F7634BF}"/>
              </a:ext>
            </a:extLst>
          </p:cNvPr>
          <p:cNvSpPr txBox="1"/>
          <p:nvPr/>
        </p:nvSpPr>
        <p:spPr>
          <a:xfrm>
            <a:off x="1085346" y="938025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A8A90D-46BF-0DD6-6B7C-1AE5B47D5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464A021-DCA5-4542-9056-1777756BBC8D}"/>
              </a:ext>
            </a:extLst>
          </p:cNvPr>
          <p:cNvSpPr txBox="1"/>
          <p:nvPr/>
        </p:nvSpPr>
        <p:spPr>
          <a:xfrm>
            <a:off x="999352" y="907247"/>
            <a:ext cx="6515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من يشرح كيف حصل على الجواب الصحيح.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349489-C3D6-FEF4-383E-D7E871F4F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189949"/>
              </p:ext>
            </p:extLst>
          </p:nvPr>
        </p:nvGraphicFramePr>
        <p:xfrm>
          <a:off x="1472920" y="3139440"/>
          <a:ext cx="5740401" cy="1728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13467">
                  <a:extLst>
                    <a:ext uri="{9D8B030D-6E8A-4147-A177-3AD203B41FA5}">
                      <a16:colId xmlns:a16="http://schemas.microsoft.com/office/drawing/2014/main" val="1180661182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852195795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406600793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fr-MA" sz="3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852307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/>
                      <a:r>
                        <a:rPr lang="fr-MA" sz="3200" b="1" dirty="0">
                          <a:solidFill>
                            <a:srgbClr val="C0000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b="1" dirty="0">
                          <a:solidFill>
                            <a:srgbClr val="002060"/>
                          </a:solidFill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3200" b="1" dirty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054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61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813B-8FAB-9568-86B9-D233B138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A50FDF1-4DE4-14CC-6D49-1192A0704BB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4CFA4A77-CE39-BBB9-5C53-F4583EBB740C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8444B7-50D5-E886-7E94-08522AB06C31}"/>
              </a:ext>
            </a:extLst>
          </p:cNvPr>
          <p:cNvGrpSpPr/>
          <p:nvPr/>
        </p:nvGrpSpPr>
        <p:grpSpPr>
          <a:xfrm>
            <a:off x="1607234" y="2636759"/>
            <a:ext cx="6218944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0A42B2B-62FF-7547-8BF8-E88769C9A669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93F1D47-CBC1-1821-7ABD-3D34661EB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654AA971-A4FC-62B1-C3FA-C252E2C94306}"/>
              </a:ext>
            </a:extLst>
          </p:cNvPr>
          <p:cNvSpPr/>
          <p:nvPr/>
        </p:nvSpPr>
        <p:spPr>
          <a:xfrm>
            <a:off x="2911944" y="2288898"/>
            <a:ext cx="3137452" cy="726476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ar-S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B837FC5-26B1-43B0-BF9A-DD74F176137C}"/>
              </a:ext>
            </a:extLst>
          </p:cNvPr>
          <p:cNvSpPr>
            <a:spLocks noChangeAspect="1"/>
          </p:cNvSpPr>
          <p:nvPr/>
        </p:nvSpPr>
        <p:spPr>
          <a:xfrm>
            <a:off x="5791172" y="2374093"/>
            <a:ext cx="602538" cy="57728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1BA18D-1508-C78D-1B60-21741CF819CA}"/>
              </a:ext>
            </a:extLst>
          </p:cNvPr>
          <p:cNvSpPr txBox="1"/>
          <p:nvPr/>
        </p:nvSpPr>
        <p:spPr>
          <a:xfrm>
            <a:off x="1607234" y="3195103"/>
            <a:ext cx="5196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</a:t>
            </a:r>
            <a:r>
              <a:rPr lang="ar-M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بُ</a:t>
            </a:r>
            <a:r>
              <a:rPr lang="ar-S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مَجْمُوع عَدَدَيْنِ كَسْرِيَّيْنِ</a:t>
            </a:r>
            <a:r>
              <a:rPr lang="ar-M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3600" b="1" kern="0" dirty="0">
              <a:solidFill>
                <a:srgbClr val="FFA5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B411F16-9CDA-E58C-D8DB-C6A198E657F8}"/>
                  </a:ext>
                </a:extLst>
              </p:cNvPr>
              <p:cNvSpPr txBox="1"/>
              <p:nvPr/>
            </p:nvSpPr>
            <p:spPr>
              <a:xfrm>
                <a:off x="78656" y="878423"/>
                <a:ext cx="7525875" cy="54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على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لواحكم </a:t>
                </a:r>
                <a:r>
                  <a:rPr lang="ar-M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،</a:t>
                </a: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أحسبوا مجموع العددين الكسريين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0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SA" sz="20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B411F16-9CDA-E58C-D8DB-C6A198E65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6" y="878423"/>
                <a:ext cx="7525875" cy="541495"/>
              </a:xfrm>
              <a:prstGeom prst="rect">
                <a:avLst/>
              </a:prstGeom>
              <a:blipFill>
                <a:blip r:embed="rId2"/>
                <a:stretch>
                  <a:fillRect r="-810" b="-786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85992BA-5C7C-2BCF-7F3D-E1E5CB27AD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6AD5092-771D-034C-5F31-BB8C9AAD5DA1}"/>
                  </a:ext>
                </a:extLst>
              </p:cNvPr>
              <p:cNvSpPr txBox="1"/>
              <p:nvPr/>
            </p:nvSpPr>
            <p:spPr>
              <a:xfrm>
                <a:off x="2947481" y="3040271"/>
                <a:ext cx="4066162" cy="1439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A5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6AD5092-771D-034C-5F31-BB8C9AAD5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481" y="3040271"/>
                <a:ext cx="4066162" cy="1439689"/>
              </a:xfrm>
              <a:prstGeom prst="rect">
                <a:avLst/>
              </a:prstGeom>
              <a:blipFill>
                <a:blip r:embed="rId4"/>
                <a:stretch>
                  <a:fillRect l="-1049" b="-1483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58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FE425-8C92-D6E6-7A6D-A061A1BA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16BAC0-9835-0C03-15A9-B08735E9BF0A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480922-8D7C-9D29-2342-0675CA9A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3EF84-FB7A-567B-0ADD-C038F3B271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596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B9E8F-0ADC-C582-0517-3A895EAEA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04D370A8-5D50-7377-651A-0F9475ADED75}"/>
              </a:ext>
            </a:extLst>
          </p:cNvPr>
          <p:cNvSpPr txBox="1"/>
          <p:nvPr/>
        </p:nvSpPr>
        <p:spPr>
          <a:xfrm>
            <a:off x="78656" y="878423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حصل على الجواب؟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7A44CCF-0885-A2F9-FDD3-6AC8D17BE8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E584D40-FF5C-4FDF-24E3-10CD2EE6126B}"/>
                  </a:ext>
                </a:extLst>
              </p:cNvPr>
              <p:cNvSpPr txBox="1"/>
              <p:nvPr/>
            </p:nvSpPr>
            <p:spPr>
              <a:xfrm>
                <a:off x="3055677" y="3137548"/>
                <a:ext cx="3724502" cy="1439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…</m:t>
                    </m:r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AE584D40-FF5C-4FDF-24E3-10CD2EE61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677" y="3137548"/>
                <a:ext cx="3724502" cy="1439689"/>
              </a:xfrm>
              <a:prstGeom prst="rect">
                <a:avLst/>
              </a:prstGeom>
              <a:blipFill>
                <a:blip r:embed="rId3"/>
                <a:stretch>
                  <a:fillRect l="-982" r="-8183" b="-1483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548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C9A4-D143-9BB6-3405-21F8DC9C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6160A50-690B-76EC-0B34-AEE26FA1B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43CFE9A3-5807-9B17-CB4C-C35FFC6118EC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E2B4B42-0110-175A-3302-E665DDBED605}"/>
                  </a:ext>
                </a:extLst>
              </p:cNvPr>
              <p:cNvSpPr txBox="1"/>
              <p:nvPr/>
            </p:nvSpPr>
            <p:spPr>
              <a:xfrm>
                <a:off x="3182137" y="2952723"/>
                <a:ext cx="3675863" cy="1439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ar-S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𝟏𝟐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endParaRPr lang="fr-MA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E2B4B42-0110-175A-3302-E665DDBED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137" y="2952723"/>
                <a:ext cx="3675863" cy="1439689"/>
              </a:xfrm>
              <a:prstGeom prst="rect">
                <a:avLst/>
              </a:prstGeom>
              <a:blipFill>
                <a:blip r:embed="rId3"/>
                <a:stretch>
                  <a:fillRect l="-995" b="-1434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078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6DFF7-836A-A57B-DB8A-BEFBDAE10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CE93F1-7D61-6FEB-7C27-2C19504FD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6889E409-2094-01AE-B039-748493AC0646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يمكن كتابة الكسر على شكل كتابة مختلطة.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03F63B-1CE1-A586-D509-64D26064B663}"/>
                  </a:ext>
                </a:extLst>
              </p:cNvPr>
              <p:cNvSpPr txBox="1"/>
              <p:nvPr/>
            </p:nvSpPr>
            <p:spPr>
              <a:xfrm>
                <a:off x="3075133" y="1989311"/>
                <a:ext cx="3675863" cy="1439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ar-S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𝟏𝟐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endParaRPr lang="fr-MA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D03F63B-1CE1-A586-D509-64D26064B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133" y="1989311"/>
                <a:ext cx="3675863" cy="1439689"/>
              </a:xfrm>
              <a:prstGeom prst="rect">
                <a:avLst/>
              </a:prstGeom>
              <a:blipFill>
                <a:blip r:embed="rId3"/>
                <a:stretch>
                  <a:fillRect l="-995" b="-14346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3">
                <a:extLst>
                  <a:ext uri="{FF2B5EF4-FFF2-40B4-BE49-F238E27FC236}">
                    <a16:creationId xmlns:a16="http://schemas.microsoft.com/office/drawing/2014/main" id="{663CD4DA-1866-7985-589B-9BC84148D67C}"/>
                  </a:ext>
                </a:extLst>
              </p:cNvPr>
              <p:cNvSpPr txBox="1"/>
              <p:nvPr/>
            </p:nvSpPr>
            <p:spPr>
              <a:xfrm>
                <a:off x="1746616" y="4316964"/>
                <a:ext cx="6095403" cy="142596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𝟏𝟐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ar-MA" sz="6000" b="1" dirty="0">
                    <a:solidFill>
                      <a:srgbClr val="C00000"/>
                    </a:solidFill>
                    <a:cs typeface="Calibri" panose="020F0502020204030204" pitchFamily="34" charset="0"/>
                  </a:rPr>
                  <a:t> =</a:t>
                </a:r>
                <a:r>
                  <a:rPr lang="ar-SA" sz="6000" b="1" dirty="0">
                    <a:solidFill>
                      <a:srgbClr val="C00000"/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  <m:r>
                      <a:rPr lang="ar-MA" sz="6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وَ</m:t>
                    </m:r>
                    <m:r>
                      <a:rPr lang="ar-SA" sz="60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f>
                      <m:fPr>
                        <m:ctrlP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fr-MA" sz="6000" dirty="0"/>
                  <a:t> </a:t>
                </a:r>
                <a:r>
                  <a:rPr lang="ar-MA" sz="6000" dirty="0">
                    <a:solidFill>
                      <a:srgbClr val="C00000"/>
                    </a:solidFill>
                  </a:rPr>
                  <a:t>=</a:t>
                </a:r>
                <a:r>
                  <a:rPr lang="ar-MA" sz="6000" dirty="0"/>
                  <a:t> </a:t>
                </a:r>
                <a:r>
                  <a:rPr lang="fr-MA" sz="6000" dirty="0"/>
                  <a:t> 1</a:t>
                </a:r>
                <a14:m>
                  <m:oMath xmlns:m="http://schemas.openxmlformats.org/officeDocument/2006/math">
                    <m:r>
                      <a:rPr lang="ar-MA" sz="6000" b="1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وَ</m:t>
                    </m:r>
                  </m:oMath>
                </a14:m>
                <a:r>
                  <a:rPr lang="ar-MA" sz="6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6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den>
                    </m:f>
                  </m:oMath>
                </a14:m>
                <a:endParaRPr lang="fr-MA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ZoneTexte 3">
                <a:extLst>
                  <a:ext uri="{FF2B5EF4-FFF2-40B4-BE49-F238E27FC236}">
                    <a16:creationId xmlns:a16="http://schemas.microsoft.com/office/drawing/2014/main" id="{663CD4DA-1866-7985-589B-9BC84148D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616" y="4316964"/>
                <a:ext cx="6095403" cy="1425968"/>
              </a:xfrm>
              <a:prstGeom prst="rect">
                <a:avLst/>
              </a:prstGeom>
              <a:blipFill>
                <a:blip r:embed="rId4"/>
                <a:stretch>
                  <a:fillRect b="-1525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36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A01AADE-5CE2-DFC8-F34E-7C5B203B7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2FC6394-ED3F-ADE3-F64C-DCF6BF3387F8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32DD0255-6277-A61F-78F9-DD4C9FBB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8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27F1-695F-7275-00C4-7AE7D632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D0FCE1-C25B-8C9F-6BEE-87003743C2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73932F-72D8-D5D4-56AE-7B7ADFAA341C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3B35778-662B-6180-4888-5E30A81B0F17}"/>
              </a:ext>
            </a:extLst>
          </p:cNvPr>
          <p:cNvGrpSpPr/>
          <p:nvPr/>
        </p:nvGrpSpPr>
        <p:grpSpPr>
          <a:xfrm>
            <a:off x="388864" y="1847461"/>
            <a:ext cx="8211802" cy="4711959"/>
            <a:chOff x="552927" y="2599007"/>
            <a:chExt cx="8211802" cy="387509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148E45F-1C92-D114-2F2B-9419E6EAB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041" y="2599007"/>
              <a:ext cx="4332688" cy="387509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3DF10C5-81DC-0F27-E719-ABF780611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27" y="2659264"/>
              <a:ext cx="3879114" cy="3754576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AAD5FD-5A6A-B49A-8778-AA743AB97786}"/>
              </a:ext>
            </a:extLst>
          </p:cNvPr>
          <p:cNvSpPr/>
          <p:nvPr/>
        </p:nvSpPr>
        <p:spPr>
          <a:xfrm>
            <a:off x="4717915" y="2402732"/>
            <a:ext cx="3429177" cy="8657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0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7A493-9C92-7729-4AAF-812779E46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D690EFE-135E-C7DD-3DA6-047195F52E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964D27-4F89-A657-A20A-02A3959BE35F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33667CEF-9958-6676-47D9-B3D24FE72B8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36671B59-F157-AD57-4F2E-60509B047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0EF433F4-FF71-C627-287A-E034F8FF0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74EAF0A-9E0E-EF37-54B6-53CC68B95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922618"/>
            <a:ext cx="7892532" cy="30127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74A17D-AFAC-79D3-D4C0-60AC1CA93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881" y="5056276"/>
            <a:ext cx="1343470" cy="134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2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F923-85D5-396B-FB57-27C9F0D6A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B65B05-4E09-B3F4-D185-2AB05B1710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3E09D1-0D1D-EF1B-E5EC-46ABF640CBC1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5022FE3B-8CEE-EB96-AA25-BACA88FC01ED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2552E18F-9608-BF55-4514-8BEB8813F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2E4D0A73-37BF-C187-7A18-CC6885A500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2515AD9-69C8-4CBB-5731-919FDAD2F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93" y="2435802"/>
            <a:ext cx="7892532" cy="3012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699783-3F7E-A16A-98B9-017645455D87}"/>
                  </a:ext>
                </a:extLst>
              </p:cNvPr>
              <p:cNvSpPr txBox="1"/>
              <p:nvPr/>
            </p:nvSpPr>
            <p:spPr>
              <a:xfrm>
                <a:off x="2108718" y="3755315"/>
                <a:ext cx="457200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699783-3F7E-A16A-98B9-017645455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718" y="3755315"/>
                <a:ext cx="457200" cy="6705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0823C85-20DB-B52C-E050-DBB38A756D6E}"/>
                  </a:ext>
                </a:extLst>
              </p:cNvPr>
              <p:cNvSpPr txBox="1"/>
              <p:nvPr/>
            </p:nvSpPr>
            <p:spPr>
              <a:xfrm>
                <a:off x="4030825" y="3755315"/>
                <a:ext cx="457200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0823C85-20DB-B52C-E050-DBB38A75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825" y="3755315"/>
                <a:ext cx="457200" cy="6705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92A2CF-5204-E2EA-8A78-4B8F56B765D0}"/>
                  </a:ext>
                </a:extLst>
              </p:cNvPr>
              <p:cNvSpPr txBox="1"/>
              <p:nvPr/>
            </p:nvSpPr>
            <p:spPr>
              <a:xfrm>
                <a:off x="5952933" y="3755315"/>
                <a:ext cx="457200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92A2CF-5204-E2EA-8A78-4B8F56B76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933" y="3755315"/>
                <a:ext cx="457200" cy="6705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AA0CA9-64F3-F08A-860D-6BD9200D519A}"/>
                  </a:ext>
                </a:extLst>
              </p:cNvPr>
              <p:cNvSpPr txBox="1"/>
              <p:nvPr/>
            </p:nvSpPr>
            <p:spPr>
              <a:xfrm>
                <a:off x="7973396" y="3771515"/>
                <a:ext cx="457200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𝟖𝟓</m:t>
                          </m:r>
                        </m:num>
                        <m:den>
                          <m:r>
                            <a:rPr lang="ar-SA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MA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FAA0CA9-64F3-F08A-860D-6BD9200D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396" y="3771515"/>
                <a:ext cx="457200" cy="670505"/>
              </a:xfrm>
              <a:prstGeom prst="rect">
                <a:avLst/>
              </a:prstGeom>
              <a:blipFill>
                <a:blip r:embed="rId8"/>
                <a:stretch>
                  <a:fillRect r="-2000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5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E8A4A-ED5B-5274-CA19-B5D9FCD08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68B29FB-C7F4-73E4-513C-B067A74F65B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FD28E126-8C46-DC87-3119-7A14DDD4294E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A0A3634-14FE-B34C-52F4-08D7D68C7B22}"/>
              </a:ext>
            </a:extLst>
          </p:cNvPr>
          <p:cNvGrpSpPr/>
          <p:nvPr/>
        </p:nvGrpSpPr>
        <p:grpSpPr>
          <a:xfrm>
            <a:off x="1607234" y="2636759"/>
            <a:ext cx="6218944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ABF2952-1D94-CA8C-0B8C-75D94DE09DDB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41A17D9-5F37-765A-2F12-4C41B609F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15A1A222-7F07-80CB-2996-CBFBBA68510F}"/>
              </a:ext>
            </a:extLst>
          </p:cNvPr>
          <p:cNvSpPr/>
          <p:nvPr/>
        </p:nvSpPr>
        <p:spPr>
          <a:xfrm>
            <a:off x="2911944" y="2288898"/>
            <a:ext cx="3137452" cy="726476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ar-S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654EB93-7367-F54B-D025-538D53BFBD8A}"/>
              </a:ext>
            </a:extLst>
          </p:cNvPr>
          <p:cNvSpPr>
            <a:spLocks noChangeAspect="1"/>
          </p:cNvSpPr>
          <p:nvPr/>
        </p:nvSpPr>
        <p:spPr>
          <a:xfrm>
            <a:off x="5791172" y="2374093"/>
            <a:ext cx="602538" cy="57728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D1C39C-7D45-68EF-F38F-4A06A0FEC65E}"/>
              </a:ext>
            </a:extLst>
          </p:cNvPr>
          <p:cNvSpPr txBox="1"/>
          <p:nvPr/>
        </p:nvSpPr>
        <p:spPr>
          <a:xfrm>
            <a:off x="1607234" y="3195103"/>
            <a:ext cx="5196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حِسا</a:t>
            </a:r>
            <a:r>
              <a:rPr lang="ar-M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بُ</a:t>
            </a:r>
            <a:r>
              <a:rPr lang="ar-S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فَرْقِ</a:t>
            </a:r>
            <a:r>
              <a:rPr lang="ar-S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عَدَدَيْنِ كَسْرِيَّيْنِ</a:t>
            </a:r>
            <a:r>
              <a:rPr lang="ar-M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3600" b="1" kern="0" dirty="0">
              <a:solidFill>
                <a:srgbClr val="FFA5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40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D8C1-BE1D-4A82-1D27-93A51EF25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87C598A-28AF-84D0-4A8A-E87E83FBC75B}"/>
                  </a:ext>
                </a:extLst>
              </p:cNvPr>
              <p:cNvSpPr txBox="1"/>
              <p:nvPr/>
            </p:nvSpPr>
            <p:spPr>
              <a:xfrm>
                <a:off x="78656" y="878423"/>
                <a:ext cx="7525875" cy="535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r" rtl="1">
                  <a:defRPr/>
                </a:pPr>
                <a:r>
                  <a:rPr lang="ar-SA" sz="2000" b="1" dirty="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على الواحكم , أحسبوا فرق  العددين الكسريين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0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20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lang="ar-SA" sz="2000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-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kumimoji="0" lang="ar-SA" sz="2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87C598A-28AF-84D0-4A8A-E87E83FBC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6" y="878423"/>
                <a:ext cx="7525875" cy="535468"/>
              </a:xfrm>
              <a:prstGeom prst="rect">
                <a:avLst/>
              </a:prstGeom>
              <a:blipFill>
                <a:blip r:embed="rId2"/>
                <a:stretch>
                  <a:fillRect r="-810" b="-7955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6DE1A9A-1027-41B7-FA1E-2E329BB972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395C279-0440-3675-CBF4-A440439F22E9}"/>
                  </a:ext>
                </a:extLst>
              </p:cNvPr>
              <p:cNvSpPr txBox="1"/>
              <p:nvPr/>
            </p:nvSpPr>
            <p:spPr>
              <a:xfrm>
                <a:off x="2754119" y="3351557"/>
                <a:ext cx="4590660" cy="1421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lang="ar-SA" sz="6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6000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-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A5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6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395C279-0440-3675-CBF4-A440439F2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119" y="3351557"/>
                <a:ext cx="4590660" cy="1421608"/>
              </a:xfrm>
              <a:prstGeom prst="rect">
                <a:avLst/>
              </a:prstGeom>
              <a:blipFill>
                <a:blip r:embed="rId4"/>
                <a:stretch>
                  <a:fillRect r="-10226" b="-1545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087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E777C-5071-721A-22A7-225C1D74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4810982-61AA-C2C5-78C9-02BA0004DFDC}"/>
              </a:ext>
            </a:extLst>
          </p:cNvPr>
          <p:cNvSpPr txBox="1"/>
          <p:nvPr/>
        </p:nvSpPr>
        <p:spPr>
          <a:xfrm>
            <a:off x="1252057" y="858759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662F6D-2E1F-CEB1-6AD2-EE2588F10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D8D7EB8-5345-656F-0ED3-5E2133C7B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83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6955-DDA1-99F9-E588-9EDD030A0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B814181-BE0E-B824-F1E8-003341C7E3A9}"/>
              </a:ext>
            </a:extLst>
          </p:cNvPr>
          <p:cNvSpPr txBox="1"/>
          <p:nvPr/>
        </p:nvSpPr>
        <p:spPr>
          <a:xfrm>
            <a:off x="78656" y="878423"/>
            <a:ext cx="752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يقوم إلى السبورة ليشرح لنا كيف حصل على الجواب؟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5CF205C-A20B-0B6A-538B-29C1E87BFC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BB4582E-938A-AA6B-9ABD-1BFA9B3F4141}"/>
                  </a:ext>
                </a:extLst>
              </p:cNvPr>
              <p:cNvSpPr txBox="1"/>
              <p:nvPr/>
            </p:nvSpPr>
            <p:spPr>
              <a:xfrm>
                <a:off x="2900034" y="3234825"/>
                <a:ext cx="4590660" cy="1421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  -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A5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…</m:t>
                    </m:r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MA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DBB4582E-938A-AA6B-9ABD-1BFA9B3F4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034" y="3234825"/>
                <a:ext cx="4590660" cy="1421608"/>
              </a:xfrm>
              <a:prstGeom prst="rect">
                <a:avLst/>
              </a:prstGeom>
              <a:blipFill>
                <a:blip r:embed="rId3"/>
                <a:stretch>
                  <a:fillRect r="-10226" b="-1545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361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0DE6F-5323-4604-AF35-F964783ED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A619BB-E6A8-0BBC-2F89-5D588E269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3F3E2815-306E-C7AB-2CF1-4A7A864EAAD4}"/>
              </a:ext>
            </a:extLst>
          </p:cNvPr>
          <p:cNvSpPr txBox="1"/>
          <p:nvPr/>
        </p:nvSpPr>
        <p:spPr>
          <a:xfrm>
            <a:off x="349731" y="849493"/>
            <a:ext cx="7182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1874271-87CA-9A63-43C2-4E4031C145E6}"/>
                  </a:ext>
                </a:extLst>
              </p:cNvPr>
              <p:cNvSpPr txBox="1"/>
              <p:nvPr/>
            </p:nvSpPr>
            <p:spPr>
              <a:xfrm>
                <a:off x="2656844" y="2923539"/>
                <a:ext cx="4590660" cy="1421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num>
                      <m:den>
                        <m:r>
                          <a:rPr lang="ar-SA" sz="6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SA" sz="6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kumimoji="0" lang="ar-SA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-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𝟕</m:t>
                        </m:r>
                      </m:num>
                      <m:den>
                        <m:r>
                          <a:rPr kumimoji="0" lang="ar-SA" sz="6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  <m:r>
                      <a:rPr kumimoji="0" lang="ar-SA" sz="6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ar-SA" sz="6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SA" sz="6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num>
                      <m:den>
                        <m:r>
                          <a:rPr lang="ar-SA" sz="6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𝟏𝟏</m:t>
                        </m:r>
                      </m:den>
                    </m:f>
                  </m:oMath>
                </a14:m>
                <a:endParaRPr lang="fr-MA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1874271-87CA-9A63-43C2-4E4031C14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844" y="2923539"/>
                <a:ext cx="4590660" cy="1421608"/>
              </a:xfrm>
              <a:prstGeom prst="rect">
                <a:avLst/>
              </a:prstGeom>
              <a:blipFill>
                <a:blip r:embed="rId3"/>
                <a:stretch>
                  <a:fillRect b="-1545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733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CEEA0-52F8-95AF-0075-C5FF17FED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08D45FD-F4A5-0D2A-D301-D013F317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84054D-ED51-2F40-BFED-AD239167F973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2963C2A8-17BC-C9E9-439C-67BB613A2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5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6FA3A-6040-1FBC-F966-BFF369B79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4D877B9-7EB6-9DAD-AF66-5E5A29D791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56B164-190B-E078-6647-AF58520D4FC9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CE1465A-0F8F-E380-D216-090F13C8C916}"/>
              </a:ext>
            </a:extLst>
          </p:cNvPr>
          <p:cNvGrpSpPr/>
          <p:nvPr/>
        </p:nvGrpSpPr>
        <p:grpSpPr>
          <a:xfrm>
            <a:off x="388864" y="1847461"/>
            <a:ext cx="8211802" cy="4711959"/>
            <a:chOff x="552927" y="2599007"/>
            <a:chExt cx="8211802" cy="387509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35B41DE-7E52-426B-0C2A-7DC7B1C67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041" y="2599007"/>
              <a:ext cx="4332688" cy="387509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4F2EB1D-515B-1C0F-8656-F647A0DBD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27" y="2659264"/>
              <a:ext cx="3879114" cy="3754576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94E76A-6B9E-E3AD-1C0B-FD2D86CFC3A1}"/>
              </a:ext>
            </a:extLst>
          </p:cNvPr>
          <p:cNvSpPr/>
          <p:nvPr/>
        </p:nvSpPr>
        <p:spPr>
          <a:xfrm>
            <a:off x="4688732" y="3297677"/>
            <a:ext cx="3458360" cy="8073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747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256D-6888-6F9B-A7AD-1CD6D8599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CA762F6-AE5A-FFFA-5A99-ED0FB7D5C64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64B2262-9865-5B0C-72AC-2B1A9F1CDD39}"/>
              </a:ext>
            </a:extLst>
          </p:cNvPr>
          <p:cNvSpPr txBox="1"/>
          <p:nvPr/>
        </p:nvSpPr>
        <p:spPr>
          <a:xfrm>
            <a:off x="367005" y="938768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CD20CA44-84BB-0194-A81D-11290014EF0F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78F8685D-FDBD-4CEB-23CE-9A7ECA9EF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75FC2733-B3BF-68E5-D173-E9BC0597A4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145BC1C-D2F6-BE0B-682E-80258A153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2105871"/>
            <a:ext cx="7854779" cy="26462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946CC-C417-71A8-B8F9-4DFA3E74DB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1949" y="4947341"/>
            <a:ext cx="1811348" cy="120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7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31375-B219-AEFB-C01C-C166FA12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CB2DF1F-B8E2-0A45-C350-268315222D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8A45B9-CF01-0F49-EF7E-6A2B49D935FD}"/>
              </a:ext>
            </a:extLst>
          </p:cNvPr>
          <p:cNvSpPr txBox="1"/>
          <p:nvPr/>
        </p:nvSpPr>
        <p:spPr>
          <a:xfrm>
            <a:off x="0" y="938768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D74B4E8-AD03-4656-B268-55928E5226CC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41DB6536-BC7E-FC81-DEAB-BCF2659B2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C681635A-6C23-8D0F-49DB-765F586F3D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25B4A39-10FD-2422-4874-130442E86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2105871"/>
            <a:ext cx="7854779" cy="26462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51FDC5-9456-B010-67E4-7B2955CC6665}"/>
                  </a:ext>
                </a:extLst>
              </p:cNvPr>
              <p:cNvSpPr txBox="1"/>
              <p:nvPr/>
            </p:nvSpPr>
            <p:spPr>
              <a:xfrm>
                <a:off x="2108718" y="3254160"/>
                <a:ext cx="461865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𝟔</m:t>
                          </m:r>
                        </m:num>
                        <m:den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B51FDC5-9456-B010-67E4-7B2955CC6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718" y="3254160"/>
                <a:ext cx="461865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CA34658-E9DC-8ACC-5737-627180FECE1C}"/>
                  </a:ext>
                </a:extLst>
              </p:cNvPr>
              <p:cNvSpPr txBox="1"/>
              <p:nvPr/>
            </p:nvSpPr>
            <p:spPr>
              <a:xfrm>
                <a:off x="4012961" y="3254160"/>
                <a:ext cx="461865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𝟗</m:t>
                          </m:r>
                        </m:num>
                        <m:den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CA34658-E9DC-8ACC-5737-627180FEC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2961" y="3254160"/>
                <a:ext cx="461865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6B8EC10-89A9-F4FA-B8CD-92564BC07BDC}"/>
                  </a:ext>
                </a:extLst>
              </p:cNvPr>
              <p:cNvSpPr txBox="1"/>
              <p:nvPr/>
            </p:nvSpPr>
            <p:spPr>
              <a:xfrm>
                <a:off x="5875216" y="3254160"/>
                <a:ext cx="461865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𝟔</m:t>
                          </m:r>
                        </m:num>
                        <m:den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6B8EC10-89A9-F4FA-B8CD-92564BC07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216" y="3254160"/>
                <a:ext cx="461865" cy="634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655298A-D834-B380-938F-7CC306AF7FE5}"/>
                  </a:ext>
                </a:extLst>
              </p:cNvPr>
              <p:cNvSpPr txBox="1"/>
              <p:nvPr/>
            </p:nvSpPr>
            <p:spPr>
              <a:xfrm>
                <a:off x="7830625" y="3254159"/>
                <a:ext cx="461865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𝟒𝟎</m:t>
                          </m:r>
                        </m:num>
                        <m:den>
                          <m:r>
                            <a:rPr lang="ar-SA" sz="1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fr-MA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655298A-D834-B380-938F-7CC306AF7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625" y="3254159"/>
                <a:ext cx="461865" cy="634789"/>
              </a:xfrm>
              <a:prstGeom prst="rect">
                <a:avLst/>
              </a:prstGeom>
              <a:blipFill>
                <a:blip r:embed="rId8"/>
                <a:stretch>
                  <a:fillRect r="-9333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18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7905F-F0F5-D860-574C-D8ED8932C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FB833-0161-5860-24FC-E9A06718C7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D8C861-1287-F673-9F9B-8D58991692AA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FCCB16C-A793-76DA-462E-205C0AED23B0}"/>
              </a:ext>
            </a:extLst>
          </p:cNvPr>
          <p:cNvGrpSpPr/>
          <p:nvPr/>
        </p:nvGrpSpPr>
        <p:grpSpPr>
          <a:xfrm>
            <a:off x="388864" y="1847461"/>
            <a:ext cx="8211802" cy="4711959"/>
            <a:chOff x="552927" y="2599007"/>
            <a:chExt cx="8211802" cy="387509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A207CA6-D883-BD21-47D8-96306D4A8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041" y="2599007"/>
              <a:ext cx="4332688" cy="387509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87CDB62-F406-E533-7E3C-4EC1000B0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27" y="2659264"/>
              <a:ext cx="3879114" cy="3754576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FB393C3-8C87-A7BA-828B-236B26D1D5B4}"/>
              </a:ext>
            </a:extLst>
          </p:cNvPr>
          <p:cNvSpPr/>
          <p:nvPr/>
        </p:nvSpPr>
        <p:spPr>
          <a:xfrm>
            <a:off x="4747098" y="4153711"/>
            <a:ext cx="3492230" cy="7587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474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5A2F-1B8B-2F20-2B44-2782FB026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B1A166-5219-FD2E-A493-B7AAEE43D48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4C18DF-7C91-2ECA-D898-851FC7205E76}"/>
              </a:ext>
            </a:extLst>
          </p:cNvPr>
          <p:cNvSpPr txBox="1"/>
          <p:nvPr/>
        </p:nvSpPr>
        <p:spPr>
          <a:xfrm>
            <a:off x="367005" y="938768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AAD0AA7E-0A73-0F04-BC82-B440EB1A8469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8A2B511C-5421-FB5C-D02D-EE19A730B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6AE5C539-792A-0A8F-A1BD-20FF39C36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F91C788D-54AB-DCE2-F3C9-266D48332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061307"/>
            <a:ext cx="7836548" cy="27353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53EC9A-88FE-C9C2-C401-979384945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42684" y="4811634"/>
            <a:ext cx="1614533" cy="147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9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A9E15-DC13-6A19-8367-571751303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D58F051-E81C-CF87-D4F8-DF22BD54D0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6428E00-2D54-ACE8-C39A-23AFC441316F}"/>
              </a:ext>
            </a:extLst>
          </p:cNvPr>
          <p:cNvSpPr txBox="1"/>
          <p:nvPr/>
        </p:nvSpPr>
        <p:spPr>
          <a:xfrm>
            <a:off x="0" y="938768"/>
            <a:ext cx="74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C9665CA4-0F7E-EC12-C261-D66597EC7678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C9E41B03-80CA-2169-A6EA-1B8505C48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94904917-2223-5359-6719-D914F4F1A8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E50E497-19AF-C168-C6D8-B5E231165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061307"/>
            <a:ext cx="7836548" cy="273538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A40FE82-EF04-EA1D-891B-CBDBADC329F2}"/>
              </a:ext>
            </a:extLst>
          </p:cNvPr>
          <p:cNvGrpSpPr/>
          <p:nvPr/>
        </p:nvGrpSpPr>
        <p:grpSpPr>
          <a:xfrm>
            <a:off x="1530220" y="3254160"/>
            <a:ext cx="6326587" cy="669886"/>
            <a:chOff x="1530220" y="3254160"/>
            <a:chExt cx="6326587" cy="669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E7E168B1-FB92-3FA1-BD4A-8D08C0EF4710}"/>
                    </a:ext>
                  </a:extLst>
                </p:cNvPr>
                <p:cNvSpPr txBox="1"/>
                <p:nvPr/>
              </p:nvSpPr>
              <p:spPr>
                <a:xfrm>
                  <a:off x="1530220" y="3254160"/>
                  <a:ext cx="1040363" cy="6090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E7E168B1-FB92-3FA1-BD4A-8D08C0EF47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0220" y="3254160"/>
                  <a:ext cx="1040363" cy="6090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89F71EE-B6B1-163C-3891-9CC997B6A04D}"/>
                    </a:ext>
                  </a:extLst>
                </p:cNvPr>
                <p:cNvSpPr txBox="1"/>
                <p:nvPr/>
              </p:nvSpPr>
              <p:spPr>
                <a:xfrm>
                  <a:off x="3434465" y="3254160"/>
                  <a:ext cx="1040362" cy="6347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D89F71EE-B6B1-163C-3891-9CC997B6A0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4465" y="3254160"/>
                  <a:ext cx="1040362" cy="63478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B74261B-E165-335E-A8BE-24FA3CC4AE84}"/>
                    </a:ext>
                  </a:extLst>
                </p:cNvPr>
                <p:cNvSpPr txBox="1"/>
                <p:nvPr/>
              </p:nvSpPr>
              <p:spPr>
                <a:xfrm>
                  <a:off x="5490698" y="3289257"/>
                  <a:ext cx="461865" cy="6347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𝟏𝟏</m:t>
                            </m:r>
                          </m:num>
                          <m:den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AB74261B-E165-335E-A8BE-24FA3CC4AE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0698" y="3289257"/>
                  <a:ext cx="461865" cy="63478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04DE6D2-0D21-3F92-0FE9-9DD698E38F39}"/>
                    </a:ext>
                  </a:extLst>
                </p:cNvPr>
                <p:cNvSpPr txBox="1"/>
                <p:nvPr/>
              </p:nvSpPr>
              <p:spPr>
                <a:xfrm>
                  <a:off x="7394942" y="3268155"/>
                  <a:ext cx="461865" cy="6347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𝟓𝟓</m:t>
                            </m:r>
                          </m:num>
                          <m:den>
                            <m:r>
                              <a:rPr lang="ar-SA" sz="1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fr-MA" dirty="0"/>
                </a:p>
              </p:txBody>
            </p:sp>
          </mc:Choice>
          <mc:Fallback xmlns="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04DE6D2-0D21-3F92-0FE9-9DD698E38F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4942" y="3268155"/>
                  <a:ext cx="461865" cy="634789"/>
                </a:xfrm>
                <a:prstGeom prst="rect">
                  <a:avLst/>
                </a:prstGeom>
                <a:blipFill>
                  <a:blip r:embed="rId8"/>
                  <a:stretch>
                    <a:fillRect r="-9211"/>
                  </a:stretch>
                </a:blipFill>
              </p:spPr>
              <p:txBody>
                <a:bodyPr/>
                <a:lstStyle/>
                <a:p>
                  <a:r>
                    <a:rPr lang="fr-MA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11">
                <a:extLst>
                  <a:ext uri="{FF2B5EF4-FFF2-40B4-BE49-F238E27FC236}">
                    <a16:creationId xmlns:a16="http://schemas.microsoft.com/office/drawing/2014/main" id="{99269D19-6F33-63C3-A13C-F06C3C2FAC5D}"/>
                  </a:ext>
                </a:extLst>
              </p:cNvPr>
              <p:cNvSpPr txBox="1"/>
              <p:nvPr/>
            </p:nvSpPr>
            <p:spPr>
              <a:xfrm>
                <a:off x="983832" y="4740917"/>
                <a:ext cx="1040363" cy="490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num>
                      <m:den>
                        <m:r>
                          <a:rPr lang="ar-S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</m:t>
                        </m:r>
                      </m:num>
                      <m:den>
                        <m:r>
                          <a:rPr lang="ar-SA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</m:t>
                        </m:r>
                      </m:den>
                    </m:f>
                  </m:oMath>
                </a14:m>
                <a:endParaRPr lang="fr-MA" dirty="0"/>
              </a:p>
            </p:txBody>
          </p:sp>
        </mc:Choice>
        <mc:Fallback xmlns="">
          <p:sp>
            <p:nvSpPr>
              <p:cNvPr id="8" name="ZoneTexte 11">
                <a:extLst>
                  <a:ext uri="{FF2B5EF4-FFF2-40B4-BE49-F238E27FC236}">
                    <a16:creationId xmlns:a16="http://schemas.microsoft.com/office/drawing/2014/main" id="{99269D19-6F33-63C3-A13C-F06C3C2FA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832" y="4740917"/>
                <a:ext cx="1040363" cy="490391"/>
              </a:xfrm>
              <a:prstGeom prst="rect">
                <a:avLst/>
              </a:prstGeom>
              <a:blipFill>
                <a:blip r:embed="rId9"/>
                <a:stretch>
                  <a:fillRect b="-8750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11">
                <a:extLst>
                  <a:ext uri="{FF2B5EF4-FFF2-40B4-BE49-F238E27FC236}">
                    <a16:creationId xmlns:a16="http://schemas.microsoft.com/office/drawing/2014/main" id="{D261042A-D29C-7B39-0BA8-3A3BB19A431A}"/>
                  </a:ext>
                </a:extLst>
              </p:cNvPr>
              <p:cNvSpPr txBox="1"/>
              <p:nvPr/>
            </p:nvSpPr>
            <p:spPr>
              <a:xfrm>
                <a:off x="3033126" y="4740916"/>
                <a:ext cx="1040363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ar-MA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endParaRPr lang="fr-MA" dirty="0"/>
              </a:p>
            </p:txBody>
          </p:sp>
        </mc:Choice>
        <mc:Fallback xmlns="">
          <p:sp>
            <p:nvSpPr>
              <p:cNvPr id="9" name="ZoneTexte 11">
                <a:extLst>
                  <a:ext uri="{FF2B5EF4-FFF2-40B4-BE49-F238E27FC236}">
                    <a16:creationId xmlns:a16="http://schemas.microsoft.com/office/drawing/2014/main" id="{D261042A-D29C-7B39-0BA8-3A3BB19A4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126" y="4740916"/>
                <a:ext cx="1040363" cy="495200"/>
              </a:xfrm>
              <a:prstGeom prst="rect">
                <a:avLst/>
              </a:prstGeom>
              <a:blipFill>
                <a:blip r:embed="rId10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078F1D39-010B-CD85-3BB1-0BD7B7A36539}"/>
                  </a:ext>
                </a:extLst>
              </p:cNvPr>
              <p:cNvSpPr txBox="1"/>
              <p:nvPr/>
            </p:nvSpPr>
            <p:spPr>
              <a:xfrm>
                <a:off x="4812695" y="4740916"/>
                <a:ext cx="1040363" cy="495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num>
                      <m:den>
                        <m:r>
                          <a:rPr lang="ar-MA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endParaRPr lang="fr-MA" dirty="0"/>
              </a:p>
            </p:txBody>
          </p:sp>
        </mc:Choice>
        <mc:Fallback xmlns=""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078F1D39-010B-CD85-3BB1-0BD7B7A36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2695" y="4740916"/>
                <a:ext cx="1040363" cy="495200"/>
              </a:xfrm>
              <a:prstGeom prst="rect">
                <a:avLst/>
              </a:prstGeom>
              <a:blipFill>
                <a:blip r:embed="rId11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1">
                <a:extLst>
                  <a:ext uri="{FF2B5EF4-FFF2-40B4-BE49-F238E27FC236}">
                    <a16:creationId xmlns:a16="http://schemas.microsoft.com/office/drawing/2014/main" id="{9E72B5C6-5356-145A-5FC1-DC09FCF0E032}"/>
                  </a:ext>
                </a:extLst>
              </p:cNvPr>
              <p:cNvSpPr txBox="1"/>
              <p:nvPr/>
            </p:nvSpPr>
            <p:spPr>
              <a:xfrm>
                <a:off x="6592265" y="4765054"/>
                <a:ext cx="1355233" cy="4965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num>
                      <m:den>
                        <m:r>
                          <a:rPr lang="ar-MA" sz="1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ar-S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𝟒𝟓</m:t>
                        </m:r>
                      </m:num>
                      <m:den>
                        <m:r>
                          <a:rPr lang="ar-MA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𝟏𝟎𝟎</m:t>
                        </m:r>
                      </m:den>
                    </m:f>
                  </m:oMath>
                </a14:m>
                <a:endParaRPr lang="fr-MA" dirty="0"/>
              </a:p>
            </p:txBody>
          </p:sp>
        </mc:Choice>
        <mc:Fallback xmlns="">
          <p:sp>
            <p:nvSpPr>
              <p:cNvPr id="11" name="ZoneTexte 11">
                <a:extLst>
                  <a:ext uri="{FF2B5EF4-FFF2-40B4-BE49-F238E27FC236}">
                    <a16:creationId xmlns:a16="http://schemas.microsoft.com/office/drawing/2014/main" id="{9E72B5C6-5356-145A-5FC1-DC09FCF0E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265" y="4765054"/>
                <a:ext cx="1355233" cy="496546"/>
              </a:xfrm>
              <a:prstGeom prst="rect">
                <a:avLst/>
              </a:prstGeom>
              <a:blipFill>
                <a:blip r:embed="rId12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31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36948-25D3-11C5-DF27-66CA74B2B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E7393FD-AD5D-2D2B-3ACF-64EA2333F09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7CD9D820-AA8A-B076-4DE6-5D2ACA56A520}"/>
              </a:ext>
            </a:extLst>
          </p:cNvPr>
          <p:cNvSpPr>
            <a:spLocks noChangeAspect="1"/>
          </p:cNvSpPr>
          <p:nvPr/>
        </p:nvSpPr>
        <p:spPr>
          <a:xfrm flipH="1">
            <a:off x="950491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F7E54AB-C403-374F-E7EC-F3F36C591FB5}"/>
              </a:ext>
            </a:extLst>
          </p:cNvPr>
          <p:cNvGrpSpPr/>
          <p:nvPr/>
        </p:nvGrpSpPr>
        <p:grpSpPr>
          <a:xfrm>
            <a:off x="1607234" y="2636759"/>
            <a:ext cx="6218944" cy="1796740"/>
            <a:chOff x="2649856" y="2601943"/>
            <a:chExt cx="4130196" cy="1759959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339DDB3-812B-BF4C-8D49-59794657EDD1}"/>
                </a:ext>
              </a:extLst>
            </p:cNvPr>
            <p:cNvSpPr/>
            <p:nvPr/>
          </p:nvSpPr>
          <p:spPr>
            <a:xfrm>
              <a:off x="2649856" y="2601943"/>
              <a:ext cx="4130196" cy="175995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C49EAE3C-6FC3-6A81-7C87-9F72E171A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073315" y="3203240"/>
              <a:ext cx="631873" cy="631873"/>
            </a:xfrm>
            <a:prstGeom prst="rect">
              <a:avLst/>
            </a:prstGeom>
          </p:spPr>
        </p:pic>
      </p:grpSp>
      <p:sp>
        <p:nvSpPr>
          <p:cNvPr id="2" name="Flowchart: Alternate Process 54">
            <a:extLst>
              <a:ext uri="{FF2B5EF4-FFF2-40B4-BE49-F238E27FC236}">
                <a16:creationId xmlns:a16="http://schemas.microsoft.com/office/drawing/2014/main" id="{30B68375-CD95-D47C-901D-76257FB813C8}"/>
              </a:ext>
            </a:extLst>
          </p:cNvPr>
          <p:cNvSpPr/>
          <p:nvPr/>
        </p:nvSpPr>
        <p:spPr>
          <a:xfrm>
            <a:off x="2911944" y="2288898"/>
            <a:ext cx="3137452" cy="726476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ar-S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41AA5CA-B77B-6D67-8FBE-5BF2BE429B26}"/>
              </a:ext>
            </a:extLst>
          </p:cNvPr>
          <p:cNvSpPr>
            <a:spLocks noChangeAspect="1"/>
          </p:cNvSpPr>
          <p:nvPr/>
        </p:nvSpPr>
        <p:spPr>
          <a:xfrm>
            <a:off x="5791172" y="2374093"/>
            <a:ext cx="602538" cy="57728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600" b="1" dirty="0"/>
              <a:t>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040216-C451-0A1D-7BDD-199D9CAE08B5}"/>
              </a:ext>
            </a:extLst>
          </p:cNvPr>
          <p:cNvSpPr txBox="1"/>
          <p:nvPr/>
        </p:nvSpPr>
        <p:spPr>
          <a:xfrm>
            <a:off x="1607234" y="3195103"/>
            <a:ext cx="5196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S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sz="3600" b="1" kern="0" dirty="0">
                <a:solidFill>
                  <a:srgbClr val="FFA5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َلِّ مَسائِلَ مِنْ خُطْوَتَيْنِ أَوْ أَكْثَرَ.</a:t>
            </a:r>
            <a:endParaRPr lang="ar-SA" sz="3600" b="1" kern="0" dirty="0">
              <a:solidFill>
                <a:srgbClr val="FFA5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30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627D7-2590-EEC6-2D65-6C968B88D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19FB9C7-9F06-7318-38C4-1382D247CD3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CE6934-380E-3286-4085-4F5C144297B0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131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5BA0DD1-1CF6-2900-F671-BD4E13ED029E}"/>
              </a:ext>
            </a:extLst>
          </p:cNvPr>
          <p:cNvGrpSpPr/>
          <p:nvPr/>
        </p:nvGrpSpPr>
        <p:grpSpPr>
          <a:xfrm>
            <a:off x="388864" y="1847461"/>
            <a:ext cx="8211802" cy="4711959"/>
            <a:chOff x="552927" y="2599007"/>
            <a:chExt cx="8211802" cy="387509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3A897-5913-1014-8BC5-E0CB3B334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041" y="2599007"/>
              <a:ext cx="4332688" cy="387509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705B0B2-B24C-5415-B06A-8ABB927F3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27" y="2659264"/>
              <a:ext cx="3879114" cy="3754576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91E93F-6BEB-0393-4DA3-F5A866B730CA}"/>
              </a:ext>
            </a:extLst>
          </p:cNvPr>
          <p:cNvSpPr/>
          <p:nvPr/>
        </p:nvSpPr>
        <p:spPr>
          <a:xfrm>
            <a:off x="690664" y="2393004"/>
            <a:ext cx="3190672" cy="19358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0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7EE2-CB20-3621-254C-91F175C7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F490-6443-77AD-6D07-08339E52DC4D}"/>
              </a:ext>
            </a:extLst>
          </p:cNvPr>
          <p:cNvSpPr/>
          <p:nvPr/>
        </p:nvSpPr>
        <p:spPr>
          <a:xfrm>
            <a:off x="4875261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2B75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9FCD43C-4239-BC82-8F4F-6FD49474E8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386B49-AFDE-1BE4-F482-BAF89883221E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المسألة في التمرين رقم 5؟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BD1266-6573-7898-C850-3D4A537FC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1" y="1853921"/>
            <a:ext cx="7735078" cy="438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5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C3A5-610A-EB0F-A575-FC91A56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A0AED7-D6A4-2E80-CB6F-7BF4CE588544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1BD45D5-6193-1109-9F93-8EDEF83BB6E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C34C9E1-E4C8-619F-F69A-A18DF40E75B2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أغمضوا أعينكم ثم تخيلوا شريط أحداث المسألة.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AA4B2C-865A-C5FB-5C04-1C5DE4376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1" y="1853921"/>
            <a:ext cx="7735078" cy="438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4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9E94F-0E91-34E9-356E-52B0A44E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385DA0-5A72-F4DA-D385-7AF6AEA05142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5E0B93-663D-6D69-D1DD-2F28A13BA7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BE984DF-BEF2-A50D-2FCA-23FB44E26715}"/>
              </a:ext>
            </a:extLst>
          </p:cNvPr>
          <p:cNvSpPr txBox="1"/>
          <p:nvPr/>
        </p:nvSpPr>
        <p:spPr>
          <a:xfrm>
            <a:off x="1408922" y="854031"/>
            <a:ext cx="608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ماذا نحسب أولا في الخطوة الأولى؟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1FE2F4-6E36-274C-18BD-4AB44D254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1" y="1650215"/>
            <a:ext cx="7735078" cy="438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4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F5BB2-30BB-D3D9-8348-658F1B85A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5BF466-FEE0-E1E4-5002-B5F77B441DF0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2581198-CA9F-A656-5ADE-519BF21C64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B172FCD-5B86-A8B8-5474-1E93D7484C92}"/>
              </a:ext>
            </a:extLst>
          </p:cNvPr>
          <p:cNvSpPr txBox="1"/>
          <p:nvPr/>
        </p:nvSpPr>
        <p:spPr>
          <a:xfrm>
            <a:off x="347510" y="854031"/>
            <a:ext cx="71490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نعم.  على الألواح ، حولوا الكسر الذي بمثل ما أكلته سيليا إلى كسر مكافئ مقامه 10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3DFC81-1E72-6A47-AFE9-D3854DB34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1" y="1650215"/>
            <a:ext cx="7735078" cy="4385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2410C426-0246-A12F-74EB-1DB76681B0BE}"/>
                  </a:ext>
                </a:extLst>
              </p:cNvPr>
              <p:cNvSpPr txBox="1"/>
              <p:nvPr/>
            </p:nvSpPr>
            <p:spPr>
              <a:xfrm>
                <a:off x="4572000" y="4472711"/>
                <a:ext cx="1275242" cy="684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f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 </a:t>
                </a:r>
                <a:r>
                  <a:rPr lang="a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؟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endParaRPr lang="fr-MA" sz="4800" dirty="0"/>
              </a:p>
            </p:txBody>
          </p:sp>
        </mc:Choice>
        <mc:Fallback xmlns="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2410C426-0246-A12F-74EB-1DB76681B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72711"/>
                <a:ext cx="1275242" cy="684611"/>
              </a:xfrm>
              <a:prstGeom prst="rect">
                <a:avLst/>
              </a:prstGeom>
              <a:blipFill>
                <a:blip r:embed="rId4"/>
                <a:stretch>
                  <a:fillRect b="-9821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36DA27C-D842-F82D-BBE5-501E1C2FC3DC}"/>
              </a:ext>
            </a:extLst>
          </p:cNvPr>
          <p:cNvSpPr txBox="1"/>
          <p:nvPr/>
        </p:nvSpPr>
        <p:spPr>
          <a:xfrm>
            <a:off x="3628417" y="4213875"/>
            <a:ext cx="447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أُحَوِّلُ الْكَسْرَ إلًى كًسْرٍ مٌكافِئٍ مَقامُهُ10: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33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C143-4D2F-B131-0F11-4D0F4B764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A46578-C2C0-EF52-16A3-B66300A3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27ACEA-6CA3-4300-B749-51FE4577C7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656CF9-26F1-FD36-41B8-3BCED0062939}"/>
              </a:ext>
            </a:extLst>
          </p:cNvPr>
          <p:cNvSpPr txBox="1"/>
          <p:nvPr/>
        </p:nvSpPr>
        <p:spPr>
          <a:xfrm>
            <a:off x="2837240" y="854031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الألواح.</a:t>
            </a:r>
          </a:p>
        </p:txBody>
      </p:sp>
    </p:spTree>
    <p:extLst>
      <p:ext uri="{BB962C8B-B14F-4D97-AF65-F5344CB8AC3E}">
        <p14:creationId xmlns:p14="http://schemas.microsoft.com/office/powerpoint/2010/main" val="2953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344F3-5A63-DDD3-17D6-B48A2FA9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FC5AC7-9555-F48E-C4F5-F794490E44C3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9D1350-791A-3922-F8BF-7B0C7E0F27E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25C10E3-E38F-602B-3C36-35B335DEE302}"/>
              </a:ext>
            </a:extLst>
          </p:cNvPr>
          <p:cNvSpPr txBox="1"/>
          <p:nvPr/>
        </p:nvSpPr>
        <p:spPr>
          <a:xfrm>
            <a:off x="1408922" y="854031"/>
            <a:ext cx="608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كيف حصل على الحواب الصحيح.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B26A04-5B03-A997-B197-B4AA5C492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1" y="1650215"/>
            <a:ext cx="7735078" cy="4385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23BEBD8C-AE8F-1AAB-F7BF-5F9ED8B3A167}"/>
                  </a:ext>
                </a:extLst>
              </p:cNvPr>
              <p:cNvSpPr txBox="1"/>
              <p:nvPr/>
            </p:nvSpPr>
            <p:spPr>
              <a:xfrm>
                <a:off x="4572000" y="4472711"/>
                <a:ext cx="1275242" cy="6490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f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 </a:t>
                </a:r>
                <a:r>
                  <a:rPr lang="a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endParaRPr lang="fr-MA" sz="4800" dirty="0"/>
              </a:p>
            </p:txBody>
          </p:sp>
        </mc:Choice>
        <mc:Fallback xmlns="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23BEBD8C-AE8F-1AAB-F7BF-5F9ED8B3A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72711"/>
                <a:ext cx="1275242" cy="649088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0E71768-AA67-60DE-5CD0-D356DA925112}"/>
              </a:ext>
            </a:extLst>
          </p:cNvPr>
          <p:cNvSpPr txBox="1"/>
          <p:nvPr/>
        </p:nvSpPr>
        <p:spPr>
          <a:xfrm>
            <a:off x="3628417" y="4213875"/>
            <a:ext cx="447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أُحَوِّلُ الْكَسْرَ إلًى كًسْرٍ مٌكافِئٍ مَقامُهُ10: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9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F1027-9630-A860-E5B4-61D682380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78BAB5-3A19-2D7C-5286-C568A0A1422C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B7AC51D-5BAB-8C1D-359D-FD4BFCADB2C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8F5C1FB-BA3F-0BCD-17A8-2A71DC771999}"/>
              </a:ext>
            </a:extLst>
          </p:cNvPr>
          <p:cNvSpPr txBox="1"/>
          <p:nvPr/>
        </p:nvSpPr>
        <p:spPr>
          <a:xfrm>
            <a:off x="957379" y="854031"/>
            <a:ext cx="6539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الآن، على الكراسات ، مثلوا المعطيات على نموذج الأشرطة و احسبوا المطلوب.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3C9EF5-F4F1-3F43-C3E0-744F16232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1" y="1980467"/>
            <a:ext cx="7735078" cy="4385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E0704788-7224-39A8-98D0-1FDC5004F19D}"/>
                  </a:ext>
                </a:extLst>
              </p:cNvPr>
              <p:cNvSpPr txBox="1"/>
              <p:nvPr/>
            </p:nvSpPr>
            <p:spPr>
              <a:xfrm>
                <a:off x="5918875" y="4967761"/>
                <a:ext cx="1275242" cy="6490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f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 </a:t>
                </a:r>
                <a:r>
                  <a:rPr lang="a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endParaRPr lang="fr-MA" sz="4800" dirty="0"/>
              </a:p>
            </p:txBody>
          </p:sp>
        </mc:Choice>
        <mc:Fallback xmlns="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E0704788-7224-39A8-98D0-1FDC5004F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875" y="4967761"/>
                <a:ext cx="1275242" cy="649088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B054066-5D8E-8E70-4DED-8308CF9E9B75}"/>
              </a:ext>
            </a:extLst>
          </p:cNvPr>
          <p:cNvSpPr txBox="1"/>
          <p:nvPr/>
        </p:nvSpPr>
        <p:spPr>
          <a:xfrm>
            <a:off x="3829725" y="4546389"/>
            <a:ext cx="447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أُحَوِّلُ الْكَسْرَ إلًى كًسْرٍ مٌكافِئٍ مَقامُهُ10: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BC4C228-0424-71BF-457E-BEA65D0330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490212"/>
              </p:ext>
            </p:extLst>
          </p:nvPr>
        </p:nvGraphicFramePr>
        <p:xfrm>
          <a:off x="957379" y="3718697"/>
          <a:ext cx="3867540" cy="365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86754">
                  <a:extLst>
                    <a:ext uri="{9D8B030D-6E8A-4147-A177-3AD203B41FA5}">
                      <a16:colId xmlns:a16="http://schemas.microsoft.com/office/drawing/2014/main" val="4055160687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842659922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3639169468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234905084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1636003187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2934615217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510208239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2778043875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3564839802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3427936511"/>
                    </a:ext>
                  </a:extLst>
                </a:gridCol>
              </a:tblGrid>
              <a:tr h="359898"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972919"/>
                  </a:ext>
                </a:extLst>
              </a:tr>
            </a:tbl>
          </a:graphicData>
        </a:graphic>
      </p:graphicFrame>
      <p:sp>
        <p:nvSpPr>
          <p:cNvPr id="7" name="Left Brace 6">
            <a:extLst>
              <a:ext uri="{FF2B5EF4-FFF2-40B4-BE49-F238E27FC236}">
                <a16:creationId xmlns:a16="http://schemas.microsoft.com/office/drawing/2014/main" id="{F2C4891E-059F-C73E-4A79-14AEA6366DAC}"/>
              </a:ext>
            </a:extLst>
          </p:cNvPr>
          <p:cNvSpPr/>
          <p:nvPr/>
        </p:nvSpPr>
        <p:spPr>
          <a:xfrm rot="16200000">
            <a:off x="1724738" y="3426646"/>
            <a:ext cx="365761" cy="1858795"/>
          </a:xfrm>
          <a:prstGeom prst="leftBrace">
            <a:avLst>
              <a:gd name="adj1" fmla="val 3028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7326EE2-9A28-4435-0785-8D087AB736AF}"/>
              </a:ext>
            </a:extLst>
          </p:cNvPr>
          <p:cNvSpPr/>
          <p:nvPr/>
        </p:nvSpPr>
        <p:spPr>
          <a:xfrm rot="16200000">
            <a:off x="3271812" y="3845736"/>
            <a:ext cx="345598" cy="1106921"/>
          </a:xfrm>
          <a:prstGeom prst="leftBrace">
            <a:avLst>
              <a:gd name="adj1" fmla="val 3028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889F12C6-C4B3-903B-7BFC-74CEE33E84EF}"/>
              </a:ext>
            </a:extLst>
          </p:cNvPr>
          <p:cNvSpPr/>
          <p:nvPr/>
        </p:nvSpPr>
        <p:spPr>
          <a:xfrm rot="16200000">
            <a:off x="4284694" y="4031771"/>
            <a:ext cx="345599" cy="734850"/>
          </a:xfrm>
          <a:prstGeom prst="leftBrace">
            <a:avLst>
              <a:gd name="adj1" fmla="val 3028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B163D209-F66E-01B8-EBBD-5F7612B07BE9}"/>
                  </a:ext>
                </a:extLst>
              </p:cNvPr>
              <p:cNvSpPr txBox="1"/>
              <p:nvPr/>
            </p:nvSpPr>
            <p:spPr>
              <a:xfrm>
                <a:off x="3815101" y="4502554"/>
                <a:ext cx="1275242" cy="50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؟</m:t>
                      </m:r>
                    </m:oMath>
                  </m:oMathPara>
                </a14:m>
                <a:endParaRPr lang="fr-MA" sz="4800" dirty="0"/>
              </a:p>
            </p:txBody>
          </p:sp>
        </mc:Choice>
        <mc:Fallback xmlns=""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B163D209-F66E-01B8-EBBD-5F7612B07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101" y="4502554"/>
                <a:ext cx="1275242" cy="5067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1">
                <a:extLst>
                  <a:ext uri="{FF2B5EF4-FFF2-40B4-BE49-F238E27FC236}">
                    <a16:creationId xmlns:a16="http://schemas.microsoft.com/office/drawing/2014/main" id="{CA01844F-1245-9BCE-3B3F-71E7C62DE881}"/>
                  </a:ext>
                </a:extLst>
              </p:cNvPr>
              <p:cNvSpPr txBox="1"/>
              <p:nvPr/>
            </p:nvSpPr>
            <p:spPr>
              <a:xfrm>
                <a:off x="2837014" y="4650887"/>
                <a:ext cx="1275242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ar-M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MA" sz="4800" dirty="0"/>
              </a:p>
            </p:txBody>
          </p:sp>
        </mc:Choice>
        <mc:Fallback xmlns="">
          <p:sp>
            <p:nvSpPr>
              <p:cNvPr id="11" name="ZoneTexte 11">
                <a:extLst>
                  <a:ext uri="{FF2B5EF4-FFF2-40B4-BE49-F238E27FC236}">
                    <a16:creationId xmlns:a16="http://schemas.microsoft.com/office/drawing/2014/main" id="{CA01844F-1245-9BCE-3B3F-71E7C62DE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014" y="4650887"/>
                <a:ext cx="1275242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CEAB11C-2F6D-9FD8-B1D8-087F632D296E}"/>
                  </a:ext>
                </a:extLst>
              </p:cNvPr>
              <p:cNvSpPr txBox="1"/>
              <p:nvPr/>
            </p:nvSpPr>
            <p:spPr>
              <a:xfrm>
                <a:off x="1312264" y="4660702"/>
                <a:ext cx="1275242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f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den>
                      </m:f>
                      <m:r>
                        <m:rPr>
                          <m:nor/>
                        </m:rPr>
                        <a:rPr lang="ar-S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M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ar-MA" b="1" i="0" dirty="0" smtClean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أَوْ</m:t>
                      </m:r>
                      <m:r>
                        <m:rPr>
                          <m:nor/>
                        </m:rPr>
                        <a:rPr lang="fr-M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ar-M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 </m:t>
                      </m:r>
                      <m:f>
                        <m:fPr>
                          <m:ctrlPr>
                            <a:rPr lang="ar-S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𝟓</m:t>
                          </m:r>
                        </m:num>
                        <m:den>
                          <m:r>
                            <a:rPr lang="f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40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CEAB11C-2F6D-9FD8-B1D8-087F632D2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264" y="4660702"/>
                <a:ext cx="1275242" cy="6183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826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ADB34-652F-74E0-A2D8-8B75A4D3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81E6D1-0976-77F6-5917-0EC38471B4B8}"/>
              </a:ext>
            </a:extLst>
          </p:cNvPr>
          <p:cNvSpPr/>
          <p:nvPr/>
        </p:nvSpPr>
        <p:spPr>
          <a:xfrm>
            <a:off x="3702584" y="3842909"/>
            <a:ext cx="938134" cy="97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6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13D9F60-3A5F-9502-1765-38690CE1DF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2B630FB-9FAD-332B-2E6F-49964E02959B}"/>
              </a:ext>
            </a:extLst>
          </p:cNvPr>
          <p:cNvSpPr txBox="1"/>
          <p:nvPr/>
        </p:nvSpPr>
        <p:spPr>
          <a:xfrm>
            <a:off x="1408922" y="854031"/>
            <a:ext cx="608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ED69D2-CB01-CB55-8E13-1B88477F4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61" y="1980467"/>
            <a:ext cx="7735078" cy="4385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125F8430-FE4A-41B5-2454-08CF1D019409}"/>
                  </a:ext>
                </a:extLst>
              </p:cNvPr>
              <p:cNvSpPr txBox="1"/>
              <p:nvPr/>
            </p:nvSpPr>
            <p:spPr>
              <a:xfrm>
                <a:off x="5918875" y="4967761"/>
                <a:ext cx="1275242" cy="6490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S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</a:t>
                </a:r>
                <a:r>
                  <a:rPr lang="f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= </a:t>
                </a:r>
                <a:r>
                  <a:rPr lang="ar-MA" sz="2400" b="1" dirty="0">
                    <a:solidFill>
                      <a:srgbClr val="FF0000"/>
                    </a:solidFill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SA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a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𝟓</m:t>
                        </m:r>
                      </m:num>
                      <m:den>
                        <m:r>
                          <a:rPr lang="fr-MA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𝟏𝟎</m:t>
                        </m:r>
                      </m:den>
                    </m:f>
                  </m:oMath>
                </a14:m>
                <a:endParaRPr lang="fr-MA" sz="4800" dirty="0"/>
              </a:p>
            </p:txBody>
          </p:sp>
        </mc:Choice>
        <mc:Fallback xmlns="">
          <p:sp>
            <p:nvSpPr>
              <p:cNvPr id="3" name="ZoneTexte 11">
                <a:extLst>
                  <a:ext uri="{FF2B5EF4-FFF2-40B4-BE49-F238E27FC236}">
                    <a16:creationId xmlns:a16="http://schemas.microsoft.com/office/drawing/2014/main" id="{125F8430-FE4A-41B5-2454-08CF1D019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875" y="4967761"/>
                <a:ext cx="1275242" cy="649088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D6DD908-419B-8AD8-B296-61930989CA00}"/>
              </a:ext>
            </a:extLst>
          </p:cNvPr>
          <p:cNvSpPr txBox="1"/>
          <p:nvPr/>
        </p:nvSpPr>
        <p:spPr>
          <a:xfrm>
            <a:off x="3829725" y="4546389"/>
            <a:ext cx="447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أُحَوِّلُ الْكَسْرَ إلًى كًسْرٍ مٌكافِئٍ مَقامُهُ10: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367B94F-C88E-289E-A5FD-D5EEABAAC32A}"/>
              </a:ext>
            </a:extLst>
          </p:cNvPr>
          <p:cNvGraphicFramePr>
            <a:graphicFrameLocks noGrp="1"/>
          </p:cNvGraphicFramePr>
          <p:nvPr/>
        </p:nvGraphicFramePr>
        <p:xfrm>
          <a:off x="957379" y="3718697"/>
          <a:ext cx="3867540" cy="365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86754">
                  <a:extLst>
                    <a:ext uri="{9D8B030D-6E8A-4147-A177-3AD203B41FA5}">
                      <a16:colId xmlns:a16="http://schemas.microsoft.com/office/drawing/2014/main" val="4055160687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842659922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3639169468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234905084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1636003187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2934615217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510208239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2778043875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3564839802"/>
                    </a:ext>
                  </a:extLst>
                </a:gridCol>
                <a:gridCol w="386754">
                  <a:extLst>
                    <a:ext uri="{9D8B030D-6E8A-4147-A177-3AD203B41FA5}">
                      <a16:colId xmlns:a16="http://schemas.microsoft.com/office/drawing/2014/main" val="3427936511"/>
                    </a:ext>
                  </a:extLst>
                </a:gridCol>
              </a:tblGrid>
              <a:tr h="359898"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972919"/>
                  </a:ext>
                </a:extLst>
              </a:tr>
            </a:tbl>
          </a:graphicData>
        </a:graphic>
      </p:graphicFrame>
      <p:sp>
        <p:nvSpPr>
          <p:cNvPr id="7" name="Left Brace 6">
            <a:extLst>
              <a:ext uri="{FF2B5EF4-FFF2-40B4-BE49-F238E27FC236}">
                <a16:creationId xmlns:a16="http://schemas.microsoft.com/office/drawing/2014/main" id="{EC1D7775-F4BC-1E1D-BD1F-AA1C72890AF0}"/>
              </a:ext>
            </a:extLst>
          </p:cNvPr>
          <p:cNvSpPr/>
          <p:nvPr/>
        </p:nvSpPr>
        <p:spPr>
          <a:xfrm rot="16200000">
            <a:off x="1724738" y="3426646"/>
            <a:ext cx="365761" cy="1858795"/>
          </a:xfrm>
          <a:prstGeom prst="leftBrace">
            <a:avLst>
              <a:gd name="adj1" fmla="val 3028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37A89953-7D6E-30F8-7EC6-BA7B92B19741}"/>
              </a:ext>
            </a:extLst>
          </p:cNvPr>
          <p:cNvSpPr/>
          <p:nvPr/>
        </p:nvSpPr>
        <p:spPr>
          <a:xfrm rot="16200000">
            <a:off x="3271812" y="3845736"/>
            <a:ext cx="345598" cy="1106921"/>
          </a:xfrm>
          <a:prstGeom prst="leftBrace">
            <a:avLst>
              <a:gd name="adj1" fmla="val 3028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03FFE104-3022-E516-774D-22F56603DBF4}"/>
              </a:ext>
            </a:extLst>
          </p:cNvPr>
          <p:cNvSpPr/>
          <p:nvPr/>
        </p:nvSpPr>
        <p:spPr>
          <a:xfrm rot="16200000">
            <a:off x="4284694" y="4031771"/>
            <a:ext cx="345599" cy="734850"/>
          </a:xfrm>
          <a:prstGeom prst="leftBrace">
            <a:avLst>
              <a:gd name="adj1" fmla="val 30284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9BC81FE2-FE20-C27C-56CB-33A7AFB76184}"/>
                  </a:ext>
                </a:extLst>
              </p:cNvPr>
              <p:cNvSpPr txBox="1"/>
              <p:nvPr/>
            </p:nvSpPr>
            <p:spPr>
              <a:xfrm>
                <a:off x="3815101" y="4502554"/>
                <a:ext cx="1275242" cy="50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MA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؟</m:t>
                      </m:r>
                    </m:oMath>
                  </m:oMathPara>
                </a14:m>
                <a:endParaRPr lang="fr-MA" sz="4800" dirty="0"/>
              </a:p>
            </p:txBody>
          </p:sp>
        </mc:Choice>
        <mc:Fallback xmlns="">
          <p:sp>
            <p:nvSpPr>
              <p:cNvPr id="10" name="ZoneTexte 11">
                <a:extLst>
                  <a:ext uri="{FF2B5EF4-FFF2-40B4-BE49-F238E27FC236}">
                    <a16:creationId xmlns:a16="http://schemas.microsoft.com/office/drawing/2014/main" id="{9BC81FE2-FE20-C27C-56CB-33A7AFB76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101" y="4502554"/>
                <a:ext cx="1275242" cy="5067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1">
                <a:extLst>
                  <a:ext uri="{FF2B5EF4-FFF2-40B4-BE49-F238E27FC236}">
                    <a16:creationId xmlns:a16="http://schemas.microsoft.com/office/drawing/2014/main" id="{6F3F8944-DF31-5A9E-5B9C-7E9CCFF34861}"/>
                  </a:ext>
                </a:extLst>
              </p:cNvPr>
              <p:cNvSpPr txBox="1"/>
              <p:nvPr/>
            </p:nvSpPr>
            <p:spPr>
              <a:xfrm>
                <a:off x="2837014" y="4650887"/>
                <a:ext cx="1275242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ar-M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fr-MA" sz="4800" dirty="0"/>
              </a:p>
            </p:txBody>
          </p:sp>
        </mc:Choice>
        <mc:Fallback xmlns="">
          <p:sp>
            <p:nvSpPr>
              <p:cNvPr id="11" name="ZoneTexte 11">
                <a:extLst>
                  <a:ext uri="{FF2B5EF4-FFF2-40B4-BE49-F238E27FC236}">
                    <a16:creationId xmlns:a16="http://schemas.microsoft.com/office/drawing/2014/main" id="{6F3F8944-DF31-5A9E-5B9C-7E9CCFF34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014" y="4650887"/>
                <a:ext cx="1275242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04AE0AB-5620-10C1-977B-08F98A692538}"/>
                  </a:ext>
                </a:extLst>
              </p:cNvPr>
              <p:cNvSpPr txBox="1"/>
              <p:nvPr/>
            </p:nvSpPr>
            <p:spPr>
              <a:xfrm>
                <a:off x="1312264" y="4660702"/>
                <a:ext cx="1275242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f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lang="f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den>
                      </m:f>
                      <m:r>
                        <m:rPr>
                          <m:nor/>
                        </m:rPr>
                        <a:rPr lang="ar-S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M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ar-MA" b="1" i="0" dirty="0" smtClean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أَوْ</m:t>
                      </m:r>
                      <m:r>
                        <m:rPr>
                          <m:nor/>
                        </m:rPr>
                        <a:rPr lang="fr-M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ar-MA" b="1" dirty="0">
                          <a:solidFill>
                            <a:srgbClr val="FF0000"/>
                          </a:solidFill>
                          <a:cs typeface="Calibri" panose="020F0502020204030204" pitchFamily="34" charset="0"/>
                        </a:rPr>
                        <m:t>  </m:t>
                      </m:r>
                      <m:f>
                        <m:fPr>
                          <m:ctrlPr>
                            <a:rPr lang="ar-S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𝟓</m:t>
                          </m:r>
                        </m:num>
                        <m:den>
                          <m:r>
                            <a:rPr lang="fr-MA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40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04AE0AB-5620-10C1-977B-08F98A692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264" y="4660702"/>
                <a:ext cx="1275242" cy="6183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1">
                <a:extLst>
                  <a:ext uri="{FF2B5EF4-FFF2-40B4-BE49-F238E27FC236}">
                    <a16:creationId xmlns:a16="http://schemas.microsoft.com/office/drawing/2014/main" id="{9D30C3DC-D84D-F751-A328-D4F1EDC14E3C}"/>
                  </a:ext>
                </a:extLst>
              </p:cNvPr>
              <p:cNvSpPr txBox="1"/>
              <p:nvPr/>
            </p:nvSpPr>
            <p:spPr>
              <a:xfrm>
                <a:off x="4988452" y="5703603"/>
                <a:ext cx="1275242" cy="5549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SA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ar-MA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num>
                        <m:den>
                          <m:r>
                            <a:rPr lang="fr-MA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fr-MA" sz="3600" dirty="0"/>
              </a:p>
            </p:txBody>
          </p:sp>
        </mc:Choice>
        <mc:Fallback xmlns="">
          <p:sp>
            <p:nvSpPr>
              <p:cNvPr id="16" name="ZoneTexte 11">
                <a:extLst>
                  <a:ext uri="{FF2B5EF4-FFF2-40B4-BE49-F238E27FC236}">
                    <a16:creationId xmlns:a16="http://schemas.microsoft.com/office/drawing/2014/main" id="{9D30C3DC-D84D-F751-A328-D4F1EDC14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452" y="5703603"/>
                <a:ext cx="1275242" cy="5549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A5F09386-8DBB-B308-DFC1-10673E0D0459}"/>
              </a:ext>
            </a:extLst>
          </p:cNvPr>
          <p:cNvSpPr txBox="1"/>
          <p:nvPr/>
        </p:nvSpPr>
        <p:spPr>
          <a:xfrm>
            <a:off x="3643750" y="5512929"/>
            <a:ext cx="4477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مِنْ خِلالِ التّمْثيلِ، الْكَسْرُ</a:t>
            </a:r>
          </a:p>
          <a:p>
            <a:pPr algn="r"/>
            <a:r>
              <a:rPr lang="ar-MA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الّذي يُمَثِّلُ ما تَبَقّى :</a:t>
            </a:r>
          </a:p>
        </p:txBody>
      </p:sp>
    </p:spTree>
    <p:extLst>
      <p:ext uri="{BB962C8B-B14F-4D97-AF65-F5344CB8AC3E}">
        <p14:creationId xmlns:p14="http://schemas.microsoft.com/office/powerpoint/2010/main" val="30998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347ED-4F8A-1C35-3DAD-4FE69692A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B7EEA95-6FCF-F3D9-3542-A75801145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800" y="2128275"/>
            <a:ext cx="6562061" cy="371821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20089F-3D98-633D-2756-B9970EC3FCBF}"/>
              </a:ext>
            </a:extLst>
          </p:cNvPr>
          <p:cNvSpPr txBox="1"/>
          <p:nvPr/>
        </p:nvSpPr>
        <p:spPr>
          <a:xfrm>
            <a:off x="403522" y="925413"/>
            <a:ext cx="7181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حالة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إذا كانت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نسبة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تحكم تقل عن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يعيد الأستاذ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نمذجة الحل على السبورة.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art, illustration&#10;&#10;Le contenu généré par l’IA peut être incorrect.">
            <a:extLst>
              <a:ext uri="{FF2B5EF4-FFF2-40B4-BE49-F238E27FC236}">
                <a16:creationId xmlns:a16="http://schemas.microsoft.com/office/drawing/2014/main" id="{7D9794FF-D9B2-E04D-4819-F9A65EFC8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699" y="507999"/>
            <a:ext cx="102869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5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517E9-4D15-C4F2-8361-BA3B40655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AC865B-F873-80BD-F2F1-233F077EB2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C85C0E9-CDB6-86FF-B98F-3D08CA46ACD9}"/>
              </a:ext>
            </a:extLst>
          </p:cNvPr>
          <p:cNvSpPr txBox="1"/>
          <p:nvPr/>
        </p:nvSpPr>
        <p:spPr>
          <a:xfrm>
            <a:off x="1465006" y="943963"/>
            <a:ext cx="6059519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الكراسة، 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131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9E75338-0036-5C73-C859-3B4BCAF8B67A}"/>
              </a:ext>
            </a:extLst>
          </p:cNvPr>
          <p:cNvGrpSpPr/>
          <p:nvPr/>
        </p:nvGrpSpPr>
        <p:grpSpPr>
          <a:xfrm>
            <a:off x="323550" y="1800808"/>
            <a:ext cx="8211802" cy="4711959"/>
            <a:chOff x="552927" y="2599007"/>
            <a:chExt cx="8211802" cy="387509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3C1805-752C-8C7B-BD37-749FF87C3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2041" y="2599007"/>
              <a:ext cx="4332688" cy="387509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0C39A1C-24DB-30A3-2515-8D15AC37C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27" y="2659264"/>
              <a:ext cx="3879114" cy="3754576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2CAA80-9CF7-B318-B7D2-486CD1424584}"/>
              </a:ext>
            </a:extLst>
          </p:cNvPr>
          <p:cNvSpPr/>
          <p:nvPr/>
        </p:nvSpPr>
        <p:spPr>
          <a:xfrm>
            <a:off x="642026" y="4231532"/>
            <a:ext cx="3287948" cy="188716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30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3211E-0339-11F4-2E01-AC92923A4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F7DAD06-802C-2885-E4DF-35A51D7BBB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1FBBBE-7495-72BF-97A2-4295EAA4D7C2}"/>
              </a:ext>
            </a:extLst>
          </p:cNvPr>
          <p:cNvSpPr txBox="1"/>
          <p:nvPr/>
        </p:nvSpPr>
        <p:spPr>
          <a:xfrm>
            <a:off x="367005" y="938768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3" name="Groupe 8">
            <a:extLst>
              <a:ext uri="{FF2B5EF4-FFF2-40B4-BE49-F238E27FC236}">
                <a16:creationId xmlns:a16="http://schemas.microsoft.com/office/drawing/2014/main" id="{7770304E-E421-5266-57B2-A0E92F57242A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ABC30799-FB23-879F-38D7-F61437318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42FF77A9-4155-6212-4FBD-A7B93081D4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F6FD5C8-348D-EB31-FB72-1BD9372FB0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1805467"/>
            <a:ext cx="7686828" cy="34377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90D4BA-3A46-CD45-F95A-68A680F07A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601" y="5084802"/>
            <a:ext cx="1197860" cy="105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4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3B3C3-B9E0-0D59-8156-037780100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D4AD499-E29B-5C31-C654-AE45FF4448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00EB84-35E1-D455-B651-7A5742961F49}"/>
              </a:ext>
            </a:extLst>
          </p:cNvPr>
          <p:cNvSpPr txBox="1"/>
          <p:nvPr/>
        </p:nvSpPr>
        <p:spPr>
          <a:xfrm>
            <a:off x="0" y="93876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صححوا، لديكم دقيقة واحدة.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B2F16444-E78C-835C-3363-FF39826E4FB0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B3CDE4D9-2969-FD77-7882-7060B7CCB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12">
              <a:extLst>
                <a:ext uri="{FF2B5EF4-FFF2-40B4-BE49-F238E27FC236}">
                  <a16:creationId xmlns:a16="http://schemas.microsoft.com/office/drawing/2014/main" id="{D50771F0-FFEF-4E01-93E4-C7D09725E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1A70D79A-5690-F5CB-FFCC-B8DC13FF9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" y="1805467"/>
            <a:ext cx="7686828" cy="4433842"/>
          </a:xfrm>
          <a:prstGeom prst="rect">
            <a:avLst/>
          </a:prstGeom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52500EB-8E8E-0014-FFA6-FB4C2FE72694}"/>
              </a:ext>
            </a:extLst>
          </p:cNvPr>
          <p:cNvGrpSpPr/>
          <p:nvPr/>
        </p:nvGrpSpPr>
        <p:grpSpPr>
          <a:xfrm>
            <a:off x="1218374" y="3875473"/>
            <a:ext cx="6747223" cy="2363836"/>
            <a:chOff x="1218374" y="3875473"/>
            <a:chExt cx="6747223" cy="2363836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0047498-B8F4-60F3-0E07-C8A40A2624F2}"/>
                </a:ext>
              </a:extLst>
            </p:cNvPr>
            <p:cNvGrpSpPr/>
            <p:nvPr/>
          </p:nvGrpSpPr>
          <p:grpSpPr>
            <a:xfrm>
              <a:off x="1218374" y="3875473"/>
              <a:ext cx="2825295" cy="1658366"/>
              <a:chOff x="2347962" y="2914911"/>
              <a:chExt cx="4159164" cy="282422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948D22B-E9E8-E0FC-00EB-A7DC3F6A0600}"/>
                  </a:ext>
                </a:extLst>
              </p:cNvPr>
              <p:cNvSpPr/>
              <p:nvPr/>
            </p:nvSpPr>
            <p:spPr>
              <a:xfrm>
                <a:off x="2347963" y="2914911"/>
                <a:ext cx="4159163" cy="668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؟</a:t>
                </a:r>
                <a:endParaRPr lang="fr-FR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06CC149-E553-15C7-AE0B-2C48D1872FD1}"/>
                  </a:ext>
                </a:extLst>
              </p:cNvPr>
              <p:cNvSpPr/>
              <p:nvPr/>
            </p:nvSpPr>
            <p:spPr>
              <a:xfrm>
                <a:off x="2347963" y="3747795"/>
                <a:ext cx="778010" cy="668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1600" dirty="0">
                    <a:solidFill>
                      <a:srgbClr val="C00000"/>
                    </a:solidFill>
                  </a:rPr>
                  <a:t>350</a:t>
                </a:r>
                <a:endParaRPr lang="fr-FR" sz="1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FFBF9C2-C06B-BB67-64B1-CF3A82835B74}"/>
                  </a:ext>
                </a:extLst>
              </p:cNvPr>
              <p:cNvSpPr/>
              <p:nvPr/>
            </p:nvSpPr>
            <p:spPr>
              <a:xfrm>
                <a:off x="5729116" y="3747795"/>
                <a:ext cx="778010" cy="668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1600" dirty="0">
                    <a:solidFill>
                      <a:srgbClr val="C00000"/>
                    </a:solidFill>
                  </a:rPr>
                  <a:t>350</a:t>
                </a:r>
                <a:endParaRPr lang="fr-FR" sz="1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0E644AB-7478-50E7-CCD1-A89835D7827E}"/>
                  </a:ext>
                </a:extLst>
              </p:cNvPr>
              <p:cNvSpPr/>
              <p:nvPr/>
            </p:nvSpPr>
            <p:spPr>
              <a:xfrm>
                <a:off x="3125972" y="3747795"/>
                <a:ext cx="2603143" cy="6682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MA" dirty="0">
                    <a:solidFill>
                      <a:srgbClr val="C00000"/>
                    </a:solidFill>
                  </a:rPr>
                  <a:t>...</a:t>
                </a:r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Accolade fermante 11">
                <a:extLst>
                  <a:ext uri="{FF2B5EF4-FFF2-40B4-BE49-F238E27FC236}">
                    <a16:creationId xmlns:a16="http://schemas.microsoft.com/office/drawing/2014/main" id="{FA080F3E-7660-796A-1613-5F3B2A6B9A3F}"/>
                  </a:ext>
                </a:extLst>
              </p:cNvPr>
              <p:cNvSpPr/>
              <p:nvPr/>
            </p:nvSpPr>
            <p:spPr>
              <a:xfrm rot="5400000">
                <a:off x="4168346" y="2781407"/>
                <a:ext cx="518395" cy="4159164"/>
              </a:xfrm>
              <a:prstGeom prst="rightBrace">
                <a:avLst>
                  <a:gd name="adj1" fmla="val 97578"/>
                  <a:gd name="adj2" fmla="val 5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7F1FC97-47FB-B6C5-F2CF-7888ABC80B9D}"/>
                  </a:ext>
                </a:extLst>
              </p:cNvPr>
              <p:cNvSpPr txBox="1"/>
              <p:nvPr/>
            </p:nvSpPr>
            <p:spPr>
              <a:xfrm>
                <a:off x="3125971" y="5110156"/>
                <a:ext cx="2585227" cy="6289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س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ُ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بوع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ٌ</a:t>
                </a:r>
                <a:r>
                  <a:rPr lang="ar-S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b="1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أَوْ 7 أَيّامٍ</a:t>
                </a:r>
                <a:endPara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F015EFB-78B3-FB06-6EE7-E345BCE00266}"/>
                </a:ext>
              </a:extLst>
            </p:cNvPr>
            <p:cNvSpPr txBox="1"/>
            <p:nvPr/>
          </p:nvSpPr>
          <p:spPr>
            <a:xfrm>
              <a:off x="3547231" y="4474048"/>
              <a:ext cx="424125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1- أَعْرِفُ أَنَّ الْأُسبوعَ فيهِ سَبْعَةُ أَيَّاٍم</a:t>
              </a:r>
            </a:p>
            <a:p>
              <a:pPr algn="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2- أَكْتثُ مُتَساوِيَّةَ الْحَلِّ: </a:t>
              </a:r>
            </a:p>
            <a:p>
              <a:pPr algn="ctr" rtl="1"/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7x 350 = 2 450 kg</a:t>
              </a:r>
              <a:endPara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762EAF7-4264-8003-AE7D-73286190501A}"/>
                </a:ext>
              </a:extLst>
            </p:cNvPr>
            <p:cNvSpPr txBox="1"/>
            <p:nvPr/>
          </p:nvSpPr>
          <p:spPr>
            <a:xfrm>
              <a:off x="4154628" y="5223646"/>
              <a:ext cx="381096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400" b="1" dirty="0">
                  <a:solidFill>
                    <a:srgbClr val="C00000"/>
                  </a:solidFill>
                </a:rPr>
                <a:t> </a:t>
              </a:r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–</a:t>
              </a:r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أَكْتُبُ عِبارَةَ الْحَلِّ:</a:t>
              </a:r>
            </a:p>
            <a:p>
              <a:pPr algn="ctr" rtl="1"/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كُتْلُةُ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غ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ِذ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اء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ّ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تي ي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ح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تاج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ه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 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فيل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ُ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خل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ِ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ال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َ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أس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ْ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بوع</a:t>
              </a:r>
              <a:r>
                <a:rPr lang="a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ٍ</a:t>
              </a:r>
              <a:r>
                <a:rPr lang="ar-S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: </a:t>
              </a:r>
              <a:r>
                <a:rPr lang="fr-MA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2 450 kg</a:t>
              </a:r>
              <a:endPara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88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4ADE-EE9E-BFC6-B525-6019BAE4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75ED8D-1D0E-17A9-7EA3-F9CA87920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F275C-02C8-B105-9127-0337C89F4208}"/>
              </a:ext>
            </a:extLst>
          </p:cNvPr>
          <p:cNvSpPr txBox="1"/>
          <p:nvPr/>
        </p:nvSpPr>
        <p:spPr>
          <a:xfrm>
            <a:off x="367005" y="890060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1FC9217E-FA5C-D84C-0E44-A7974A59A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282300"/>
            <a:ext cx="2114090" cy="33762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F8BFD477-9D69-8B01-FE7E-7A00B88D3B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252392"/>
            <a:ext cx="1941172" cy="34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F6B39-7AFF-94FC-6476-22DB20CC04F6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33BF844-6611-0309-7ABA-0D4DE74596E9}"/>
              </a:ext>
            </a:extLst>
          </p:cNvPr>
          <p:cNvSpPr txBox="1"/>
          <p:nvPr/>
        </p:nvSpPr>
        <p:spPr>
          <a:xfrm>
            <a:off x="3032213" y="3664332"/>
            <a:ext cx="4564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هدف الدرس؟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A3214BD-465E-3B2F-B865-971D7B57A3D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34BFA38E-27F2-4D1E-F510-E5BA92D9D014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33271B-08DD-B329-D00F-58D68C66CB00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CE149B8-90F7-2ACC-CF51-25AB03C48576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B1F6162B-0B93-E0D4-96D6-2CB732A6B665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B78707D-AA50-FB9F-AF88-2C9DF5A2CDE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4CA6A38-41AB-D684-0343-4C8B493B2361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5" name="Chevron 4">
                <a:extLst>
                  <a:ext uri="{FF2B5EF4-FFF2-40B4-BE49-F238E27FC236}">
                    <a16:creationId xmlns:a16="http://schemas.microsoft.com/office/drawing/2014/main" id="{07ED648F-0848-698D-921F-25F0F32A1B9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7AC490CB-BBB4-E397-A85E-3332A813CCD0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7FF6392-B4B9-2483-D50E-D7EB1EA97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16672</TotalTime>
  <Words>1113</Words>
  <Application>Microsoft Office PowerPoint</Application>
  <PresentationFormat>Affichage à l'écran (4:3)</PresentationFormat>
  <Paragraphs>259</Paragraphs>
  <Slides>64</Slides>
  <Notes>11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64</vt:i4>
      </vt:variant>
    </vt:vector>
  </HeadingPairs>
  <TitlesOfParts>
    <vt:vector size="82" baseType="lpstr">
      <vt:lpstr>Aptos Display</vt:lpstr>
      <vt:lpstr>Calibri</vt:lpstr>
      <vt:lpstr>Chalkboard</vt:lpstr>
      <vt:lpstr>Aptos</vt:lpstr>
      <vt:lpstr>Effra CC Arbc</vt:lpstr>
      <vt:lpstr>Cambria Math</vt:lpstr>
      <vt:lpstr>Dosis</vt:lpstr>
      <vt:lpstr>Arial</vt:lpstr>
      <vt:lpstr>Wingdings</vt:lpstr>
      <vt:lpstr>2_Conception personnalisée</vt:lpstr>
      <vt:lpstr>Page d'entree</vt:lpstr>
      <vt:lpstr>partie 1</vt:lpstr>
      <vt:lpstr>1_partie 1</vt:lpstr>
      <vt:lpstr>2_Page d'entree</vt:lpstr>
      <vt:lpstr>4_Conception personnalisée</vt:lpstr>
      <vt:lpstr>2_partie 1</vt:lpstr>
      <vt:lpstr>3_partie 1</vt:lpstr>
      <vt:lpstr>3_Conception personnalisée</vt:lpstr>
      <vt:lpstr>Présentation PowerPoint</vt:lpstr>
      <vt:lpstr>Présentation PowerPoint</vt:lpstr>
      <vt:lpstr>برمجة الأسبوع الأول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BTIHAJ.ELHAMDOUNI@taalim.ma</dc:creator>
  <cp:lastModifiedBy>EL HAMDOUNI BTIHAJ</cp:lastModifiedBy>
  <cp:revision>28</cp:revision>
  <cp:lastPrinted>2025-08-13T10:11:39Z</cp:lastPrinted>
  <dcterms:created xsi:type="dcterms:W3CDTF">2025-08-01T12:31:49Z</dcterms:created>
  <dcterms:modified xsi:type="dcterms:W3CDTF">2026-05-19T14:39:27Z</dcterms:modified>
</cp:coreProperties>
</file>