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59"/>
  </p:notesMasterIdLst>
  <p:handoutMasterIdLst>
    <p:handoutMasterId r:id="rId60"/>
  </p:handoutMasterIdLst>
  <p:sldIdLst>
    <p:sldId id="779" r:id="rId7"/>
    <p:sldId id="948" r:id="rId8"/>
    <p:sldId id="2134807023" r:id="rId9"/>
    <p:sldId id="780" r:id="rId10"/>
    <p:sldId id="781" r:id="rId11"/>
    <p:sldId id="741" r:id="rId12"/>
    <p:sldId id="746" r:id="rId13"/>
    <p:sldId id="825" r:id="rId14"/>
    <p:sldId id="914" r:id="rId15"/>
    <p:sldId id="2134806637" r:id="rId16"/>
    <p:sldId id="2134806709" r:id="rId17"/>
    <p:sldId id="2134807069" r:id="rId18"/>
    <p:sldId id="2134807087" r:id="rId19"/>
    <p:sldId id="2134807088" r:id="rId20"/>
    <p:sldId id="2134807089" r:id="rId21"/>
    <p:sldId id="2134806710" r:id="rId22"/>
    <p:sldId id="751" r:id="rId23"/>
    <p:sldId id="871" r:id="rId24"/>
    <p:sldId id="2134806711" r:id="rId25"/>
    <p:sldId id="2134806681" r:id="rId26"/>
    <p:sldId id="2134806700" r:id="rId27"/>
    <p:sldId id="2134806722" r:id="rId28"/>
    <p:sldId id="2134806701" r:id="rId29"/>
    <p:sldId id="2134806719" r:id="rId30"/>
    <p:sldId id="2134806715" r:id="rId31"/>
    <p:sldId id="2134807020" r:id="rId32"/>
    <p:sldId id="2134807021" r:id="rId33"/>
    <p:sldId id="2134807073" r:id="rId34"/>
    <p:sldId id="2134807074" r:id="rId35"/>
    <p:sldId id="2134807075" r:id="rId36"/>
    <p:sldId id="2134807077" r:id="rId37"/>
    <p:sldId id="2134807090" r:id="rId38"/>
    <p:sldId id="2134807091" r:id="rId39"/>
    <p:sldId id="2134806689" r:id="rId40"/>
    <p:sldId id="2134806665" r:id="rId41"/>
    <p:sldId id="2134806663" r:id="rId42"/>
    <p:sldId id="2134807036" r:id="rId43"/>
    <p:sldId id="2134807028" r:id="rId44"/>
    <p:sldId id="2134806696" r:id="rId45"/>
    <p:sldId id="848" r:id="rId46"/>
    <p:sldId id="921" r:id="rId47"/>
    <p:sldId id="922" r:id="rId48"/>
    <p:sldId id="924" r:id="rId49"/>
    <p:sldId id="925" r:id="rId50"/>
    <p:sldId id="849" r:id="rId51"/>
    <p:sldId id="2134806697" r:id="rId52"/>
    <p:sldId id="2134806706" r:id="rId53"/>
    <p:sldId id="858" r:id="rId54"/>
    <p:sldId id="868" r:id="rId55"/>
    <p:sldId id="869" r:id="rId56"/>
    <p:sldId id="764" r:id="rId57"/>
    <p:sldId id="949" r:id="rId58"/>
  </p:sldIdLst>
  <p:sldSz cx="9144000" cy="6858000" type="screen4x3"/>
  <p:notesSz cx="6735763" cy="9866313"/>
  <p:embeddedFontLst>
    <p:embeddedFont>
      <p:font typeface="Dosis" pitchFamily="2" charset="0"/>
      <p:regular r:id="rId61"/>
      <p:bold r:id="rId6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5FF7F"/>
    <a:srgbClr val="FDE5E3"/>
    <a:srgbClr val="FC8D00"/>
    <a:srgbClr val="C00000"/>
    <a:srgbClr val="CF1F3C"/>
    <a:srgbClr val="3A8F98"/>
    <a:srgbClr val="F2F2F2"/>
    <a:srgbClr val="F9B233"/>
    <a:srgbClr val="17AB9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9B2283-D15A-4475-9A7C-67C2A204F57F}" v="131" dt="2026-05-17T00:31:20.5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14" autoAdjust="0"/>
    <p:restoredTop sz="88497" autoAdjust="0"/>
  </p:normalViewPr>
  <p:slideViewPr>
    <p:cSldViewPr snapToGrid="0">
      <p:cViewPr varScale="1">
        <p:scale>
          <a:sx n="65" d="100"/>
          <a:sy n="65" d="100"/>
        </p:scale>
        <p:origin x="121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presProps" Target="presProps.xml"/><Relationship Id="rId68" Type="http://schemas.microsoft.com/office/2018/10/relationships/authors" Target="author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1.fntdata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viewProps" Target="view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notesMaster" Target="notesMasters/notesMaster1.xml"/><Relationship Id="rId67" Type="http://schemas.microsoft.com/office/2015/10/relationships/revisionInfo" Target="revisionInfo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handoutMaster" Target="handoutMasters/handoutMaster1.xml"/><Relationship Id="rId65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17/05/2026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17/05/2026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6838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4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17/05/2026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17/05/2026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0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4.png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3.png"/><Relationship Id="rId5" Type="http://schemas.openxmlformats.org/officeDocument/2006/relationships/image" Target="../media/image21.gif"/><Relationship Id="rId4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7.png"/><Relationship Id="rId5" Type="http://schemas.openxmlformats.org/officeDocument/2006/relationships/image" Target="../media/image10.emf"/><Relationship Id="rId4" Type="http://schemas.openxmlformats.org/officeDocument/2006/relationships/image" Target="../media/image21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6.mp4"/><Relationship Id="rId7" Type="http://schemas.openxmlformats.org/officeDocument/2006/relationships/image" Target="../media/image2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6.mp4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الدرس </a:t>
            </a:r>
            <a:r>
              <a:rPr lang="fr-FR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2</a:t>
            </a:r>
            <a:endParaRPr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3676" y="415511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fr-FR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1894361" cy="288630"/>
            <a:chOff x="5372100" y="5877672"/>
            <a:chExt cx="1894361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3</a:t>
              </a:r>
              <a:endParaRPr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5391109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6997410" y="5887374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4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</a:t>
            </a:r>
            <a:endParaRPr lang="fr-FR"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dirty="0"/>
              <a:t>اَلْمِبْيانُ بِالصُّوَرِ: قِراءَةٌ وَتَفْسِيرٌ (2)</a:t>
            </a:r>
            <a:endParaRPr lang="fr-MA" dirty="0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dirty="0"/>
              <a:t>اَلْمِبْيانُ بِالصُّوَرِ: قِراءَةٌ وَتَأْويلٌ (1)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dirty="0"/>
              <a:t>حَلُّ مَسَائِلَ الْبَحْثِ عَنِ التَّحَوُّلِ</a:t>
            </a:r>
            <a:endParaRPr lang="fr-MA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dirty="0"/>
              <a:t>تَحْويلُ جَدْوَلٍ إِلى مِبْيانِ بِالصُّوَرِ </a:t>
            </a:r>
            <a:endParaRPr lang="fr-MA" dirty="0"/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مُراجَعَةُ دُروسِ الأُسبوعِ الأَوَّلِ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0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866904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2800" b="1" dirty="0">
              <a:solidFill>
                <a:srgbClr val="3795A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2800" b="1" dirty="0">
                <a:solidFill>
                  <a:srgbClr val="3795A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تَحْويلُ جَدْوَلٍ إِلى مِبْيانِ بِالصُّوَرِ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5115B85-6491-19DE-9190-F9B2B0898F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0610" y="2493373"/>
            <a:ext cx="5894327" cy="3997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098734" y="3835273"/>
            <a:ext cx="6189253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تَصْنيفِ المُثَلَّثاتِ بِاعْتِمادِ الزَّوايا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1CF60D0-BACE-37FA-3CBE-B5C24E1DB4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636" y="1626691"/>
            <a:ext cx="7308143" cy="4930513"/>
          </a:xfrm>
          <a:prstGeom prst="rect">
            <a:avLst/>
          </a:prstGeom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1776248" y="862060"/>
            <a:ext cx="5748277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127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سنصحح تمارين الواجب المنزلي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357566-3B3E-8587-65E5-FA4ADBE92449}"/>
              </a:ext>
            </a:extLst>
          </p:cNvPr>
          <p:cNvSpPr/>
          <p:nvPr/>
        </p:nvSpPr>
        <p:spPr>
          <a:xfrm>
            <a:off x="924910" y="4829503"/>
            <a:ext cx="2869323" cy="1413642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A24033D-F652-1AEB-10F0-FB64D27CF2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073" y="2243906"/>
            <a:ext cx="8293389" cy="4111009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03648" y="838597"/>
            <a:ext cx="60585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5 بسرعة،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دقيقة واحدة.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345BA02-0BF2-3231-19A7-94CAE535649F}"/>
              </a:ext>
            </a:extLst>
          </p:cNvPr>
          <p:cNvSpPr txBox="1"/>
          <p:nvPr/>
        </p:nvSpPr>
        <p:spPr>
          <a:xfrm>
            <a:off x="4456385" y="3513084"/>
            <a:ext cx="20705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20 × 5 = 100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3607E61-82BF-D1D2-8417-F83125BB6344}"/>
              </a:ext>
            </a:extLst>
          </p:cNvPr>
          <p:cNvSpPr txBox="1"/>
          <p:nvPr/>
        </p:nvSpPr>
        <p:spPr>
          <a:xfrm>
            <a:off x="3668111" y="4361131"/>
            <a:ext cx="46665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4 × 5 = 20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E41A2C0-3D51-DCDB-E7E9-2317257E9B7E}"/>
              </a:ext>
            </a:extLst>
          </p:cNvPr>
          <p:cNvSpPr txBox="1"/>
          <p:nvPr/>
        </p:nvSpPr>
        <p:spPr>
          <a:xfrm>
            <a:off x="3668110" y="5156628"/>
            <a:ext cx="46665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( 4 + 3 ) × 5 = 35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C6FE1DD-40DF-A7DE-1EAD-BD5A23A86046}"/>
              </a:ext>
            </a:extLst>
          </p:cNvPr>
          <p:cNvSpPr txBox="1"/>
          <p:nvPr/>
        </p:nvSpPr>
        <p:spPr>
          <a:xfrm>
            <a:off x="3121897" y="5893250"/>
            <a:ext cx="46665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( 6 – 2 ) × 5 = 20</a:t>
            </a:r>
          </a:p>
        </p:txBody>
      </p: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23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texte, dessin humoristique, Dessin animé, habits&#10;&#10;Le contenu généré par l’IA peut être incorrect.">
            <a:extLst>
              <a:ext uri="{FF2B5EF4-FFF2-40B4-BE49-F238E27FC236}">
                <a16:creationId xmlns:a16="http://schemas.microsoft.com/office/drawing/2014/main" id="{D5F6AC03-2E24-08E6-49AF-CC6EBD50F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8336" y="2175639"/>
            <a:ext cx="2909637" cy="4118571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F3E5A6B-F288-2870-B55E-2EF431A53D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9861" y="2175639"/>
            <a:ext cx="2908475" cy="4118571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343750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عمليات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القسمة على السطر.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42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lang="ar-MA" sz="2800" b="1" dirty="0">
                  <a:solidFill>
                    <a:srgbClr val="C00000"/>
                  </a:solidFill>
                  <a:latin typeface="Aptos" panose="02110004020202020204"/>
                </a:rPr>
                <a:t>÷</a:t>
              </a:r>
              <a:r>
                <a:rPr lang="fr-FR" sz="2800" b="1" dirty="0">
                  <a:solidFill>
                    <a:srgbClr val="C00000"/>
                  </a:solidFill>
                  <a:latin typeface="Aptos" panose="02110004020202020204"/>
                </a:rPr>
                <a:t> 7 =</a:t>
              </a: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3457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4848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7AB98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6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0489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2E0CAEF6-A4A5-F3E4-0359-21094E86919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F7CDC83-DB62-245C-98D0-F218279A62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3779" y="3052242"/>
            <a:ext cx="8345214" cy="85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248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D7BB9A11-4787-D2ED-E378-AFA8DAF3F5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779" y="3052242"/>
            <a:ext cx="8345214" cy="85652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1537384" y="3089552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527553" y="3460292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3621509" y="3048242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5703596" y="3062615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7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3601167" y="3451968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5782253" y="3466633"/>
            <a:ext cx="6578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7886251" y="308227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9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7881165" y="3478761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5124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679639" y="3252245"/>
              <a:ext cx="3526123" cy="13181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تَحْويلُ جَدْوَلٍ إِلى مِبْيانِ بِالصُّوَرِ 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سنتعلم </a:t>
            </a:r>
            <a:r>
              <a:rPr lang="ar-MA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تحويل معطيات في جدول إلى مبيان بالرموز، 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مع مجد وندى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1F58E7E-A598-4424-EE25-FB2E93C80F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020" y="1856765"/>
            <a:ext cx="8187638" cy="460287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6328D99-89C5-B9F3-CDA9-CE7358455D6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1158" y="3367244"/>
            <a:ext cx="3447393" cy="614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2" name="Math_N3_P5_SEM1_S3">
            <a:hlinkClick r:id="" action="ppaction://media"/>
            <a:extLst>
              <a:ext uri="{FF2B5EF4-FFF2-40B4-BE49-F238E27FC236}">
                <a16:creationId xmlns:a16="http://schemas.microsoft.com/office/drawing/2014/main" id="{FA051E14-A35D-CE01-DE09-372C1A9764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83779" y="1839311"/>
            <a:ext cx="8363810" cy="470464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81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022AFD5-9D27-58BF-4F95-2A0ACFD868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406" y="1870299"/>
            <a:ext cx="8029235" cy="4703420"/>
          </a:xfrm>
          <a:prstGeom prst="roundRect">
            <a:avLst>
              <a:gd name="adj" fmla="val 5494"/>
            </a:avLst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انتبهوا، سنحول </a:t>
            </a:r>
            <a:r>
              <a:rPr lang="ar-MA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معطيات الجدول التالي إلى مبيان بالرموز،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خُطوَةً خطوة مثل مجد وندى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1D1595AE-7B2B-3EC8-3FEA-1F4B454B7D2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99490" y="1780459"/>
            <a:ext cx="7619600" cy="4673512"/>
            <a:chOff x="599490" y="1780459"/>
            <a:chExt cx="7619600" cy="4673512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6DB0583F-72AD-1A29-D6DF-958DFF680E7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9490" y="1780459"/>
              <a:ext cx="7619600" cy="4673512"/>
            </a:xfrm>
            <a:prstGeom prst="roundRect">
              <a:avLst>
                <a:gd name="adj" fmla="val 4973"/>
              </a:avLst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D49A761-4DDA-EB3B-FDEB-9CEA0A8DD30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56745" y="6022428"/>
              <a:ext cx="3815255" cy="273269"/>
            </a:xfrm>
            <a:prstGeom prst="rect">
              <a:avLst/>
            </a:prstGeom>
            <a:solidFill>
              <a:srgbClr val="FDE5E3"/>
            </a:solidFill>
            <a:ln>
              <a:solidFill>
                <a:srgbClr val="FDE5E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الألواح، واستعدوا.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234B57-03C3-1969-B95D-D9D77010FA4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الخطوة الأولى لتمثيل معطيات جدول على مبيان بالرموز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grpSp>
        <p:nvGrpSpPr>
          <p:cNvPr id="16" name="Group 12">
            <a:extLst>
              <a:ext uri="{FF2B5EF4-FFF2-40B4-BE49-F238E27FC236}">
                <a16:creationId xmlns:a16="http://schemas.microsoft.com/office/drawing/2014/main" id="{3FC757A7-5EAF-B45B-B0B4-B0E75A93E41C}"/>
              </a:ext>
            </a:extLst>
          </p:cNvPr>
          <p:cNvGrpSpPr/>
          <p:nvPr/>
        </p:nvGrpSpPr>
        <p:grpSpPr>
          <a:xfrm>
            <a:off x="5788508" y="1770421"/>
            <a:ext cx="2614454" cy="551406"/>
            <a:chOff x="5827780" y="1914188"/>
            <a:chExt cx="2526167" cy="55140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B928EFA-6BA4-4583-0B5E-ABA35217B2EA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الْمُعْطَيَاتِ</a:t>
              </a:r>
              <a:r>
                <a:rPr lang="en-US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أَسْفَلَ الْمِبْيانِ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EC0CB823-F186-AB0B-FA6F-42C62DB7F7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9" name="Group 12">
            <a:extLst>
              <a:ext uri="{FF2B5EF4-FFF2-40B4-BE49-F238E27FC236}">
                <a16:creationId xmlns:a16="http://schemas.microsoft.com/office/drawing/2014/main" id="{FAD0ED14-D27E-CFDB-343E-C73F200AC345}"/>
              </a:ext>
            </a:extLst>
          </p:cNvPr>
          <p:cNvGrpSpPr/>
          <p:nvPr/>
        </p:nvGrpSpPr>
        <p:grpSpPr>
          <a:xfrm>
            <a:off x="3030223" y="1770421"/>
            <a:ext cx="2602699" cy="551406"/>
            <a:chOff x="5691260" y="1914188"/>
            <a:chExt cx="2602699" cy="55140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454FCF7-1765-FA8D-183A-7C2D205142BB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قِيمَةَ الرَّمْزِ  ِفي الْمِفْتاحِ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A0D1A1E6-9786-BDD5-98A4-335ABAD50F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 12">
            <a:extLst>
              <a:ext uri="{FF2B5EF4-FFF2-40B4-BE49-F238E27FC236}">
                <a16:creationId xmlns:a16="http://schemas.microsoft.com/office/drawing/2014/main" id="{EF2AC1CA-983E-4275-F575-6930AE73FFC1}"/>
              </a:ext>
            </a:extLst>
          </p:cNvPr>
          <p:cNvGrpSpPr/>
          <p:nvPr/>
        </p:nvGrpSpPr>
        <p:grpSpPr>
          <a:xfrm>
            <a:off x="349731" y="1770421"/>
            <a:ext cx="2602699" cy="551406"/>
            <a:chOff x="5691260" y="1914188"/>
            <a:chExt cx="2602699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82CBEB0-4E0C-B215-C262-009D5E8667B0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أَرْسُمُ الرُّمُوزَ  بِقَدْرِ الْعَدَدِ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597DCD18-3625-0DE9-273C-3CF700C0D3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738EAD1-96AB-6383-EFD8-1F3B223C7B2D}"/>
              </a:ext>
            </a:extLst>
          </p:cNvPr>
          <p:cNvGrpSpPr/>
          <p:nvPr/>
        </p:nvGrpSpPr>
        <p:grpSpPr>
          <a:xfrm>
            <a:off x="1152440" y="2455047"/>
            <a:ext cx="6636050" cy="4070248"/>
            <a:chOff x="1152440" y="2455047"/>
            <a:chExt cx="6636050" cy="4070248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8F6BC43-F200-4245-5BE5-1647B63B071B}"/>
                </a:ext>
              </a:extLst>
            </p:cNvPr>
            <p:cNvGrpSpPr/>
            <p:nvPr/>
          </p:nvGrpSpPr>
          <p:grpSpPr>
            <a:xfrm>
              <a:off x="1152440" y="2455047"/>
              <a:ext cx="6636050" cy="4070248"/>
              <a:chOff x="1152440" y="2465557"/>
              <a:chExt cx="6636050" cy="4070248"/>
            </a:xfrm>
          </p:grpSpPr>
          <p:pic>
            <p:nvPicPr>
              <p:cNvPr id="5" name="Image 4">
                <a:extLst>
                  <a:ext uri="{FF2B5EF4-FFF2-40B4-BE49-F238E27FC236}">
                    <a16:creationId xmlns:a16="http://schemas.microsoft.com/office/drawing/2014/main" id="{A7D21405-F834-AAF1-6C30-B21E416B30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52440" y="2465557"/>
                <a:ext cx="6636050" cy="4070248"/>
              </a:xfrm>
              <a:prstGeom prst="roundRect">
                <a:avLst>
                  <a:gd name="adj" fmla="val 4973"/>
                </a:avLst>
              </a:prstGeom>
            </p:spPr>
          </p:pic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20A1A364-9A1E-C1F5-011B-1A5811D60A8B}"/>
                  </a:ext>
                </a:extLst>
              </p:cNvPr>
              <p:cNvSpPr/>
              <p:nvPr/>
            </p:nvSpPr>
            <p:spPr>
              <a:xfrm>
                <a:off x="1302960" y="6169572"/>
                <a:ext cx="3288238" cy="240038"/>
              </a:xfrm>
              <a:prstGeom prst="rect">
                <a:avLst/>
              </a:prstGeom>
              <a:solidFill>
                <a:srgbClr val="FDE5E3"/>
              </a:solidFill>
              <a:ln>
                <a:solidFill>
                  <a:srgbClr val="FDE5E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0C56961-7771-4902-D274-C144A610C7C5}"/>
                </a:ext>
              </a:extLst>
            </p:cNvPr>
            <p:cNvSpPr/>
            <p:nvPr/>
          </p:nvSpPr>
          <p:spPr>
            <a:xfrm>
              <a:off x="1576552" y="4519449"/>
              <a:ext cx="462455" cy="2837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4D77118-0854-5947-82A6-AAEEE076C884}"/>
                </a:ext>
              </a:extLst>
            </p:cNvPr>
            <p:cNvSpPr/>
            <p:nvPr/>
          </p:nvSpPr>
          <p:spPr>
            <a:xfrm>
              <a:off x="1541952" y="4936449"/>
              <a:ext cx="462455" cy="2837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18FBC7B-F8C2-6712-59E0-982B9DD625C7}"/>
                </a:ext>
              </a:extLst>
            </p:cNvPr>
            <p:cNvSpPr/>
            <p:nvPr/>
          </p:nvSpPr>
          <p:spPr>
            <a:xfrm>
              <a:off x="1507352" y="5353449"/>
              <a:ext cx="462455" cy="2837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7CA3F15-B624-45BE-9581-75B6A1039208}"/>
                </a:ext>
              </a:extLst>
            </p:cNvPr>
            <p:cNvSpPr/>
            <p:nvPr/>
          </p:nvSpPr>
          <p:spPr>
            <a:xfrm>
              <a:off x="1483262" y="5770449"/>
              <a:ext cx="462455" cy="2837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F00F1-D9B2-C7CC-0F49-D111160ED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4DBEBD4-E5B5-F02A-FE5D-2C4F8296A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85E44D67-2D6F-B6AE-058B-9EA9C2669F0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ارسموا سطرا أفقيا أسفل اللوحة، ثم اكتبوا أسفله، أفقيا، أنواع المعطيات في الجدول.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5" name="Group 12">
            <a:extLst>
              <a:ext uri="{FF2B5EF4-FFF2-40B4-BE49-F238E27FC236}">
                <a16:creationId xmlns:a16="http://schemas.microsoft.com/office/drawing/2014/main" id="{FE4EF64A-EFCA-974E-C427-7B24654EC328}"/>
              </a:ext>
            </a:extLst>
          </p:cNvPr>
          <p:cNvGrpSpPr/>
          <p:nvPr/>
        </p:nvGrpSpPr>
        <p:grpSpPr>
          <a:xfrm>
            <a:off x="5788508" y="1770421"/>
            <a:ext cx="2614454" cy="551406"/>
            <a:chOff x="5827780" y="1914188"/>
            <a:chExt cx="2526167" cy="551406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7D38A2C-60C3-BCC9-4951-EFB4A594769B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الْمُعْطَيَاتِ</a:t>
              </a:r>
              <a:r>
                <a:rPr lang="en-US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أَسْفَلَ الْمِبْيانِ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A87C2950-B764-C1C6-F3AB-E8D721DFC7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8" name="Group 12">
            <a:extLst>
              <a:ext uri="{FF2B5EF4-FFF2-40B4-BE49-F238E27FC236}">
                <a16:creationId xmlns:a16="http://schemas.microsoft.com/office/drawing/2014/main" id="{83AEC90B-54D2-3F6E-245B-1DAC40E4B0A5}"/>
              </a:ext>
            </a:extLst>
          </p:cNvPr>
          <p:cNvGrpSpPr/>
          <p:nvPr/>
        </p:nvGrpSpPr>
        <p:grpSpPr>
          <a:xfrm>
            <a:off x="3030223" y="1770421"/>
            <a:ext cx="2602699" cy="551406"/>
            <a:chOff x="5691260" y="1914188"/>
            <a:chExt cx="2602699" cy="551406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A7E6772D-BD9A-51AF-B63A-37CA41C2EE79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قِيمَةَ الرَّمْزِ  ِفي الْمِفْتاحِ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029F735E-00E8-9920-3968-FF6C7D99EDE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1" name="Group 12">
            <a:extLst>
              <a:ext uri="{FF2B5EF4-FFF2-40B4-BE49-F238E27FC236}">
                <a16:creationId xmlns:a16="http://schemas.microsoft.com/office/drawing/2014/main" id="{5C7BC848-E2EB-A43F-5996-8C34F350B714}"/>
              </a:ext>
            </a:extLst>
          </p:cNvPr>
          <p:cNvGrpSpPr/>
          <p:nvPr/>
        </p:nvGrpSpPr>
        <p:grpSpPr>
          <a:xfrm>
            <a:off x="349731" y="1770421"/>
            <a:ext cx="2602699" cy="551406"/>
            <a:chOff x="5691260" y="1914188"/>
            <a:chExt cx="2602699" cy="55140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FBD25E4-A4B7-D25C-5758-F05943E640C1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أَرْسُمُ الرُّمُوزَ  بِقَدْرِ الْعَدَدِ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61A2942-7C5D-065E-D099-8095702347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F9A7D55-3513-AE98-DF11-3B8B57B4A50B}"/>
              </a:ext>
            </a:extLst>
          </p:cNvPr>
          <p:cNvGrpSpPr/>
          <p:nvPr/>
        </p:nvGrpSpPr>
        <p:grpSpPr>
          <a:xfrm>
            <a:off x="1152440" y="2455047"/>
            <a:ext cx="6636050" cy="4070248"/>
            <a:chOff x="1152440" y="2455047"/>
            <a:chExt cx="6636050" cy="4070248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62B0EC37-45C1-7EA9-6096-92526FCA78A8}"/>
                </a:ext>
              </a:extLst>
            </p:cNvPr>
            <p:cNvGrpSpPr/>
            <p:nvPr/>
          </p:nvGrpSpPr>
          <p:grpSpPr>
            <a:xfrm>
              <a:off x="1152440" y="2455047"/>
              <a:ext cx="6636050" cy="4070248"/>
              <a:chOff x="1152440" y="2465557"/>
              <a:chExt cx="6636050" cy="4070248"/>
            </a:xfrm>
          </p:grpSpPr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2D4F3A68-3872-312B-130E-6B5EE477B8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52440" y="2465557"/>
                <a:ext cx="6636050" cy="4070248"/>
              </a:xfrm>
              <a:prstGeom prst="roundRect">
                <a:avLst>
                  <a:gd name="adj" fmla="val 4973"/>
                </a:avLst>
              </a:prstGeom>
            </p:spPr>
          </p:pic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3D2C7249-E57B-447A-BDC2-5083831974B1}"/>
                  </a:ext>
                </a:extLst>
              </p:cNvPr>
              <p:cNvSpPr/>
              <p:nvPr/>
            </p:nvSpPr>
            <p:spPr>
              <a:xfrm>
                <a:off x="1302960" y="6169572"/>
                <a:ext cx="3288238" cy="240038"/>
              </a:xfrm>
              <a:prstGeom prst="rect">
                <a:avLst/>
              </a:prstGeom>
              <a:solidFill>
                <a:srgbClr val="FDE5E3"/>
              </a:solidFill>
              <a:ln>
                <a:solidFill>
                  <a:srgbClr val="FDE5E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65E4F29D-340E-58BF-5FCB-655B2F4C10A9}"/>
                </a:ext>
              </a:extLst>
            </p:cNvPr>
            <p:cNvSpPr/>
            <p:nvPr/>
          </p:nvSpPr>
          <p:spPr>
            <a:xfrm>
              <a:off x="1576552" y="4519449"/>
              <a:ext cx="462455" cy="2837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BDAA1B7-6D06-8FC3-FD64-774B240E8EA6}"/>
                </a:ext>
              </a:extLst>
            </p:cNvPr>
            <p:cNvSpPr/>
            <p:nvPr/>
          </p:nvSpPr>
          <p:spPr>
            <a:xfrm>
              <a:off x="1541952" y="4936449"/>
              <a:ext cx="462455" cy="2837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EC99FC8-B575-7799-501F-2C016103352A}"/>
                </a:ext>
              </a:extLst>
            </p:cNvPr>
            <p:cNvSpPr/>
            <p:nvPr/>
          </p:nvSpPr>
          <p:spPr>
            <a:xfrm>
              <a:off x="1507352" y="5353449"/>
              <a:ext cx="462455" cy="2837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95F61AA-03F5-4825-F5A5-B425459CCE98}"/>
                </a:ext>
              </a:extLst>
            </p:cNvPr>
            <p:cNvSpPr/>
            <p:nvPr/>
          </p:nvSpPr>
          <p:spPr>
            <a:xfrm>
              <a:off x="1483262" y="5770449"/>
              <a:ext cx="462455" cy="2837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75783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969CE-CC66-FC38-49D4-B0C2C891C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4259BD7-0011-88F0-B649-4BC67EBA8E45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 يجب أن تحصلوا على نفس هذا التمثيل.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A978D8-36D1-B6A2-F1E2-8002A72701A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3648BEAD-6C47-CEA6-BC21-1393C3D1C066}"/>
              </a:ext>
            </a:extLst>
          </p:cNvPr>
          <p:cNvCxnSpPr/>
          <p:nvPr/>
        </p:nvCxnSpPr>
        <p:spPr>
          <a:xfrm>
            <a:off x="1996966" y="5044966"/>
            <a:ext cx="458251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C5FEB5A7-0012-D0FB-B7DA-30C80DFDB936}"/>
              </a:ext>
            </a:extLst>
          </p:cNvPr>
          <p:cNvSpPr txBox="1"/>
          <p:nvPr/>
        </p:nvSpPr>
        <p:spPr>
          <a:xfrm>
            <a:off x="1923394" y="5065197"/>
            <a:ext cx="1166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فواكه</a:t>
            </a:r>
            <a:endParaRPr lang="fr-FR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C05F1BB-466C-769D-53B6-ADE44A2139E7}"/>
              </a:ext>
            </a:extLst>
          </p:cNvPr>
          <p:cNvSpPr txBox="1"/>
          <p:nvPr/>
        </p:nvSpPr>
        <p:spPr>
          <a:xfrm>
            <a:off x="3109312" y="5065197"/>
            <a:ext cx="1166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بسكويت</a:t>
            </a:r>
            <a:endParaRPr lang="fr-FR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E180495-7055-25BB-E3DB-61F6E0B81480}"/>
              </a:ext>
            </a:extLst>
          </p:cNvPr>
          <p:cNvSpPr txBox="1"/>
          <p:nvPr/>
        </p:nvSpPr>
        <p:spPr>
          <a:xfrm>
            <a:off x="4295230" y="5065197"/>
            <a:ext cx="1166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يوغورت</a:t>
            </a:r>
            <a:endParaRPr lang="fr-FR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6D5AB13-7990-F765-BC28-7C9767106462}"/>
              </a:ext>
            </a:extLst>
          </p:cNvPr>
          <p:cNvSpPr txBox="1"/>
          <p:nvPr/>
        </p:nvSpPr>
        <p:spPr>
          <a:xfrm>
            <a:off x="5481148" y="5065197"/>
            <a:ext cx="1166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شطيرة خبز</a:t>
            </a:r>
            <a:endParaRPr lang="fr-FR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640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639AD-8D03-ECBF-9BF1-6DD7CE63D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BA5D556-692B-5CF7-5638-6CEC413F73D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 لإتمام تمثيل معطيات الجدول على المبيان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EB497B-5991-6AB6-C23E-DE5A6169261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6" name="Group 12">
            <a:extLst>
              <a:ext uri="{FF2B5EF4-FFF2-40B4-BE49-F238E27FC236}">
                <a16:creationId xmlns:a16="http://schemas.microsoft.com/office/drawing/2014/main" id="{EF1131E7-79A6-A9D0-9EF8-A59160DC1AE8}"/>
              </a:ext>
            </a:extLst>
          </p:cNvPr>
          <p:cNvGrpSpPr/>
          <p:nvPr/>
        </p:nvGrpSpPr>
        <p:grpSpPr>
          <a:xfrm>
            <a:off x="3069119" y="1770421"/>
            <a:ext cx="2614454" cy="551406"/>
            <a:chOff x="5827780" y="1914188"/>
            <a:chExt cx="2526167" cy="55140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00F480D-73E3-ABB4-6C4A-C9874B5194C0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قِيمَةَ الرَّمْزِ  ِفي الْمِفْتاحِ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7532F761-8A1E-2C7A-5808-44AEA9A8DC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9" name="Group 12">
            <a:extLst>
              <a:ext uri="{FF2B5EF4-FFF2-40B4-BE49-F238E27FC236}">
                <a16:creationId xmlns:a16="http://schemas.microsoft.com/office/drawing/2014/main" id="{6553251E-1371-30BB-40EA-A69188B06D2E}"/>
              </a:ext>
            </a:extLst>
          </p:cNvPr>
          <p:cNvGrpSpPr/>
          <p:nvPr/>
        </p:nvGrpSpPr>
        <p:grpSpPr>
          <a:xfrm>
            <a:off x="5800263" y="1770421"/>
            <a:ext cx="2602699" cy="551406"/>
            <a:chOff x="5691260" y="1914188"/>
            <a:chExt cx="2602699" cy="55140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3C59ED5-EBD5-E6F3-3E36-3C687454C96B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أَكْتُبُ الْمُعْطَيَاتِ</a:t>
              </a: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أَسْفَلَ الْمِبْيانِ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EA278C48-98B4-18CA-6660-F7822B720DE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 12">
            <a:extLst>
              <a:ext uri="{FF2B5EF4-FFF2-40B4-BE49-F238E27FC236}">
                <a16:creationId xmlns:a16="http://schemas.microsoft.com/office/drawing/2014/main" id="{A5BEB2A9-71B1-4EC9-A9D6-38C2659B077F}"/>
              </a:ext>
            </a:extLst>
          </p:cNvPr>
          <p:cNvGrpSpPr/>
          <p:nvPr/>
        </p:nvGrpSpPr>
        <p:grpSpPr>
          <a:xfrm>
            <a:off x="349731" y="1770421"/>
            <a:ext cx="2602699" cy="551406"/>
            <a:chOff x="5691260" y="1914188"/>
            <a:chExt cx="2602699" cy="551406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8690963C-F845-D7EF-E459-FC2CCF81CEB4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أَرْسُمُ الرُّمُوزَ  بِقَدْرِ الْعَدَدِ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03D37B2B-029A-8688-A1C9-CB9955EDDC6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3139FA18-691B-8E00-8E0B-0B646AA1B4F0}"/>
              </a:ext>
            </a:extLst>
          </p:cNvPr>
          <p:cNvGrpSpPr/>
          <p:nvPr/>
        </p:nvGrpSpPr>
        <p:grpSpPr>
          <a:xfrm>
            <a:off x="1152440" y="2455047"/>
            <a:ext cx="6636050" cy="4070248"/>
            <a:chOff x="1152440" y="2455047"/>
            <a:chExt cx="6636050" cy="407024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88F3A47-EF67-0795-B44C-7C6A97FE37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52440" y="2455047"/>
              <a:ext cx="6636050" cy="4070248"/>
            </a:xfrm>
            <a:prstGeom prst="roundRect">
              <a:avLst>
                <a:gd name="adj" fmla="val 4973"/>
              </a:avLst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E0FDAB0-A12E-C98D-E341-79905829DB03}"/>
                </a:ext>
              </a:extLst>
            </p:cNvPr>
            <p:cNvSpPr/>
            <p:nvPr/>
          </p:nvSpPr>
          <p:spPr>
            <a:xfrm>
              <a:off x="1576552" y="4519449"/>
              <a:ext cx="462455" cy="2837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7BC56B6-6406-FF0D-4F59-59300DDF25E8}"/>
                </a:ext>
              </a:extLst>
            </p:cNvPr>
            <p:cNvSpPr/>
            <p:nvPr/>
          </p:nvSpPr>
          <p:spPr>
            <a:xfrm>
              <a:off x="1541952" y="4936449"/>
              <a:ext cx="462455" cy="2837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761BB96-DB2D-7EF2-14A7-E0479981F10C}"/>
                </a:ext>
              </a:extLst>
            </p:cNvPr>
            <p:cNvSpPr/>
            <p:nvPr/>
          </p:nvSpPr>
          <p:spPr>
            <a:xfrm>
              <a:off x="1507352" y="5353449"/>
              <a:ext cx="462455" cy="2837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C80F2B1-5487-BC92-C0CC-E73EEB563932}"/>
                </a:ext>
              </a:extLst>
            </p:cNvPr>
            <p:cNvSpPr/>
            <p:nvPr/>
          </p:nvSpPr>
          <p:spPr>
            <a:xfrm>
              <a:off x="1483262" y="5770449"/>
              <a:ext cx="462455" cy="2837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9261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221EB-03FE-7DCB-2550-B4FF02315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189CD43-9662-20E8-1CC6-F58E570C1696}"/>
              </a:ext>
            </a:extLst>
          </p:cNvPr>
          <p:cNvSpPr txBox="1"/>
          <p:nvPr/>
        </p:nvSpPr>
        <p:spPr>
          <a:xfrm>
            <a:off x="276161" y="849493"/>
            <a:ext cx="7270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حددوا، على ألواحكم، قيمة الرمز المستخدم في المفتاح. اكتبوا العدد فقط أعلى اللوحة.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16E0D30-E865-551E-D399-1C0C05988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3" name="Group 12">
            <a:extLst>
              <a:ext uri="{FF2B5EF4-FFF2-40B4-BE49-F238E27FC236}">
                <a16:creationId xmlns:a16="http://schemas.microsoft.com/office/drawing/2014/main" id="{F14946D7-BE04-613D-246A-A71F92E8702D}"/>
              </a:ext>
            </a:extLst>
          </p:cNvPr>
          <p:cNvGrpSpPr/>
          <p:nvPr/>
        </p:nvGrpSpPr>
        <p:grpSpPr>
          <a:xfrm>
            <a:off x="3069119" y="1770421"/>
            <a:ext cx="2614454" cy="551406"/>
            <a:chOff x="5827780" y="1914188"/>
            <a:chExt cx="2526167" cy="55140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FF8FA968-C407-7BF9-4FF5-A8727489AF8C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قِيمَةَ الرَّمْزِ  ِفي الْمِفْتاحِ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1DB8A3C7-CC19-6054-0373-FE5D5950FD7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" name="Group 12">
            <a:extLst>
              <a:ext uri="{FF2B5EF4-FFF2-40B4-BE49-F238E27FC236}">
                <a16:creationId xmlns:a16="http://schemas.microsoft.com/office/drawing/2014/main" id="{68CA5880-117B-23C8-31CC-E24B63A69E20}"/>
              </a:ext>
            </a:extLst>
          </p:cNvPr>
          <p:cNvGrpSpPr/>
          <p:nvPr/>
        </p:nvGrpSpPr>
        <p:grpSpPr>
          <a:xfrm>
            <a:off x="5800263" y="1770421"/>
            <a:ext cx="2602699" cy="551406"/>
            <a:chOff x="5691260" y="1914188"/>
            <a:chExt cx="2602699" cy="551406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838DA989-607B-463C-5065-35C4B77D6AAD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أَكْتُبُ الْمُعْطَيَاتِ</a:t>
              </a: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أَسْفَلَ الْمِبْيانِ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2E3AC49F-144B-0A05-ED09-2D83F4EBCA8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 12">
            <a:extLst>
              <a:ext uri="{FF2B5EF4-FFF2-40B4-BE49-F238E27FC236}">
                <a16:creationId xmlns:a16="http://schemas.microsoft.com/office/drawing/2014/main" id="{7FC1ADAC-F358-1092-A69A-DACBAEFDBC40}"/>
              </a:ext>
            </a:extLst>
          </p:cNvPr>
          <p:cNvGrpSpPr/>
          <p:nvPr/>
        </p:nvGrpSpPr>
        <p:grpSpPr>
          <a:xfrm>
            <a:off x="349731" y="1770421"/>
            <a:ext cx="2602699" cy="551406"/>
            <a:chOff x="5691260" y="1914188"/>
            <a:chExt cx="2602699" cy="551406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0AA99E4-B772-1A17-2F9E-DDB1C5D820FC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أَرْسُمُ الرُّمُوزَ  بِقَدْرِ الْعَدَدِ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A659DC97-D9CD-4A0A-FF7A-8FC8657C09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247A396-6626-678A-D315-37E91FED0786}"/>
              </a:ext>
            </a:extLst>
          </p:cNvPr>
          <p:cNvGrpSpPr/>
          <p:nvPr/>
        </p:nvGrpSpPr>
        <p:grpSpPr>
          <a:xfrm>
            <a:off x="1152440" y="2455047"/>
            <a:ext cx="6636050" cy="4070248"/>
            <a:chOff x="1152440" y="2455047"/>
            <a:chExt cx="6636050" cy="4070248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6336E86B-68F5-84C1-1E9B-43AA8B857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52440" y="2455047"/>
              <a:ext cx="6636050" cy="4070248"/>
            </a:xfrm>
            <a:prstGeom prst="roundRect">
              <a:avLst>
                <a:gd name="adj" fmla="val 4973"/>
              </a:avLst>
            </a:prstGeom>
          </p:spPr>
        </p:pic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26B16403-4736-4922-DE40-F909D6F8EEF5}"/>
                </a:ext>
              </a:extLst>
            </p:cNvPr>
            <p:cNvSpPr/>
            <p:nvPr/>
          </p:nvSpPr>
          <p:spPr>
            <a:xfrm>
              <a:off x="2144110" y="3289739"/>
              <a:ext cx="1671145" cy="288000"/>
            </a:xfrm>
            <a:prstGeom prst="roundRect">
              <a:avLst/>
            </a:prstGeom>
            <a:solidFill>
              <a:srgbClr val="15FF7F">
                <a:alpha val="40000"/>
              </a:srgb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6E3AF0D-B0DA-44C4-53F3-F495A85A730F}"/>
                </a:ext>
              </a:extLst>
            </p:cNvPr>
            <p:cNvSpPr/>
            <p:nvPr/>
          </p:nvSpPr>
          <p:spPr>
            <a:xfrm>
              <a:off x="1576552" y="4519449"/>
              <a:ext cx="462455" cy="2837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AB26119-7B79-41BE-0341-831C8A757EA2}"/>
                </a:ext>
              </a:extLst>
            </p:cNvPr>
            <p:cNvSpPr/>
            <p:nvPr/>
          </p:nvSpPr>
          <p:spPr>
            <a:xfrm>
              <a:off x="1541952" y="4936449"/>
              <a:ext cx="462455" cy="2837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3C11D9B-6501-0AF6-9212-6F3DBC455BB4}"/>
                </a:ext>
              </a:extLst>
            </p:cNvPr>
            <p:cNvSpPr/>
            <p:nvPr/>
          </p:nvSpPr>
          <p:spPr>
            <a:xfrm>
              <a:off x="1507352" y="5353449"/>
              <a:ext cx="462455" cy="2837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FCECF5D-910A-1761-18AF-6D7C3DD4E213}"/>
                </a:ext>
              </a:extLst>
            </p:cNvPr>
            <p:cNvSpPr/>
            <p:nvPr/>
          </p:nvSpPr>
          <p:spPr>
            <a:xfrm>
              <a:off x="1483262" y="5770449"/>
              <a:ext cx="462455" cy="2837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17419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12498-E98F-49FD-7FFD-86267C3EE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AD1700C-4A81-600D-33D8-521F76B29CC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400924B-4E98-06A8-8BF2-1F20B5DC46CC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 قيمة الرمز المستخدم في المفتاح هي 1.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8FDE36AF-2520-75AB-A6BD-0427378B838F}"/>
              </a:ext>
            </a:extLst>
          </p:cNvPr>
          <p:cNvCxnSpPr/>
          <p:nvPr/>
        </p:nvCxnSpPr>
        <p:spPr>
          <a:xfrm>
            <a:off x="1996966" y="5044966"/>
            <a:ext cx="4582511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06307106-5460-C0F0-7BAF-702BB71C6562}"/>
              </a:ext>
            </a:extLst>
          </p:cNvPr>
          <p:cNvSpPr txBox="1"/>
          <p:nvPr/>
        </p:nvSpPr>
        <p:spPr>
          <a:xfrm>
            <a:off x="1923394" y="5065197"/>
            <a:ext cx="1166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فواكه</a:t>
            </a:r>
            <a:endParaRPr lang="fr-FR" sz="24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B7887C3-561A-9A1B-AC69-6E98941A155A}"/>
              </a:ext>
            </a:extLst>
          </p:cNvPr>
          <p:cNvSpPr txBox="1"/>
          <p:nvPr/>
        </p:nvSpPr>
        <p:spPr>
          <a:xfrm>
            <a:off x="3109312" y="5065197"/>
            <a:ext cx="1166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بسكويت</a:t>
            </a:r>
            <a:endParaRPr lang="fr-FR" sz="24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F2C3ED6-317C-9967-E28E-43D7756A6602}"/>
              </a:ext>
            </a:extLst>
          </p:cNvPr>
          <p:cNvSpPr txBox="1"/>
          <p:nvPr/>
        </p:nvSpPr>
        <p:spPr>
          <a:xfrm>
            <a:off x="4295230" y="5065197"/>
            <a:ext cx="1166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يوغورت</a:t>
            </a:r>
            <a:endParaRPr lang="fr-FR" sz="24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5F867E2-8FC1-5E0E-41F9-01717F52C65A}"/>
              </a:ext>
            </a:extLst>
          </p:cNvPr>
          <p:cNvSpPr txBox="1"/>
          <p:nvPr/>
        </p:nvSpPr>
        <p:spPr>
          <a:xfrm>
            <a:off x="5481148" y="5065197"/>
            <a:ext cx="1166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شطيرة خبز</a:t>
            </a:r>
            <a:endParaRPr lang="fr-FR" sz="24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9F34B8D-53C4-D7A9-6299-E576A4CB7A61}"/>
              </a:ext>
            </a:extLst>
          </p:cNvPr>
          <p:cNvGrpSpPr/>
          <p:nvPr/>
        </p:nvGrpSpPr>
        <p:grpSpPr>
          <a:xfrm>
            <a:off x="2942012" y="1469827"/>
            <a:ext cx="2667896" cy="471385"/>
            <a:chOff x="3012072" y="1616971"/>
            <a:chExt cx="2667896" cy="471385"/>
          </a:xfrm>
        </p:grpSpPr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50760C09-7AD7-7F03-C107-96E42039374F}"/>
                </a:ext>
              </a:extLst>
            </p:cNvPr>
            <p:cNvSpPr txBox="1"/>
            <p:nvPr/>
          </p:nvSpPr>
          <p:spPr>
            <a:xfrm>
              <a:off x="3012072" y="1626691"/>
              <a:ext cx="244980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وَاحِدٌ = تِلمِيذٌ وَاحِدٌ</a:t>
              </a:r>
              <a:endPara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Triangle isocèle 17">
              <a:extLst>
                <a:ext uri="{FF2B5EF4-FFF2-40B4-BE49-F238E27FC236}">
                  <a16:creationId xmlns:a16="http://schemas.microsoft.com/office/drawing/2014/main" id="{1DDC27DC-7D2E-E48D-D85D-FA10F88F42E3}"/>
                </a:ext>
              </a:extLst>
            </p:cNvPr>
            <p:cNvSpPr/>
            <p:nvPr/>
          </p:nvSpPr>
          <p:spPr>
            <a:xfrm>
              <a:off x="5306848" y="1616971"/>
              <a:ext cx="373120" cy="369315"/>
            </a:xfrm>
            <a:prstGeom prst="triangl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</p:grpSp>
    </p:spTree>
    <p:extLst>
      <p:ext uri="{BB962C8B-B14F-4D97-AF65-F5344CB8AC3E}">
        <p14:creationId xmlns:p14="http://schemas.microsoft.com/office/powerpoint/2010/main" val="1857591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4B120-1E9B-E4CF-9586-4C5DFB0AB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>
            <a:extLst>
              <a:ext uri="{FF2B5EF4-FFF2-40B4-BE49-F238E27FC236}">
                <a16:creationId xmlns:a16="http://schemas.microsoft.com/office/drawing/2014/main" id="{CD05ABC8-4E06-ACBF-543C-50C7CDE31127}"/>
              </a:ext>
            </a:extLst>
          </p:cNvPr>
          <p:cNvGrpSpPr/>
          <p:nvPr/>
        </p:nvGrpSpPr>
        <p:grpSpPr>
          <a:xfrm>
            <a:off x="1152440" y="2455047"/>
            <a:ext cx="6636050" cy="4070248"/>
            <a:chOff x="1152440" y="2455047"/>
            <a:chExt cx="6636050" cy="4070248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1907BAC-2AD9-C46E-8A67-CCE05C4F7F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52440" y="2455047"/>
              <a:ext cx="6636050" cy="4070248"/>
            </a:xfrm>
            <a:prstGeom prst="roundRect">
              <a:avLst>
                <a:gd name="adj" fmla="val 4973"/>
              </a:avLst>
            </a:prstGeom>
          </p:spPr>
        </p:pic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1B73E93-47F1-38A6-C2AF-4C01B3DA0B4D}"/>
                </a:ext>
              </a:extLst>
            </p:cNvPr>
            <p:cNvGrpSpPr/>
            <p:nvPr/>
          </p:nvGrpSpPr>
          <p:grpSpPr>
            <a:xfrm>
              <a:off x="1483262" y="4519449"/>
              <a:ext cx="555745" cy="1534780"/>
              <a:chOff x="1483262" y="4519449"/>
              <a:chExt cx="555745" cy="1534780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1780160-C6E5-86D2-F104-C1EC5780931B}"/>
                  </a:ext>
                </a:extLst>
              </p:cNvPr>
              <p:cNvSpPr/>
              <p:nvPr/>
            </p:nvSpPr>
            <p:spPr>
              <a:xfrm>
                <a:off x="1576552" y="4519449"/>
                <a:ext cx="462455" cy="28378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A5F6C3E-B08A-49F0-EEDF-107C85C1D659}"/>
                  </a:ext>
                </a:extLst>
              </p:cNvPr>
              <p:cNvSpPr/>
              <p:nvPr/>
            </p:nvSpPr>
            <p:spPr>
              <a:xfrm>
                <a:off x="1541952" y="4936449"/>
                <a:ext cx="462455" cy="28378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92C62A7-DC76-90CF-2612-90323BA7E7D4}"/>
                  </a:ext>
                </a:extLst>
              </p:cNvPr>
              <p:cNvSpPr/>
              <p:nvPr/>
            </p:nvSpPr>
            <p:spPr>
              <a:xfrm>
                <a:off x="1507352" y="5353449"/>
                <a:ext cx="462455" cy="28378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68F088FA-F1A7-578A-E934-E6647695D064}"/>
                  </a:ext>
                </a:extLst>
              </p:cNvPr>
              <p:cNvSpPr/>
              <p:nvPr/>
            </p:nvSpPr>
            <p:spPr>
              <a:xfrm>
                <a:off x="1483262" y="5770449"/>
                <a:ext cx="462455" cy="28378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EBB4C2-A5D7-7AB1-074C-F37A4496C88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 12">
            <a:extLst>
              <a:ext uri="{FF2B5EF4-FFF2-40B4-BE49-F238E27FC236}">
                <a16:creationId xmlns:a16="http://schemas.microsoft.com/office/drawing/2014/main" id="{30750E1E-0744-C2DA-5AB7-7F8D0512E584}"/>
              </a:ext>
            </a:extLst>
          </p:cNvPr>
          <p:cNvGrpSpPr/>
          <p:nvPr/>
        </p:nvGrpSpPr>
        <p:grpSpPr>
          <a:xfrm>
            <a:off x="349730" y="1770421"/>
            <a:ext cx="2838895" cy="551406"/>
            <a:chOff x="5610918" y="1914188"/>
            <a:chExt cx="2743029" cy="55140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7B3D3FB-73BC-1683-582E-8B314398D206}"/>
                </a:ext>
              </a:extLst>
            </p:cNvPr>
            <p:cNvSpPr/>
            <p:nvPr/>
          </p:nvSpPr>
          <p:spPr>
            <a:xfrm>
              <a:off x="5610918" y="1914188"/>
              <a:ext cx="2303924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أَرْسُمُ الرُّمُوزَ  بِقَدْرِ الْعَدَدِ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EE9BCEC-3202-E311-53EF-FE5BF72E5A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 12">
            <a:extLst>
              <a:ext uri="{FF2B5EF4-FFF2-40B4-BE49-F238E27FC236}">
                <a16:creationId xmlns:a16="http://schemas.microsoft.com/office/drawing/2014/main" id="{554A3174-7F72-8D44-0951-FDC725231D00}"/>
              </a:ext>
            </a:extLst>
          </p:cNvPr>
          <p:cNvGrpSpPr/>
          <p:nvPr/>
        </p:nvGrpSpPr>
        <p:grpSpPr>
          <a:xfrm>
            <a:off x="5800263" y="1770421"/>
            <a:ext cx="2602699" cy="551406"/>
            <a:chOff x="5691260" y="1914188"/>
            <a:chExt cx="2602699" cy="55140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05E30EE9-AE1D-B5E7-0C1C-5AF65132BC6E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أَكْتُبُ الْمُعْطَيَاتِ</a:t>
              </a: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أَسْفَلَ الْمِبْيانِ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E713E779-786D-EF33-9021-CCFDAFC41C8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 12">
            <a:extLst>
              <a:ext uri="{FF2B5EF4-FFF2-40B4-BE49-F238E27FC236}">
                <a16:creationId xmlns:a16="http://schemas.microsoft.com/office/drawing/2014/main" id="{06120AE4-78AF-1F85-BA58-149C53FC1852}"/>
              </a:ext>
            </a:extLst>
          </p:cNvPr>
          <p:cNvGrpSpPr/>
          <p:nvPr/>
        </p:nvGrpSpPr>
        <p:grpSpPr>
          <a:xfrm>
            <a:off x="3261170" y="1770421"/>
            <a:ext cx="2466549" cy="551406"/>
            <a:chOff x="5827410" y="1914188"/>
            <a:chExt cx="2466549" cy="55140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AFD1B94-E122-B9EF-13BB-A0F7E593D44B}"/>
                </a:ext>
              </a:extLst>
            </p:cNvPr>
            <p:cNvSpPr/>
            <p:nvPr/>
          </p:nvSpPr>
          <p:spPr>
            <a:xfrm>
              <a:off x="5827410" y="1914188"/>
              <a:ext cx="202385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قِيمَةَ الرَّمْزِ  ِفي الْمِفْتاحِ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93B0EBC4-CE09-C175-663D-D5AFACA1AC8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6" name="ZoneTexte 2">
            <a:extLst>
              <a:ext uri="{FF2B5EF4-FFF2-40B4-BE49-F238E27FC236}">
                <a16:creationId xmlns:a16="http://schemas.microsoft.com/office/drawing/2014/main" id="{AB4E3D85-ED4B-511E-AC5A-B1A6BCC56F14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 لإتمام المبيان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5D8F828-3DF7-5A77-3981-AEA7BFFF049A}"/>
              </a:ext>
            </a:extLst>
          </p:cNvPr>
          <p:cNvSpPr/>
          <p:nvPr/>
        </p:nvSpPr>
        <p:spPr>
          <a:xfrm>
            <a:off x="2144110" y="3289739"/>
            <a:ext cx="1671145" cy="288000"/>
          </a:xfrm>
          <a:prstGeom prst="roundRect">
            <a:avLst/>
          </a:prstGeom>
          <a:solidFill>
            <a:srgbClr val="15FF7F">
              <a:alpha val="4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037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C60676-65B7-FA32-2A90-00B350C03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>
            <a:extLst>
              <a:ext uri="{FF2B5EF4-FFF2-40B4-BE49-F238E27FC236}">
                <a16:creationId xmlns:a16="http://schemas.microsoft.com/office/drawing/2014/main" id="{2D9BA135-EEDE-AFA4-5395-8E72D3992C14}"/>
              </a:ext>
            </a:extLst>
          </p:cNvPr>
          <p:cNvGrpSpPr/>
          <p:nvPr/>
        </p:nvGrpSpPr>
        <p:grpSpPr>
          <a:xfrm>
            <a:off x="1152440" y="2455047"/>
            <a:ext cx="6636050" cy="4070248"/>
            <a:chOff x="1152440" y="2455047"/>
            <a:chExt cx="6636050" cy="4070248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4EF44C46-689C-F4A6-C3AB-393C684CB4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52440" y="2455047"/>
              <a:ext cx="6636050" cy="4070248"/>
            </a:xfrm>
            <a:prstGeom prst="roundRect">
              <a:avLst>
                <a:gd name="adj" fmla="val 4973"/>
              </a:avLst>
            </a:prstGeom>
          </p:spPr>
        </p:pic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71DED03F-C5BA-4EF9-24AB-2D5F98344D78}"/>
                </a:ext>
              </a:extLst>
            </p:cNvPr>
            <p:cNvGrpSpPr/>
            <p:nvPr/>
          </p:nvGrpSpPr>
          <p:grpSpPr>
            <a:xfrm>
              <a:off x="1483262" y="4519449"/>
              <a:ext cx="555745" cy="1534780"/>
              <a:chOff x="1483262" y="4519449"/>
              <a:chExt cx="555745" cy="1534780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49B224D1-3258-627F-64E3-83905F16D856}"/>
                  </a:ext>
                </a:extLst>
              </p:cNvPr>
              <p:cNvSpPr/>
              <p:nvPr/>
            </p:nvSpPr>
            <p:spPr>
              <a:xfrm>
                <a:off x="1576552" y="4519449"/>
                <a:ext cx="462455" cy="28378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28DABC32-70B4-134C-C662-EB6A0902F794}"/>
                  </a:ext>
                </a:extLst>
              </p:cNvPr>
              <p:cNvSpPr/>
              <p:nvPr/>
            </p:nvSpPr>
            <p:spPr>
              <a:xfrm>
                <a:off x="1541952" y="4936449"/>
                <a:ext cx="462455" cy="28378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66E4C641-CEA4-4819-1A83-01811B0F1BC9}"/>
                  </a:ext>
                </a:extLst>
              </p:cNvPr>
              <p:cNvSpPr/>
              <p:nvPr/>
            </p:nvSpPr>
            <p:spPr>
              <a:xfrm>
                <a:off x="1507352" y="5353449"/>
                <a:ext cx="462455" cy="28378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ACBB3525-C17A-8353-2F90-82FE5F7D84F7}"/>
                  </a:ext>
                </a:extLst>
              </p:cNvPr>
              <p:cNvSpPr/>
              <p:nvPr/>
            </p:nvSpPr>
            <p:spPr>
              <a:xfrm>
                <a:off x="1483262" y="5770449"/>
                <a:ext cx="462455" cy="28378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sp>
        <p:nvSpPr>
          <p:cNvPr id="29" name="ZoneTexte 2">
            <a:extLst>
              <a:ext uri="{FF2B5EF4-FFF2-40B4-BE49-F238E27FC236}">
                <a16:creationId xmlns:a16="http://schemas.microsoft.com/office/drawing/2014/main" id="{CCE3A28B-E23C-BE20-16E5-33D2693EB548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ارسموا، على ألواحكم، </a:t>
            </a:r>
            <a:r>
              <a:rPr lang="ar-MA" b="1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الفواكه، عموديا وابتداء من الأسفل، 4 رموز مثلثات.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FD7DD4C-1F25-6186-BCC7-83D54E7435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6" name="Group 12">
            <a:extLst>
              <a:ext uri="{FF2B5EF4-FFF2-40B4-BE49-F238E27FC236}">
                <a16:creationId xmlns:a16="http://schemas.microsoft.com/office/drawing/2014/main" id="{A1C39135-CF07-0C58-53F7-60116D0EA3ED}"/>
              </a:ext>
            </a:extLst>
          </p:cNvPr>
          <p:cNvGrpSpPr/>
          <p:nvPr/>
        </p:nvGrpSpPr>
        <p:grpSpPr>
          <a:xfrm>
            <a:off x="349730" y="1770421"/>
            <a:ext cx="2838895" cy="551406"/>
            <a:chOff x="5610918" y="1914188"/>
            <a:chExt cx="2743029" cy="551406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B6BA7E34-85A1-8175-0E1C-79D2A87A8090}"/>
                </a:ext>
              </a:extLst>
            </p:cNvPr>
            <p:cNvSpPr/>
            <p:nvPr/>
          </p:nvSpPr>
          <p:spPr>
            <a:xfrm>
              <a:off x="5610918" y="1914188"/>
              <a:ext cx="2303924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أَرْسُمُ الرُّمُوزَ  بِقَدْرِ الْعَدَدِ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8C62A1A7-7A4F-5A66-8052-83C97D6D1C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 12">
            <a:extLst>
              <a:ext uri="{FF2B5EF4-FFF2-40B4-BE49-F238E27FC236}">
                <a16:creationId xmlns:a16="http://schemas.microsoft.com/office/drawing/2014/main" id="{C9E80886-CF27-15D5-0A56-DDA723F4C6CD}"/>
              </a:ext>
            </a:extLst>
          </p:cNvPr>
          <p:cNvGrpSpPr/>
          <p:nvPr/>
        </p:nvGrpSpPr>
        <p:grpSpPr>
          <a:xfrm>
            <a:off x="5800263" y="1770421"/>
            <a:ext cx="2602699" cy="551406"/>
            <a:chOff x="5691260" y="1914188"/>
            <a:chExt cx="2602699" cy="55140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A9395FC-ADAF-1742-37AA-09841807EF89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أَكْتُبُ الْمُعْطَيَاتِ</a:t>
              </a: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أَسْفَلَ الْمِبْيانِ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C26B2643-241A-7775-BD1F-CD2242168D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 12">
            <a:extLst>
              <a:ext uri="{FF2B5EF4-FFF2-40B4-BE49-F238E27FC236}">
                <a16:creationId xmlns:a16="http://schemas.microsoft.com/office/drawing/2014/main" id="{561BE9B4-D2F6-9615-B291-0F136A255B82}"/>
              </a:ext>
            </a:extLst>
          </p:cNvPr>
          <p:cNvGrpSpPr/>
          <p:nvPr/>
        </p:nvGrpSpPr>
        <p:grpSpPr>
          <a:xfrm>
            <a:off x="3261170" y="1770421"/>
            <a:ext cx="2466549" cy="551406"/>
            <a:chOff x="5827410" y="1914188"/>
            <a:chExt cx="2466549" cy="551406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DB8D532-7A8C-EBA9-586E-70470464BFE1}"/>
                </a:ext>
              </a:extLst>
            </p:cNvPr>
            <p:cNvSpPr/>
            <p:nvPr/>
          </p:nvSpPr>
          <p:spPr>
            <a:xfrm>
              <a:off x="5827410" y="1914188"/>
              <a:ext cx="202385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قِيمَةَ الرَّمْزِ  ِفي الْمِفْتاحِ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9358912E-5A78-D7E1-EAAD-864BAC4ECB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EDFDAED-D88C-F393-1697-8930E79875F3}"/>
              </a:ext>
            </a:extLst>
          </p:cNvPr>
          <p:cNvSpPr/>
          <p:nvPr/>
        </p:nvSpPr>
        <p:spPr>
          <a:xfrm>
            <a:off x="2144110" y="3289739"/>
            <a:ext cx="1671145" cy="288000"/>
          </a:xfrm>
          <a:prstGeom prst="roundRect">
            <a:avLst/>
          </a:prstGeom>
          <a:solidFill>
            <a:srgbClr val="15FF7F">
              <a:alpha val="4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237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1AA9F-D8AD-B820-3A6E-39466F713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E37585AD-62DF-9AC1-D1DD-EE46F95FD373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يجب أن تحصلوا على نفس التمثيل.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16FED49-94E8-E6C9-E156-FDD5317BEC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CA62BB36-FF4B-FEF1-18CE-074811AF0CD6}"/>
              </a:ext>
            </a:extLst>
          </p:cNvPr>
          <p:cNvCxnSpPr/>
          <p:nvPr/>
        </p:nvCxnSpPr>
        <p:spPr>
          <a:xfrm>
            <a:off x="1996966" y="5044966"/>
            <a:ext cx="4582511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5FAE7F34-261C-C9FC-AE84-493C6769E371}"/>
              </a:ext>
            </a:extLst>
          </p:cNvPr>
          <p:cNvSpPr txBox="1"/>
          <p:nvPr/>
        </p:nvSpPr>
        <p:spPr>
          <a:xfrm>
            <a:off x="1923394" y="5065197"/>
            <a:ext cx="1166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فواكه</a:t>
            </a:r>
            <a:endParaRPr lang="fr-FR" sz="24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814F48-9D11-D76D-1F98-73522749995D}"/>
              </a:ext>
            </a:extLst>
          </p:cNvPr>
          <p:cNvSpPr txBox="1"/>
          <p:nvPr/>
        </p:nvSpPr>
        <p:spPr>
          <a:xfrm>
            <a:off x="3109312" y="5065197"/>
            <a:ext cx="1166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بسكويت</a:t>
            </a:r>
            <a:endParaRPr lang="fr-FR" sz="24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5497464-98E2-DC12-4631-6A68CFB2E15E}"/>
              </a:ext>
            </a:extLst>
          </p:cNvPr>
          <p:cNvSpPr txBox="1"/>
          <p:nvPr/>
        </p:nvSpPr>
        <p:spPr>
          <a:xfrm>
            <a:off x="4295230" y="5065197"/>
            <a:ext cx="1166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يوغورت</a:t>
            </a:r>
            <a:endParaRPr lang="fr-FR" sz="24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20C540B-172A-4420-0EF2-C0A42EEA6E07}"/>
              </a:ext>
            </a:extLst>
          </p:cNvPr>
          <p:cNvSpPr txBox="1"/>
          <p:nvPr/>
        </p:nvSpPr>
        <p:spPr>
          <a:xfrm>
            <a:off x="5481148" y="5065197"/>
            <a:ext cx="1166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شطيرة خبز</a:t>
            </a:r>
            <a:endParaRPr lang="fr-FR" sz="24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4C5B2135-5D30-3E4A-FFA7-016CAAACBCCF}"/>
              </a:ext>
            </a:extLst>
          </p:cNvPr>
          <p:cNvGrpSpPr/>
          <p:nvPr/>
        </p:nvGrpSpPr>
        <p:grpSpPr>
          <a:xfrm>
            <a:off x="2942012" y="1469827"/>
            <a:ext cx="2667896" cy="471385"/>
            <a:chOff x="3012072" y="1616971"/>
            <a:chExt cx="2667896" cy="471385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08AF682B-1FF3-B819-662A-175415B59727}"/>
                </a:ext>
              </a:extLst>
            </p:cNvPr>
            <p:cNvSpPr txBox="1"/>
            <p:nvPr/>
          </p:nvSpPr>
          <p:spPr>
            <a:xfrm>
              <a:off x="3012072" y="1626691"/>
              <a:ext cx="244980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وَاحِدٌ = تِلمِيذٌ وَاحِدٌ</a:t>
              </a:r>
              <a:endPara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Triangle isocèle 8">
              <a:extLst>
                <a:ext uri="{FF2B5EF4-FFF2-40B4-BE49-F238E27FC236}">
                  <a16:creationId xmlns:a16="http://schemas.microsoft.com/office/drawing/2014/main" id="{C3FBC2A3-A46E-7D33-4DEA-6641346DC1DD}"/>
                </a:ext>
              </a:extLst>
            </p:cNvPr>
            <p:cNvSpPr/>
            <p:nvPr/>
          </p:nvSpPr>
          <p:spPr>
            <a:xfrm>
              <a:off x="5306848" y="1616971"/>
              <a:ext cx="373120" cy="369315"/>
            </a:xfrm>
            <a:prstGeom prst="triangl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 dirty="0"/>
            </a:p>
          </p:txBody>
        </p:sp>
      </p:grpSp>
      <p:sp>
        <p:nvSpPr>
          <p:cNvPr id="10" name="Triangle isocèle 9">
            <a:extLst>
              <a:ext uri="{FF2B5EF4-FFF2-40B4-BE49-F238E27FC236}">
                <a16:creationId xmlns:a16="http://schemas.microsoft.com/office/drawing/2014/main" id="{DDB7CEE5-BB43-DD54-284A-826BA74E2CBF}"/>
              </a:ext>
            </a:extLst>
          </p:cNvPr>
          <p:cNvSpPr/>
          <p:nvPr/>
        </p:nvSpPr>
        <p:spPr>
          <a:xfrm>
            <a:off x="2320158" y="4575634"/>
            <a:ext cx="373120" cy="369315"/>
          </a:xfrm>
          <a:prstGeom prst="triangl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11" name="Triangle isocèle 10">
            <a:extLst>
              <a:ext uri="{FF2B5EF4-FFF2-40B4-BE49-F238E27FC236}">
                <a16:creationId xmlns:a16="http://schemas.microsoft.com/office/drawing/2014/main" id="{46CA7422-D9ED-ACAA-0749-BC84FA975200}"/>
              </a:ext>
            </a:extLst>
          </p:cNvPr>
          <p:cNvSpPr/>
          <p:nvPr/>
        </p:nvSpPr>
        <p:spPr>
          <a:xfrm>
            <a:off x="2320158" y="4106302"/>
            <a:ext cx="373120" cy="369315"/>
          </a:xfrm>
          <a:prstGeom prst="triangl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12" name="Triangle isocèle 11">
            <a:extLst>
              <a:ext uri="{FF2B5EF4-FFF2-40B4-BE49-F238E27FC236}">
                <a16:creationId xmlns:a16="http://schemas.microsoft.com/office/drawing/2014/main" id="{28D5D85D-05FA-BC91-1E7B-5060E0C64965}"/>
              </a:ext>
            </a:extLst>
          </p:cNvPr>
          <p:cNvSpPr/>
          <p:nvPr/>
        </p:nvSpPr>
        <p:spPr>
          <a:xfrm>
            <a:off x="2320158" y="3636970"/>
            <a:ext cx="373120" cy="369315"/>
          </a:xfrm>
          <a:prstGeom prst="triangl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13" name="Triangle isocèle 12">
            <a:extLst>
              <a:ext uri="{FF2B5EF4-FFF2-40B4-BE49-F238E27FC236}">
                <a16:creationId xmlns:a16="http://schemas.microsoft.com/office/drawing/2014/main" id="{06863454-3D20-6092-8D87-6518A63C3553}"/>
              </a:ext>
            </a:extLst>
          </p:cNvPr>
          <p:cNvSpPr/>
          <p:nvPr/>
        </p:nvSpPr>
        <p:spPr>
          <a:xfrm>
            <a:off x="2320158" y="3167638"/>
            <a:ext cx="373120" cy="369315"/>
          </a:xfrm>
          <a:prstGeom prst="triangl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791598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AB4A8-982A-828B-B876-AA26B77D3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13127C6-4129-1B57-5515-EFBAC8541D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40" y="2455047"/>
            <a:ext cx="6636050" cy="4070248"/>
          </a:xfrm>
          <a:prstGeom prst="roundRect">
            <a:avLst>
              <a:gd name="adj" fmla="val 4973"/>
            </a:avLst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EF0389EC-F1CC-7821-84D3-B31FBBD50773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أتموا، على ألواحكم، تمثيل المعطيات الأخرى على المبيان.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70B5CDE-80F4-2368-4F09-1CABFCCCCD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6" name="Group 12">
            <a:extLst>
              <a:ext uri="{FF2B5EF4-FFF2-40B4-BE49-F238E27FC236}">
                <a16:creationId xmlns:a16="http://schemas.microsoft.com/office/drawing/2014/main" id="{E98BBD41-BD73-363C-B62A-BF6583F33EAA}"/>
              </a:ext>
            </a:extLst>
          </p:cNvPr>
          <p:cNvGrpSpPr/>
          <p:nvPr/>
        </p:nvGrpSpPr>
        <p:grpSpPr>
          <a:xfrm>
            <a:off x="349730" y="1770421"/>
            <a:ext cx="2838895" cy="551406"/>
            <a:chOff x="5610918" y="1914188"/>
            <a:chExt cx="2743029" cy="551406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B8783301-ED25-7A7F-2DBB-505885C84E60}"/>
                </a:ext>
              </a:extLst>
            </p:cNvPr>
            <p:cNvSpPr/>
            <p:nvPr/>
          </p:nvSpPr>
          <p:spPr>
            <a:xfrm>
              <a:off x="5610918" y="1914188"/>
              <a:ext cx="2303924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أَرْسُمُ الرُّمُوزَ  بِقَدْرِ الْعَدَدِ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FB784235-3F7E-D0E3-5391-6F43702FAB2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 12">
            <a:extLst>
              <a:ext uri="{FF2B5EF4-FFF2-40B4-BE49-F238E27FC236}">
                <a16:creationId xmlns:a16="http://schemas.microsoft.com/office/drawing/2014/main" id="{2DB6AC6B-EACF-01FE-52EB-E13BEEAD3416}"/>
              </a:ext>
            </a:extLst>
          </p:cNvPr>
          <p:cNvGrpSpPr/>
          <p:nvPr/>
        </p:nvGrpSpPr>
        <p:grpSpPr>
          <a:xfrm>
            <a:off x="5800263" y="1770421"/>
            <a:ext cx="2602699" cy="551406"/>
            <a:chOff x="5691260" y="1914188"/>
            <a:chExt cx="2602699" cy="55140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216F469-CB1F-8B6D-4E1F-2C235668D2CB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أَكْتُبُ الْمُعْطَيَاتِ</a:t>
              </a: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أَسْفَلَ الْمِبْيانِ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CC625423-EFCF-DD04-0B57-362F53EAB0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 12">
            <a:extLst>
              <a:ext uri="{FF2B5EF4-FFF2-40B4-BE49-F238E27FC236}">
                <a16:creationId xmlns:a16="http://schemas.microsoft.com/office/drawing/2014/main" id="{5ABC0294-4D8D-1BDC-2E0E-4DAFC41446D3}"/>
              </a:ext>
            </a:extLst>
          </p:cNvPr>
          <p:cNvGrpSpPr/>
          <p:nvPr/>
        </p:nvGrpSpPr>
        <p:grpSpPr>
          <a:xfrm>
            <a:off x="3261170" y="1770421"/>
            <a:ext cx="2466549" cy="551406"/>
            <a:chOff x="5827410" y="1914188"/>
            <a:chExt cx="2466549" cy="551406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487A848-ED83-62A8-49BB-95907BC5D79B}"/>
                </a:ext>
              </a:extLst>
            </p:cNvPr>
            <p:cNvSpPr/>
            <p:nvPr/>
          </p:nvSpPr>
          <p:spPr>
            <a:xfrm>
              <a:off x="5827410" y="1914188"/>
              <a:ext cx="202385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قِيمَةَ الرَّمْزِ  ِفي الْمِفْتاحِ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AE496B86-A53A-F735-5B1F-C2385B4CD1D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E0D99A2-4FFD-BC5F-78CC-63CBB2409C0A}"/>
              </a:ext>
            </a:extLst>
          </p:cNvPr>
          <p:cNvSpPr/>
          <p:nvPr/>
        </p:nvSpPr>
        <p:spPr>
          <a:xfrm>
            <a:off x="2144110" y="3289739"/>
            <a:ext cx="1671145" cy="288000"/>
          </a:xfrm>
          <a:prstGeom prst="roundRect">
            <a:avLst/>
          </a:prstGeom>
          <a:solidFill>
            <a:srgbClr val="15FF7F">
              <a:alpha val="4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4978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87BE6-A1BC-ACBF-20C7-04EA4A614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12B491E4-9F14-1CE6-17DD-27E3E11B6A90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يجب أن تحصلوا على نفس التمثيل.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623A7D2-3314-4EBA-DFA5-8D023BFF17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D2D4A998-4BFB-91A9-4377-519DC842B996}"/>
              </a:ext>
            </a:extLst>
          </p:cNvPr>
          <p:cNvCxnSpPr/>
          <p:nvPr/>
        </p:nvCxnSpPr>
        <p:spPr>
          <a:xfrm>
            <a:off x="1996966" y="5044966"/>
            <a:ext cx="4582511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65239422-F826-F52C-F94B-3F4408238F25}"/>
              </a:ext>
            </a:extLst>
          </p:cNvPr>
          <p:cNvSpPr txBox="1"/>
          <p:nvPr/>
        </p:nvSpPr>
        <p:spPr>
          <a:xfrm>
            <a:off x="1923394" y="5065197"/>
            <a:ext cx="1166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فواكه</a:t>
            </a:r>
            <a:endParaRPr lang="fr-FR" sz="24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8C9BAAA-CF32-C326-6EE5-F17D7F6F2ED5}"/>
              </a:ext>
            </a:extLst>
          </p:cNvPr>
          <p:cNvSpPr txBox="1"/>
          <p:nvPr/>
        </p:nvSpPr>
        <p:spPr>
          <a:xfrm>
            <a:off x="3109312" y="5065197"/>
            <a:ext cx="1166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بسكويت</a:t>
            </a:r>
            <a:endParaRPr lang="fr-FR" sz="24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A0F07DC-B378-1B03-AE36-61F241ACE72A}"/>
              </a:ext>
            </a:extLst>
          </p:cNvPr>
          <p:cNvSpPr txBox="1"/>
          <p:nvPr/>
        </p:nvSpPr>
        <p:spPr>
          <a:xfrm>
            <a:off x="4295230" y="5065197"/>
            <a:ext cx="1166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يوغورت</a:t>
            </a:r>
            <a:endParaRPr lang="fr-FR" sz="24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54A6713-F728-79AF-61FD-7F41849C428A}"/>
              </a:ext>
            </a:extLst>
          </p:cNvPr>
          <p:cNvSpPr txBox="1"/>
          <p:nvPr/>
        </p:nvSpPr>
        <p:spPr>
          <a:xfrm>
            <a:off x="5481148" y="5065197"/>
            <a:ext cx="1166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شطيرة خبز</a:t>
            </a:r>
            <a:endParaRPr lang="fr-FR" sz="24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A3608D-214E-B12B-B619-99133371004B}"/>
              </a:ext>
            </a:extLst>
          </p:cNvPr>
          <p:cNvGrpSpPr/>
          <p:nvPr/>
        </p:nvGrpSpPr>
        <p:grpSpPr>
          <a:xfrm>
            <a:off x="2942012" y="1469827"/>
            <a:ext cx="2667896" cy="471385"/>
            <a:chOff x="3012072" y="1616971"/>
            <a:chExt cx="2667896" cy="471385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C9C7E11A-74CF-967E-9CDB-DE89EF872F3D}"/>
                </a:ext>
              </a:extLst>
            </p:cNvPr>
            <p:cNvSpPr txBox="1"/>
            <p:nvPr/>
          </p:nvSpPr>
          <p:spPr>
            <a:xfrm>
              <a:off x="3012072" y="1626691"/>
              <a:ext cx="244980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وَاحِدٌ = تِلمِيذٌ وَاحِدٌ</a:t>
              </a:r>
              <a:endPara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Triangle isocèle 8">
              <a:extLst>
                <a:ext uri="{FF2B5EF4-FFF2-40B4-BE49-F238E27FC236}">
                  <a16:creationId xmlns:a16="http://schemas.microsoft.com/office/drawing/2014/main" id="{6339D0D4-3986-5CA6-C36F-F4F3DF2AE7C4}"/>
                </a:ext>
              </a:extLst>
            </p:cNvPr>
            <p:cNvSpPr/>
            <p:nvPr/>
          </p:nvSpPr>
          <p:spPr>
            <a:xfrm>
              <a:off x="5306848" y="1616971"/>
              <a:ext cx="373120" cy="369315"/>
            </a:xfrm>
            <a:prstGeom prst="triangl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 dirty="0"/>
            </a:p>
          </p:txBody>
        </p:sp>
      </p:grpSp>
      <p:sp>
        <p:nvSpPr>
          <p:cNvPr id="10" name="Triangle isocèle 9">
            <a:extLst>
              <a:ext uri="{FF2B5EF4-FFF2-40B4-BE49-F238E27FC236}">
                <a16:creationId xmlns:a16="http://schemas.microsoft.com/office/drawing/2014/main" id="{BF79AD1E-DAEC-7EA3-1326-2B500B7D3595}"/>
              </a:ext>
            </a:extLst>
          </p:cNvPr>
          <p:cNvSpPr/>
          <p:nvPr/>
        </p:nvSpPr>
        <p:spPr>
          <a:xfrm>
            <a:off x="2320158" y="4575634"/>
            <a:ext cx="373120" cy="369315"/>
          </a:xfrm>
          <a:prstGeom prst="triangl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11" name="Triangle isocèle 10">
            <a:extLst>
              <a:ext uri="{FF2B5EF4-FFF2-40B4-BE49-F238E27FC236}">
                <a16:creationId xmlns:a16="http://schemas.microsoft.com/office/drawing/2014/main" id="{7F25BE81-6738-15EA-1F4E-E21C482653CA}"/>
              </a:ext>
            </a:extLst>
          </p:cNvPr>
          <p:cNvSpPr/>
          <p:nvPr/>
        </p:nvSpPr>
        <p:spPr>
          <a:xfrm>
            <a:off x="2320158" y="4106302"/>
            <a:ext cx="373120" cy="369315"/>
          </a:xfrm>
          <a:prstGeom prst="triangl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12" name="Triangle isocèle 11">
            <a:extLst>
              <a:ext uri="{FF2B5EF4-FFF2-40B4-BE49-F238E27FC236}">
                <a16:creationId xmlns:a16="http://schemas.microsoft.com/office/drawing/2014/main" id="{2D740663-CAD1-E61E-B6B5-917125902D8E}"/>
              </a:ext>
            </a:extLst>
          </p:cNvPr>
          <p:cNvSpPr/>
          <p:nvPr/>
        </p:nvSpPr>
        <p:spPr>
          <a:xfrm>
            <a:off x="2320158" y="3636970"/>
            <a:ext cx="373120" cy="369315"/>
          </a:xfrm>
          <a:prstGeom prst="triangl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13" name="Triangle isocèle 12">
            <a:extLst>
              <a:ext uri="{FF2B5EF4-FFF2-40B4-BE49-F238E27FC236}">
                <a16:creationId xmlns:a16="http://schemas.microsoft.com/office/drawing/2014/main" id="{E0285C05-9D5B-BCED-E34E-9460F9A70D9E}"/>
              </a:ext>
            </a:extLst>
          </p:cNvPr>
          <p:cNvSpPr/>
          <p:nvPr/>
        </p:nvSpPr>
        <p:spPr>
          <a:xfrm>
            <a:off x="2320158" y="3167638"/>
            <a:ext cx="373120" cy="369315"/>
          </a:xfrm>
          <a:prstGeom prst="triangl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14" name="Triangle isocèle 13">
            <a:extLst>
              <a:ext uri="{FF2B5EF4-FFF2-40B4-BE49-F238E27FC236}">
                <a16:creationId xmlns:a16="http://schemas.microsoft.com/office/drawing/2014/main" id="{001FEDE0-4B79-ECE4-F2E7-ED20072818B6}"/>
              </a:ext>
            </a:extLst>
          </p:cNvPr>
          <p:cNvSpPr/>
          <p:nvPr/>
        </p:nvSpPr>
        <p:spPr>
          <a:xfrm>
            <a:off x="3523593" y="4575634"/>
            <a:ext cx="373120" cy="369315"/>
          </a:xfrm>
          <a:prstGeom prst="triangl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15" name="Triangle isocèle 14">
            <a:extLst>
              <a:ext uri="{FF2B5EF4-FFF2-40B4-BE49-F238E27FC236}">
                <a16:creationId xmlns:a16="http://schemas.microsoft.com/office/drawing/2014/main" id="{01F9AD9D-FAC6-BD27-4B2A-5E06A9A31F03}"/>
              </a:ext>
            </a:extLst>
          </p:cNvPr>
          <p:cNvSpPr/>
          <p:nvPr/>
        </p:nvSpPr>
        <p:spPr>
          <a:xfrm>
            <a:off x="3523593" y="4106302"/>
            <a:ext cx="373120" cy="369315"/>
          </a:xfrm>
          <a:prstGeom prst="triangl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775C37BE-E518-3632-951E-7D0783FB0771}"/>
              </a:ext>
            </a:extLst>
          </p:cNvPr>
          <p:cNvSpPr/>
          <p:nvPr/>
        </p:nvSpPr>
        <p:spPr>
          <a:xfrm>
            <a:off x="3523593" y="3636970"/>
            <a:ext cx="373120" cy="369315"/>
          </a:xfrm>
          <a:prstGeom prst="triangl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17" name="Triangle isocèle 16">
            <a:extLst>
              <a:ext uri="{FF2B5EF4-FFF2-40B4-BE49-F238E27FC236}">
                <a16:creationId xmlns:a16="http://schemas.microsoft.com/office/drawing/2014/main" id="{E61C4600-F938-4CE5-DE3B-B2C59FA633BB}"/>
              </a:ext>
            </a:extLst>
          </p:cNvPr>
          <p:cNvSpPr/>
          <p:nvPr/>
        </p:nvSpPr>
        <p:spPr>
          <a:xfrm>
            <a:off x="3523593" y="3167638"/>
            <a:ext cx="373120" cy="369315"/>
          </a:xfrm>
          <a:prstGeom prst="triangl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18" name="Triangle isocèle 17">
            <a:extLst>
              <a:ext uri="{FF2B5EF4-FFF2-40B4-BE49-F238E27FC236}">
                <a16:creationId xmlns:a16="http://schemas.microsoft.com/office/drawing/2014/main" id="{6466AF75-6C00-92C6-F7B3-CF96C9B21961}"/>
              </a:ext>
            </a:extLst>
          </p:cNvPr>
          <p:cNvSpPr/>
          <p:nvPr/>
        </p:nvSpPr>
        <p:spPr>
          <a:xfrm>
            <a:off x="4727028" y="4575634"/>
            <a:ext cx="373120" cy="369315"/>
          </a:xfrm>
          <a:prstGeom prst="triangl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19" name="Triangle isocèle 18">
            <a:extLst>
              <a:ext uri="{FF2B5EF4-FFF2-40B4-BE49-F238E27FC236}">
                <a16:creationId xmlns:a16="http://schemas.microsoft.com/office/drawing/2014/main" id="{1F56D6FE-3189-DF63-CBDD-C4155B179564}"/>
              </a:ext>
            </a:extLst>
          </p:cNvPr>
          <p:cNvSpPr/>
          <p:nvPr/>
        </p:nvSpPr>
        <p:spPr>
          <a:xfrm>
            <a:off x="4727028" y="4106302"/>
            <a:ext cx="373120" cy="369315"/>
          </a:xfrm>
          <a:prstGeom prst="triangl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20" name="Triangle isocèle 19">
            <a:extLst>
              <a:ext uri="{FF2B5EF4-FFF2-40B4-BE49-F238E27FC236}">
                <a16:creationId xmlns:a16="http://schemas.microsoft.com/office/drawing/2014/main" id="{0D7D5559-50DE-DE72-800B-D86F19C4B98D}"/>
              </a:ext>
            </a:extLst>
          </p:cNvPr>
          <p:cNvSpPr/>
          <p:nvPr/>
        </p:nvSpPr>
        <p:spPr>
          <a:xfrm>
            <a:off x="4727028" y="3636970"/>
            <a:ext cx="373120" cy="369315"/>
          </a:xfrm>
          <a:prstGeom prst="triangl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21" name="Triangle isocèle 20">
            <a:extLst>
              <a:ext uri="{FF2B5EF4-FFF2-40B4-BE49-F238E27FC236}">
                <a16:creationId xmlns:a16="http://schemas.microsoft.com/office/drawing/2014/main" id="{D97785B9-B4BD-063C-5C8A-6D497C1E2BE7}"/>
              </a:ext>
            </a:extLst>
          </p:cNvPr>
          <p:cNvSpPr/>
          <p:nvPr/>
        </p:nvSpPr>
        <p:spPr>
          <a:xfrm>
            <a:off x="5930463" y="2698819"/>
            <a:ext cx="373120" cy="369315"/>
          </a:xfrm>
          <a:prstGeom prst="triangl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22" name="Triangle isocèle 21">
            <a:extLst>
              <a:ext uri="{FF2B5EF4-FFF2-40B4-BE49-F238E27FC236}">
                <a16:creationId xmlns:a16="http://schemas.microsoft.com/office/drawing/2014/main" id="{8204E9CE-79C9-F937-62AF-B6B64FE3AC9F}"/>
              </a:ext>
            </a:extLst>
          </p:cNvPr>
          <p:cNvSpPr/>
          <p:nvPr/>
        </p:nvSpPr>
        <p:spPr>
          <a:xfrm>
            <a:off x="5930463" y="4575634"/>
            <a:ext cx="373120" cy="369315"/>
          </a:xfrm>
          <a:prstGeom prst="triangl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24" name="Triangle isocèle 23">
            <a:extLst>
              <a:ext uri="{FF2B5EF4-FFF2-40B4-BE49-F238E27FC236}">
                <a16:creationId xmlns:a16="http://schemas.microsoft.com/office/drawing/2014/main" id="{DA37846C-0244-0451-C336-2C71D2420D90}"/>
              </a:ext>
            </a:extLst>
          </p:cNvPr>
          <p:cNvSpPr/>
          <p:nvPr/>
        </p:nvSpPr>
        <p:spPr>
          <a:xfrm>
            <a:off x="5930463" y="4106302"/>
            <a:ext cx="373120" cy="369315"/>
          </a:xfrm>
          <a:prstGeom prst="triangl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25" name="Triangle isocèle 24">
            <a:extLst>
              <a:ext uri="{FF2B5EF4-FFF2-40B4-BE49-F238E27FC236}">
                <a16:creationId xmlns:a16="http://schemas.microsoft.com/office/drawing/2014/main" id="{D436519F-A70C-D2C9-85DB-F91EB3F98E34}"/>
              </a:ext>
            </a:extLst>
          </p:cNvPr>
          <p:cNvSpPr/>
          <p:nvPr/>
        </p:nvSpPr>
        <p:spPr>
          <a:xfrm>
            <a:off x="5930463" y="3636970"/>
            <a:ext cx="373120" cy="369315"/>
          </a:xfrm>
          <a:prstGeom prst="triangl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26" name="Triangle isocèle 25">
            <a:extLst>
              <a:ext uri="{FF2B5EF4-FFF2-40B4-BE49-F238E27FC236}">
                <a16:creationId xmlns:a16="http://schemas.microsoft.com/office/drawing/2014/main" id="{B33CE345-F0AF-B55A-8026-C01760720D16}"/>
              </a:ext>
            </a:extLst>
          </p:cNvPr>
          <p:cNvSpPr/>
          <p:nvPr/>
        </p:nvSpPr>
        <p:spPr>
          <a:xfrm>
            <a:off x="5930463" y="3167638"/>
            <a:ext cx="373120" cy="369315"/>
          </a:xfrm>
          <a:prstGeom prst="triangl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27" name="Triangle isocèle 26">
            <a:extLst>
              <a:ext uri="{FF2B5EF4-FFF2-40B4-BE49-F238E27FC236}">
                <a16:creationId xmlns:a16="http://schemas.microsoft.com/office/drawing/2014/main" id="{E90BD1BA-1D0A-206A-80E6-3DBB251CD539}"/>
              </a:ext>
            </a:extLst>
          </p:cNvPr>
          <p:cNvSpPr/>
          <p:nvPr/>
        </p:nvSpPr>
        <p:spPr>
          <a:xfrm>
            <a:off x="3499947" y="2698306"/>
            <a:ext cx="373120" cy="369315"/>
          </a:xfrm>
          <a:prstGeom prst="triangl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28" name="Triangle isocèle 27">
            <a:extLst>
              <a:ext uri="{FF2B5EF4-FFF2-40B4-BE49-F238E27FC236}">
                <a16:creationId xmlns:a16="http://schemas.microsoft.com/office/drawing/2014/main" id="{B3C85DEF-4BE1-0551-0018-FC776AF9794C}"/>
              </a:ext>
            </a:extLst>
          </p:cNvPr>
          <p:cNvSpPr/>
          <p:nvPr/>
        </p:nvSpPr>
        <p:spPr>
          <a:xfrm>
            <a:off x="5930463" y="2224835"/>
            <a:ext cx="373120" cy="369315"/>
          </a:xfrm>
          <a:prstGeom prst="triangl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86568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1867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مثلوا، على ألواحكم، معطيات الجدول التالي على مبيان بالرموز: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5" name="Groupe 34">
            <a:extLst>
              <a:ext uri="{FF2B5EF4-FFF2-40B4-BE49-F238E27FC236}">
                <a16:creationId xmlns:a16="http://schemas.microsoft.com/office/drawing/2014/main" id="{C14797C1-B0EA-7FB7-A6B5-40FBC4233D1E}"/>
              </a:ext>
            </a:extLst>
          </p:cNvPr>
          <p:cNvGrpSpPr/>
          <p:nvPr/>
        </p:nvGrpSpPr>
        <p:grpSpPr>
          <a:xfrm>
            <a:off x="2363412" y="1361538"/>
            <a:ext cx="3890394" cy="2877235"/>
            <a:chOff x="2174572" y="1570259"/>
            <a:chExt cx="3890394" cy="2877235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DC494820-C398-E054-428D-BF08DD9BD2B1}"/>
                </a:ext>
              </a:extLst>
            </p:cNvPr>
            <p:cNvSpPr/>
            <p:nvPr/>
          </p:nvSpPr>
          <p:spPr>
            <a:xfrm>
              <a:off x="4442791" y="1570259"/>
              <a:ext cx="536713" cy="5666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4CF844F2-EA2D-5FD8-35AB-DB5638D03D3F}"/>
                </a:ext>
              </a:extLst>
            </p:cNvPr>
            <p:cNvSpPr/>
            <p:nvPr/>
          </p:nvSpPr>
          <p:spPr>
            <a:xfrm>
              <a:off x="2174572" y="3880840"/>
              <a:ext cx="536713" cy="5666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E10729F-C95B-E2AA-FBE1-5E989FF580F3}"/>
                </a:ext>
              </a:extLst>
            </p:cNvPr>
            <p:cNvSpPr/>
            <p:nvPr/>
          </p:nvSpPr>
          <p:spPr>
            <a:xfrm>
              <a:off x="5528253" y="3880840"/>
              <a:ext cx="536713" cy="5666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991604F-8E64-C697-DB3E-20152E84418C}"/>
              </a:ext>
            </a:extLst>
          </p:cNvPr>
          <p:cNvGrpSpPr/>
          <p:nvPr/>
        </p:nvGrpSpPr>
        <p:grpSpPr>
          <a:xfrm>
            <a:off x="475554" y="1623845"/>
            <a:ext cx="7596391" cy="4952894"/>
            <a:chOff x="475554" y="1623845"/>
            <a:chExt cx="7596391" cy="495289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4C672CC-A134-C8D5-2E1C-DE2DC87D1D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554" y="1623845"/>
              <a:ext cx="7596391" cy="4952894"/>
            </a:xfrm>
            <a:prstGeom prst="roundRect">
              <a:avLst>
                <a:gd name="adj" fmla="val 6057"/>
              </a:avLst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6B8FDCA-FBBE-FB6A-A6D0-D551A0730723}"/>
                </a:ext>
              </a:extLst>
            </p:cNvPr>
            <p:cNvSpPr/>
            <p:nvPr/>
          </p:nvSpPr>
          <p:spPr>
            <a:xfrm>
              <a:off x="861848" y="6211614"/>
              <a:ext cx="3331780" cy="23122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2F6604E-F607-DD12-5B56-5D6BC2F5FA14}"/>
                </a:ext>
              </a:extLst>
            </p:cNvPr>
            <p:cNvSpPr/>
            <p:nvPr/>
          </p:nvSpPr>
          <p:spPr>
            <a:xfrm>
              <a:off x="830318" y="4511591"/>
              <a:ext cx="672662" cy="3543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739B097-E2FF-617A-6B02-74478AE1CA52}"/>
                </a:ext>
              </a:extLst>
            </p:cNvPr>
            <p:cNvSpPr/>
            <p:nvPr/>
          </p:nvSpPr>
          <p:spPr>
            <a:xfrm>
              <a:off x="830318" y="4918041"/>
              <a:ext cx="672662" cy="3543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29119D5-186C-FA5A-2BAE-2BEDBA03A2AE}"/>
                </a:ext>
              </a:extLst>
            </p:cNvPr>
            <p:cNvSpPr/>
            <p:nvPr/>
          </p:nvSpPr>
          <p:spPr>
            <a:xfrm>
              <a:off x="830318" y="5345511"/>
              <a:ext cx="672662" cy="3543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E63168E-E600-2F49-3F75-CFEF54A4744E}"/>
                </a:ext>
              </a:extLst>
            </p:cNvPr>
            <p:cNvSpPr/>
            <p:nvPr/>
          </p:nvSpPr>
          <p:spPr>
            <a:xfrm>
              <a:off x="830318" y="5751961"/>
              <a:ext cx="672662" cy="3543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4DEE2-59FE-44BF-D2D9-BDD1893AF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E12B751C-A7D4-C221-829E-62404C2719C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ليشرح لنا كيف نمثل المعطى الأول؟ الثاني؟ ... الرابع؟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EEF1294-E5DB-A83D-6820-CFE1D0357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956BFA-4B97-D1AB-D318-301ECF5FD914}"/>
              </a:ext>
            </a:extLst>
          </p:cNvPr>
          <p:cNvGrpSpPr/>
          <p:nvPr/>
        </p:nvGrpSpPr>
        <p:grpSpPr>
          <a:xfrm>
            <a:off x="475554" y="1623845"/>
            <a:ext cx="7596391" cy="4952894"/>
            <a:chOff x="475554" y="1623845"/>
            <a:chExt cx="7596391" cy="495289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F76B662-8CED-F0DD-C946-A0C5510BEA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554" y="1623845"/>
              <a:ext cx="7596391" cy="4952894"/>
            </a:xfrm>
            <a:prstGeom prst="roundRect">
              <a:avLst>
                <a:gd name="adj" fmla="val 6057"/>
              </a:avLst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9E5C0F9-F011-92CF-F0AB-9B18411443B0}"/>
                </a:ext>
              </a:extLst>
            </p:cNvPr>
            <p:cNvSpPr/>
            <p:nvPr/>
          </p:nvSpPr>
          <p:spPr>
            <a:xfrm>
              <a:off x="861848" y="6211614"/>
              <a:ext cx="3331780" cy="23122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E0FA170-1D01-235E-57E0-E74C9BA59DBF}"/>
                </a:ext>
              </a:extLst>
            </p:cNvPr>
            <p:cNvSpPr/>
            <p:nvPr/>
          </p:nvSpPr>
          <p:spPr>
            <a:xfrm>
              <a:off x="830318" y="4511591"/>
              <a:ext cx="672662" cy="3543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A993213-CDB4-E144-60F0-02835EAC8733}"/>
                </a:ext>
              </a:extLst>
            </p:cNvPr>
            <p:cNvSpPr/>
            <p:nvPr/>
          </p:nvSpPr>
          <p:spPr>
            <a:xfrm>
              <a:off x="830318" y="4918041"/>
              <a:ext cx="672662" cy="3543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D1DA3F8-30E6-8BD6-1FA4-5BD7B653EFE7}"/>
                </a:ext>
              </a:extLst>
            </p:cNvPr>
            <p:cNvSpPr/>
            <p:nvPr/>
          </p:nvSpPr>
          <p:spPr>
            <a:xfrm>
              <a:off x="830318" y="5345511"/>
              <a:ext cx="672662" cy="3543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218CD8E-3EDD-450B-37C2-B17C95395006}"/>
                </a:ext>
              </a:extLst>
            </p:cNvPr>
            <p:cNvSpPr/>
            <p:nvPr/>
          </p:nvSpPr>
          <p:spPr>
            <a:xfrm>
              <a:off x="830318" y="5751961"/>
              <a:ext cx="672662" cy="3543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52465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يجب أن تحصلوا على نفس التمثيل.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C58762A-F0A1-2A0D-AD41-4B2C5CB4E4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554" y="1623845"/>
            <a:ext cx="7596391" cy="4952894"/>
          </a:xfrm>
          <a:prstGeom prst="roundRect">
            <a:avLst>
              <a:gd name="adj" fmla="val 6057"/>
            </a:avLst>
          </a:prstGeom>
        </p:spPr>
      </p:pic>
      <p:sp>
        <p:nvSpPr>
          <p:cNvPr id="10" name="Organigramme : Décision 9">
            <a:extLst>
              <a:ext uri="{FF2B5EF4-FFF2-40B4-BE49-F238E27FC236}">
                <a16:creationId xmlns:a16="http://schemas.microsoft.com/office/drawing/2014/main" id="{8C5801B8-C9A3-A33A-356B-9A24AB83B306}"/>
              </a:ext>
            </a:extLst>
          </p:cNvPr>
          <p:cNvSpPr/>
          <p:nvPr/>
        </p:nvSpPr>
        <p:spPr>
          <a:xfrm>
            <a:off x="1949671" y="5795321"/>
            <a:ext cx="288000" cy="288000"/>
          </a:xfrm>
          <a:prstGeom prst="flowChartDecision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Décision 10">
            <a:extLst>
              <a:ext uri="{FF2B5EF4-FFF2-40B4-BE49-F238E27FC236}">
                <a16:creationId xmlns:a16="http://schemas.microsoft.com/office/drawing/2014/main" id="{0F7AEF3D-30A7-7C59-58FD-EABA659552D1}"/>
              </a:ext>
            </a:extLst>
          </p:cNvPr>
          <p:cNvSpPr/>
          <p:nvPr/>
        </p:nvSpPr>
        <p:spPr>
          <a:xfrm>
            <a:off x="1949671" y="5378547"/>
            <a:ext cx="288000" cy="288000"/>
          </a:xfrm>
          <a:prstGeom prst="flowChartDecision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Organigramme : Décision 11">
            <a:extLst>
              <a:ext uri="{FF2B5EF4-FFF2-40B4-BE49-F238E27FC236}">
                <a16:creationId xmlns:a16="http://schemas.microsoft.com/office/drawing/2014/main" id="{E5E06B0D-77B6-DA3F-25B3-5B58A88A656A}"/>
              </a:ext>
            </a:extLst>
          </p:cNvPr>
          <p:cNvSpPr/>
          <p:nvPr/>
        </p:nvSpPr>
        <p:spPr>
          <a:xfrm>
            <a:off x="1949671" y="4961773"/>
            <a:ext cx="288000" cy="288000"/>
          </a:xfrm>
          <a:prstGeom prst="flowChartDecision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Organigramme : Décision 12">
            <a:extLst>
              <a:ext uri="{FF2B5EF4-FFF2-40B4-BE49-F238E27FC236}">
                <a16:creationId xmlns:a16="http://schemas.microsoft.com/office/drawing/2014/main" id="{83A3583D-F1E3-CD70-C541-23F5745D7EB6}"/>
              </a:ext>
            </a:extLst>
          </p:cNvPr>
          <p:cNvSpPr/>
          <p:nvPr/>
        </p:nvSpPr>
        <p:spPr>
          <a:xfrm>
            <a:off x="1949671" y="4544999"/>
            <a:ext cx="288000" cy="288000"/>
          </a:xfrm>
          <a:prstGeom prst="flowChartDecision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Organigramme : Décision 13">
            <a:extLst>
              <a:ext uri="{FF2B5EF4-FFF2-40B4-BE49-F238E27FC236}">
                <a16:creationId xmlns:a16="http://schemas.microsoft.com/office/drawing/2014/main" id="{809080F1-3174-BFC7-16A8-9B700E1D6AFF}"/>
              </a:ext>
            </a:extLst>
          </p:cNvPr>
          <p:cNvSpPr/>
          <p:nvPr/>
        </p:nvSpPr>
        <p:spPr>
          <a:xfrm>
            <a:off x="1949671" y="4128225"/>
            <a:ext cx="288000" cy="288000"/>
          </a:xfrm>
          <a:prstGeom prst="flowChartDecision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Organigramme : Décision 14">
            <a:extLst>
              <a:ext uri="{FF2B5EF4-FFF2-40B4-BE49-F238E27FC236}">
                <a16:creationId xmlns:a16="http://schemas.microsoft.com/office/drawing/2014/main" id="{C11CB623-CBC4-F47B-0F58-61D67F46D9E7}"/>
              </a:ext>
            </a:extLst>
          </p:cNvPr>
          <p:cNvSpPr/>
          <p:nvPr/>
        </p:nvSpPr>
        <p:spPr>
          <a:xfrm>
            <a:off x="2900858" y="5795321"/>
            <a:ext cx="288000" cy="288000"/>
          </a:xfrm>
          <a:prstGeom prst="flowChartDecision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Organigramme : Décision 15">
            <a:extLst>
              <a:ext uri="{FF2B5EF4-FFF2-40B4-BE49-F238E27FC236}">
                <a16:creationId xmlns:a16="http://schemas.microsoft.com/office/drawing/2014/main" id="{C6252747-61F6-5A2A-5504-B7D9FDBCAA27}"/>
              </a:ext>
            </a:extLst>
          </p:cNvPr>
          <p:cNvSpPr/>
          <p:nvPr/>
        </p:nvSpPr>
        <p:spPr>
          <a:xfrm>
            <a:off x="2900858" y="5378547"/>
            <a:ext cx="288000" cy="288000"/>
          </a:xfrm>
          <a:prstGeom prst="flowChartDecision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Organigramme : Décision 17">
            <a:extLst>
              <a:ext uri="{FF2B5EF4-FFF2-40B4-BE49-F238E27FC236}">
                <a16:creationId xmlns:a16="http://schemas.microsoft.com/office/drawing/2014/main" id="{2FCDE02D-38CC-96A8-CAF4-C1A79160B411}"/>
              </a:ext>
            </a:extLst>
          </p:cNvPr>
          <p:cNvSpPr/>
          <p:nvPr/>
        </p:nvSpPr>
        <p:spPr>
          <a:xfrm>
            <a:off x="2900858" y="4961773"/>
            <a:ext cx="288000" cy="288000"/>
          </a:xfrm>
          <a:prstGeom prst="flowChartDecision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Organigramme : Décision 18">
            <a:extLst>
              <a:ext uri="{FF2B5EF4-FFF2-40B4-BE49-F238E27FC236}">
                <a16:creationId xmlns:a16="http://schemas.microsoft.com/office/drawing/2014/main" id="{B3F25A72-6FD6-3D11-9A5B-F92A114BBDF9}"/>
              </a:ext>
            </a:extLst>
          </p:cNvPr>
          <p:cNvSpPr/>
          <p:nvPr/>
        </p:nvSpPr>
        <p:spPr>
          <a:xfrm>
            <a:off x="3852045" y="5795321"/>
            <a:ext cx="288000" cy="288000"/>
          </a:xfrm>
          <a:prstGeom prst="flowChartDecision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Organigramme : Décision 19">
            <a:extLst>
              <a:ext uri="{FF2B5EF4-FFF2-40B4-BE49-F238E27FC236}">
                <a16:creationId xmlns:a16="http://schemas.microsoft.com/office/drawing/2014/main" id="{BA953215-038B-DCCB-1E9F-A731FE64D619}"/>
              </a:ext>
            </a:extLst>
          </p:cNvPr>
          <p:cNvSpPr/>
          <p:nvPr/>
        </p:nvSpPr>
        <p:spPr>
          <a:xfrm>
            <a:off x="3852045" y="5378547"/>
            <a:ext cx="288000" cy="288000"/>
          </a:xfrm>
          <a:prstGeom prst="flowChartDecision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Organigramme : Décision 20">
            <a:extLst>
              <a:ext uri="{FF2B5EF4-FFF2-40B4-BE49-F238E27FC236}">
                <a16:creationId xmlns:a16="http://schemas.microsoft.com/office/drawing/2014/main" id="{824D129A-7398-B00A-EF18-901BB4150748}"/>
              </a:ext>
            </a:extLst>
          </p:cNvPr>
          <p:cNvSpPr/>
          <p:nvPr/>
        </p:nvSpPr>
        <p:spPr>
          <a:xfrm>
            <a:off x="3852045" y="4961773"/>
            <a:ext cx="288000" cy="288000"/>
          </a:xfrm>
          <a:prstGeom prst="flowChartDecision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Organigramme : Décision 21">
            <a:extLst>
              <a:ext uri="{FF2B5EF4-FFF2-40B4-BE49-F238E27FC236}">
                <a16:creationId xmlns:a16="http://schemas.microsoft.com/office/drawing/2014/main" id="{0C7582D0-E360-83BD-08FC-75E282F11662}"/>
              </a:ext>
            </a:extLst>
          </p:cNvPr>
          <p:cNvSpPr/>
          <p:nvPr/>
        </p:nvSpPr>
        <p:spPr>
          <a:xfrm>
            <a:off x="3852045" y="4544999"/>
            <a:ext cx="288000" cy="288000"/>
          </a:xfrm>
          <a:prstGeom prst="flowChartDecision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1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9A2FB19E-E9E9-4455-D17D-D144D7CD28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852" y="1643368"/>
            <a:ext cx="7220510" cy="4896735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129</a:t>
            </a: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037595" y="2322782"/>
            <a:ext cx="2847844" cy="1933908"/>
          </a:xfrm>
          <a:prstGeom prst="roundRect">
            <a:avLst>
              <a:gd name="adj" fmla="val 452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سنطبق نفس الخطوات في هذا النشاط؛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421BD76-8278-A347-B454-3A83472341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538" y="1691476"/>
            <a:ext cx="7399283" cy="4879527"/>
          </a:xfrm>
          <a:prstGeom prst="roundRect">
            <a:avLst>
              <a:gd name="adj" fmla="val 5035"/>
            </a:avLst>
          </a:prstGeom>
        </p:spPr>
      </p:pic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دقائق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9550280-49DC-714C-70FE-CF88FED853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146" y="1626691"/>
            <a:ext cx="6896304" cy="4547833"/>
          </a:xfrm>
          <a:prstGeom prst="roundRect">
            <a:avLst>
              <a:gd name="adj" fmla="val 5035"/>
            </a:avLst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5F7FF70-3170-0A2C-4202-E1EBC3EB37C4}"/>
              </a:ext>
            </a:extLst>
          </p:cNvPr>
          <p:cNvSpPr/>
          <p:nvPr/>
        </p:nvSpPr>
        <p:spPr>
          <a:xfrm>
            <a:off x="3121573" y="1626691"/>
            <a:ext cx="4233462" cy="445376"/>
          </a:xfrm>
          <a:prstGeom prst="roundRect">
            <a:avLst>
              <a:gd name="adj" fmla="val 33579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270402" y="3563690"/>
            <a:ext cx="2675619" cy="267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ستشتغلون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095F6F3-3B57-F15C-B25A-863C987F52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406" y="1870299"/>
            <a:ext cx="8029235" cy="4703420"/>
          </a:xfrm>
          <a:prstGeom prst="roundRect">
            <a:avLst>
              <a:gd name="adj" fmla="val 5494"/>
            </a:avLst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A57F103-5A32-2887-0B49-BD71F77BCD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538" y="1691476"/>
            <a:ext cx="7399283" cy="4879527"/>
          </a:xfrm>
          <a:prstGeom prst="roundRect">
            <a:avLst>
              <a:gd name="adj" fmla="val 5035"/>
            </a:avLst>
          </a:prstGeom>
        </p:spPr>
      </p:pic>
      <p:sp>
        <p:nvSpPr>
          <p:cNvPr id="4" name="Triangle isocèle 3">
            <a:extLst>
              <a:ext uri="{FF2B5EF4-FFF2-40B4-BE49-F238E27FC236}">
                <a16:creationId xmlns:a16="http://schemas.microsoft.com/office/drawing/2014/main" id="{89E9F1FB-B720-01E3-D751-D7CEABCA72B8}"/>
              </a:ext>
            </a:extLst>
          </p:cNvPr>
          <p:cNvSpPr/>
          <p:nvPr/>
        </p:nvSpPr>
        <p:spPr>
          <a:xfrm flipV="1">
            <a:off x="1187669" y="5286704"/>
            <a:ext cx="360000" cy="360000"/>
          </a:xfrm>
          <a:prstGeom prst="triangl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riangle isocèle 7">
            <a:extLst>
              <a:ext uri="{FF2B5EF4-FFF2-40B4-BE49-F238E27FC236}">
                <a16:creationId xmlns:a16="http://schemas.microsoft.com/office/drawing/2014/main" id="{E1EAA2F1-151B-A33A-1E67-2D3B10282441}"/>
              </a:ext>
            </a:extLst>
          </p:cNvPr>
          <p:cNvSpPr/>
          <p:nvPr/>
        </p:nvSpPr>
        <p:spPr>
          <a:xfrm flipV="1">
            <a:off x="1198179" y="4848216"/>
            <a:ext cx="360000" cy="360000"/>
          </a:xfrm>
          <a:prstGeom prst="triangl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riangle isocèle 8">
            <a:extLst>
              <a:ext uri="{FF2B5EF4-FFF2-40B4-BE49-F238E27FC236}">
                <a16:creationId xmlns:a16="http://schemas.microsoft.com/office/drawing/2014/main" id="{6F078B1D-8A65-F93B-750F-68358DB5DA39}"/>
              </a:ext>
            </a:extLst>
          </p:cNvPr>
          <p:cNvSpPr/>
          <p:nvPr/>
        </p:nvSpPr>
        <p:spPr>
          <a:xfrm flipV="1">
            <a:off x="1208689" y="4409728"/>
            <a:ext cx="360000" cy="360000"/>
          </a:xfrm>
          <a:prstGeom prst="triangl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Triangle isocèle 9">
            <a:extLst>
              <a:ext uri="{FF2B5EF4-FFF2-40B4-BE49-F238E27FC236}">
                <a16:creationId xmlns:a16="http://schemas.microsoft.com/office/drawing/2014/main" id="{F4A66E92-FA88-234C-8F2F-2FAFF2D294C9}"/>
              </a:ext>
            </a:extLst>
          </p:cNvPr>
          <p:cNvSpPr/>
          <p:nvPr/>
        </p:nvSpPr>
        <p:spPr>
          <a:xfrm flipV="1">
            <a:off x="1219199" y="3971240"/>
            <a:ext cx="360000" cy="360000"/>
          </a:xfrm>
          <a:prstGeom prst="triangl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riangle isocèle 10">
            <a:extLst>
              <a:ext uri="{FF2B5EF4-FFF2-40B4-BE49-F238E27FC236}">
                <a16:creationId xmlns:a16="http://schemas.microsoft.com/office/drawing/2014/main" id="{FC7AAFB0-5D3A-2428-3653-55CB290EF6CC}"/>
              </a:ext>
            </a:extLst>
          </p:cNvPr>
          <p:cNvSpPr/>
          <p:nvPr/>
        </p:nvSpPr>
        <p:spPr>
          <a:xfrm flipV="1">
            <a:off x="1229709" y="3532752"/>
            <a:ext cx="360000" cy="360000"/>
          </a:xfrm>
          <a:prstGeom prst="triangl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Triangle isocèle 11">
            <a:extLst>
              <a:ext uri="{FF2B5EF4-FFF2-40B4-BE49-F238E27FC236}">
                <a16:creationId xmlns:a16="http://schemas.microsoft.com/office/drawing/2014/main" id="{111B05C6-D237-841E-DE05-5F243217F41B}"/>
              </a:ext>
            </a:extLst>
          </p:cNvPr>
          <p:cNvSpPr/>
          <p:nvPr/>
        </p:nvSpPr>
        <p:spPr>
          <a:xfrm flipV="1">
            <a:off x="2317533" y="5286704"/>
            <a:ext cx="360000" cy="360000"/>
          </a:xfrm>
          <a:prstGeom prst="triangl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Triangle isocèle 13">
            <a:extLst>
              <a:ext uri="{FF2B5EF4-FFF2-40B4-BE49-F238E27FC236}">
                <a16:creationId xmlns:a16="http://schemas.microsoft.com/office/drawing/2014/main" id="{752BD099-2025-F2EA-99C1-A36177B77CB4}"/>
              </a:ext>
            </a:extLst>
          </p:cNvPr>
          <p:cNvSpPr/>
          <p:nvPr/>
        </p:nvSpPr>
        <p:spPr>
          <a:xfrm flipV="1">
            <a:off x="2328043" y="4848216"/>
            <a:ext cx="360000" cy="360000"/>
          </a:xfrm>
          <a:prstGeom prst="triangl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Triangle isocèle 14">
            <a:extLst>
              <a:ext uri="{FF2B5EF4-FFF2-40B4-BE49-F238E27FC236}">
                <a16:creationId xmlns:a16="http://schemas.microsoft.com/office/drawing/2014/main" id="{D4617734-B899-1146-2419-7B74385AD687}"/>
              </a:ext>
            </a:extLst>
          </p:cNvPr>
          <p:cNvSpPr/>
          <p:nvPr/>
        </p:nvSpPr>
        <p:spPr>
          <a:xfrm flipV="1">
            <a:off x="2338553" y="4409728"/>
            <a:ext cx="360000" cy="360000"/>
          </a:xfrm>
          <a:prstGeom prst="triangl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Triangle isocèle 17">
            <a:extLst>
              <a:ext uri="{FF2B5EF4-FFF2-40B4-BE49-F238E27FC236}">
                <a16:creationId xmlns:a16="http://schemas.microsoft.com/office/drawing/2014/main" id="{EAC9771B-E1F1-7E06-6888-E88A818A07A2}"/>
              </a:ext>
            </a:extLst>
          </p:cNvPr>
          <p:cNvSpPr/>
          <p:nvPr/>
        </p:nvSpPr>
        <p:spPr>
          <a:xfrm flipV="1">
            <a:off x="3447397" y="5286704"/>
            <a:ext cx="360000" cy="360000"/>
          </a:xfrm>
          <a:prstGeom prst="triangl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Triangle isocèle 18">
            <a:extLst>
              <a:ext uri="{FF2B5EF4-FFF2-40B4-BE49-F238E27FC236}">
                <a16:creationId xmlns:a16="http://schemas.microsoft.com/office/drawing/2014/main" id="{13B9E142-4CD7-E8D5-90BE-EBCFE2BEA9F7}"/>
              </a:ext>
            </a:extLst>
          </p:cNvPr>
          <p:cNvSpPr/>
          <p:nvPr/>
        </p:nvSpPr>
        <p:spPr>
          <a:xfrm flipV="1">
            <a:off x="3457907" y="4848216"/>
            <a:ext cx="360000" cy="360000"/>
          </a:xfrm>
          <a:prstGeom prst="triangl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Triangle isocèle 19">
            <a:extLst>
              <a:ext uri="{FF2B5EF4-FFF2-40B4-BE49-F238E27FC236}">
                <a16:creationId xmlns:a16="http://schemas.microsoft.com/office/drawing/2014/main" id="{98668E89-49E6-FB19-7EDE-5F870011A1BC}"/>
              </a:ext>
            </a:extLst>
          </p:cNvPr>
          <p:cNvSpPr/>
          <p:nvPr/>
        </p:nvSpPr>
        <p:spPr>
          <a:xfrm flipV="1">
            <a:off x="3468417" y="4409728"/>
            <a:ext cx="360000" cy="360000"/>
          </a:xfrm>
          <a:prstGeom prst="triangl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Triangle isocèle 20">
            <a:extLst>
              <a:ext uri="{FF2B5EF4-FFF2-40B4-BE49-F238E27FC236}">
                <a16:creationId xmlns:a16="http://schemas.microsoft.com/office/drawing/2014/main" id="{98679B5C-23BA-D164-2BC4-E02ED4AE1471}"/>
              </a:ext>
            </a:extLst>
          </p:cNvPr>
          <p:cNvSpPr/>
          <p:nvPr/>
        </p:nvSpPr>
        <p:spPr>
          <a:xfrm flipV="1">
            <a:off x="3478927" y="3971240"/>
            <a:ext cx="360000" cy="360000"/>
          </a:xfrm>
          <a:prstGeom prst="triangl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C36CC96-98F0-05D5-464B-0C2858478F6A}"/>
              </a:ext>
            </a:extLst>
          </p:cNvPr>
          <p:cNvSpPr txBox="1"/>
          <p:nvPr/>
        </p:nvSpPr>
        <p:spPr>
          <a:xfrm>
            <a:off x="777767" y="5722246"/>
            <a:ext cx="11981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</a:rPr>
              <a:t>الشكولاتة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DBB0182-A363-20D0-231D-C064FDCD2B15}"/>
              </a:ext>
            </a:extLst>
          </p:cNvPr>
          <p:cNvSpPr txBox="1"/>
          <p:nvPr/>
        </p:nvSpPr>
        <p:spPr>
          <a:xfrm>
            <a:off x="1898444" y="5722246"/>
            <a:ext cx="11981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</a:rPr>
              <a:t>الفانيلا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C5B3F7C1-A618-439E-2C2F-BFA3B73D35AF}"/>
              </a:ext>
            </a:extLst>
          </p:cNvPr>
          <p:cNvSpPr txBox="1"/>
          <p:nvPr/>
        </p:nvSpPr>
        <p:spPr>
          <a:xfrm>
            <a:off x="3019121" y="5722246"/>
            <a:ext cx="11981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</a:rPr>
              <a:t>الفراولة</a:t>
            </a:r>
            <a:endParaRPr lang="fr-FR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66B4292-8E42-E351-CA4D-E523443743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852" y="1643368"/>
            <a:ext cx="7220510" cy="4896735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129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4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987972" y="4372303"/>
            <a:ext cx="2880000" cy="1870841"/>
          </a:xfrm>
          <a:prstGeom prst="roundRect">
            <a:avLst>
              <a:gd name="adj" fmla="val 732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E9F30D9-FE64-F728-DF1C-D99AD213D5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591" y="1668733"/>
            <a:ext cx="7598312" cy="4928635"/>
          </a:xfrm>
          <a:prstGeom prst="roundRect">
            <a:avLst>
              <a:gd name="adj" fmla="val 5578"/>
            </a:avLst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A22F48A-3E0D-35F9-A516-D3C3CF84C26D}"/>
              </a:ext>
            </a:extLst>
          </p:cNvPr>
          <p:cNvSpPr/>
          <p:nvPr/>
        </p:nvSpPr>
        <p:spPr>
          <a:xfrm>
            <a:off x="1140882" y="5454869"/>
            <a:ext cx="288000" cy="288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60B934-169F-F38F-669F-BD395286FA6D}"/>
              </a:ext>
            </a:extLst>
          </p:cNvPr>
          <p:cNvSpPr/>
          <p:nvPr/>
        </p:nvSpPr>
        <p:spPr>
          <a:xfrm>
            <a:off x="1140882" y="5002338"/>
            <a:ext cx="288000" cy="288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26AA9A6-EC0C-3B38-D23B-AD28E269D74E}"/>
              </a:ext>
            </a:extLst>
          </p:cNvPr>
          <p:cNvSpPr/>
          <p:nvPr/>
        </p:nvSpPr>
        <p:spPr>
          <a:xfrm>
            <a:off x="1140882" y="4549805"/>
            <a:ext cx="288000" cy="288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91D169-B8D6-7267-F0CC-2229DFD49A0E}"/>
              </a:ext>
            </a:extLst>
          </p:cNvPr>
          <p:cNvSpPr/>
          <p:nvPr/>
        </p:nvSpPr>
        <p:spPr>
          <a:xfrm>
            <a:off x="1140882" y="4097272"/>
            <a:ext cx="288000" cy="288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D61F21-DD09-9841-A9BF-DFC328855DF0}"/>
              </a:ext>
            </a:extLst>
          </p:cNvPr>
          <p:cNvSpPr/>
          <p:nvPr/>
        </p:nvSpPr>
        <p:spPr>
          <a:xfrm>
            <a:off x="1140882" y="3644739"/>
            <a:ext cx="288000" cy="288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F887F8-1A02-AEC2-FC67-13BC23A6D108}"/>
              </a:ext>
            </a:extLst>
          </p:cNvPr>
          <p:cNvSpPr/>
          <p:nvPr/>
        </p:nvSpPr>
        <p:spPr>
          <a:xfrm>
            <a:off x="2323296" y="5454869"/>
            <a:ext cx="288000" cy="288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E9F5AB-BC57-88C7-83B5-264524850C63}"/>
              </a:ext>
            </a:extLst>
          </p:cNvPr>
          <p:cNvSpPr/>
          <p:nvPr/>
        </p:nvSpPr>
        <p:spPr>
          <a:xfrm>
            <a:off x="2323296" y="5002338"/>
            <a:ext cx="288000" cy="288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4FEF8BE-34F2-7742-746F-3BC1E962F7D7}"/>
              </a:ext>
            </a:extLst>
          </p:cNvPr>
          <p:cNvSpPr/>
          <p:nvPr/>
        </p:nvSpPr>
        <p:spPr>
          <a:xfrm>
            <a:off x="2323296" y="4549805"/>
            <a:ext cx="288000" cy="288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FB72D6-56F5-9640-104A-7E59E1469C45}"/>
              </a:ext>
            </a:extLst>
          </p:cNvPr>
          <p:cNvSpPr/>
          <p:nvPr/>
        </p:nvSpPr>
        <p:spPr>
          <a:xfrm>
            <a:off x="2323296" y="4097272"/>
            <a:ext cx="288000" cy="288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3CB707B-C933-7828-52A1-F00BAE012CD6}"/>
              </a:ext>
            </a:extLst>
          </p:cNvPr>
          <p:cNvSpPr/>
          <p:nvPr/>
        </p:nvSpPr>
        <p:spPr>
          <a:xfrm>
            <a:off x="3505710" y="5454869"/>
            <a:ext cx="288000" cy="288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B15B962-4924-9E1C-0CAF-70E2CC80E21F}"/>
              </a:ext>
            </a:extLst>
          </p:cNvPr>
          <p:cNvSpPr/>
          <p:nvPr/>
        </p:nvSpPr>
        <p:spPr>
          <a:xfrm>
            <a:off x="3505710" y="5002338"/>
            <a:ext cx="288000" cy="288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45E14A-D436-0AC7-6A44-709E0A33B457}"/>
              </a:ext>
            </a:extLst>
          </p:cNvPr>
          <p:cNvSpPr/>
          <p:nvPr/>
        </p:nvSpPr>
        <p:spPr>
          <a:xfrm>
            <a:off x="3505710" y="4549805"/>
            <a:ext cx="288000" cy="288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2F5C0E2-9E07-DFFC-0335-D5DBC8049B20}"/>
              </a:ext>
            </a:extLst>
          </p:cNvPr>
          <p:cNvSpPr txBox="1"/>
          <p:nvPr/>
        </p:nvSpPr>
        <p:spPr>
          <a:xfrm>
            <a:off x="673172" y="5808413"/>
            <a:ext cx="11981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</a:rPr>
              <a:t>قصص الخيال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AD76753-A268-DD39-EDE9-470459798549}"/>
              </a:ext>
            </a:extLst>
          </p:cNvPr>
          <p:cNvSpPr txBox="1"/>
          <p:nvPr/>
        </p:nvSpPr>
        <p:spPr>
          <a:xfrm>
            <a:off x="1868207" y="5808413"/>
            <a:ext cx="11981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</a:rPr>
              <a:t>قصص مصورة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5732A4A-B0B4-D9B8-3E2B-0BF668A68371}"/>
              </a:ext>
            </a:extLst>
          </p:cNvPr>
          <p:cNvSpPr txBox="1"/>
          <p:nvPr/>
        </p:nvSpPr>
        <p:spPr>
          <a:xfrm>
            <a:off x="3063242" y="5808413"/>
            <a:ext cx="11981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</a:rPr>
              <a:t>كتب علمية</a:t>
            </a:r>
            <a:endParaRPr lang="fr-FR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128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و129.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6BA7C6E-5844-0DCB-64F7-74001830E3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852" y="1643368"/>
            <a:ext cx="7220510" cy="4896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15329</TotalTime>
  <Words>871</Words>
  <Application>Microsoft Office PowerPoint</Application>
  <PresentationFormat>Affichage à l'écran (4:3)</PresentationFormat>
  <Paragraphs>232</Paragraphs>
  <Slides>52</Slides>
  <Notes>7</Notes>
  <HiddenSlides>0</HiddenSlides>
  <MMClips>6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52</vt:i4>
      </vt:variant>
    </vt:vector>
  </HeadingPairs>
  <TitlesOfParts>
    <vt:vector size="66" baseType="lpstr">
      <vt:lpstr>Aptos Display</vt:lpstr>
      <vt:lpstr>Chalkboard</vt:lpstr>
      <vt:lpstr>Arial</vt:lpstr>
      <vt:lpstr>Effra CC Arbc</vt:lpstr>
      <vt:lpstr>Aptos</vt:lpstr>
      <vt:lpstr>Dosis</vt:lpstr>
      <vt:lpstr>Calibri</vt:lpstr>
      <vt:lpstr>Wingdings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الأول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 HAMDOUNI</dc:creator>
  <cp:lastModifiedBy>EL HAMDOUNI BTIHAJ</cp:lastModifiedBy>
  <cp:revision>124</cp:revision>
  <cp:lastPrinted>2025-08-13T10:11:39Z</cp:lastPrinted>
  <dcterms:created xsi:type="dcterms:W3CDTF">2025-08-01T12:31:49Z</dcterms:created>
  <dcterms:modified xsi:type="dcterms:W3CDTF">2026-05-17T13:21:36Z</dcterms:modified>
</cp:coreProperties>
</file>