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2"/>
  </p:notesMasterIdLst>
  <p:handoutMasterIdLst>
    <p:handoutMasterId r:id="rId73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69" r:id="rId18"/>
    <p:sldId id="2134807087" r:id="rId19"/>
    <p:sldId id="2134807088" r:id="rId20"/>
    <p:sldId id="2134807089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2" r:id="rId31"/>
    <p:sldId id="2134806715" r:id="rId32"/>
    <p:sldId id="2134807020" r:id="rId33"/>
    <p:sldId id="2134807021" r:id="rId34"/>
    <p:sldId id="2134807033" r:id="rId35"/>
    <p:sldId id="2134807073" r:id="rId36"/>
    <p:sldId id="2134807070" r:id="rId37"/>
    <p:sldId id="2134807071" r:id="rId38"/>
    <p:sldId id="2134807074" r:id="rId39"/>
    <p:sldId id="2134807075" r:id="rId40"/>
    <p:sldId id="2134807090" r:id="rId41"/>
    <p:sldId id="2134807091" r:id="rId42"/>
    <p:sldId id="2134807092" r:id="rId43"/>
    <p:sldId id="2134807093" r:id="rId44"/>
    <p:sldId id="2134806689" r:id="rId45"/>
    <p:sldId id="2134806665" r:id="rId46"/>
    <p:sldId id="2134806663" r:id="rId47"/>
    <p:sldId id="2134807028" r:id="rId48"/>
    <p:sldId id="2134806664" r:id="rId49"/>
    <p:sldId id="2134807094" r:id="rId50"/>
    <p:sldId id="2134807095" r:id="rId51"/>
    <p:sldId id="2134807096" r:id="rId52"/>
    <p:sldId id="2134807097" r:id="rId53"/>
    <p:sldId id="2134807098" r:id="rId54"/>
    <p:sldId id="2134807099" r:id="rId55"/>
    <p:sldId id="2134807100" r:id="rId56"/>
    <p:sldId id="2134807101" r:id="rId57"/>
    <p:sldId id="2134806696" r:id="rId58"/>
    <p:sldId id="848" r:id="rId59"/>
    <p:sldId id="921" r:id="rId60"/>
    <p:sldId id="922" r:id="rId61"/>
    <p:sldId id="924" r:id="rId62"/>
    <p:sldId id="925" r:id="rId63"/>
    <p:sldId id="849" r:id="rId64"/>
    <p:sldId id="2134806697" r:id="rId65"/>
    <p:sldId id="2134806706" r:id="rId66"/>
    <p:sldId id="858" r:id="rId67"/>
    <p:sldId id="868" r:id="rId68"/>
    <p:sldId id="869" r:id="rId69"/>
    <p:sldId id="764" r:id="rId70"/>
    <p:sldId id="949" r:id="rId71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1FF7D"/>
    <a:srgbClr val="00B050"/>
    <a:srgbClr val="FF0000"/>
    <a:srgbClr val="CF1F3C"/>
    <a:srgbClr val="FC8D00"/>
    <a:srgbClr val="3A8F98"/>
    <a:srgbClr val="F2F2F2"/>
    <a:srgbClr val="F9B233"/>
    <a:srgbClr val="17AB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8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9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1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notesMaster" Target="notesMasters/notesMaster1.xml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handoutMaster" Target="handoutMasters/handout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26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وَتَفْسِيرٌ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حَلُّ مَسَائِلَ الْبَحْثِ عَنِ التَّحَوُّلِ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بِالصُّوَرِ 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الأُسْبوعِ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اَلْمِبْيانُ بِالصُّوَرِ: قِراءَةٌ وَتَفْسِيرٌ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5A5906-B9FD-B6BD-98E5-8EB174E2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921" y="2483409"/>
            <a:ext cx="5927834" cy="399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مُثَلَّثاتٍ قائمَةِ الزّاوِيَةِ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C385B6-32BA-F143-EA05-9D183611A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27" y="1626691"/>
            <a:ext cx="7318428" cy="4949321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134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753880" y="2460426"/>
            <a:ext cx="2907007" cy="195545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1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742543-7467-2A8F-2280-453F66F80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41" y="1746806"/>
            <a:ext cx="7459887" cy="4815184"/>
          </a:xfrm>
          <a:prstGeom prst="roundRect">
            <a:avLst>
              <a:gd name="adj" fmla="val 2261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9C9BDF-7968-A20D-967F-9A32B2AA92D2}"/>
              </a:ext>
            </a:extLst>
          </p:cNvPr>
          <p:cNvSpPr txBox="1"/>
          <p:nvPr/>
        </p:nvSpPr>
        <p:spPr>
          <a:xfrm>
            <a:off x="5397191" y="3278459"/>
            <a:ext cx="1873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7EA888-F9C9-BFF9-201A-555EB4898391}"/>
              </a:ext>
            </a:extLst>
          </p:cNvPr>
          <p:cNvSpPr txBox="1"/>
          <p:nvPr/>
        </p:nvSpPr>
        <p:spPr>
          <a:xfrm>
            <a:off x="5404627" y="4122230"/>
            <a:ext cx="1873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الأغنام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2F4C8F-2D81-FF25-6B08-B58EC0DB7AB4}"/>
              </a:ext>
            </a:extLst>
          </p:cNvPr>
          <p:cNvSpPr txBox="1"/>
          <p:nvPr/>
        </p:nvSpPr>
        <p:spPr>
          <a:xfrm>
            <a:off x="5412063" y="4966001"/>
            <a:ext cx="1873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801E6F-88D9-E2A5-E5EF-F8F396F9E894}"/>
              </a:ext>
            </a:extLst>
          </p:cNvPr>
          <p:cNvSpPr txBox="1"/>
          <p:nvPr/>
        </p:nvSpPr>
        <p:spPr>
          <a:xfrm>
            <a:off x="5397190" y="5862413"/>
            <a:ext cx="1873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الجمال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336" y="2175639"/>
            <a:ext cx="2909637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E5A6B-F288-2870-B55E-2EF431A53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861" y="2175639"/>
            <a:ext cx="2908475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59019E-58AD-227A-FD97-EC3BB3EFEEE1}"/>
              </a:ext>
            </a:extLst>
          </p:cNvPr>
          <p:cNvSpPr/>
          <p:nvPr/>
        </p:nvSpPr>
        <p:spPr>
          <a:xfrm>
            <a:off x="1750741" y="3780263"/>
            <a:ext cx="2553630" cy="301083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7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4848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4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5DF18E-F8D3-60EE-9BFB-F6A9B4E30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09753"/>
            <a:ext cx="8345214" cy="92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4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B013A89-0245-74D3-0901-868E69CAC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09753"/>
            <a:ext cx="8345214" cy="9272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37384" y="30895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27553" y="34602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21509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03596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01167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82253" y="3466633"/>
            <a:ext cx="65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86251" y="308227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81165" y="34787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19247" y="3210205"/>
              <a:ext cx="4049576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اَلْمِبْيانُ بِالصُّوَرِ: قِراءَةٌ وَتَفْسِيرٌ (2)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وتفسير مبيان بالصور، قيمتها أكبر من 1،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EB60EF-F671-CC0B-3116-57A32A1CC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50" y="1874008"/>
            <a:ext cx="8096190" cy="45541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52C733-D583-25DE-C429-7F692B72D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32" y="3328729"/>
            <a:ext cx="3258207" cy="74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 N3_P5_SEM1_L2_V1">
            <a:hlinkClick r:id="" action="ppaction://media"/>
            <a:extLst>
              <a:ext uri="{FF2B5EF4-FFF2-40B4-BE49-F238E27FC236}">
                <a16:creationId xmlns:a16="http://schemas.microsoft.com/office/drawing/2014/main" id="{069463C7-B2C2-8EFB-DBB6-74871FBD2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0970" y="1799478"/>
            <a:ext cx="8384493" cy="471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71D2DC-7F74-A2ED-FF57-8BF00F1A4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09" y="1860331"/>
            <a:ext cx="813479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سنقرأ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ونفسر مبيان بالصور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6D4225-41B4-61DC-786F-BFEBF8A78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7" y="1821312"/>
            <a:ext cx="7638586" cy="465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8F0159-FD37-4CF2-DE62-DB96D888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7" y="1821312"/>
            <a:ext cx="7638586" cy="465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لقراءة المبيان وتفسير معطياته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EF2AC1CA-983E-4275-F575-6930AE73FFC1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2CBEB0-4E0C-B215-C262-009D5E8667B0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97DCD18-3625-0DE9-273C-3CF700C0D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801F80A-9D1D-64B7-8403-C512A17EF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قيمة الرمز في المبيان انطلاقا من المفتاح: اكتبوا فقط العدد.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0" name="Group 12">
            <a:extLst>
              <a:ext uri="{FF2B5EF4-FFF2-40B4-BE49-F238E27FC236}">
                <a16:creationId xmlns:a16="http://schemas.microsoft.com/office/drawing/2014/main" id="{4C3A01FA-3660-01F5-8C90-6C4EA228620C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3E73585-D260-2021-BDD8-D3DFEF4AE9EE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9F1A94C-E5C5-6FFD-F1B7-B5BD062BF6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9A055C4C-78C5-3A8F-5604-1BE2BAC79026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3A01540-30C7-561D-AE0F-C9EECF2DB37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489C4080-F1A2-13AB-839A-EDB2A10B29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 12">
            <a:extLst>
              <a:ext uri="{FF2B5EF4-FFF2-40B4-BE49-F238E27FC236}">
                <a16:creationId xmlns:a16="http://schemas.microsoft.com/office/drawing/2014/main" id="{F7FC5EAA-B9C0-C275-9315-DC81A0719D1E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E63D854-CF1A-51E8-C3F7-D97AF4AD296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E37DBA4-0DF7-A5C3-6ECC-DEDEA393A7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FAA6E1E2-F6F6-F08A-6661-43B8E2A19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0FC73-C58F-94A5-5E4F-C26A1F89F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6D4CFB-0823-D616-3815-4230D54B2FA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B2F5EE-6FD1-466D-50BA-BCE50CEAA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A35531-018C-FC1D-C90B-32CEFAEECB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9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قيمة الرمز في المبيان انطلاقا من المفتاح هي 2.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87AFA8-2831-98F5-BF98-639E37898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50F85EE-AE21-B562-B7D9-9E125D91FAA1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 لتفسير معطيات المبيان؟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FB438720-9F37-8E07-1464-6AE93F7A0AAC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03B1AB3-5994-0841-15E5-0C1746AFB8C2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B9E8409-E213-BEF6-8A5B-C9D44337DF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0A5F6C7B-279F-EDB7-AF70-4BF8AECF5F6C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F4DDD22-55BD-C452-879C-44B849F16F6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lang="fr-FR" sz="16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0D7AEE5-2F90-577E-B517-57C50B9DB7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C13D045A-FE51-0AF2-E77F-EE5F1FE9DA65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C863C0A-042B-4CA1-461E-6B6E44015B9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8E81F28-BC5D-612A-73AA-AD5620F0BA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AFE7DD7-D079-4372-569B-884D4E111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B14C741-A416-4822-6E34-0C503C9A05DB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276161" y="849493"/>
            <a:ext cx="72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عدد التلاميذ الذين يشجعون فريق المجد.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9F51EFFF-4965-96DE-D851-0F37875131E3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D3D7ECE-D67C-E644-82EB-2B37BA88355B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A23F6AA-8031-A06C-ED39-6D3CD97169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63C3DDDA-E8CA-CE51-01F4-F47E4DFCBD91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F976408-6487-900A-128F-6811BD126FB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lang="fr-FR" sz="16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B02BA262-107E-E95D-5CF4-9B2C4A6C8E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035E0155-9797-8C3F-939A-EAEC9D4C618A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7061CEE-D899-D687-1DA8-2F9358B7F12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5D1E215-278F-C215-502E-899AA4207F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1A2FE48-BD69-4029-BA2F-1785ED443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788088F-A50F-F949-7B18-FC2426DC57CD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2498-E98F-49FD-7FFD-86267C3E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33F9D1-6764-9667-6E7D-C5E628C11885}"/>
              </a:ext>
            </a:extLst>
          </p:cNvPr>
          <p:cNvSpPr txBox="1"/>
          <p:nvPr/>
        </p:nvSpPr>
        <p:spPr>
          <a:xfrm>
            <a:off x="159799" y="858759"/>
            <a:ext cx="736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التلاميذ الذين يشجعون فريق المجد هو 12=6×2.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D1700C-4A81-600D-33D8-521F76B29C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467E74-293F-304A-8F2E-D4BCEF086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FA34BF-3F12-FBDB-2A97-F2D4D359FEFA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1459D1-EA65-D15C-7048-A460D0624A6C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 × 6 = 12</a:t>
            </a:r>
          </a:p>
        </p:txBody>
      </p:sp>
    </p:spTree>
    <p:extLst>
      <p:ext uri="{BB962C8B-B14F-4D97-AF65-F5344CB8AC3E}">
        <p14:creationId xmlns:p14="http://schemas.microsoft.com/office/powerpoint/2010/main" val="185759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B120-1E9B-E4CF-9586-4C5DFB0A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801253-DC67-82F3-54AD-7E6578933A0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BB4C2-A5D7-7AB1-074C-F37A4496C8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14E8C4AE-073F-3F0E-9A98-185B855F8D10}"/>
              </a:ext>
            </a:extLst>
          </p:cNvPr>
          <p:cNvGrpSpPr/>
          <p:nvPr/>
        </p:nvGrpSpPr>
        <p:grpSpPr>
          <a:xfrm>
            <a:off x="349731" y="177042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F571EA8-5A01-C5D5-8222-BBC62BADA7A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3CD14B0-972B-7306-F307-9228EBD197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5037ADC6-8AF0-B1F3-525F-FAEFE1D7F2FF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4F28B6D-B6B8-E407-EF92-9551B3F115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lang="fr-FR" sz="16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4071E2E-0A5F-A41E-A3D7-F5FB833C92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DD25D12-4F8E-6C03-BCC9-2353E1C3A52E}"/>
              </a:ext>
            </a:extLst>
          </p:cNvPr>
          <p:cNvGrpSpPr/>
          <p:nvPr/>
        </p:nvGrpSpPr>
        <p:grpSpPr>
          <a:xfrm>
            <a:off x="3080875" y="1770421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C76A88-1409-DACC-5335-FB0D72B0D7B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EBDC12E-1517-14FB-CEDF-731D8C92C9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BCE7D58-4714-0808-C204-36CCEF7DC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B79D328-7FFB-227C-8787-831F901DC43D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421A207-9584-A136-E143-A9E8DDB5EB32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2 × 6 = 12</a:t>
            </a:r>
          </a:p>
        </p:txBody>
      </p:sp>
    </p:spTree>
    <p:extLst>
      <p:ext uri="{BB962C8B-B14F-4D97-AF65-F5344CB8AC3E}">
        <p14:creationId xmlns:p14="http://schemas.microsoft.com/office/powerpoint/2010/main" val="273037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60676-65B7-FA32-2A90-00B350C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CE3A28B-E23C-BE20-16E5-33D2693EB54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رتبوا، بصريا،  النوادي من الأقل تشجيعا لدى المتعلمين، إلى الأكثر تشجيعا.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D7DD4C-1F25-6186-BCC7-83D54E743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4" name="Group 12">
            <a:extLst>
              <a:ext uri="{FF2B5EF4-FFF2-40B4-BE49-F238E27FC236}">
                <a16:creationId xmlns:a16="http://schemas.microsoft.com/office/drawing/2014/main" id="{C0BD8692-23AA-6F5B-82F0-9490C556D116}"/>
              </a:ext>
            </a:extLst>
          </p:cNvPr>
          <p:cNvGrpSpPr/>
          <p:nvPr/>
        </p:nvGrpSpPr>
        <p:grpSpPr>
          <a:xfrm>
            <a:off x="349731" y="1770421"/>
            <a:ext cx="2614454" cy="551406"/>
            <a:chOff x="5827780" y="1914188"/>
            <a:chExt cx="2526167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F6AB831-BCC6-E368-F93B-878045624111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E7BC546-A557-F2F1-9E2E-71D32E6CEA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C5A83ADA-B71C-C004-79D3-C02669D1D41C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650AC02-A955-69DA-4738-BF314835F15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lang="fr-FR" sz="16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FEDBAD5-D026-8D75-450F-E1DF9DD24F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8E2AB734-8133-C1F2-5FDA-8D735787FE0E}"/>
              </a:ext>
            </a:extLst>
          </p:cNvPr>
          <p:cNvGrpSpPr/>
          <p:nvPr/>
        </p:nvGrpSpPr>
        <p:grpSpPr>
          <a:xfrm>
            <a:off x="3080875" y="1770421"/>
            <a:ext cx="2602699" cy="551406"/>
            <a:chOff x="5691260" y="1914188"/>
            <a:chExt cx="2602699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F96807D-E6D7-F7A9-74AB-D47EFB8C100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78453D5-55F8-6F1F-665F-FF24C9B89A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47971B20-CA63-52EE-7BFB-EB5D8EF80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0FD8957-E395-CA65-9759-89F87918B637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8C2AA97-FE24-03BD-D6C8-071CEF6D17CF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2 × 6 = 12</a:t>
            </a:r>
          </a:p>
        </p:txBody>
      </p:sp>
    </p:spTree>
    <p:extLst>
      <p:ext uri="{BB962C8B-B14F-4D97-AF65-F5344CB8AC3E}">
        <p14:creationId xmlns:p14="http://schemas.microsoft.com/office/powerpoint/2010/main" val="38723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0E741-51E6-E125-C346-6F53A8D5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4FE98C-0B3F-482A-A94A-03B6A13C7E9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F763AD-9097-2532-9CDC-BB1F1951D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320DF3-7213-A665-BEEB-498FBCA42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671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AA9F-D8AD-B820-3A6E-39466F713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37585AD-62DF-9AC1-D1DD-EE46F95FD37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ترتيب النوادي هو التالي: الفتوة، الفتح، النصر، المستقبل، المجد.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16FED49-94E8-E6C9-E156-FDD5317BE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1BD04B-01BB-34AE-66CB-85B89E42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DAFD277-A785-31D0-6711-8D458F15F20C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AA4A089-BAE7-A2D5-3539-0E252ADE522E}"/>
              </a:ext>
            </a:extLst>
          </p:cNvPr>
          <p:cNvSpPr txBox="1"/>
          <p:nvPr/>
        </p:nvSpPr>
        <p:spPr>
          <a:xfrm>
            <a:off x="1530506" y="6100469"/>
            <a:ext cx="51120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الفتوة، الفتح، النصر، المستقبل، المجد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18B5C7-C426-C919-733D-3A11CA2B98A1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2 × 6 = 12</a:t>
            </a:r>
          </a:p>
        </p:txBody>
      </p:sp>
    </p:spTree>
    <p:extLst>
      <p:ext uri="{BB962C8B-B14F-4D97-AF65-F5344CB8AC3E}">
        <p14:creationId xmlns:p14="http://schemas.microsoft.com/office/powerpoint/2010/main" val="7915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C1E28-5C3C-DCB0-9B77-7964028B3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06C48D9-1147-3984-2380-B465C940692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39857D-CD3B-319C-2AAF-8E5D26B7DD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97BBC17F-A86B-81E6-6453-57BD1F825FF7}"/>
              </a:ext>
            </a:extLst>
          </p:cNvPr>
          <p:cNvGrpSpPr/>
          <p:nvPr/>
        </p:nvGrpSpPr>
        <p:grpSpPr>
          <a:xfrm>
            <a:off x="349731" y="177042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2B42095-4CAF-E822-2805-4DC7BB487D1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904BA7C-7D37-5839-1C9D-1937D09A85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2D7BFCBE-4685-5FBE-0629-4F2177F8426E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0DD8C1A-E278-5D6D-F3E0-0211E9854B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lang="fr-FR" sz="16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E49E9AF-0A98-B670-801C-96E3415108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A0966AFB-30A0-B285-B564-29CF6B399E35}"/>
              </a:ext>
            </a:extLst>
          </p:cNvPr>
          <p:cNvGrpSpPr/>
          <p:nvPr/>
        </p:nvGrpSpPr>
        <p:grpSpPr>
          <a:xfrm>
            <a:off x="3080875" y="1770421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3B8F965-3FDE-8626-EDB9-43B39B6DAF4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38DA36C-E371-4F83-C8B9-80217C4AF9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9BAE0B3-4852-4EAB-A987-2169756A1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7034C3D-BB74-1EDE-0008-B800A299DB8D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97FA8A-4CD9-0B13-FEB6-BEE757A4A976}"/>
              </a:ext>
            </a:extLst>
          </p:cNvPr>
          <p:cNvSpPr txBox="1"/>
          <p:nvPr/>
        </p:nvSpPr>
        <p:spPr>
          <a:xfrm>
            <a:off x="1530506" y="6100469"/>
            <a:ext cx="51120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الفتوة، الفتح، النصر، المستقبل، المجد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479B13-88E8-54A5-9C3C-55C1649B7A76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2 × 6 = 12</a:t>
            </a:r>
          </a:p>
        </p:txBody>
      </p:sp>
    </p:spTree>
    <p:extLst>
      <p:ext uri="{BB962C8B-B14F-4D97-AF65-F5344CB8AC3E}">
        <p14:creationId xmlns:p14="http://schemas.microsoft.com/office/powerpoint/2010/main" val="39042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DF1E8-C285-1122-9C73-B68C99880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EE9D54D-097A-32D3-1A5E-1E5506B72FE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بكم يفوق عدد مشجعي فريق النصر عدد مشجعي فريق الفتوة.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72530BC-0A87-3416-146D-69DA803E8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4" name="Group 12">
            <a:extLst>
              <a:ext uri="{FF2B5EF4-FFF2-40B4-BE49-F238E27FC236}">
                <a16:creationId xmlns:a16="http://schemas.microsoft.com/office/drawing/2014/main" id="{5F52573A-E7FA-93AE-CD22-9CCF927B19C7}"/>
              </a:ext>
            </a:extLst>
          </p:cNvPr>
          <p:cNvGrpSpPr/>
          <p:nvPr/>
        </p:nvGrpSpPr>
        <p:grpSpPr>
          <a:xfrm>
            <a:off x="349731" y="1770421"/>
            <a:ext cx="2614454" cy="551406"/>
            <a:chOff x="5827780" y="1914188"/>
            <a:chExt cx="2526167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EE85C82-EEEF-8821-D98C-45C7B390F614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 طُولَ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57D2E9-99A3-9812-4FFE-CCE175FC08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4CD91647-6B70-EFE9-ACE1-0B5729AAE502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84471F0-F7BD-008C-94D6-B98F34F8519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قيمَةَ الرَّمْزِ الْواحِدِ</a:t>
              </a:r>
              <a:endParaRPr lang="fr-FR" sz="16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B480661C-315A-2978-937E-4A4841D61D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839C3955-A17B-E221-53DA-2D020BF6DCCC}"/>
              </a:ext>
            </a:extLst>
          </p:cNvPr>
          <p:cNvGrpSpPr/>
          <p:nvPr/>
        </p:nvGrpSpPr>
        <p:grpSpPr>
          <a:xfrm>
            <a:off x="3080875" y="1770421"/>
            <a:ext cx="2602699" cy="551406"/>
            <a:chOff x="5691260" y="1914188"/>
            <a:chExt cx="2602699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F19EF7-A016-DC51-FBB9-455702F2684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أَعْدُّ الرُّموزَ ثُمَّ أَضْرِبُهَا في القيمَة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268C675A-FA84-7EA5-C01E-CFD0568D79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9684AB56-BB9C-5454-E388-9D037AF8C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1996039-5D33-4893-9EC1-5DCB399B4020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6E4CF8-42A8-C623-C9FA-59CCBBFEBBC8}"/>
              </a:ext>
            </a:extLst>
          </p:cNvPr>
          <p:cNvSpPr txBox="1"/>
          <p:nvPr/>
        </p:nvSpPr>
        <p:spPr>
          <a:xfrm>
            <a:off x="1530507" y="6068939"/>
            <a:ext cx="51540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الفتوة، الفتح، النصر، المستقبل، المجد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8D6006-CE2C-3759-0248-681DE43E34F5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2 × 6 = 12</a:t>
            </a:r>
          </a:p>
        </p:txBody>
      </p:sp>
    </p:spTree>
    <p:extLst>
      <p:ext uri="{BB962C8B-B14F-4D97-AF65-F5344CB8AC3E}">
        <p14:creationId xmlns:p14="http://schemas.microsoft.com/office/powerpoint/2010/main" val="367744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2CB6E-977B-9592-DCBD-91BF25D5D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D4C64E-8A47-B892-150F-717040471DA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4DF81F-FB90-1DEB-FFC8-CED6A5E7A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64949C-8032-08CF-D293-B8703BA87C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787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7E36-9FA0-F5ED-F870-DC9AC972A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01237FA-6A6E-4CB6-409C-C027CB2776D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يفوق عدد مشجعي فريق النصر عدد مشجعي فريق الفتوة بـ 4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EE8E8A1-91A1-4B81-3915-8E27F4016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0FAFA5-EE9B-F5C3-B922-C129B042D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90" y="2355280"/>
            <a:ext cx="6945763" cy="423509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047338-0723-0673-6476-9BF9055373A4}"/>
              </a:ext>
            </a:extLst>
          </p:cNvPr>
          <p:cNvSpPr/>
          <p:nvPr/>
        </p:nvSpPr>
        <p:spPr>
          <a:xfrm>
            <a:off x="4092498" y="2754351"/>
            <a:ext cx="2152185" cy="367990"/>
          </a:xfrm>
          <a:prstGeom prst="roundRect">
            <a:avLst/>
          </a:prstGeom>
          <a:solidFill>
            <a:srgbClr val="11FF7D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F4ACA3-B388-E895-3C0C-FC949423C067}"/>
              </a:ext>
            </a:extLst>
          </p:cNvPr>
          <p:cNvSpPr txBox="1"/>
          <p:nvPr/>
        </p:nvSpPr>
        <p:spPr>
          <a:xfrm>
            <a:off x="1530507" y="6068939"/>
            <a:ext cx="51540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الفتوة، الفتح، النصر، المستقبل، المجد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10F0E6-C537-B20D-43ED-F5DB65BA086C}"/>
              </a:ext>
            </a:extLst>
          </p:cNvPr>
          <p:cNvSpPr txBox="1"/>
          <p:nvPr/>
        </p:nvSpPr>
        <p:spPr>
          <a:xfrm>
            <a:off x="3311912" y="4204010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2 × 6 = 12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1B3DAB-0B46-70FB-EE0D-6CC61FF4804E}"/>
              </a:ext>
            </a:extLst>
          </p:cNvPr>
          <p:cNvSpPr txBox="1"/>
          <p:nvPr/>
        </p:nvSpPr>
        <p:spPr>
          <a:xfrm>
            <a:off x="3317169" y="4976525"/>
            <a:ext cx="409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(4 – 2 ) × 2 = 4</a:t>
            </a:r>
          </a:p>
        </p:txBody>
      </p:sp>
    </p:spTree>
    <p:extLst>
      <p:ext uri="{BB962C8B-B14F-4D97-AF65-F5344CB8AC3E}">
        <p14:creationId xmlns:p14="http://schemas.microsoft.com/office/powerpoint/2010/main" val="3533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ادرسوا المبيان التالي، ثم حددوا عدد تلاميذ القسمين الممثلين في المبيان: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0C3FD5-25B1-0FE6-13B7-A7D1F1F5C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إلى الجواب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8DBF02-CE08-C1D3-B420-D793F52D1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تلاميذ القسمين الممثلين في المبيان هو 72 = 24 × 3 .</a:t>
            </a:r>
            <a:endParaRPr lang="ar-MA" sz="2400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A5026B-34A0-C85E-D31E-44ED1AB55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C1AFB52-6FF7-CEC8-88E8-1746FA4C322B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2D37F-6418-0F96-4FDF-3C7EC174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DF368DA-7004-E948-98E9-ED53EAB8C1E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من بين تلاميذ القسمين، عدد الذين يرغبون في زيارة مدينة الرباط: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226A9C-3D66-3E63-918F-3B0475690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41FC2B-0DCF-E534-89F3-B8F22062B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E69CDC-A2B9-E10B-E322-DC430927471A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D737D-E8C4-4C92-0C29-593CFB99A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304EEAF-314E-4B55-AE67-5B1E7D4BCCE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321096-62A9-DF48-61BA-7A4CC68C7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F95B42-62D0-A726-6264-A47F226CD8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93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1466-37F5-EF0C-C1BA-76B02B996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C50C49-61CE-0272-05EE-0CD38090A45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إلى الجواب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00185C-3B7A-EEDA-7894-6D610676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519E5B-19F0-B859-FC13-B9ED5C87B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BD9034-7C15-6EDD-B933-83163C6BE63B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6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CEDE4-E0DD-E76B-400C-D1D0739D8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A774E7-7204-161D-EBBD-7729629E3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E78E23-A7FA-E01F-7B7F-9213F1A21E1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7ECD04-7825-1B47-5FC9-940B288CA9A5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بين تلاميذ القسمين، عدد الذين يرغبون في زيارة مدينة الرباط هو:</a:t>
            </a:r>
            <a:endParaRPr lang="ar-MA" sz="2400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3D1476-92FA-C79F-2CCB-246516393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E5D6088-AA08-E333-C8CE-A1297CF47EFE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87C89F-88B0-2AA9-201D-AC1B1E71F511}"/>
              </a:ext>
            </a:extLst>
          </p:cNvPr>
          <p:cNvSpPr txBox="1"/>
          <p:nvPr/>
        </p:nvSpPr>
        <p:spPr>
          <a:xfrm>
            <a:off x="4070191" y="410774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= 4 × 3 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4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36DCF-6220-6817-2409-1BA3630D1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917BFD6-192E-F889-418A-7DDA1F170F0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بِكَم يَفوقُ عَدَدُ الرَّاغِبينَ في زِيارَةِ أكادِير عَدَدُ الرَّاغِبينَ في زِيارَةِ طَنْجَة؟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A14E58-D911-98EA-9B95-DBBD7252F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F8798B-2E86-1A17-E685-D585B3FCA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F2445-9E7E-6C32-810D-D04E70B94BCB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D378E2-BFD8-E3CF-0252-BED2862D09BF}"/>
              </a:ext>
            </a:extLst>
          </p:cNvPr>
          <p:cNvSpPr txBox="1"/>
          <p:nvPr/>
        </p:nvSpPr>
        <p:spPr>
          <a:xfrm>
            <a:off x="4070191" y="410774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= 4 × 3 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F15CA-C4EE-3DD1-8D32-81B23AA44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3DAC8C-D10B-970F-B04C-D8031C61966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531751-344D-CADB-14C5-3A435D4F0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AFFAE7-0748-71E6-F1D6-F4B66B913E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24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B0661-CF87-A5D4-3517-FAADE594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9505CDD-4033-6ECA-394D-BAECCAC6632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إلى الجواب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BAFD3B-6B62-2FFC-899B-E15A3B2FA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B6847D-0C20-64E4-6913-BD1DA5553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62E1EC-28ED-3569-9421-58C6D6A055F4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ADAA51-7942-D8A4-BAE9-2E38EEB7D778}"/>
              </a:ext>
            </a:extLst>
          </p:cNvPr>
          <p:cNvSpPr txBox="1"/>
          <p:nvPr/>
        </p:nvSpPr>
        <p:spPr>
          <a:xfrm>
            <a:off x="4070191" y="410774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= 4 × 3 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6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D3F1-B132-316F-22AE-8004EF594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9F7EFAC-05C4-4303-60FF-32D3284D0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952D33-C6B6-ECD9-E799-394B870D2FE5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278D8A-37EE-D2B0-F6B6-E828209B6B3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يَفوقُ عَدَدُ الرَّاغِبينَ في زِيارَةِ أكادِير عَدَدُ الرَّاغِبينَ في زِيارَةِ طَنْجَة بـِ : 6. </a:t>
            </a:r>
            <a:endParaRPr lang="ar-MA" sz="2400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A9BA57-9D94-2E66-86E8-4C743BC56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7" y="1661532"/>
            <a:ext cx="7156921" cy="4893622"/>
          </a:xfrm>
          <a:prstGeom prst="roundRect">
            <a:avLst>
              <a:gd name="adj" fmla="val 6641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6D3863-7B04-4BB1-B326-919CF5670BA5}"/>
              </a:ext>
            </a:extLst>
          </p:cNvPr>
          <p:cNvSpPr txBox="1"/>
          <p:nvPr/>
        </p:nvSpPr>
        <p:spPr>
          <a:xfrm>
            <a:off x="4070191" y="297607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72 = 24 × 3 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B338DE-9078-5FFE-0F2E-27EE6673B5DB}"/>
              </a:ext>
            </a:extLst>
          </p:cNvPr>
          <p:cNvSpPr txBox="1"/>
          <p:nvPr/>
        </p:nvSpPr>
        <p:spPr>
          <a:xfrm>
            <a:off x="4070191" y="410774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= 4 × 3 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D67E68-AF85-2EAE-3DD1-228E33DAF132}"/>
              </a:ext>
            </a:extLst>
          </p:cNvPr>
          <p:cNvSpPr txBox="1"/>
          <p:nvPr/>
        </p:nvSpPr>
        <p:spPr>
          <a:xfrm>
            <a:off x="3915338" y="526440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 – 4) × 3 = 6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9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CF60D0-BACE-37FA-3CBE-B5C24E1DB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77" y="1692166"/>
            <a:ext cx="7224385" cy="487400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966951" y="2280745"/>
            <a:ext cx="2887003" cy="1471448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5E01F1F-AED1-26FD-CF57-39BA67E96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90" y="2213223"/>
            <a:ext cx="8342288" cy="4286070"/>
          </a:xfrm>
          <a:prstGeom prst="roundRect">
            <a:avLst>
              <a:gd name="adj" fmla="val 7103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912883" y="2251855"/>
            <a:ext cx="6702385" cy="44179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E63DE14-4D2C-5247-F469-FB113E630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43" y="2656955"/>
            <a:ext cx="7106186" cy="3650990"/>
          </a:xfrm>
          <a:prstGeom prst="roundRect">
            <a:avLst>
              <a:gd name="adj" fmla="val 7103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85702C-9798-0EBE-EFCD-2420C43805B6}"/>
              </a:ext>
            </a:extLst>
          </p:cNvPr>
          <p:cNvSpPr/>
          <p:nvPr/>
        </p:nvSpPr>
        <p:spPr>
          <a:xfrm>
            <a:off x="1662237" y="2656955"/>
            <a:ext cx="5814917" cy="4601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80702" y="375605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07E169-ED86-3871-8EBB-1BB993A0F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09" y="1860331"/>
            <a:ext cx="813479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482F79-D192-C017-57CE-50D0AD8C1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90" y="2213223"/>
            <a:ext cx="8342288" cy="4286070"/>
          </a:xfrm>
          <a:prstGeom prst="roundRect">
            <a:avLst>
              <a:gd name="adj" fmla="val 7103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0888E5-1157-29C1-01B2-A55B348807CC}"/>
              </a:ext>
            </a:extLst>
          </p:cNvPr>
          <p:cNvSpPr txBox="1"/>
          <p:nvPr/>
        </p:nvSpPr>
        <p:spPr>
          <a:xfrm>
            <a:off x="4595707" y="3376450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× 3 = 30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7BFF34-FAC1-6617-2C8E-AA0FCB6630AA}"/>
              </a:ext>
            </a:extLst>
          </p:cNvPr>
          <p:cNvSpPr txBox="1"/>
          <p:nvPr/>
        </p:nvSpPr>
        <p:spPr>
          <a:xfrm>
            <a:off x="4454634" y="4254064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الفروسية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15C1F4-7B32-5198-26CA-8921E71FFF23}"/>
              </a:ext>
            </a:extLst>
          </p:cNvPr>
          <p:cNvSpPr txBox="1"/>
          <p:nvPr/>
        </p:nvSpPr>
        <p:spPr>
          <a:xfrm>
            <a:off x="3993931" y="5131678"/>
            <a:ext cx="3003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 – 2) × 10 = 20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52D20-6E00-E28C-72F5-B6DB5D7C79A8}"/>
              </a:ext>
            </a:extLst>
          </p:cNvPr>
          <p:cNvSpPr txBox="1"/>
          <p:nvPr/>
        </p:nvSpPr>
        <p:spPr>
          <a:xfrm>
            <a:off x="3584022" y="5976073"/>
            <a:ext cx="45902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كرة القدم، وعدد الممارسين هو 60 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B63AA2-4DA6-648B-3EE8-F4A2043B7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77" y="1692166"/>
            <a:ext cx="7224385" cy="487400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73408" y="3704896"/>
            <a:ext cx="2890345" cy="1171903"/>
          </a:xfrm>
          <a:prstGeom prst="roundRect">
            <a:avLst>
              <a:gd name="adj" fmla="val 105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1AC8EC-9E98-97E2-86C1-6F2ABF29D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14" y="2543505"/>
            <a:ext cx="8336112" cy="32441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EC1B9C1-81A5-7228-04EC-238DC08035E1}"/>
              </a:ext>
            </a:extLst>
          </p:cNvPr>
          <p:cNvSpPr txBox="1"/>
          <p:nvPr/>
        </p:nvSpPr>
        <p:spPr>
          <a:xfrm>
            <a:off x="4685351" y="3726225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2 = 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9FF848-69B2-A867-3855-CD2B539A1A12}"/>
              </a:ext>
            </a:extLst>
          </p:cNvPr>
          <p:cNvSpPr txBox="1"/>
          <p:nvPr/>
        </p:nvSpPr>
        <p:spPr>
          <a:xfrm>
            <a:off x="3720661" y="4495317"/>
            <a:ext cx="4506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بائعة الكبريت و العطلة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4A40F9-B3AD-4026-5B89-72335FCE69EA}"/>
              </a:ext>
            </a:extLst>
          </p:cNvPr>
          <p:cNvSpPr txBox="1"/>
          <p:nvPr/>
        </p:nvSpPr>
        <p:spPr>
          <a:xfrm>
            <a:off x="4785309" y="5264410"/>
            <a:ext cx="3003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 + 1) × 2 = 16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127.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45D8EE-96F0-2942-7727-E1BB2EB7A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77" y="1692166"/>
            <a:ext cx="7224385" cy="48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14943</TotalTime>
  <Words>1168</Words>
  <Application>Microsoft Office PowerPoint</Application>
  <PresentationFormat>Affichage à l'écran (4:3)</PresentationFormat>
  <Paragraphs>257</Paragraphs>
  <Slides>65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65</vt:i4>
      </vt:variant>
    </vt:vector>
  </HeadingPairs>
  <TitlesOfParts>
    <vt:vector size="79" baseType="lpstr">
      <vt:lpstr>Aptos Display</vt:lpstr>
      <vt:lpstr>Chalkboard</vt:lpstr>
      <vt:lpstr>Arial</vt:lpstr>
      <vt:lpstr>Effra CC Arbc</vt:lpstr>
      <vt:lpstr>Aptos</vt:lpstr>
      <vt:lpstr>Dosis</vt:lpstr>
      <vt:lpstr>Calibri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2026-05-17T17:11:00Z</dcterms:modified>
</cp:coreProperties>
</file>