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5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72"/>
  </p:notesMasterIdLst>
  <p:handoutMasterIdLst>
    <p:handoutMasterId r:id="rId73"/>
  </p:handoutMasterIdLst>
  <p:sldIdLst>
    <p:sldId id="779" r:id="rId7"/>
    <p:sldId id="948" r:id="rId8"/>
    <p:sldId id="738" r:id="rId9"/>
    <p:sldId id="780" r:id="rId10"/>
    <p:sldId id="781" r:id="rId11"/>
    <p:sldId id="741" r:id="rId12"/>
    <p:sldId id="746" r:id="rId13"/>
    <p:sldId id="825" r:id="rId14"/>
    <p:sldId id="2134807083" r:id="rId15"/>
    <p:sldId id="2134807084" r:id="rId16"/>
    <p:sldId id="2134807085" r:id="rId17"/>
    <p:sldId id="2134807086" r:id="rId18"/>
    <p:sldId id="2134807087" r:id="rId19"/>
    <p:sldId id="2134807088" r:id="rId20"/>
    <p:sldId id="2134807089" r:id="rId21"/>
    <p:sldId id="2134806710" r:id="rId22"/>
    <p:sldId id="751" r:id="rId23"/>
    <p:sldId id="871" r:id="rId24"/>
    <p:sldId id="2134806711" r:id="rId25"/>
    <p:sldId id="2134806681" r:id="rId26"/>
    <p:sldId id="2134806700" r:id="rId27"/>
    <p:sldId id="2134806722" r:id="rId28"/>
    <p:sldId id="2134806701" r:id="rId29"/>
    <p:sldId id="2134806719" r:id="rId30"/>
    <p:sldId id="2134806715" r:id="rId31"/>
    <p:sldId id="2134806702" r:id="rId32"/>
    <p:sldId id="2134807020" r:id="rId33"/>
    <p:sldId id="2134807021" r:id="rId34"/>
    <p:sldId id="2134807033" r:id="rId35"/>
    <p:sldId id="2134807072" r:id="rId36"/>
    <p:sldId id="2134807070" r:id="rId37"/>
    <p:sldId id="2134807071" r:id="rId38"/>
    <p:sldId id="2134807073" r:id="rId39"/>
    <p:sldId id="2134807074" r:id="rId40"/>
    <p:sldId id="2134806689" r:id="rId41"/>
    <p:sldId id="2134806665" r:id="rId42"/>
    <p:sldId id="2134806663" r:id="rId43"/>
    <p:sldId id="2134807036" r:id="rId44"/>
    <p:sldId id="2134807028" r:id="rId45"/>
    <p:sldId id="2134807075" r:id="rId46"/>
    <p:sldId id="2134807076" r:id="rId47"/>
    <p:sldId id="2134807077" r:id="rId48"/>
    <p:sldId id="2134807078" r:id="rId49"/>
    <p:sldId id="2134807079" r:id="rId50"/>
    <p:sldId id="2134807080" r:id="rId51"/>
    <p:sldId id="2134807081" r:id="rId52"/>
    <p:sldId id="2134807082" r:id="rId53"/>
    <p:sldId id="2134807090" r:id="rId54"/>
    <p:sldId id="2134807091" r:id="rId55"/>
    <p:sldId id="2134807092" r:id="rId56"/>
    <p:sldId id="2134807093" r:id="rId57"/>
    <p:sldId id="2134806696" r:id="rId58"/>
    <p:sldId id="848" r:id="rId59"/>
    <p:sldId id="921" r:id="rId60"/>
    <p:sldId id="922" r:id="rId61"/>
    <p:sldId id="924" r:id="rId62"/>
    <p:sldId id="925" r:id="rId63"/>
    <p:sldId id="849" r:id="rId64"/>
    <p:sldId id="2134806697" r:id="rId65"/>
    <p:sldId id="2134806706" r:id="rId66"/>
    <p:sldId id="858" r:id="rId67"/>
    <p:sldId id="868" r:id="rId68"/>
    <p:sldId id="869" r:id="rId69"/>
    <p:sldId id="764" r:id="rId70"/>
    <p:sldId id="949" r:id="rId71"/>
  </p:sldIdLst>
  <p:sldSz cx="9144000" cy="6858000" type="screen4x3"/>
  <p:notesSz cx="6735763" cy="9866313"/>
  <p:embeddedFontLst>
    <p:embeddedFont>
      <p:font typeface="Dosis" pitchFamily="2" charset="0"/>
      <p:regular r:id="rId74"/>
      <p:bold r:id="rId7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2D050"/>
    <a:srgbClr val="FC8D00"/>
    <a:srgbClr val="00B050"/>
    <a:srgbClr val="008F8D"/>
    <a:srgbClr val="7EC4BE"/>
    <a:srgbClr val="199995"/>
    <a:srgbClr val="17AB98"/>
    <a:srgbClr val="C00000"/>
    <a:srgbClr val="CF1F3C"/>
    <a:srgbClr val="3A8F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414" autoAdjust="0"/>
    <p:restoredTop sz="95890" autoAdjust="0"/>
  </p:normalViewPr>
  <p:slideViewPr>
    <p:cSldViewPr snapToGrid="0">
      <p:cViewPr varScale="1">
        <p:scale>
          <a:sx n="70" d="100"/>
          <a:sy n="70" d="100"/>
        </p:scale>
        <p:origin x="92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16" Type="http://schemas.openxmlformats.org/officeDocument/2006/relationships/slide" Target="slides/slide10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slide" Target="slides/slide60.xml"/><Relationship Id="rId74" Type="http://schemas.openxmlformats.org/officeDocument/2006/relationships/font" Target="fonts/font1.fntdata"/><Relationship Id="rId79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77" Type="http://schemas.openxmlformats.org/officeDocument/2006/relationships/viewProps" Target="viewProp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notesMaster" Target="notesMasters/notesMaster1.xml"/><Relationship Id="rId80" Type="http://schemas.microsoft.com/office/2018/10/relationships/authors" Target="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slide" Target="slides/slide64.xml"/><Relationship Id="rId75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handoutMaster" Target="handoutMasters/handoutMaster1.xml"/><Relationship Id="rId78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presProps" Target="presProps.xml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17/05/2026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17/05/2026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17/05/2026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17/05/2026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3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4.png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3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3.png"/><Relationship Id="rId5" Type="http://schemas.openxmlformats.org/officeDocument/2006/relationships/image" Target="../media/image21.gif"/><Relationship Id="rId4" Type="http://schemas.openxmlformats.org/officeDocument/2006/relationships/image" Target="../media/image10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7.png"/><Relationship Id="rId5" Type="http://schemas.openxmlformats.org/officeDocument/2006/relationships/image" Target="../media/image10.emf"/><Relationship Id="rId4" Type="http://schemas.openxmlformats.org/officeDocument/2006/relationships/image" Target="../media/image21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4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6.mp4"/><Relationship Id="rId7" Type="http://schemas.openxmlformats.org/officeDocument/2006/relationships/image" Target="../media/image24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12.xml"/><Relationship Id="rId4" Type="http://schemas.openxmlformats.org/officeDocument/2006/relationships/video" Target="../media/media6.mp4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36;p1">
            <a:extLst>
              <a:ext uri="{FF2B5EF4-FFF2-40B4-BE49-F238E27FC236}">
                <a16:creationId xmlns:a16="http://schemas.microsoft.com/office/drawing/2014/main" id="{F25118AC-26EF-8443-499E-AEAD284B4CE7}"/>
              </a:ext>
            </a:extLst>
          </p:cNvPr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MA"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الدرس </a:t>
            </a:r>
            <a:r>
              <a:rPr lang="fr-FR"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2</a:t>
            </a:r>
            <a:endParaRPr sz="1400" b="1" dirty="0">
              <a:solidFill>
                <a:schemeClr val="l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35;p1">
            <a:extLst>
              <a:ext uri="{FF2B5EF4-FFF2-40B4-BE49-F238E27FC236}">
                <a16:creationId xmlns:a16="http://schemas.microsoft.com/office/drawing/2014/main" id="{5FDE4BE6-D126-FBC4-B574-2B8A1D50F96E}"/>
              </a:ext>
            </a:extLst>
          </p:cNvPr>
          <p:cNvSpPr txBox="1">
            <a:spLocks/>
          </p:cNvSpPr>
          <p:nvPr/>
        </p:nvSpPr>
        <p:spPr>
          <a:xfrm rot="931040">
            <a:off x="644354" y="4143247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2400"/>
              <a:buFont typeface="Calibri"/>
              <a:buNone/>
            </a:pPr>
            <a:r>
              <a:rPr lang="en-US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lang="ar-MA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8;p1">
            <a:extLst>
              <a:ext uri="{FF2B5EF4-FFF2-40B4-BE49-F238E27FC236}">
                <a16:creationId xmlns:a16="http://schemas.microsoft.com/office/drawing/2014/main" id="{0A20A7BE-64C0-67BB-B74E-E4D0B6864D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39;p1">
            <a:extLst>
              <a:ext uri="{FF2B5EF4-FFF2-40B4-BE49-F238E27FC236}">
                <a16:creationId xmlns:a16="http://schemas.microsoft.com/office/drawing/2014/main" id="{168FCC4D-6D5C-659A-D59A-CAB9E5EC3082}"/>
              </a:ext>
            </a:extLst>
          </p:cNvPr>
          <p:cNvSpPr txBox="1"/>
          <p:nvPr/>
        </p:nvSpPr>
        <p:spPr>
          <a:xfrm>
            <a:off x="7866436" y="836579"/>
            <a:ext cx="823607" cy="674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fr-FR" sz="36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ar-MA" sz="24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40;p1">
            <a:extLst>
              <a:ext uri="{FF2B5EF4-FFF2-40B4-BE49-F238E27FC236}">
                <a16:creationId xmlns:a16="http://schemas.microsoft.com/office/drawing/2014/main" id="{BE2BDA05-B937-A468-CC33-939CD5F2B11D}"/>
              </a:ext>
            </a:extLst>
          </p:cNvPr>
          <p:cNvSpPr txBox="1"/>
          <p:nvPr/>
        </p:nvSpPr>
        <p:spPr>
          <a:xfrm>
            <a:off x="3905386" y="517133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en-US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lang="en-US"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" name="Google Shape;44;p1">
            <a:extLst>
              <a:ext uri="{FF2B5EF4-FFF2-40B4-BE49-F238E27FC236}">
                <a16:creationId xmlns:a16="http://schemas.microsoft.com/office/drawing/2014/main" id="{9413443E-3989-DAAA-4FB0-1DC616F74057}"/>
              </a:ext>
            </a:extLst>
          </p:cNvPr>
          <p:cNvGrpSpPr/>
          <p:nvPr/>
        </p:nvGrpSpPr>
        <p:grpSpPr>
          <a:xfrm>
            <a:off x="4009767" y="6021421"/>
            <a:ext cx="2714174" cy="288630"/>
            <a:chOff x="5372100" y="5877672"/>
            <a:chExt cx="2714174" cy="288630"/>
          </a:xfrm>
        </p:grpSpPr>
        <p:sp>
          <p:nvSpPr>
            <p:cNvPr id="15" name="Google Shape;45;p1">
              <a:extLst>
                <a:ext uri="{FF2B5EF4-FFF2-40B4-BE49-F238E27FC236}">
                  <a16:creationId xmlns:a16="http://schemas.microsoft.com/office/drawing/2014/main" id="{098A9EB1-C319-C108-4266-43A774D6985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3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6" name="Google Shape;46;p1">
              <a:extLst>
                <a:ext uri="{FF2B5EF4-FFF2-40B4-BE49-F238E27FC236}">
                  <a16:creationId xmlns:a16="http://schemas.microsoft.com/office/drawing/2014/main" id="{E70D31AF-1EF7-563F-771A-ABDB39A213B6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Google Shape;46;p1">
              <a:extLst>
                <a:ext uri="{FF2B5EF4-FFF2-40B4-BE49-F238E27FC236}">
                  <a16:creationId xmlns:a16="http://schemas.microsoft.com/office/drawing/2014/main" id="{DBA06155-D738-FBEF-17AA-8AA535626717}"/>
                </a:ext>
              </a:extLst>
            </p:cNvPr>
            <p:cNvSpPr/>
            <p:nvPr/>
          </p:nvSpPr>
          <p:spPr>
            <a:xfrm>
              <a:off x="7817223" y="5886030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47;p1">
            <a:extLst>
              <a:ext uri="{FF2B5EF4-FFF2-40B4-BE49-F238E27FC236}">
                <a16:creationId xmlns:a16="http://schemas.microsoft.com/office/drawing/2014/main" id="{A5CA682D-6A09-E8EA-770C-DEFC763138BE}"/>
              </a:ext>
            </a:extLst>
          </p:cNvPr>
          <p:cNvGrpSpPr/>
          <p:nvPr/>
        </p:nvGrpSpPr>
        <p:grpSpPr>
          <a:xfrm>
            <a:off x="2412982" y="6021421"/>
            <a:ext cx="1124468" cy="288630"/>
            <a:chOff x="5372103" y="5877672"/>
            <a:chExt cx="1124468" cy="288630"/>
          </a:xfrm>
        </p:grpSpPr>
        <p:sp>
          <p:nvSpPr>
            <p:cNvPr id="18" name="Google Shape;48;p1">
              <a:extLst>
                <a:ext uri="{FF2B5EF4-FFF2-40B4-BE49-F238E27FC236}">
                  <a16:creationId xmlns:a16="http://schemas.microsoft.com/office/drawing/2014/main" id="{CBF55968-EE8D-EE0F-5D04-2CE69C373ADE}"/>
                </a:ext>
              </a:extLst>
            </p:cNvPr>
            <p:cNvSpPr/>
            <p:nvPr/>
          </p:nvSpPr>
          <p:spPr>
            <a:xfrm>
              <a:off x="537210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4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9" name="Google Shape;49;p1">
              <a:extLst>
                <a:ext uri="{FF2B5EF4-FFF2-40B4-BE49-F238E27FC236}">
                  <a16:creationId xmlns:a16="http://schemas.microsoft.com/office/drawing/2014/main" id="{E1D36B3F-2678-7EB5-76EA-7729E173AFBF}"/>
                </a:ext>
              </a:extLst>
            </p:cNvPr>
            <p:cNvSpPr/>
            <p:nvPr/>
          </p:nvSpPr>
          <p:spPr>
            <a:xfrm>
              <a:off x="6217685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Google Shape;50;p1">
            <a:extLst>
              <a:ext uri="{FF2B5EF4-FFF2-40B4-BE49-F238E27FC236}">
                <a16:creationId xmlns:a16="http://schemas.microsoft.com/office/drawing/2014/main" id="{4649E5ED-402C-D55A-A90D-1DE1526D09F1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1" name="Google Shape;51;p1">
              <a:extLst>
                <a:ext uri="{FF2B5EF4-FFF2-40B4-BE49-F238E27FC236}">
                  <a16:creationId xmlns:a16="http://schemas.microsoft.com/office/drawing/2014/main" id="{FAD1993A-2E39-2712-A817-2A649F91356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المراجعة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" name="Google Shape;52;p1">
              <a:extLst>
                <a:ext uri="{FF2B5EF4-FFF2-40B4-BE49-F238E27FC236}">
                  <a16:creationId xmlns:a16="http://schemas.microsoft.com/office/drawing/2014/main" id="{139060AE-17A1-5B32-BB4E-878668284AF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96EF47-F6E9-31BE-476E-266F3E1A2E6D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8F644-EEAB-A59E-8CFF-E62753E35373}"/>
              </a:ext>
            </a:extLst>
          </p:cNvPr>
          <p:cNvSpPr/>
          <p:nvPr/>
        </p:nvSpPr>
        <p:spPr>
          <a:xfrm>
            <a:off x="7223010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fr-FR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SA" dirty="0"/>
              <a:t>اَلْمِبْيانُ بِالصُّوَرِ: قِراءَةٌ وَتَفْسِيرٌ (2)</a:t>
            </a:r>
            <a:endParaRPr lang="fr-MA" dirty="0"/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</a:t>
            </a:r>
            <a:endParaRPr lang="fr-FR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b="1" ker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SA" dirty="0"/>
              <a:t>اَلْمِبْيانُ بِالصُّوَرِ: قِراءَةٌ وَتَأْويلٌ (1)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SA" dirty="0"/>
              <a:t>حَلُّ مَسَائِلَ الْبَحْثِ عَنِ التَّحَوُّلِ</a:t>
            </a:r>
            <a:endParaRPr lang="fr-MA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SA" dirty="0"/>
              <a:t>تَحْويلُ جَدْوَلٍ إِلى مِبْيانِ بِالصُّوَرِ </a:t>
            </a:r>
            <a:endParaRPr lang="fr-MA" dirty="0"/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مُراجَعَةُ دُروسِ الأُسْبوعِ الأَوَّلِ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اَلْمِبْيانُ بِالصُّوَرِ: قِراءَةٌ وَتَأْويلٌ (1)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FF3E409-5500-D972-7CCC-7021079A14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2288" y="2460563"/>
            <a:ext cx="5919019" cy="4002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الدرس: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1637853" y="3835273"/>
            <a:ext cx="5458046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تَعَرُّفِ أَنواعِ المُثَلّثاتِ وتَصْنيفِها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B518CF9-111A-D636-78A9-1613AF60DDC5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22CD944-C95A-7F13-1B05-B180BA86D5AC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6E12811-D3C5-1449-AAF8-0AA3CB584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68822" y="3238208"/>
              <a:ext cx="747268" cy="74726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C3487C0-6552-437C-909E-045AE91FF9CA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-10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C951D87-2E52-FBCF-D41D-2115D913E897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-10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F4D1FC43-BD67-3C35-73CB-F3A8D7C8ADBE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800" b="1" i="0" u="none" strike="noStrike" kern="120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800" b="1" i="0" u="none" strike="noStrike" kern="120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3800" b="0" i="0" u="none" strike="noStrike" kern="120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B76E087-25C7-D484-EEE8-A3FA0490F5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FDD94071-5FD6-6FBA-4DA2-F3C170426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23259" y="4420035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1199F26-7B81-19DD-2D4C-DF52EE8D73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CAE460A-7775-A06D-2663-FCDE53672EE1}"/>
              </a:ext>
            </a:extLst>
          </p:cNvPr>
          <p:cNvSpPr txBox="1"/>
          <p:nvPr/>
        </p:nvSpPr>
        <p:spPr>
          <a:xfrm>
            <a:off x="560439" y="881801"/>
            <a:ext cx="695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كراسة الحساب الذهني،  ص 22 – سنصحح الواجب المنزلي.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A079AFC-2B07-C4CD-6F7C-732773783C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8036" y="1966034"/>
            <a:ext cx="2941765" cy="4149048"/>
          </a:xfrm>
          <a:prstGeom prst="rect">
            <a:avLst/>
          </a:prstGeom>
          <a:ln>
            <a:solidFill>
              <a:schemeClr val="accent2"/>
            </a:solidFill>
          </a:ln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C240DB82-7A0C-1446-8A02-156E572538A2}"/>
              </a:ext>
            </a:extLst>
          </p:cNvPr>
          <p:cNvGrpSpPr/>
          <p:nvPr/>
        </p:nvGrpSpPr>
        <p:grpSpPr>
          <a:xfrm>
            <a:off x="1660650" y="1966034"/>
            <a:ext cx="5719864" cy="4149048"/>
            <a:chOff x="1660650" y="1966034"/>
            <a:chExt cx="5719864" cy="4149048"/>
          </a:xfrm>
        </p:grpSpPr>
        <p:pic>
          <p:nvPicPr>
            <p:cNvPr id="13" name="Image 12" descr="Une image contenant texte, dessin humoristique, Dessin animé, habits&#10;&#10;Le contenu généré par l’IA peut être incorrect.">
              <a:extLst>
                <a:ext uri="{FF2B5EF4-FFF2-40B4-BE49-F238E27FC236}">
                  <a16:creationId xmlns:a16="http://schemas.microsoft.com/office/drawing/2014/main" id="{CA1DD3C6-74F2-67D3-5494-236FC9A7953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449346" y="1966034"/>
              <a:ext cx="2931168" cy="4149048"/>
            </a:xfrm>
            <a:prstGeom prst="rect">
              <a:avLst/>
            </a:prstGeom>
            <a:ln>
              <a:solidFill>
                <a:srgbClr val="E87D17"/>
              </a:solidFill>
            </a:ln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034B49-47C6-8412-1301-1331A6C97596}"/>
                </a:ext>
              </a:extLst>
            </p:cNvPr>
            <p:cNvSpPr/>
            <p:nvPr/>
          </p:nvSpPr>
          <p:spPr>
            <a:xfrm>
              <a:off x="1660650" y="5272609"/>
              <a:ext cx="2616538" cy="508760"/>
            </a:xfrm>
            <a:prstGeom prst="rect">
              <a:avLst/>
            </a:prstGeom>
            <a:solidFill>
              <a:srgbClr val="FF0000">
                <a:alpha val="10196"/>
              </a:srgbClr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306927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30E62-33F1-E584-FAA4-DB27F114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9D113412-7C30-72BA-4CE4-0F231010C9D5}"/>
              </a:ext>
            </a:extLst>
          </p:cNvPr>
          <p:cNvGrpSpPr/>
          <p:nvPr/>
        </p:nvGrpSpPr>
        <p:grpSpPr>
          <a:xfrm>
            <a:off x="285136" y="2983140"/>
            <a:ext cx="8357420" cy="1744118"/>
            <a:chOff x="285136" y="2983140"/>
            <a:chExt cx="8357420" cy="1744118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6083DEA7-136B-AF35-D8CF-5EB0BEB60C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5136" y="2983141"/>
              <a:ext cx="8357420" cy="1744117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51D9579-6ED3-64BC-9711-7CF802F2D62D}"/>
                </a:ext>
              </a:extLst>
            </p:cNvPr>
            <p:cNvSpPr/>
            <p:nvPr/>
          </p:nvSpPr>
          <p:spPr>
            <a:xfrm>
              <a:off x="314633" y="2983140"/>
              <a:ext cx="2969341" cy="44585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E63708D1-2DF7-8A50-8456-3AF8054DBE67}"/>
              </a:ext>
            </a:extLst>
          </p:cNvPr>
          <p:cNvSpPr/>
          <p:nvPr/>
        </p:nvSpPr>
        <p:spPr>
          <a:xfrm>
            <a:off x="314633" y="4236881"/>
            <a:ext cx="8200102" cy="100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11A408-8D50-9DA0-5262-0DE875D0D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7B329FC-B3F1-C54A-F573-71E51BF65D56}"/>
              </a:ext>
            </a:extLst>
          </p:cNvPr>
          <p:cNvSpPr txBox="1"/>
          <p:nvPr/>
        </p:nvSpPr>
        <p:spPr>
          <a:xfrm>
            <a:off x="1403648" y="838597"/>
            <a:ext cx="6058520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بسرعة، لديكم دقيقة واحدة.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4E36DC5-4CBB-9058-DDDE-579A71DB95CD}"/>
              </a:ext>
            </a:extLst>
          </p:cNvPr>
          <p:cNvSpPr txBox="1"/>
          <p:nvPr/>
        </p:nvSpPr>
        <p:spPr>
          <a:xfrm>
            <a:off x="6442759" y="4187721"/>
            <a:ext cx="1252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0070C0"/>
                </a:solidFill>
                <a:latin typeface="Aptos" panose="02110004020202020204"/>
              </a:rPr>
              <a:t>78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002995E-2EF5-458B-7150-C8941156FCC2}"/>
              </a:ext>
            </a:extLst>
          </p:cNvPr>
          <p:cNvSpPr txBox="1"/>
          <p:nvPr/>
        </p:nvSpPr>
        <p:spPr>
          <a:xfrm>
            <a:off x="6391686" y="4529811"/>
            <a:ext cx="1252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0070C0"/>
                </a:solidFill>
                <a:latin typeface="Aptos" panose="02110004020202020204"/>
              </a:rPr>
              <a:t>78.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CC71DF49-CE97-6550-4B80-884E16C9905B}"/>
              </a:ext>
            </a:extLst>
          </p:cNvPr>
          <p:cNvCxnSpPr>
            <a:cxnSpLocks/>
          </p:cNvCxnSpPr>
          <p:nvPr/>
        </p:nvCxnSpPr>
        <p:spPr>
          <a:xfrm flipH="1">
            <a:off x="6626940" y="4945627"/>
            <a:ext cx="972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2936CEF2-298B-E48F-2401-B9B91754A45D}"/>
              </a:ext>
            </a:extLst>
          </p:cNvPr>
          <p:cNvSpPr txBox="1"/>
          <p:nvPr/>
        </p:nvSpPr>
        <p:spPr>
          <a:xfrm>
            <a:off x="6547747" y="4327665"/>
            <a:ext cx="401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0070C0"/>
                </a:solidFill>
                <a:latin typeface="Aptos" panose="02110004020202020204"/>
              </a:rPr>
              <a:t>+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B4D0EF2-4684-EFC2-ED6A-E2C1B18B692E}"/>
              </a:ext>
            </a:extLst>
          </p:cNvPr>
          <p:cNvSpPr txBox="1"/>
          <p:nvPr/>
        </p:nvSpPr>
        <p:spPr>
          <a:xfrm>
            <a:off x="6450678" y="4889946"/>
            <a:ext cx="1252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C00000"/>
                </a:solidFill>
                <a:latin typeface="Aptos" panose="02110004020202020204"/>
              </a:rPr>
              <a:t>858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D51E344-5E0F-AC51-02E2-BDE2FC292D31}"/>
              </a:ext>
            </a:extLst>
          </p:cNvPr>
          <p:cNvSpPr txBox="1"/>
          <p:nvPr/>
        </p:nvSpPr>
        <p:spPr>
          <a:xfrm>
            <a:off x="4574465" y="4246713"/>
            <a:ext cx="1252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0070C0"/>
                </a:solidFill>
                <a:latin typeface="Aptos" panose="02110004020202020204"/>
              </a:rPr>
              <a:t>123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5F50B90-CBF2-8C49-5441-9710797A1F4B}"/>
              </a:ext>
            </a:extLst>
          </p:cNvPr>
          <p:cNvSpPr txBox="1"/>
          <p:nvPr/>
        </p:nvSpPr>
        <p:spPr>
          <a:xfrm>
            <a:off x="4523392" y="4539643"/>
            <a:ext cx="1252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0070C0"/>
                </a:solidFill>
                <a:latin typeface="Aptos" panose="02110004020202020204"/>
              </a:rPr>
              <a:t>82.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DFAFDD73-C879-F795-B1ED-253C9F033453}"/>
              </a:ext>
            </a:extLst>
          </p:cNvPr>
          <p:cNvCxnSpPr>
            <a:cxnSpLocks/>
          </p:cNvCxnSpPr>
          <p:nvPr/>
        </p:nvCxnSpPr>
        <p:spPr>
          <a:xfrm flipH="1">
            <a:off x="4758646" y="4955459"/>
            <a:ext cx="972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A086D31D-9E8B-DD9A-1080-4634C51D99E9}"/>
              </a:ext>
            </a:extLst>
          </p:cNvPr>
          <p:cNvSpPr txBox="1"/>
          <p:nvPr/>
        </p:nvSpPr>
        <p:spPr>
          <a:xfrm>
            <a:off x="4679453" y="4337497"/>
            <a:ext cx="401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0070C0"/>
                </a:solidFill>
                <a:latin typeface="Aptos" panose="02110004020202020204"/>
              </a:rPr>
              <a:t>+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B9A6E754-8424-FF58-AE3B-E090CE5D38D1}"/>
              </a:ext>
            </a:extLst>
          </p:cNvPr>
          <p:cNvSpPr txBox="1"/>
          <p:nvPr/>
        </p:nvSpPr>
        <p:spPr>
          <a:xfrm>
            <a:off x="4582384" y="4899778"/>
            <a:ext cx="1252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C00000"/>
                </a:solidFill>
                <a:latin typeface="Aptos" panose="02110004020202020204"/>
              </a:rPr>
              <a:t>943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D48F63E-E582-A6C7-E825-A0588E3AB3B1}"/>
              </a:ext>
            </a:extLst>
          </p:cNvPr>
          <p:cNvSpPr txBox="1"/>
          <p:nvPr/>
        </p:nvSpPr>
        <p:spPr>
          <a:xfrm>
            <a:off x="2705177" y="4241797"/>
            <a:ext cx="1252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0070C0"/>
                </a:solidFill>
                <a:latin typeface="Aptos" panose="02110004020202020204"/>
              </a:rPr>
              <a:t>128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8D88E38C-06AA-4FAE-FB27-8E4025BF9721}"/>
              </a:ext>
            </a:extLst>
          </p:cNvPr>
          <p:cNvSpPr txBox="1"/>
          <p:nvPr/>
        </p:nvSpPr>
        <p:spPr>
          <a:xfrm>
            <a:off x="2673768" y="4446239"/>
            <a:ext cx="1252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0070C0"/>
                </a:solidFill>
                <a:latin typeface="Aptos" panose="02110004020202020204"/>
              </a:rPr>
              <a:t>64</a:t>
            </a:r>
            <a:r>
              <a:rPr lang="fr-FR" sz="3200" b="1" spc="1000" dirty="0">
                <a:solidFill>
                  <a:srgbClr val="0070C0"/>
                </a:solidFill>
                <a:latin typeface="Aptos" panose="02110004020202020204"/>
              </a:rPr>
              <a:t>.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03E395B5-DB0E-DA72-1569-E22C84B37D4A}"/>
              </a:ext>
            </a:extLst>
          </p:cNvPr>
          <p:cNvCxnSpPr>
            <a:cxnSpLocks/>
          </p:cNvCxnSpPr>
          <p:nvPr/>
        </p:nvCxnSpPr>
        <p:spPr>
          <a:xfrm flipH="1">
            <a:off x="2889358" y="4950543"/>
            <a:ext cx="972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ZoneTexte 23">
            <a:extLst>
              <a:ext uri="{FF2B5EF4-FFF2-40B4-BE49-F238E27FC236}">
                <a16:creationId xmlns:a16="http://schemas.microsoft.com/office/drawing/2014/main" id="{AEACB0D7-20A4-A431-FA2B-508330E41F0E}"/>
              </a:ext>
            </a:extLst>
          </p:cNvPr>
          <p:cNvSpPr txBox="1"/>
          <p:nvPr/>
        </p:nvSpPr>
        <p:spPr>
          <a:xfrm>
            <a:off x="2741341" y="4332581"/>
            <a:ext cx="401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0070C0"/>
                </a:solidFill>
                <a:latin typeface="Aptos" panose="02110004020202020204"/>
              </a:rPr>
              <a:t>+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D0563340-229E-4AB9-07B2-06C4461F57F4}"/>
              </a:ext>
            </a:extLst>
          </p:cNvPr>
          <p:cNvSpPr txBox="1"/>
          <p:nvPr/>
        </p:nvSpPr>
        <p:spPr>
          <a:xfrm>
            <a:off x="2713096" y="4894862"/>
            <a:ext cx="1252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C00000"/>
                </a:solidFill>
                <a:latin typeface="Aptos" panose="02110004020202020204"/>
              </a:rPr>
              <a:t>768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1C78753C-73A3-093E-279A-36272880304C}"/>
              </a:ext>
            </a:extLst>
          </p:cNvPr>
          <p:cNvSpPr txBox="1"/>
          <p:nvPr/>
        </p:nvSpPr>
        <p:spPr>
          <a:xfrm>
            <a:off x="835889" y="4236881"/>
            <a:ext cx="1252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0070C0"/>
                </a:solidFill>
                <a:latin typeface="Aptos" panose="02110004020202020204"/>
              </a:rPr>
              <a:t>25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51AEEB5-386D-39AB-2EB2-E9DAF0D98B00}"/>
              </a:ext>
            </a:extLst>
          </p:cNvPr>
          <p:cNvSpPr txBox="1"/>
          <p:nvPr/>
        </p:nvSpPr>
        <p:spPr>
          <a:xfrm>
            <a:off x="804480" y="4441323"/>
            <a:ext cx="1252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0070C0"/>
                </a:solidFill>
                <a:latin typeface="Aptos" panose="02110004020202020204"/>
              </a:rPr>
              <a:t>75</a:t>
            </a:r>
            <a:r>
              <a:rPr lang="fr-FR" sz="3200" b="1" spc="1000" dirty="0">
                <a:solidFill>
                  <a:srgbClr val="0070C0"/>
                </a:solidFill>
                <a:latin typeface="Aptos" panose="02110004020202020204"/>
              </a:rPr>
              <a:t>.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245587C3-78F4-B6E8-7187-86199F3979E8}"/>
              </a:ext>
            </a:extLst>
          </p:cNvPr>
          <p:cNvCxnSpPr>
            <a:cxnSpLocks/>
          </p:cNvCxnSpPr>
          <p:nvPr/>
        </p:nvCxnSpPr>
        <p:spPr>
          <a:xfrm flipH="1">
            <a:off x="1020070" y="4945627"/>
            <a:ext cx="972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ZoneTexte 28">
            <a:extLst>
              <a:ext uri="{FF2B5EF4-FFF2-40B4-BE49-F238E27FC236}">
                <a16:creationId xmlns:a16="http://schemas.microsoft.com/office/drawing/2014/main" id="{46F22CB6-944F-6D37-15DE-9EAE5779039F}"/>
              </a:ext>
            </a:extLst>
          </p:cNvPr>
          <p:cNvSpPr txBox="1"/>
          <p:nvPr/>
        </p:nvSpPr>
        <p:spPr>
          <a:xfrm>
            <a:off x="940877" y="4327665"/>
            <a:ext cx="401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0070C0"/>
                </a:solidFill>
                <a:latin typeface="Aptos" panose="02110004020202020204"/>
              </a:rPr>
              <a:t>+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428A043-9E81-15F1-2C4F-FCDC26AFE593}"/>
              </a:ext>
            </a:extLst>
          </p:cNvPr>
          <p:cNvSpPr txBox="1"/>
          <p:nvPr/>
        </p:nvSpPr>
        <p:spPr>
          <a:xfrm>
            <a:off x="843808" y="4889946"/>
            <a:ext cx="1252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C00000"/>
                </a:solidFill>
                <a:latin typeface="Aptos" panose="02110004020202020204"/>
              </a:rPr>
              <a:t>775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953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994A5-0AB2-4475-001D-25BB6F11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6A802B1-288C-1C54-F456-A75AED90E03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CC3964-DBB0-EA11-F07F-9996FFDA9FBD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5803EA-815E-A7E8-F351-99A7F36D1AB9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A95BBD9-9459-0131-248C-32DC5451C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931847"/>
              <a:ext cx="841742" cy="841742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A48B48A-C619-8D16-0632-41001EB5C933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-10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D6FCE-6006-984D-3CC0-50D6562FC653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-10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DFB9E5C-D581-B3CF-B2C1-1B5E1AFF1397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800" b="1" i="0" u="none" strike="noStrike" kern="120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800" b="1" i="0" u="none" strike="noStrike" kern="120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3800" b="0" i="0" u="none" strike="noStrike" kern="120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7B4A74D-12EE-C1E1-7939-1C880F06F6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1DC1429-07DE-6F15-1586-44348ACAD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33592" y="4422172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1254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560439" y="881801"/>
            <a:ext cx="695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افتحوا كراسات الحساب الذهني، على الصفحة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23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53B32C3-DF6A-3E51-FFA3-81E64220ED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3282" y="1858296"/>
            <a:ext cx="3197435" cy="4527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910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لتنجزوا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عمليات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القسمة على السطر. دوّنوا النتيجة فقط في دفاتركم.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342108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26931" y="2637496"/>
              <a:ext cx="31090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42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lang="ar-MA" sz="2800" b="1" dirty="0">
                  <a:solidFill>
                    <a:srgbClr val="C00000"/>
                  </a:solidFill>
                  <a:latin typeface="Aptos" panose="02110004020202020204"/>
                </a:rPr>
                <a:t>÷</a:t>
              </a:r>
              <a:r>
                <a:rPr lang="fr-FR" sz="2800" b="1" dirty="0">
                  <a:solidFill>
                    <a:srgbClr val="C00000"/>
                  </a:solidFill>
                  <a:latin typeface="Aptos" panose="02110004020202020204"/>
                </a:rPr>
                <a:t> 7 =</a:t>
              </a: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896465" y="2768475"/>
              <a:ext cx="2282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مِ</a:t>
              </a:r>
              <a:r>
                <a: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ثالٌ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: 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17AB98"/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rPr>
                <a:t>6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00489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3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2E0CAEF6-A4A5-F3E4-0359-21094E86919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8B82541-D589-37F2-6C8B-D1E7616F3C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5303" y="3034441"/>
            <a:ext cx="8367252" cy="88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248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CF71129E-6DB6-C8DB-6394-25C67177A2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303" y="3034441"/>
            <a:ext cx="8367252" cy="88864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F39A64C-23AB-E8E4-A630-9D0B5D444E3C}"/>
              </a:ext>
            </a:extLst>
          </p:cNvPr>
          <p:cNvSpPr txBox="1"/>
          <p:nvPr/>
        </p:nvSpPr>
        <p:spPr>
          <a:xfrm>
            <a:off x="1537384" y="3089552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3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28111A8-99F5-5765-F7A9-03EC8DF61D29}"/>
              </a:ext>
            </a:extLst>
          </p:cNvPr>
          <p:cNvSpPr txBox="1"/>
          <p:nvPr/>
        </p:nvSpPr>
        <p:spPr>
          <a:xfrm>
            <a:off x="1527553" y="3460292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B834931-C9AF-2E30-592F-C2C2BF3BB573}"/>
              </a:ext>
            </a:extLst>
          </p:cNvPr>
          <p:cNvSpPr txBox="1"/>
          <p:nvPr/>
        </p:nvSpPr>
        <p:spPr>
          <a:xfrm>
            <a:off x="3621509" y="3048242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5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3A48D2A-12BE-229C-2DD3-0566DAD0CFE1}"/>
              </a:ext>
            </a:extLst>
          </p:cNvPr>
          <p:cNvSpPr txBox="1"/>
          <p:nvPr/>
        </p:nvSpPr>
        <p:spPr>
          <a:xfrm>
            <a:off x="5703596" y="3062615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7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A6760ED-84A7-B4CC-3985-3D78DCD7689B}"/>
              </a:ext>
            </a:extLst>
          </p:cNvPr>
          <p:cNvSpPr txBox="1"/>
          <p:nvPr/>
        </p:nvSpPr>
        <p:spPr>
          <a:xfrm>
            <a:off x="3601167" y="3451968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4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9FA4B86-2B94-E77C-3079-E52CEB049A98}"/>
              </a:ext>
            </a:extLst>
          </p:cNvPr>
          <p:cNvSpPr txBox="1"/>
          <p:nvPr/>
        </p:nvSpPr>
        <p:spPr>
          <a:xfrm>
            <a:off x="5782253" y="3466633"/>
            <a:ext cx="6578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6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B6E5B91-CA26-2AB1-0347-E8CC9FA939AF}"/>
              </a:ext>
            </a:extLst>
          </p:cNvPr>
          <p:cNvSpPr txBox="1"/>
          <p:nvPr/>
        </p:nvSpPr>
        <p:spPr>
          <a:xfrm>
            <a:off x="7886251" y="3082279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9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1FDF5A7-4EBC-E930-B90C-43839320519B}"/>
              </a:ext>
            </a:extLst>
          </p:cNvPr>
          <p:cNvSpPr txBox="1"/>
          <p:nvPr/>
        </p:nvSpPr>
        <p:spPr>
          <a:xfrm>
            <a:off x="7881165" y="3478761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8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5124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214087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3060990" y="3210205"/>
              <a:ext cx="3207832" cy="131818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ct val="150000"/>
                </a:lnSpc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اَلْمِبْيانُ بِالصُّوَرِ: قِراءَةٌ وَتَأْويلٌ (1)</a:t>
              </a: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1782000" y="4642137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FCAA204-E01F-1D7E-1548-76115FB57B4A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مرحباً، سنتعرف قراءة وتأويل المبيان بالصور، مع مجد وندى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57706F8-C0EE-0C98-E206-DA9E4086DC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538" y="1888436"/>
            <a:ext cx="8261706" cy="461923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E43181F-6785-8FE7-5DBB-A8756BC99E60}"/>
              </a:ext>
            </a:extLst>
          </p:cNvPr>
          <p:cNvSpPr/>
          <p:nvPr/>
        </p:nvSpPr>
        <p:spPr>
          <a:xfrm>
            <a:off x="2733261" y="3101009"/>
            <a:ext cx="3458817" cy="14411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EE785E0-7989-D9EF-A381-CEA4F7C4F1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56591" y="3406433"/>
            <a:ext cx="3412156" cy="642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88555" y="88630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</a:t>
            </a:r>
          </a:p>
        </p:txBody>
      </p:sp>
      <p:pic>
        <p:nvPicPr>
          <p:cNvPr id="3" name="MATHS_N3_P5_SEM1_S1">
            <a:hlinkClick r:id="" action="ppaction://media"/>
            <a:extLst>
              <a:ext uri="{FF2B5EF4-FFF2-40B4-BE49-F238E27FC236}">
                <a16:creationId xmlns:a16="http://schemas.microsoft.com/office/drawing/2014/main" id="{12702FDB-9660-2739-EB2D-A87384ACB62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98174" y="1805237"/>
            <a:ext cx="8341115" cy="4691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598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6B9CDE2-B85C-692C-FFAE-273A1EE43352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لنتذكر ما تعلمناه مع مجد وندى؛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D54B55-9DB5-7176-70B1-528698398C3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0439E99-79E1-C644-892B-0E996FB8062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88" t="1752" r="3589" b="4713"/>
          <a:stretch>
            <a:fillRect/>
          </a:stretch>
        </p:blipFill>
        <p:spPr>
          <a:xfrm>
            <a:off x="697528" y="2021271"/>
            <a:ext cx="7532073" cy="4218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3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7C3412-0F8F-7BBB-2EC8-550AE9FE56FF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1374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57317" y="849493"/>
            <a:ext cx="7374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انتبهوا، سنقوم بقراءة وتأويل مبيان بالصور، خُطْوَةً خطوة، مثل مجد وندى.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661FC1-F1DB-1E1B-1F60-AEF94B50EA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1151BC7-9AC4-AF34-2FC9-E9511B412C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681" y="1855848"/>
            <a:ext cx="7000568" cy="4518704"/>
          </a:xfrm>
          <a:prstGeom prst="roundRect">
            <a:avLst>
              <a:gd name="adj" fmla="val 4265"/>
            </a:avLst>
          </a:prstGeom>
        </p:spPr>
      </p:pic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7A0E0B7-194B-A9B1-78D7-1BFF4E09A732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الألواح، واستعدوا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C1EB9-023C-8117-E859-F275C792F3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2185" y="630931"/>
            <a:ext cx="918524" cy="91852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17E902F-36E2-8E08-EE4F-7662D8F95A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681" y="1855848"/>
            <a:ext cx="7000568" cy="4518704"/>
          </a:xfrm>
          <a:prstGeom prst="roundRect">
            <a:avLst>
              <a:gd name="adj" fmla="val 4265"/>
            </a:avLst>
          </a:prstGeom>
        </p:spPr>
      </p:pic>
    </p:spTree>
    <p:extLst>
      <p:ext uri="{BB962C8B-B14F-4D97-AF65-F5344CB8AC3E}">
        <p14:creationId xmlns:p14="http://schemas.microsoft.com/office/powerpoint/2010/main" val="38530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A3BD0-9C52-0B75-AA18-EFF2559A4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BF8D9B2-F745-6DA9-12C2-EBAB9B1097A1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 لقراءة المبيان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410E26-AC52-FA6E-ADA4-84AFE3A55A7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 12">
            <a:extLst>
              <a:ext uri="{FF2B5EF4-FFF2-40B4-BE49-F238E27FC236}">
                <a16:creationId xmlns:a16="http://schemas.microsoft.com/office/drawing/2014/main" id="{3033F369-2F56-4DD4-346F-4105D941000E}"/>
              </a:ext>
            </a:extLst>
          </p:cNvPr>
          <p:cNvGrpSpPr/>
          <p:nvPr/>
        </p:nvGrpSpPr>
        <p:grpSpPr>
          <a:xfrm>
            <a:off x="5859063" y="1846152"/>
            <a:ext cx="2614454" cy="551406"/>
            <a:chOff x="5827780" y="1914188"/>
            <a:chExt cx="2526167" cy="551406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EF322239-E69B-2F41-C1DF-668E0A003818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قِيمَةَ كُلِّ صورَةٍ </a:t>
              </a: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8DA12BB7-79AB-EDA6-F23F-81D014AC0AC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6" name="Group 12">
            <a:extLst>
              <a:ext uri="{FF2B5EF4-FFF2-40B4-BE49-F238E27FC236}">
                <a16:creationId xmlns:a16="http://schemas.microsoft.com/office/drawing/2014/main" id="{66980D95-3E6B-985A-E3C0-959C08E10A50}"/>
              </a:ext>
            </a:extLst>
          </p:cNvPr>
          <p:cNvGrpSpPr/>
          <p:nvPr/>
        </p:nvGrpSpPr>
        <p:grpSpPr>
          <a:xfrm>
            <a:off x="3104397" y="1846152"/>
            <a:ext cx="2602699" cy="551406"/>
            <a:chOff x="5691260" y="1914188"/>
            <a:chExt cx="2602699" cy="551406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A0061772-F0FC-BEDD-6AEA-4D498B40081B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أَعُدُّ الصُّوَرَ فِي كُلِّ نَوْعٍ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68B4C9E8-629C-05B4-FD80-48B211A48E0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 12">
            <a:extLst>
              <a:ext uri="{FF2B5EF4-FFF2-40B4-BE49-F238E27FC236}">
                <a16:creationId xmlns:a16="http://schemas.microsoft.com/office/drawing/2014/main" id="{586335D3-13AA-DAE4-B844-AB6C8CBB83B9}"/>
              </a:ext>
            </a:extLst>
          </p:cNvPr>
          <p:cNvGrpSpPr/>
          <p:nvPr/>
        </p:nvGrpSpPr>
        <p:grpSpPr>
          <a:xfrm>
            <a:off x="349731" y="1846152"/>
            <a:ext cx="2602699" cy="551406"/>
            <a:chOff x="5691260" y="1914188"/>
            <a:chExt cx="2602699" cy="551406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2B6C609-12AB-FB29-B3FE-0DA9D528CAC6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أُقُارِنُ الصُّفوفِ أَوِ الْأَعْمِدَةِ بَصَرِيًّا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5F60FD8C-9C47-CBE3-59D1-43B85A455D0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8494DE55-013E-24C6-28B4-EE21040E53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050" y="2448418"/>
            <a:ext cx="6325622" cy="4083042"/>
          </a:xfrm>
          <a:prstGeom prst="roundRect">
            <a:avLst>
              <a:gd name="adj" fmla="val 4265"/>
            </a:avLst>
          </a:prstGeom>
        </p:spPr>
      </p:pic>
    </p:spTree>
    <p:extLst>
      <p:ext uri="{BB962C8B-B14F-4D97-AF65-F5344CB8AC3E}">
        <p14:creationId xmlns:p14="http://schemas.microsoft.com/office/powerpoint/2010/main" val="18259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F00F1-D9B2-C7CC-0F49-D111160ED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4DBEBD4-E5B5-F02A-FE5D-2C4F8296AD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85E44D67-2D6F-B6AE-058B-9EA9C2669F0C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ألواحكم،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قيمة كل صورة في المبيان، انطلاقا من المفتاح: اكتبوا فقط العدد.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5" name="Group 12">
            <a:extLst>
              <a:ext uri="{FF2B5EF4-FFF2-40B4-BE49-F238E27FC236}">
                <a16:creationId xmlns:a16="http://schemas.microsoft.com/office/drawing/2014/main" id="{A7100E60-5F67-7030-C965-BE9F4F4C357A}"/>
              </a:ext>
            </a:extLst>
          </p:cNvPr>
          <p:cNvGrpSpPr/>
          <p:nvPr/>
        </p:nvGrpSpPr>
        <p:grpSpPr>
          <a:xfrm>
            <a:off x="5859063" y="1846152"/>
            <a:ext cx="2614454" cy="551406"/>
            <a:chOff x="5827780" y="1914188"/>
            <a:chExt cx="2526167" cy="551406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F0E1E69-FB07-6C6F-59ED-9E15446689A2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قِيمَةَ كُلِّ صورَةٍ </a:t>
              </a: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FBDD3819-72F8-6DF4-58CA-D20A70A1F40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8" name="Group 12">
            <a:extLst>
              <a:ext uri="{FF2B5EF4-FFF2-40B4-BE49-F238E27FC236}">
                <a16:creationId xmlns:a16="http://schemas.microsoft.com/office/drawing/2014/main" id="{28FD396B-9957-D7BD-C64A-B8D371FA933B}"/>
              </a:ext>
            </a:extLst>
          </p:cNvPr>
          <p:cNvGrpSpPr/>
          <p:nvPr/>
        </p:nvGrpSpPr>
        <p:grpSpPr>
          <a:xfrm>
            <a:off x="3104397" y="1846152"/>
            <a:ext cx="2602699" cy="551406"/>
            <a:chOff x="5691260" y="1914188"/>
            <a:chExt cx="2602699" cy="551406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E0ECA089-CB2E-85C8-EDEF-96141D066BFF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أَعُدُّ الصُّوَرَ فِي كُلِّ نَوْعٍ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10D53244-44E7-948C-3699-EB55867953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7" name="Group 12">
            <a:extLst>
              <a:ext uri="{FF2B5EF4-FFF2-40B4-BE49-F238E27FC236}">
                <a16:creationId xmlns:a16="http://schemas.microsoft.com/office/drawing/2014/main" id="{2135954C-735D-44F7-44AD-C5AC4ADD7E90}"/>
              </a:ext>
            </a:extLst>
          </p:cNvPr>
          <p:cNvGrpSpPr/>
          <p:nvPr/>
        </p:nvGrpSpPr>
        <p:grpSpPr>
          <a:xfrm>
            <a:off x="349731" y="1846152"/>
            <a:ext cx="2602699" cy="551406"/>
            <a:chOff x="5691260" y="1914188"/>
            <a:chExt cx="2602699" cy="551406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48E20CCF-AD1A-46DD-7AE1-76A82036446B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أُقُارِنُ الصُّفوفِ أَوِ الْأَعْمِدَةِ بَصَرِيًّا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80918846-BF29-82AE-4E19-3889CFB7D59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3" name="Image 32">
            <a:extLst>
              <a:ext uri="{FF2B5EF4-FFF2-40B4-BE49-F238E27FC236}">
                <a16:creationId xmlns:a16="http://schemas.microsoft.com/office/drawing/2014/main" id="{FC502E2B-E760-E480-B7B0-D9807F108A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050" y="2448418"/>
            <a:ext cx="6325622" cy="4083042"/>
          </a:xfrm>
          <a:prstGeom prst="roundRect">
            <a:avLst>
              <a:gd name="adj" fmla="val 4265"/>
            </a:avLst>
          </a:prstGeom>
        </p:spPr>
      </p:pic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CCC41F73-BBDB-330D-10DA-A564742A6A33}"/>
              </a:ext>
            </a:extLst>
          </p:cNvPr>
          <p:cNvSpPr/>
          <p:nvPr/>
        </p:nvSpPr>
        <p:spPr>
          <a:xfrm>
            <a:off x="5152102" y="2780831"/>
            <a:ext cx="2104103" cy="324000"/>
          </a:xfrm>
          <a:prstGeom prst="roundRect">
            <a:avLst/>
          </a:prstGeom>
          <a:solidFill>
            <a:srgbClr val="92D050">
              <a:alpha val="30196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783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969CE-CC66-FC38-49D4-B0C2C891C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4259BD7-0011-88F0-B649-4BC67EBA8E45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B1E239D-68D8-BB00-6C20-544BC6BED7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A978D8-36D1-B6A2-F1E2-8002A72701A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96406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98B72-C593-CF1B-EA91-13941B8AD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6AE19A6-6482-C461-5109-46F66DE7C1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C98C3B4B-D88C-48DF-2BCC-743CAFAEB60A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قيمة كل صورة في المبيان، انطلاقا من المفتاح، هي: 1.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5C43907-A935-44C5-A490-1D087D4B7214}"/>
              </a:ext>
            </a:extLst>
          </p:cNvPr>
          <p:cNvSpPr/>
          <p:nvPr/>
        </p:nvSpPr>
        <p:spPr>
          <a:xfrm>
            <a:off x="3446206" y="3084871"/>
            <a:ext cx="2251587" cy="96356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>
                <a:solidFill>
                  <a:srgbClr val="C00000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267563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639AD-8D03-ECBF-9BF1-6DD7CE63D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5BA5D556-692B-5CF7-5638-6CEC413F73D7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 لقراءة المبيان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FEB497B-5991-6AB6-C23E-DE5A6169261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 12">
            <a:extLst>
              <a:ext uri="{FF2B5EF4-FFF2-40B4-BE49-F238E27FC236}">
                <a16:creationId xmlns:a16="http://schemas.microsoft.com/office/drawing/2014/main" id="{1EAFFCB0-570C-2879-5FBE-62FEFD7F20C6}"/>
              </a:ext>
            </a:extLst>
          </p:cNvPr>
          <p:cNvGrpSpPr/>
          <p:nvPr/>
        </p:nvGrpSpPr>
        <p:grpSpPr>
          <a:xfrm>
            <a:off x="3104397" y="1846152"/>
            <a:ext cx="2614454" cy="551406"/>
            <a:chOff x="5827780" y="1914188"/>
            <a:chExt cx="2526167" cy="551406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3DF73D3-2C2F-2F5C-71CC-5C8AE5B2AB7D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أَعُدُّ الصُّوَرَ فِي كُلِّ نَوْعٍ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Oval 80">
              <a:extLst>
                <a:ext uri="{FF2B5EF4-FFF2-40B4-BE49-F238E27FC236}">
                  <a16:creationId xmlns:a16="http://schemas.microsoft.com/office/drawing/2014/main" id="{8D0F1D40-82A8-8B7D-BAFA-D704CD3847B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5" name="Group 12">
            <a:extLst>
              <a:ext uri="{FF2B5EF4-FFF2-40B4-BE49-F238E27FC236}">
                <a16:creationId xmlns:a16="http://schemas.microsoft.com/office/drawing/2014/main" id="{DDCCC75A-733B-F766-F705-A16CE467A516}"/>
              </a:ext>
            </a:extLst>
          </p:cNvPr>
          <p:cNvGrpSpPr/>
          <p:nvPr/>
        </p:nvGrpSpPr>
        <p:grpSpPr>
          <a:xfrm>
            <a:off x="5870818" y="1846152"/>
            <a:ext cx="2602699" cy="551406"/>
            <a:chOff x="5691260" y="1914188"/>
            <a:chExt cx="2602699" cy="551406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D9A2BAE-9ABD-7E1B-C141-71D243F2402A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أُحَدِّدُ قِيمَةَ كُلِّ صورَةٍ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BEDD0C8F-F059-0E57-242E-3572B8633E4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8" name="Group 12">
            <a:extLst>
              <a:ext uri="{FF2B5EF4-FFF2-40B4-BE49-F238E27FC236}">
                <a16:creationId xmlns:a16="http://schemas.microsoft.com/office/drawing/2014/main" id="{EE4A36ED-08B7-04A7-ACA0-8B8DB608C474}"/>
              </a:ext>
            </a:extLst>
          </p:cNvPr>
          <p:cNvGrpSpPr/>
          <p:nvPr/>
        </p:nvGrpSpPr>
        <p:grpSpPr>
          <a:xfrm>
            <a:off x="349731" y="1846152"/>
            <a:ext cx="2602699" cy="551406"/>
            <a:chOff x="5691260" y="1914188"/>
            <a:chExt cx="2602699" cy="551406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79211AB4-FBCB-6292-5563-4881DE02902D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أُقُارِنُ الصُّفوفِ أَوِ الْأَعْمِدَةِ بَصَرِيًّا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7BA841FC-40CB-3862-2362-6037CE591A5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B0C7563E-F58A-25CF-66C2-061D51C888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050" y="2448418"/>
            <a:ext cx="6325622" cy="4083042"/>
          </a:xfrm>
          <a:prstGeom prst="roundRect">
            <a:avLst>
              <a:gd name="adj" fmla="val 4265"/>
            </a:avLst>
          </a:prstGeom>
        </p:spPr>
      </p:pic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0E74BD5F-12C2-E61C-743C-3F9F1D771CDA}"/>
              </a:ext>
            </a:extLst>
          </p:cNvPr>
          <p:cNvSpPr/>
          <p:nvPr/>
        </p:nvSpPr>
        <p:spPr>
          <a:xfrm>
            <a:off x="5152102" y="2780831"/>
            <a:ext cx="2104103" cy="324000"/>
          </a:xfrm>
          <a:prstGeom prst="roundRect">
            <a:avLst/>
          </a:prstGeom>
          <a:solidFill>
            <a:srgbClr val="92D050">
              <a:alpha val="30196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61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F221EB-03FE-7DCB-2550-B4FF02315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189CD43-9662-20E8-1CC6-F58E570C1696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عدوا صور الابقار على المبيان واكتبوا العدد المناسب على ألواحكم.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16E0D30-E865-551E-D399-1C0C05988C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2" name="Group 12">
            <a:extLst>
              <a:ext uri="{FF2B5EF4-FFF2-40B4-BE49-F238E27FC236}">
                <a16:creationId xmlns:a16="http://schemas.microsoft.com/office/drawing/2014/main" id="{0364726D-EA6C-19EC-DB27-4363EE9E589E}"/>
              </a:ext>
            </a:extLst>
          </p:cNvPr>
          <p:cNvGrpSpPr/>
          <p:nvPr/>
        </p:nvGrpSpPr>
        <p:grpSpPr>
          <a:xfrm>
            <a:off x="3104397" y="1846152"/>
            <a:ext cx="2614454" cy="551406"/>
            <a:chOff x="5827780" y="1914188"/>
            <a:chExt cx="2526167" cy="551406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D5167FB7-68DC-5FA4-07D0-CD607D2A5790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أَعُدُّ الصُّوَرَ فِي كُلِّ نَوْعٍ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37E9C99D-6BEF-C72C-8CFE-CC00E326BCA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6" name="Group 12">
            <a:extLst>
              <a:ext uri="{FF2B5EF4-FFF2-40B4-BE49-F238E27FC236}">
                <a16:creationId xmlns:a16="http://schemas.microsoft.com/office/drawing/2014/main" id="{EDB6AAC7-5475-BDE6-D5F5-26FC0582E87B}"/>
              </a:ext>
            </a:extLst>
          </p:cNvPr>
          <p:cNvGrpSpPr/>
          <p:nvPr/>
        </p:nvGrpSpPr>
        <p:grpSpPr>
          <a:xfrm>
            <a:off x="5870818" y="1846152"/>
            <a:ext cx="2602699" cy="551406"/>
            <a:chOff x="5691260" y="1914188"/>
            <a:chExt cx="2602699" cy="551406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374B7165-936B-7EF3-B7F2-2C1F89869533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أُحَدِّدُ قِيمَةَ كُلِّ صورَةٍ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A2B79908-C234-4BDD-833A-F35979D280B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0" name="Group 12">
            <a:extLst>
              <a:ext uri="{FF2B5EF4-FFF2-40B4-BE49-F238E27FC236}">
                <a16:creationId xmlns:a16="http://schemas.microsoft.com/office/drawing/2014/main" id="{5C93EDAB-C691-D294-914B-C5C6E4CB895B}"/>
              </a:ext>
            </a:extLst>
          </p:cNvPr>
          <p:cNvGrpSpPr/>
          <p:nvPr/>
        </p:nvGrpSpPr>
        <p:grpSpPr>
          <a:xfrm>
            <a:off x="349731" y="1846152"/>
            <a:ext cx="2602699" cy="551406"/>
            <a:chOff x="5691260" y="1914188"/>
            <a:chExt cx="2602699" cy="551406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B673A7BF-ACE4-43D1-CBF8-54AAEEE09385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أُقُارِنُ الصُّفوفِ أَوِ الْأَعْمِدَةِ بَصَرِيًّا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Oval 80">
              <a:extLst>
                <a:ext uri="{FF2B5EF4-FFF2-40B4-BE49-F238E27FC236}">
                  <a16:creationId xmlns:a16="http://schemas.microsoft.com/office/drawing/2014/main" id="{FEB30D67-8AC6-72CB-13D1-4A4B038A77C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5" name="Image 34">
            <a:extLst>
              <a:ext uri="{FF2B5EF4-FFF2-40B4-BE49-F238E27FC236}">
                <a16:creationId xmlns:a16="http://schemas.microsoft.com/office/drawing/2014/main" id="{00A34E85-2F38-3902-604A-4070681B59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050" y="2448418"/>
            <a:ext cx="6325622" cy="4083042"/>
          </a:xfrm>
          <a:prstGeom prst="roundRect">
            <a:avLst>
              <a:gd name="adj" fmla="val 4265"/>
            </a:avLst>
          </a:prstGeom>
        </p:spPr>
      </p:pic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28B2FEDD-CC75-CF1A-6652-237B823915A7}"/>
              </a:ext>
            </a:extLst>
          </p:cNvPr>
          <p:cNvSpPr/>
          <p:nvPr/>
        </p:nvSpPr>
        <p:spPr>
          <a:xfrm>
            <a:off x="5152102" y="2780831"/>
            <a:ext cx="2104103" cy="324000"/>
          </a:xfrm>
          <a:prstGeom prst="roundRect">
            <a:avLst/>
          </a:prstGeom>
          <a:solidFill>
            <a:srgbClr val="92D050">
              <a:alpha val="30196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4196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13A430-6BDC-5C0A-5F4F-CC6848C8B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D888389-1CA2-D3F1-BB30-0D858CE54F9F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5CE2177-D04C-63AD-BA32-AEC94B4A67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7FA39C0-7F2C-F519-9E40-6D4D90FE6D3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7298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939818-31B9-FA5B-1B81-BE2CEED35E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37ADEF8-BD2D-E670-44E6-541ABF37E4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6ED73EBD-4C29-53E9-82DB-161F19EEDD1D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عدد الأبقار في هذه المزرعة، انطلاقا من المبيان هو: 4.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D3CABC9-3596-57AC-8F39-F920B5413A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050" y="2045294"/>
            <a:ext cx="6325622" cy="4083042"/>
          </a:xfrm>
          <a:prstGeom prst="roundRect">
            <a:avLst>
              <a:gd name="adj" fmla="val 4265"/>
            </a:avLst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F706EB9-E0FF-DE27-FF4D-1FD9AB23B1FB}"/>
              </a:ext>
            </a:extLst>
          </p:cNvPr>
          <p:cNvSpPr/>
          <p:nvPr/>
        </p:nvSpPr>
        <p:spPr>
          <a:xfrm>
            <a:off x="5152102" y="2377707"/>
            <a:ext cx="2104103" cy="324000"/>
          </a:xfrm>
          <a:prstGeom prst="roundRect">
            <a:avLst/>
          </a:prstGeom>
          <a:solidFill>
            <a:srgbClr val="92D050">
              <a:alpha val="30196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808BB70-9326-962A-B558-02F319EA437A}"/>
              </a:ext>
            </a:extLst>
          </p:cNvPr>
          <p:cNvSpPr txBox="1"/>
          <p:nvPr/>
        </p:nvSpPr>
        <p:spPr>
          <a:xfrm>
            <a:off x="5211099" y="3264306"/>
            <a:ext cx="13961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C00000"/>
                </a:solidFill>
              </a:rPr>
              <a:t>4</a:t>
            </a:r>
            <a:endParaRPr lang="fr-FR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1067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3098A8-87E2-206C-87E3-428E4F8E99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8906D1CB-0EB8-6289-8B3C-1E41AF86D46B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 لقراءة المبيان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D0B36F8-2DBF-1690-ABC8-A30BF1713E3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 12">
            <a:extLst>
              <a:ext uri="{FF2B5EF4-FFF2-40B4-BE49-F238E27FC236}">
                <a16:creationId xmlns:a16="http://schemas.microsoft.com/office/drawing/2014/main" id="{813FC028-517B-A772-50AC-4B5DD3120050}"/>
              </a:ext>
            </a:extLst>
          </p:cNvPr>
          <p:cNvGrpSpPr/>
          <p:nvPr/>
        </p:nvGrpSpPr>
        <p:grpSpPr>
          <a:xfrm>
            <a:off x="349731" y="1846152"/>
            <a:ext cx="2614454" cy="551406"/>
            <a:chOff x="5827780" y="1914188"/>
            <a:chExt cx="2526167" cy="551406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0795653-39DF-3E87-8DC3-47FA0EEB8DFF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أُقُارِنُ الصُّفوفِ أَوِ الْأَعْمِدَةِ بَصَرِيًّا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Oval 80">
              <a:extLst>
                <a:ext uri="{FF2B5EF4-FFF2-40B4-BE49-F238E27FC236}">
                  <a16:creationId xmlns:a16="http://schemas.microsoft.com/office/drawing/2014/main" id="{9C0C7919-8A6F-5620-DCEA-CF8AAC76688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5" name="Group 12">
            <a:extLst>
              <a:ext uri="{FF2B5EF4-FFF2-40B4-BE49-F238E27FC236}">
                <a16:creationId xmlns:a16="http://schemas.microsoft.com/office/drawing/2014/main" id="{BFBD4AD8-69AB-6F3E-208C-54B931090E95}"/>
              </a:ext>
            </a:extLst>
          </p:cNvPr>
          <p:cNvGrpSpPr/>
          <p:nvPr/>
        </p:nvGrpSpPr>
        <p:grpSpPr>
          <a:xfrm>
            <a:off x="5870818" y="1846152"/>
            <a:ext cx="2602699" cy="551406"/>
            <a:chOff x="5691260" y="1914188"/>
            <a:chExt cx="2602699" cy="551406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01D6BF5-F8D7-E360-8351-FD7D1AD45E4F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أُحَدِّدُ قِيمَةَ كُلِّ صورَةٍ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9D6A0C60-6A23-BC24-2D53-04218233BD8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8" name="Group 12">
            <a:extLst>
              <a:ext uri="{FF2B5EF4-FFF2-40B4-BE49-F238E27FC236}">
                <a16:creationId xmlns:a16="http://schemas.microsoft.com/office/drawing/2014/main" id="{D1E55012-BBDD-573F-AFD5-D5A1C4C14FC5}"/>
              </a:ext>
            </a:extLst>
          </p:cNvPr>
          <p:cNvGrpSpPr/>
          <p:nvPr/>
        </p:nvGrpSpPr>
        <p:grpSpPr>
          <a:xfrm>
            <a:off x="3116152" y="1846152"/>
            <a:ext cx="2602699" cy="551406"/>
            <a:chOff x="5691260" y="1914188"/>
            <a:chExt cx="2602699" cy="551406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CD519863-3289-6FBC-9248-77AC5EBC8965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أَعُدُّ الصُّوَرَ فِي كُلِّ نَوْعٍ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F1A83DBE-74D0-2D54-8CDB-A4770FD8620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9E6DF3D6-15C8-EBA4-E17F-F16CF3552A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050" y="2448418"/>
            <a:ext cx="6325622" cy="4083042"/>
          </a:xfrm>
          <a:prstGeom prst="roundRect">
            <a:avLst>
              <a:gd name="adj" fmla="val 4265"/>
            </a:avLst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9497794A-36D1-1CE2-9200-81FABA0CDDEB}"/>
              </a:ext>
            </a:extLst>
          </p:cNvPr>
          <p:cNvSpPr/>
          <p:nvPr/>
        </p:nvSpPr>
        <p:spPr>
          <a:xfrm>
            <a:off x="5152102" y="2780831"/>
            <a:ext cx="2104103" cy="324000"/>
          </a:xfrm>
          <a:prstGeom prst="roundRect">
            <a:avLst/>
          </a:prstGeom>
          <a:solidFill>
            <a:srgbClr val="92D050">
              <a:alpha val="30196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F1AB154-923C-91A6-3DE0-F313328088E2}"/>
              </a:ext>
            </a:extLst>
          </p:cNvPr>
          <p:cNvSpPr txBox="1"/>
          <p:nvPr/>
        </p:nvSpPr>
        <p:spPr>
          <a:xfrm>
            <a:off x="5260259" y="3677262"/>
            <a:ext cx="13961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C00000"/>
                </a:solidFill>
              </a:rPr>
              <a:t>4</a:t>
            </a:r>
            <a:endParaRPr lang="fr-FR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7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CB07FC-61BD-B63C-7D64-0586E854A2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3F574A8C-EB30-6DC0-2553-3BB7E93DD217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اكتبوا نوع البيانات (الحيوان) الأكثر تمثيلا في المبيان، بمقارنة الصفوف بصريا: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F1F1B5A0-9146-15CA-2E7E-C03DFF3C3B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3" name="Group 12">
            <a:extLst>
              <a:ext uri="{FF2B5EF4-FFF2-40B4-BE49-F238E27FC236}">
                <a16:creationId xmlns:a16="http://schemas.microsoft.com/office/drawing/2014/main" id="{05F76923-1BE1-88C6-38AC-E6B49E4CC11C}"/>
              </a:ext>
            </a:extLst>
          </p:cNvPr>
          <p:cNvGrpSpPr/>
          <p:nvPr/>
        </p:nvGrpSpPr>
        <p:grpSpPr>
          <a:xfrm>
            <a:off x="349731" y="1846152"/>
            <a:ext cx="2614454" cy="551406"/>
            <a:chOff x="5827780" y="1914188"/>
            <a:chExt cx="2526167" cy="551406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AD8FB78-D3C0-A5F6-0536-35604E9C8966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أُقُارِنُ الصُّفوفِ أَوِ الْأَعْمِدَةِ بَصَرِيًّا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CB33CBF-C733-4340-6349-4A946C4628B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6" name="Group 12">
            <a:extLst>
              <a:ext uri="{FF2B5EF4-FFF2-40B4-BE49-F238E27FC236}">
                <a16:creationId xmlns:a16="http://schemas.microsoft.com/office/drawing/2014/main" id="{81461BF6-A509-3EC4-10AD-C6F43674FC6E}"/>
              </a:ext>
            </a:extLst>
          </p:cNvPr>
          <p:cNvGrpSpPr/>
          <p:nvPr/>
        </p:nvGrpSpPr>
        <p:grpSpPr>
          <a:xfrm>
            <a:off x="5870818" y="1846152"/>
            <a:ext cx="2602699" cy="551406"/>
            <a:chOff x="5691260" y="1914188"/>
            <a:chExt cx="2602699" cy="551406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A6AFCBC3-48DF-F590-1D9B-FE6DCD39AC33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أُحَدِّدُ قِيمَةَ كُلِّ صورَةٍ 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8017720A-A98C-ABC2-731E-4EEA952D0FE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5" name="Group 12">
            <a:extLst>
              <a:ext uri="{FF2B5EF4-FFF2-40B4-BE49-F238E27FC236}">
                <a16:creationId xmlns:a16="http://schemas.microsoft.com/office/drawing/2014/main" id="{D132D435-5350-A163-7D73-FABE295CC1AA}"/>
              </a:ext>
            </a:extLst>
          </p:cNvPr>
          <p:cNvGrpSpPr/>
          <p:nvPr/>
        </p:nvGrpSpPr>
        <p:grpSpPr>
          <a:xfrm>
            <a:off x="3116152" y="1846152"/>
            <a:ext cx="2602699" cy="551406"/>
            <a:chOff x="5691260" y="1914188"/>
            <a:chExt cx="2602699" cy="551406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7DBBA156-F495-0932-2184-3194EA5BFF32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أَعُدُّ الصُّوَرَ فِي كُلِّ نَوْعٍ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9262A151-E7DE-ECDC-75F2-B6E548D2E30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14A852D2-A047-151A-80BB-A18B9EF745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050" y="2448418"/>
            <a:ext cx="6325622" cy="4083042"/>
          </a:xfrm>
          <a:prstGeom prst="roundRect">
            <a:avLst>
              <a:gd name="adj" fmla="val 4265"/>
            </a:avLst>
          </a:prstGeom>
        </p:spPr>
      </p:pic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0F204E50-3E1C-F561-A56B-8296FBDB9AB8}"/>
              </a:ext>
            </a:extLst>
          </p:cNvPr>
          <p:cNvSpPr/>
          <p:nvPr/>
        </p:nvSpPr>
        <p:spPr>
          <a:xfrm>
            <a:off x="5152102" y="2780831"/>
            <a:ext cx="2104103" cy="324000"/>
          </a:xfrm>
          <a:prstGeom prst="roundRect">
            <a:avLst/>
          </a:prstGeom>
          <a:solidFill>
            <a:srgbClr val="92D050">
              <a:alpha val="30196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157259C5-BF5C-9828-C494-1EDA20A9E565}"/>
              </a:ext>
            </a:extLst>
          </p:cNvPr>
          <p:cNvSpPr txBox="1"/>
          <p:nvPr/>
        </p:nvSpPr>
        <p:spPr>
          <a:xfrm>
            <a:off x="5260259" y="3677262"/>
            <a:ext cx="13961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C00000"/>
                </a:solidFill>
              </a:rPr>
              <a:t>4</a:t>
            </a:r>
            <a:endParaRPr lang="fr-FR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2287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2D7552-1415-1071-15FA-B9C1D8CF41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7D71BBB-6549-EFAD-25DC-634E2EFFE76E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1A757CE-A733-47A9-4454-A2D2D06CA6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3D1260-692C-C825-0E5C-601D5D081D2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26051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B3A66C-47CD-61F2-44B4-3B8A00F562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0629CAF-3ADB-75C4-93F5-292CF36E1C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2664E84F-4E58-4CCB-4B51-C7DD410D0E89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الحيوان الأكثر تواجدا في المبيان هو : الأغنام.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125459B-6DA3-D48C-0002-86366EDB25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050" y="2448418"/>
            <a:ext cx="6325622" cy="4083042"/>
          </a:xfrm>
          <a:prstGeom prst="roundRect">
            <a:avLst>
              <a:gd name="adj" fmla="val 4265"/>
            </a:avLst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91C5D4B2-C877-CC64-6F88-A770066A654E}"/>
              </a:ext>
            </a:extLst>
          </p:cNvPr>
          <p:cNvSpPr/>
          <p:nvPr/>
        </p:nvSpPr>
        <p:spPr>
          <a:xfrm>
            <a:off x="5152102" y="2780831"/>
            <a:ext cx="2104103" cy="324000"/>
          </a:xfrm>
          <a:prstGeom prst="roundRect">
            <a:avLst/>
          </a:prstGeom>
          <a:solidFill>
            <a:srgbClr val="92D050">
              <a:alpha val="30196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3C03674-5629-5DE0-213B-260EED025842}"/>
              </a:ext>
            </a:extLst>
          </p:cNvPr>
          <p:cNvSpPr txBox="1"/>
          <p:nvPr/>
        </p:nvSpPr>
        <p:spPr>
          <a:xfrm>
            <a:off x="5260259" y="3677262"/>
            <a:ext cx="13961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C00000"/>
                </a:solidFill>
              </a:rPr>
              <a:t>4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8422021-C31C-4FEC-7FA5-C24FF6A49505}"/>
              </a:ext>
            </a:extLst>
          </p:cNvPr>
          <p:cNvSpPr txBox="1"/>
          <p:nvPr/>
        </p:nvSpPr>
        <p:spPr>
          <a:xfrm>
            <a:off x="5412659" y="4399938"/>
            <a:ext cx="13961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C00000"/>
                </a:solidFill>
              </a:rPr>
              <a:t>الأغنام</a:t>
            </a:r>
            <a:endParaRPr lang="fr-FR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419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627043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119EAF-0957-5E0D-87D1-01CFA5F365D9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1867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ادرسوا هذا المبيان بالصور، واكتبوا، على ألواحكم، عدد الفتيات اللواتي يَهْوَيْنَ الرياضة: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20F9B14-FA33-D01D-571A-58FF7ECB4B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981" y="1648917"/>
            <a:ext cx="7365164" cy="4843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34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F4DEE2-59FE-44BF-D2D9-BDD1893AF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E12B751C-A7D4-C221-829E-62404C2719C7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السبورة، ليشرح لنا كيف توصل إلى الجواب؟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CEEF1294-E5DB-A83D-6820-CFE1D03574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0B07C1E-2BD9-5E1F-BCF0-C8AF8683B6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981" y="1648917"/>
            <a:ext cx="7365164" cy="4843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65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656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عدد الفتيات اللواتي يَهْوَيْنَ الرياضة هو: 3.</a:t>
            </a:r>
          </a:p>
          <a:p>
            <a:pPr lvl="0" algn="r" rtl="1">
              <a:defRPr/>
            </a:pP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160A50-690B-76EC-0B34-AEE26FA1B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5F81088-351C-4700-A56C-23B9CB725C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981" y="1648917"/>
            <a:ext cx="7365164" cy="4843859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F16DCBFD-6E78-B44D-D4BA-A7B889C22E30}"/>
              </a:ext>
            </a:extLst>
          </p:cNvPr>
          <p:cNvSpPr txBox="1"/>
          <p:nvPr/>
        </p:nvSpPr>
        <p:spPr>
          <a:xfrm>
            <a:off x="4871885" y="2927245"/>
            <a:ext cx="25219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59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5A7539-CB8E-E4BB-9709-C385B612C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4442F79-F9B9-D573-D1C2-78B0E806DCDB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1867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اكتبوا، على ألواحكم، عدد الفتيات اللواتي يمارسن هواية المطالعة: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5BA2E8C-A4D7-1978-5247-B75DC87489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AB9C5BA-8450-1B87-BAC6-3E6F12BEBE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981" y="1648917"/>
            <a:ext cx="7365164" cy="484385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82298DA-9BD3-1A76-F37F-849EF28700B4}"/>
              </a:ext>
            </a:extLst>
          </p:cNvPr>
          <p:cNvSpPr txBox="1"/>
          <p:nvPr/>
        </p:nvSpPr>
        <p:spPr>
          <a:xfrm>
            <a:off x="4871885" y="2927245"/>
            <a:ext cx="25219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688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33B3E3-A5B8-2EE6-1F48-6F3A64907E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0382F44-E659-7F1D-450D-970B079AF741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F154426-8472-7C30-AE36-C1E68B6F34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7BC4AC-AD74-589D-0731-B28C99DBF5A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1440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AAD73-E86E-1C57-B6E7-2F095DDA36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6A97923-4DE9-B15E-227E-3FE97A09E37E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السبورة، ليشرح لنا كيف توصل إلى الجواب؟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B908141-D2C9-9DC1-783F-210C34F145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8D4E17C-C0BC-E07C-F318-90C7FAED06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981" y="1648917"/>
            <a:ext cx="7365164" cy="484385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4AC753C-6EB8-F0B5-9B0D-F975B09861B2}"/>
              </a:ext>
            </a:extLst>
          </p:cNvPr>
          <p:cNvSpPr txBox="1"/>
          <p:nvPr/>
        </p:nvSpPr>
        <p:spPr>
          <a:xfrm>
            <a:off x="4871885" y="2927245"/>
            <a:ext cx="25219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2077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08B8AC-824A-79E5-564D-8C8F608F1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8CB2BC20-A179-BF2A-8109-EB6C11EFE2C6}"/>
              </a:ext>
            </a:extLst>
          </p:cNvPr>
          <p:cNvSpPr txBox="1"/>
          <p:nvPr/>
        </p:nvSpPr>
        <p:spPr>
          <a:xfrm>
            <a:off x="304801" y="858759"/>
            <a:ext cx="7221074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عدد</a:t>
            </a:r>
            <a:r>
              <a:rPr lang="ar-MA" sz="1867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الفتيات اللواتي يمارسن هواية المطالعة هو: </a:t>
            </a:r>
          </a:p>
          <a:p>
            <a:pPr lvl="0" algn="r" rtl="1">
              <a:defRPr/>
            </a:pP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7DD664F-DBE8-048E-0359-A793F86C69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4DF0B5E-327D-E4C8-A6FE-5753545611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981" y="1648917"/>
            <a:ext cx="7365164" cy="484385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D28CE39-7EAF-152E-023A-001B42F8F308}"/>
              </a:ext>
            </a:extLst>
          </p:cNvPr>
          <p:cNvSpPr txBox="1"/>
          <p:nvPr/>
        </p:nvSpPr>
        <p:spPr>
          <a:xfrm>
            <a:off x="4871885" y="2927245"/>
            <a:ext cx="25219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9C90B32-A6E5-AF81-417E-8F5C55EF59E4}"/>
              </a:ext>
            </a:extLst>
          </p:cNvPr>
          <p:cNvSpPr txBox="1"/>
          <p:nvPr/>
        </p:nvSpPr>
        <p:spPr>
          <a:xfrm>
            <a:off x="4881824" y="3810196"/>
            <a:ext cx="25219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05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FEB947-0199-04F1-AA64-456444272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1D263342-345F-2222-3BC6-874A9BA90E4E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1867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حددوا، على ألواحكم، الهواية التي يمارسها أقل عدد من الفتيات: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42ED9E8-D4A4-BF85-DAC9-6A52BB9764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15EBF8B-F31E-26BD-5647-B88D01390D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981" y="1648917"/>
            <a:ext cx="7365164" cy="484385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5A2EB59-3D59-7B6E-D12A-C3D272BF4835}"/>
              </a:ext>
            </a:extLst>
          </p:cNvPr>
          <p:cNvSpPr txBox="1"/>
          <p:nvPr/>
        </p:nvSpPr>
        <p:spPr>
          <a:xfrm>
            <a:off x="4871885" y="2927245"/>
            <a:ext cx="25219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B4E0088-3017-69B6-5419-93679AE0D671}"/>
              </a:ext>
            </a:extLst>
          </p:cNvPr>
          <p:cNvSpPr txBox="1"/>
          <p:nvPr/>
        </p:nvSpPr>
        <p:spPr>
          <a:xfrm>
            <a:off x="4881824" y="3810196"/>
            <a:ext cx="25219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1470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49C297-F587-33F0-53FB-BF3A44866B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965C048-547B-F78B-B891-CCC724FE0503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81D908F-6312-892D-6592-268E33D60A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61E5E78-6673-6E2F-2238-42C0202586C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30494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BC388D-4BB4-2322-D1FA-FA50A09DB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F716C8E9-275B-8DC8-7E1A-AC5609B1F01D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السبورة، ليشرح لنا كيف توصل إلى الجواب؟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2084D36-73D4-24C0-D315-7870A1C58C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DCF2D39-E61E-2F7E-BFEC-5C6B85DDF4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981" y="1648917"/>
            <a:ext cx="7365164" cy="484385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DB53BB1-C81D-E3F1-16DC-7B4C41C3BCDD}"/>
              </a:ext>
            </a:extLst>
          </p:cNvPr>
          <p:cNvSpPr txBox="1"/>
          <p:nvPr/>
        </p:nvSpPr>
        <p:spPr>
          <a:xfrm>
            <a:off x="4871885" y="2927245"/>
            <a:ext cx="25219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11F4D04-2980-D28A-6A92-CA7234D5510F}"/>
              </a:ext>
            </a:extLst>
          </p:cNvPr>
          <p:cNvSpPr txBox="1"/>
          <p:nvPr/>
        </p:nvSpPr>
        <p:spPr>
          <a:xfrm>
            <a:off x="4881824" y="3810196"/>
            <a:ext cx="25219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9998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BC2634-87E0-B0B5-5307-34D1C4F87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320605C8-8A7A-F09C-8B9B-463EDE2DB265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الهواية التي يمارسها أقل عدد من الفتيات هي الأوريغامي.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036E6CC-D7F3-A08D-7E55-D47EE7086B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62977DF-E698-3E5E-A719-17A7A3A52A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981" y="1648917"/>
            <a:ext cx="7365164" cy="484385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FABF0D5-7F92-E94B-7D65-894780EBCF25}"/>
              </a:ext>
            </a:extLst>
          </p:cNvPr>
          <p:cNvSpPr txBox="1"/>
          <p:nvPr/>
        </p:nvSpPr>
        <p:spPr>
          <a:xfrm>
            <a:off x="4871885" y="2927245"/>
            <a:ext cx="25219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DFE408F-291B-D51B-51AF-90A404D821DB}"/>
              </a:ext>
            </a:extLst>
          </p:cNvPr>
          <p:cNvSpPr txBox="1"/>
          <p:nvPr/>
        </p:nvSpPr>
        <p:spPr>
          <a:xfrm>
            <a:off x="4881824" y="3810196"/>
            <a:ext cx="25219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04BEEB26-413A-CDC8-0DC4-9B4DC49B2AFC}"/>
              </a:ext>
            </a:extLst>
          </p:cNvPr>
          <p:cNvSpPr txBox="1"/>
          <p:nvPr/>
        </p:nvSpPr>
        <p:spPr>
          <a:xfrm>
            <a:off x="4871885" y="4627482"/>
            <a:ext cx="25219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الأوريغامـي</a:t>
            </a:r>
            <a:endParaRPr lang="fr-FR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1724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388D2-A997-110C-630E-B910D23BB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48BBA75E-4459-D1ED-7DB7-477A31CC2703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1867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رتبوا، على ألواحكم، انطلاقا من المبيان، الهوايات من الأكثر ممارسة إلى الأقل ممارسة: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47DD61D-C620-616F-2225-F8C259EAEF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8F4EF60-7AB2-9506-33DA-CEBCDF8D78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981" y="1648917"/>
            <a:ext cx="7365164" cy="484385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98FC4F1-ED05-7207-8320-B858686F4A86}"/>
              </a:ext>
            </a:extLst>
          </p:cNvPr>
          <p:cNvSpPr txBox="1"/>
          <p:nvPr/>
        </p:nvSpPr>
        <p:spPr>
          <a:xfrm>
            <a:off x="4871885" y="2927245"/>
            <a:ext cx="25219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ADEFB3E-AEE1-EDC6-BA32-9E684241758D}"/>
              </a:ext>
            </a:extLst>
          </p:cNvPr>
          <p:cNvSpPr txBox="1"/>
          <p:nvPr/>
        </p:nvSpPr>
        <p:spPr>
          <a:xfrm>
            <a:off x="4881824" y="3810196"/>
            <a:ext cx="25219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0477D00-DDC5-CED3-A455-7107DB3F8FB0}"/>
              </a:ext>
            </a:extLst>
          </p:cNvPr>
          <p:cNvSpPr txBox="1"/>
          <p:nvPr/>
        </p:nvSpPr>
        <p:spPr>
          <a:xfrm>
            <a:off x="4871885" y="4627482"/>
            <a:ext cx="25219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الأوريغامـي</a:t>
            </a:r>
            <a:endParaRPr lang="fr-FR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9926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B7DB14-AED3-7DBF-F5EE-BB25A01EC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CACCD32-3CE1-04B6-12FB-2EDB51369EC7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3F443CD-5B83-9879-079E-B5305C7F3E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2513A7F-E463-5027-5C5A-1F9CEC53CDB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32690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9F8228-D9E8-0327-AD26-820A5C7F4A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15EF2C28-EA50-D59C-881D-6C65ECAE9575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السبورة، ليشرح لنا كيف توصل إلى العنصر الأول؟ الثاني ... السادس؟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5245677-59D4-F305-85C7-4F0B764B53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D80C181-0880-F82C-1331-60E2917A61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981" y="1648917"/>
            <a:ext cx="7365164" cy="484385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E875036-7A00-E6D9-D9A2-9D2DA702A9B8}"/>
              </a:ext>
            </a:extLst>
          </p:cNvPr>
          <p:cNvSpPr txBox="1"/>
          <p:nvPr/>
        </p:nvSpPr>
        <p:spPr>
          <a:xfrm>
            <a:off x="4871885" y="2927245"/>
            <a:ext cx="25219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EBDC7B1-0F19-3026-B9EC-9DB374D31CA7}"/>
              </a:ext>
            </a:extLst>
          </p:cNvPr>
          <p:cNvSpPr txBox="1"/>
          <p:nvPr/>
        </p:nvSpPr>
        <p:spPr>
          <a:xfrm>
            <a:off x="4881824" y="3810196"/>
            <a:ext cx="25219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0218192-FD48-A67F-CFAA-890A30D35595}"/>
              </a:ext>
            </a:extLst>
          </p:cNvPr>
          <p:cNvSpPr txBox="1"/>
          <p:nvPr/>
        </p:nvSpPr>
        <p:spPr>
          <a:xfrm>
            <a:off x="4871885" y="4627482"/>
            <a:ext cx="25219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الأوريغامـي</a:t>
            </a:r>
            <a:endParaRPr lang="fr-FR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778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B696A7-233F-08B8-646B-4F4AA2061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9E996CB-36D9-7956-E05F-13291DD0573A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ترتيب الهوايات من الأكثر ممارسة إلى الأقل ممارسة، هو التالي: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D13E3D8-7FE0-4E63-BB63-B25DA1B7D5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48FD326-04AE-917F-CB42-A6481CD9E9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981" y="1648917"/>
            <a:ext cx="7365164" cy="484385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005CE86-7E72-A74F-6E30-593E96606108}"/>
              </a:ext>
            </a:extLst>
          </p:cNvPr>
          <p:cNvSpPr txBox="1"/>
          <p:nvPr/>
        </p:nvSpPr>
        <p:spPr>
          <a:xfrm>
            <a:off x="4871885" y="2927245"/>
            <a:ext cx="25219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C7C8CE9-85EE-D0C5-E011-8E9CB09C9BF4}"/>
              </a:ext>
            </a:extLst>
          </p:cNvPr>
          <p:cNvSpPr txBox="1"/>
          <p:nvPr/>
        </p:nvSpPr>
        <p:spPr>
          <a:xfrm>
            <a:off x="4881824" y="3810196"/>
            <a:ext cx="25219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95FC0B7D-D35B-D757-403B-D435DAA0DBFF}"/>
              </a:ext>
            </a:extLst>
          </p:cNvPr>
          <p:cNvSpPr txBox="1"/>
          <p:nvPr/>
        </p:nvSpPr>
        <p:spPr>
          <a:xfrm>
            <a:off x="4871885" y="4627482"/>
            <a:ext cx="25219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الأوريغامـي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5BA79C0-D040-90AA-6C44-8CBCE467F4A3}"/>
              </a:ext>
            </a:extLst>
          </p:cNvPr>
          <p:cNvSpPr txBox="1"/>
          <p:nvPr/>
        </p:nvSpPr>
        <p:spPr>
          <a:xfrm>
            <a:off x="2684168" y="5905810"/>
            <a:ext cx="25219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الأوريغامـي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71B9DC9-ADDA-D9DF-D6AF-B8F3C2982CE0}"/>
              </a:ext>
            </a:extLst>
          </p:cNvPr>
          <p:cNvSpPr txBox="1"/>
          <p:nvPr/>
        </p:nvSpPr>
        <p:spPr>
          <a:xfrm>
            <a:off x="5595225" y="5474585"/>
            <a:ext cx="25219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المطالعة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973B356-B1F8-93FD-9EF8-3D8A8C58CDFD}"/>
              </a:ext>
            </a:extLst>
          </p:cNvPr>
          <p:cNvSpPr txBox="1"/>
          <p:nvPr/>
        </p:nvSpPr>
        <p:spPr>
          <a:xfrm>
            <a:off x="4159211" y="5478740"/>
            <a:ext cx="25219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فن الطبخ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E5E4D50-E335-BC81-4658-48ED2CF4A3F4}"/>
              </a:ext>
            </a:extLst>
          </p:cNvPr>
          <p:cNvSpPr txBox="1"/>
          <p:nvPr/>
        </p:nvSpPr>
        <p:spPr>
          <a:xfrm>
            <a:off x="2723197" y="5472956"/>
            <a:ext cx="25219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الرسم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4B7F4F0-778F-6E29-6AF9-D7620096BF08}"/>
              </a:ext>
            </a:extLst>
          </p:cNvPr>
          <p:cNvSpPr txBox="1"/>
          <p:nvPr/>
        </p:nvSpPr>
        <p:spPr>
          <a:xfrm>
            <a:off x="5670655" y="5909974"/>
            <a:ext cx="25219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الرياضة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BC71199-ACBC-55CD-9A95-A638D33C3FDD}"/>
              </a:ext>
            </a:extLst>
          </p:cNvPr>
          <p:cNvSpPr txBox="1"/>
          <p:nvPr/>
        </p:nvSpPr>
        <p:spPr>
          <a:xfrm>
            <a:off x="4079699" y="5848711"/>
            <a:ext cx="252197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الألعاب </a:t>
            </a:r>
          </a:p>
          <a:p>
            <a:pPr algn="ct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الإلكترونية</a:t>
            </a:r>
            <a:endParaRPr lang="fr-FR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3701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10E7-CEBC-3CCF-B729-BFD8A0AD9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CD7183B-2359-5CCE-EF4D-D1CAF842CB0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7C9C3DA-F73E-9269-D5BF-E8F48BF3216E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2C1DC8-DE34-6ED6-4B36-0A0BDFDE2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4256315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8FC6CE5-FC39-10FF-FAF4-57C8683C039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FEBD621A-0DE2-629E-40F0-9125C5E903DB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C322D68-4A37-3B69-8B3C-647827DFF209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56B434-57A8-A733-5694-90E31EEE3823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9191F0-4FE0-9486-384A-4FF252B473C7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F99E3C-8E64-0364-2834-ED8579BB5F28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A6DD0D-376C-50F2-DF05-115743B14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86A515D-A620-9448-991E-195ABBC8E0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233144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1C385B6-32BA-F143-EA05-9D183611AF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766" y="1622323"/>
            <a:ext cx="7318428" cy="4949321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الصفحة 125</a:t>
            </a: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907964" y="2223075"/>
            <a:ext cx="2952000" cy="1935970"/>
          </a:xfrm>
          <a:prstGeom prst="roundRect">
            <a:avLst>
              <a:gd name="adj" fmla="val 6584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7C6CCA4-8498-984F-268A-0919154CF062}"/>
              </a:ext>
            </a:extLst>
          </p:cNvPr>
          <p:cNvSpPr txBox="1"/>
          <p:nvPr/>
        </p:nvSpPr>
        <p:spPr>
          <a:xfrm>
            <a:off x="381066" y="803664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سنطبق نفس الخطوات في هذا النشاط؛ سأشرح التعليمة. انتظروا الانطلاقة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AC0D-FF8E-3DE6-03F5-474CDE7F90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2EB2D58-7E3B-E1DD-F123-5A37AFE884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192" y="1789045"/>
            <a:ext cx="7396207" cy="4784100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E69B569-85B4-DB74-8EC7-8026908AAD4F}"/>
              </a:ext>
            </a:extLst>
          </p:cNvPr>
          <p:cNvSpPr/>
          <p:nvPr/>
        </p:nvSpPr>
        <p:spPr>
          <a:xfrm>
            <a:off x="2842592" y="1739982"/>
            <a:ext cx="5346442" cy="490855"/>
          </a:xfrm>
          <a:prstGeom prst="roundRect">
            <a:avLst>
              <a:gd name="adj" fmla="val 5000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72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87EBA860-5CAC-2FA6-5039-706B50EABB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891" y="1846014"/>
            <a:ext cx="6524291" cy="422011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5 دقائق للإنجاز؛ سأمر بين الصفوف لمساعدتكم؛</a:t>
            </a: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AF2288-3F6B-0EE1-473B-E946DCD3764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472C68-5436-A894-1577-F65791DC3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098933" y="3305077"/>
            <a:ext cx="2761054" cy="2761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الآن، ستشتغلون في ثنائيات.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1DEA983-E580-3426-73A0-F1BFCA03EF0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88" t="1752" r="3589" b="4713"/>
          <a:stretch>
            <a:fillRect/>
          </a:stretch>
        </p:blipFill>
        <p:spPr>
          <a:xfrm>
            <a:off x="697528" y="2021271"/>
            <a:ext cx="7532073" cy="4218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6EF2E48-C93F-BD29-848A-D56BACFD28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192" y="1789045"/>
            <a:ext cx="7396207" cy="47841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5FC7ABD-C9AA-DE13-B783-E85DDDE65623}"/>
              </a:ext>
            </a:extLst>
          </p:cNvPr>
          <p:cNvSpPr txBox="1"/>
          <p:nvPr/>
        </p:nvSpPr>
        <p:spPr>
          <a:xfrm>
            <a:off x="5477269" y="2970217"/>
            <a:ext cx="9831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C00000"/>
                </a:solidFill>
              </a:rPr>
              <a:t>22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774EB07-C616-269C-25A5-ADCEB0AEB537}"/>
              </a:ext>
            </a:extLst>
          </p:cNvPr>
          <p:cNvSpPr txBox="1"/>
          <p:nvPr/>
        </p:nvSpPr>
        <p:spPr>
          <a:xfrm>
            <a:off x="5477268" y="3857923"/>
            <a:ext cx="12415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C00000"/>
                </a:solidFill>
              </a:rPr>
              <a:t>الفضي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0018409-5FA6-2077-4B38-66D88CD8FFB3}"/>
              </a:ext>
            </a:extLst>
          </p:cNvPr>
          <p:cNvSpPr txBox="1"/>
          <p:nvPr/>
        </p:nvSpPr>
        <p:spPr>
          <a:xfrm>
            <a:off x="4244007" y="5143194"/>
            <a:ext cx="36667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C00000"/>
                </a:solidFill>
              </a:rPr>
              <a:t>الأصفر والأبيض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ED13209-39C7-5FAE-C3CB-35A42D94A3D2}"/>
              </a:ext>
            </a:extLst>
          </p:cNvPr>
          <p:cNvSpPr txBox="1"/>
          <p:nvPr/>
        </p:nvSpPr>
        <p:spPr>
          <a:xfrm>
            <a:off x="19881" y="6031089"/>
            <a:ext cx="79736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</a:rPr>
              <a:t>يَزيدُ عَدَدُ السَّيّاراتِ الْفِضِّيَّةِ عَنْ عَدَدِ السَّيّاراتِ الْبَيْضاءِ بِـ 4 سيارات</a:t>
            </a:r>
            <a:endParaRPr lang="fr-FR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A53E097-02E4-3D82-F99D-238CA419B7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766" y="1622323"/>
            <a:ext cx="7318428" cy="4949321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290145" y="730665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125، أنجزوا النشاط رقم 4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1CC39B-DC75-22F4-9A0B-6744A4C2E791}"/>
              </a:ext>
            </a:extLst>
          </p:cNvPr>
          <p:cNvSpPr/>
          <p:nvPr/>
        </p:nvSpPr>
        <p:spPr>
          <a:xfrm>
            <a:off x="923731" y="4167373"/>
            <a:ext cx="2916745" cy="2130790"/>
          </a:xfrm>
          <a:prstGeom prst="roundRect">
            <a:avLst>
              <a:gd name="adj" fmla="val 600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7F5BB-4D3B-6002-A7E9-58CEAE181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319DFADF-1366-5C16-1D74-BFCCE885F5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600" y="1578678"/>
            <a:ext cx="7104257" cy="5005929"/>
          </a:xfrm>
          <a:prstGeom prst="roundRect">
            <a:avLst>
              <a:gd name="adj" fmla="val 3433"/>
            </a:avLst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40D68B4C-F630-151A-2773-6965F398D3B5}"/>
              </a:ext>
            </a:extLst>
          </p:cNvPr>
          <p:cNvSpPr txBox="1"/>
          <p:nvPr/>
        </p:nvSpPr>
        <p:spPr>
          <a:xfrm>
            <a:off x="1272261" y="891696"/>
            <a:ext cx="62494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B84A4A-998F-2107-2127-514387B48BC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2198DDD-6FBE-C4C8-EE06-8E5608F72CD4}"/>
              </a:ext>
            </a:extLst>
          </p:cNvPr>
          <p:cNvSpPr txBox="1"/>
          <p:nvPr/>
        </p:nvSpPr>
        <p:spPr>
          <a:xfrm>
            <a:off x="4891763" y="3138533"/>
            <a:ext cx="25219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السمك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964A830-619C-42D0-1F0E-F1148DA8155B}"/>
              </a:ext>
            </a:extLst>
          </p:cNvPr>
          <p:cNvSpPr txBox="1"/>
          <p:nvPr/>
        </p:nvSpPr>
        <p:spPr>
          <a:xfrm>
            <a:off x="4901702" y="3967158"/>
            <a:ext cx="25219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الطيور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7D831CB-12E9-69C4-EAB2-E112691C5B4C}"/>
              </a:ext>
            </a:extLst>
          </p:cNvPr>
          <p:cNvSpPr txBox="1"/>
          <p:nvPr/>
        </p:nvSpPr>
        <p:spPr>
          <a:xfrm>
            <a:off x="4782433" y="5157977"/>
            <a:ext cx="25219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DD9BF1D-6DDC-1340-26D3-B0BD08005E58}"/>
              </a:ext>
            </a:extLst>
          </p:cNvPr>
          <p:cNvSpPr txBox="1"/>
          <p:nvPr/>
        </p:nvSpPr>
        <p:spPr>
          <a:xfrm>
            <a:off x="1649899" y="6075590"/>
            <a:ext cx="59237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مَجموعُ التّلاميذِ الَّذينَ يُفَضِّلونَ الأَرانِبَ وَالْقِطَطَ هو 10</a:t>
            </a:r>
            <a:endParaRPr lang="fr-FR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189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جيدا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المنزل، </a:t>
            </a:r>
            <a:r>
              <a:rPr kumimoji="0" lang="ar-MA" b="1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ستنجزون الأنشطة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المتبقية على الصفحة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124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7813F69-90DE-870C-6E48-6EC958B72F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766" y="1622323"/>
            <a:ext cx="7318428" cy="4949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14810</TotalTime>
  <Words>980</Words>
  <Application>Microsoft Office PowerPoint</Application>
  <PresentationFormat>Affichage à l'écran (4:3)</PresentationFormat>
  <Paragraphs>267</Paragraphs>
  <Slides>65</Slides>
  <Notes>6</Notes>
  <HiddenSlides>0</HiddenSlides>
  <MMClips>6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65</vt:i4>
      </vt:variant>
    </vt:vector>
  </HeadingPairs>
  <TitlesOfParts>
    <vt:vector size="78" baseType="lpstr">
      <vt:lpstr>Aptos Display</vt:lpstr>
      <vt:lpstr>Chalkboard</vt:lpstr>
      <vt:lpstr>Arial</vt:lpstr>
      <vt:lpstr>Effra CC Arbc</vt:lpstr>
      <vt:lpstr>Aptos</vt:lpstr>
      <vt:lpstr>Dosis</vt:lpstr>
      <vt:lpstr>Calibri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الأول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 EL HAMDOUNI</dc:creator>
  <cp:lastModifiedBy>EL HAMDOUNI BTIHAJ</cp:lastModifiedBy>
  <cp:revision>125</cp:revision>
  <cp:lastPrinted>2025-08-13T10:11:39Z</cp:lastPrinted>
  <dcterms:created xsi:type="dcterms:W3CDTF">2025-08-01T12:31:49Z</dcterms:created>
  <dcterms:modified xsi:type="dcterms:W3CDTF">2026-05-17T12:55:17Z</dcterms:modified>
</cp:coreProperties>
</file>