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35" r:id="rId10"/>
  </p:sldMasterIdLst>
  <p:notesMasterIdLst>
    <p:notesMasterId r:id="rId71"/>
  </p:notesMasterIdLst>
  <p:handoutMasterIdLst>
    <p:handoutMasterId r:id="rId72"/>
  </p:handoutMasterIdLst>
  <p:sldIdLst>
    <p:sldId id="982" r:id="rId11"/>
    <p:sldId id="998" r:id="rId12"/>
    <p:sldId id="2134807023" r:id="rId13"/>
    <p:sldId id="780" r:id="rId14"/>
    <p:sldId id="2134806642" r:id="rId15"/>
    <p:sldId id="2134807138" r:id="rId16"/>
    <p:sldId id="950" r:id="rId17"/>
    <p:sldId id="2134806705" r:id="rId18"/>
    <p:sldId id="2134807098" r:id="rId19"/>
    <p:sldId id="2134807090" r:id="rId20"/>
    <p:sldId id="2134807091" r:id="rId21"/>
    <p:sldId id="2134807031" r:id="rId22"/>
    <p:sldId id="2134807077" r:id="rId23"/>
    <p:sldId id="2134807072" r:id="rId24"/>
    <p:sldId id="2134806841" r:id="rId25"/>
    <p:sldId id="2134807163" r:id="rId26"/>
    <p:sldId id="2134807170" r:id="rId27"/>
    <p:sldId id="2134807171" r:id="rId28"/>
    <p:sldId id="2134807028" r:id="rId29"/>
    <p:sldId id="2134807172" r:id="rId30"/>
    <p:sldId id="2134807084" r:id="rId31"/>
    <p:sldId id="2134807085" r:id="rId32"/>
    <p:sldId id="2134807086" r:id="rId33"/>
    <p:sldId id="2134807087" r:id="rId34"/>
    <p:sldId id="2134807164" r:id="rId35"/>
    <p:sldId id="2134807135" r:id="rId36"/>
    <p:sldId id="2134806665" r:id="rId37"/>
    <p:sldId id="2134806664" r:id="rId38"/>
    <p:sldId id="2134807114" r:id="rId39"/>
    <p:sldId id="2134807165" r:id="rId40"/>
    <p:sldId id="2134807173" r:id="rId41"/>
    <p:sldId id="2134807174" r:id="rId42"/>
    <p:sldId id="2134807175" r:id="rId43"/>
    <p:sldId id="2134807176" r:id="rId44"/>
    <p:sldId id="2134806828" r:id="rId45"/>
    <p:sldId id="2134807166" r:id="rId46"/>
    <p:sldId id="2134807167" r:id="rId47"/>
    <p:sldId id="2134806721" r:id="rId48"/>
    <p:sldId id="2134807115" r:id="rId49"/>
    <p:sldId id="2134807177" r:id="rId50"/>
    <p:sldId id="2134807178" r:id="rId51"/>
    <p:sldId id="2134807014" r:id="rId52"/>
    <p:sldId id="2134807015" r:id="rId53"/>
    <p:sldId id="2134807061" r:id="rId54"/>
    <p:sldId id="2134807016" r:id="rId55"/>
    <p:sldId id="2134807063" r:id="rId56"/>
    <p:sldId id="2134807064" r:id="rId57"/>
    <p:sldId id="2134807065" r:id="rId58"/>
    <p:sldId id="2134807067" r:id="rId59"/>
    <p:sldId id="2134807088" r:id="rId60"/>
    <p:sldId id="2134807089" r:id="rId61"/>
    <p:sldId id="2134807179" r:id="rId62"/>
    <p:sldId id="2134807180" r:id="rId63"/>
    <p:sldId id="2134807181" r:id="rId64"/>
    <p:sldId id="2134807182" r:id="rId65"/>
    <p:sldId id="2134807183" r:id="rId66"/>
    <p:sldId id="985" r:id="rId67"/>
    <p:sldId id="2134806797" r:id="rId68"/>
    <p:sldId id="2134806798" r:id="rId69"/>
    <p:sldId id="980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Dosis" pitchFamily="2" charset="0"/>
      <p:regular r:id="rId75"/>
      <p:bold r:id="rId76"/>
    </p:embeddedFont>
    <p:embeddedFont>
      <p:font typeface="UD Digi Kyokasho NK-B" panose="02020700000000000000" pitchFamily="18" charset="-128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ECAF84-9DCB-450C-82C9-A04790313B09}" v="71" dt="2026-05-09T21:11:54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4" d="100"/>
          <a:sy n="74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font" Target="fonts/font2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82" Type="http://schemas.microsoft.com/office/2015/10/relationships/revisionInfo" Target="revisionInfo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handoutMaster" Target="handoutMasters/handoutMaster1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font" Target="fonts/font3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1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1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22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87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4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55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4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5.gi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5.mp4"/><Relationship Id="rId7" Type="http://schemas.openxmlformats.org/officeDocument/2006/relationships/image" Target="../media/image5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5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19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20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الْمُدَدِ (1)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الدرس 17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قِراءَةُ السّاعاتِ: السّاعاتُ وَ الدَّقائِقُ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الْمُدَدِ (2)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الْخامِسِ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الْخامِسِ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D69998-DB0A-10FA-18AF-0E758FC80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320" y="2526572"/>
            <a:ext cx="5868955" cy="394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180648" y="413564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180648" y="191684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sp>
        <p:nvSpPr>
          <p:cNvPr id="60" name="Rectangle: Rounded Corners 55">
            <a:extLst>
              <a:ext uri="{FF2B5EF4-FFF2-40B4-BE49-F238E27FC236}">
                <a16:creationId xmlns:a16="http://schemas.microsoft.com/office/drawing/2014/main" id="{667A8E1F-C5D5-2066-84D2-B92579C10A57}"/>
              </a:ext>
            </a:extLst>
          </p:cNvPr>
          <p:cNvSpPr/>
          <p:nvPr/>
        </p:nvSpPr>
        <p:spPr>
          <a:xfrm>
            <a:off x="1499297" y="4825412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اختتام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9" name="Oval 81">
            <a:extLst>
              <a:ext uri="{FF2B5EF4-FFF2-40B4-BE49-F238E27FC236}">
                <a16:creationId xmlns:a16="http://schemas.microsoft.com/office/drawing/2014/main" id="{CE48E797-AA96-38C7-237B-14A000B66D0A}"/>
              </a:ext>
            </a:extLst>
          </p:cNvPr>
          <p:cNvSpPr>
            <a:spLocks noChangeAspect="1"/>
          </p:cNvSpPr>
          <p:nvPr/>
        </p:nvSpPr>
        <p:spPr>
          <a:xfrm flipH="1">
            <a:off x="1180648" y="5522045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180648" y="2637881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17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180648" y="3358922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18 و 19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20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Rectangle: Rounded Corners 55">
            <a:extLst>
              <a:ext uri="{FF2B5EF4-FFF2-40B4-BE49-F238E27FC236}">
                <a16:creationId xmlns:a16="http://schemas.microsoft.com/office/drawing/2014/main" id="{66472540-FEA9-DD99-FE0E-30294E0A8453}"/>
              </a:ext>
            </a:extLst>
          </p:cNvPr>
          <p:cNvSpPr/>
          <p:nvPr/>
        </p:nvSpPr>
        <p:spPr>
          <a:xfrm>
            <a:off x="1499297" y="4113702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20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180648" y="4079963"/>
            <a:ext cx="6205216" cy="656743"/>
            <a:chOff x="1589361" y="4686332"/>
            <a:chExt cx="6205216" cy="656743"/>
          </a:xfrm>
        </p:grpSpPr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sp>
        <p:nvSpPr>
          <p:cNvPr id="43" name="Oval 81">
            <a:extLst>
              <a:ext uri="{FF2B5EF4-FFF2-40B4-BE49-F238E27FC236}">
                <a16:creationId xmlns:a16="http://schemas.microsoft.com/office/drawing/2014/main" id="{CBD65715-C29C-110F-DA8A-D0483E0B1FE3}"/>
              </a:ext>
            </a:extLst>
          </p:cNvPr>
          <p:cNvSpPr>
            <a:spLocks noChangeAspect="1"/>
          </p:cNvSpPr>
          <p:nvPr/>
        </p:nvSpPr>
        <p:spPr>
          <a:xfrm flipH="1">
            <a:off x="1180648" y="4801004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4" name="Oval 81">
            <a:extLst>
              <a:ext uri="{FF2B5EF4-FFF2-40B4-BE49-F238E27FC236}">
                <a16:creationId xmlns:a16="http://schemas.microsoft.com/office/drawing/2014/main" id="{8D1E762D-9E1A-A836-7006-A5DD2A1B6CDE}"/>
              </a:ext>
            </a:extLst>
          </p:cNvPr>
          <p:cNvSpPr>
            <a:spLocks noChangeAspect="1"/>
          </p:cNvSpPr>
          <p:nvPr/>
        </p:nvSpPr>
        <p:spPr>
          <a:xfrm>
            <a:off x="6827277" y="4818197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45" name="Groupe 4">
            <a:extLst>
              <a:ext uri="{FF2B5EF4-FFF2-40B4-BE49-F238E27FC236}">
                <a16:creationId xmlns:a16="http://schemas.microsoft.com/office/drawing/2014/main" id="{E617BAFB-940F-1212-41F8-4CD26845E4A7}"/>
              </a:ext>
            </a:extLst>
          </p:cNvPr>
          <p:cNvGrpSpPr/>
          <p:nvPr/>
        </p:nvGrpSpPr>
        <p:grpSpPr>
          <a:xfrm>
            <a:off x="1268981" y="4820271"/>
            <a:ext cx="533987" cy="598182"/>
            <a:chOff x="924143" y="3511073"/>
            <a:chExt cx="614494" cy="688367"/>
          </a:xfrm>
        </p:grpSpPr>
        <p:pic>
          <p:nvPicPr>
            <p:cNvPr id="46" name="Image 8">
              <a:extLst>
                <a:ext uri="{FF2B5EF4-FFF2-40B4-BE49-F238E27FC236}">
                  <a16:creationId xmlns:a16="http://schemas.microsoft.com/office/drawing/2014/main" id="{11C10B9A-037F-5B9B-05B0-0611B4B93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7" name="ZoneTexte 19">
              <a:extLst>
                <a:ext uri="{FF2B5EF4-FFF2-40B4-BE49-F238E27FC236}">
                  <a16:creationId xmlns:a16="http://schemas.microsoft.com/office/drawing/2014/main" id="{86770B1B-809E-2E32-A14D-9B7C3AAC842E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54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408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5"/>
            <a:ext cx="6564862" cy="16231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63206"/>
            <a:ext cx="60745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على ساعة عقربية بالساعات والدقائق؛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تَحْديدِ الْمُدَدِ الْمُسْتَغْرَقَةِ بِاسْتِثْمارِ قِراءَةِ السّاعَةِ؛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 مَسائِل القِسْمةِ الَّتي تَتَضَّمَّن الْبَحْثَ عنِ الْجُزْءِ أَوْ عَدَدِ الأجْزاءِ.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AA7211C-659C-289D-09CF-DAFD04EFA187}"/>
              </a:ext>
            </a:extLst>
          </p:cNvPr>
          <p:cNvGrpSpPr/>
          <p:nvPr/>
        </p:nvGrpSpPr>
        <p:grpSpPr>
          <a:xfrm>
            <a:off x="1507581" y="1966034"/>
            <a:ext cx="5872933" cy="4149048"/>
            <a:chOff x="1507581" y="1966034"/>
            <a:chExt cx="5872933" cy="4149048"/>
          </a:xfrm>
        </p:grpSpPr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8973143-F97F-563F-F21E-00611243B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7581" y="1966034"/>
              <a:ext cx="2941765" cy="414904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51820" y="4837932"/>
              <a:ext cx="2616538" cy="377024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5764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÷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3457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52398" y="265899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7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EBABA5-5FDA-A15F-73E3-9358D97252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580" y="3032938"/>
            <a:ext cx="8360228" cy="87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0DD0E14D-8DC3-93F0-EF6F-6239D1F03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80" y="3032938"/>
            <a:ext cx="8360228" cy="8740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9016961-4977-5991-4BF7-9B6D6415EAEE}"/>
              </a:ext>
            </a:extLst>
          </p:cNvPr>
          <p:cNvSpPr txBox="1"/>
          <p:nvPr/>
        </p:nvSpPr>
        <p:spPr>
          <a:xfrm>
            <a:off x="1572306" y="305090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F9FBC9-B5AB-03B4-8FE3-C21574777B8D}"/>
              </a:ext>
            </a:extLst>
          </p:cNvPr>
          <p:cNvSpPr txBox="1"/>
          <p:nvPr/>
        </p:nvSpPr>
        <p:spPr>
          <a:xfrm>
            <a:off x="1572307" y="345113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E78DF5-C472-5FA5-222C-E62233ED5CE5}"/>
              </a:ext>
            </a:extLst>
          </p:cNvPr>
          <p:cNvSpPr txBox="1"/>
          <p:nvPr/>
        </p:nvSpPr>
        <p:spPr>
          <a:xfrm>
            <a:off x="3670331" y="30495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C1C0A-EBCC-1445-C9BF-169060673834}"/>
              </a:ext>
            </a:extLst>
          </p:cNvPr>
          <p:cNvSpPr txBox="1"/>
          <p:nvPr/>
        </p:nvSpPr>
        <p:spPr>
          <a:xfrm>
            <a:off x="5726312" y="304430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77B4CF-C202-67C3-7E68-AADE1E3C4657}"/>
              </a:ext>
            </a:extLst>
          </p:cNvPr>
          <p:cNvSpPr txBox="1"/>
          <p:nvPr/>
        </p:nvSpPr>
        <p:spPr>
          <a:xfrm>
            <a:off x="3649311" y="345264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783C49-E062-9799-5A8A-EBE3B351B24F}"/>
              </a:ext>
            </a:extLst>
          </p:cNvPr>
          <p:cNvSpPr txBox="1"/>
          <p:nvPr/>
        </p:nvSpPr>
        <p:spPr>
          <a:xfrm>
            <a:off x="5652743" y="3467311"/>
            <a:ext cx="621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93C5EC-95B7-7C05-246C-8EB49B8EFC35}"/>
              </a:ext>
            </a:extLst>
          </p:cNvPr>
          <p:cNvSpPr txBox="1"/>
          <p:nvPr/>
        </p:nvSpPr>
        <p:spPr>
          <a:xfrm>
            <a:off x="7766573" y="305481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F874A7-008F-18A4-33A8-9AF3422B6F9F}"/>
              </a:ext>
            </a:extLst>
          </p:cNvPr>
          <p:cNvSpPr txBox="1"/>
          <p:nvPr/>
        </p:nvSpPr>
        <p:spPr>
          <a:xfrm>
            <a:off x="7777083" y="345977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4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أكملوا، في المنزل، النشاط الأخير من الصفحة 22.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3ED9A39-04FA-6CC3-6E56-E4F08A969826}"/>
              </a:ext>
            </a:extLst>
          </p:cNvPr>
          <p:cNvGrpSpPr/>
          <p:nvPr/>
        </p:nvGrpSpPr>
        <p:grpSpPr>
          <a:xfrm>
            <a:off x="371277" y="3079102"/>
            <a:ext cx="8222215" cy="1767308"/>
            <a:chOff x="380608" y="3079102"/>
            <a:chExt cx="8222215" cy="176730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F98BBD3-0FB7-F59D-F714-0B48300EE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0608" y="3154506"/>
              <a:ext cx="8222215" cy="169190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704498-AE45-BCC2-3FF8-88A500FBEE78}"/>
                </a:ext>
              </a:extLst>
            </p:cNvPr>
            <p:cNvSpPr/>
            <p:nvPr/>
          </p:nvSpPr>
          <p:spPr>
            <a:xfrm>
              <a:off x="380608" y="3079102"/>
              <a:ext cx="3015735" cy="4851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17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قِراءَةُ السّاعاتِ: السّاعاتُ وَ الدَّقائِقُ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2354E-6049-A1AF-A58F-D6CDE3424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91892D-4F38-B909-B0EB-BB7FC8D0502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88F75C-3498-BDD5-F19F-8B1D09DD4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75A51D-24EA-6CA8-BF56-AAA6162748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00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 بالأرقام، التوقيت المشار إليه في الساعة العقربية: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3B6319-C1E1-191F-D2D3-24BDBD79D485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263790-4B53-D011-15E8-B99BA931A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40" y="2064398"/>
            <a:ext cx="2729204" cy="272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34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25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61FB3D-50A7-A278-0FE6-BAF8C4AB8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F5E4-A5E0-10F0-6E6F-212EA57A94D7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E44574-C9E3-4947-43BB-C4C1F73A8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40" y="2064398"/>
            <a:ext cx="2729204" cy="272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العقربية تشير إلى الثامنة وثمانية عشر دقيقة.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775B8-3E9B-D8F9-C508-170D724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CD4E3A6-1E2F-6D1F-944B-29FB7CD44F27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D53FA5-ECE8-F79A-62A8-1065DDFA2B65}"/>
              </a:ext>
            </a:extLst>
          </p:cNvPr>
          <p:cNvSpPr txBox="1"/>
          <p:nvPr/>
        </p:nvSpPr>
        <p:spPr>
          <a:xfrm>
            <a:off x="3564299" y="5456909"/>
            <a:ext cx="1053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8</a:t>
            </a:r>
            <a:r>
              <a:rPr lang="fr-FR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F63D41-AB2D-8EF5-3193-EA7BA3CEF5F9}"/>
              </a:ext>
            </a:extLst>
          </p:cNvPr>
          <p:cNvSpPr txBox="1"/>
          <p:nvPr/>
        </p:nvSpPr>
        <p:spPr>
          <a:xfrm>
            <a:off x="4230336" y="5447077"/>
            <a:ext cx="11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18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849812-8F28-DB29-5F38-A48F6BB0D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40" y="2064398"/>
            <a:ext cx="2729204" cy="272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5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656A9-E83C-2738-6D54-DFA57C473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73C349C-4959-E829-9FCA-370B1C27757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 بالأرقام، التوقيت المشار إليه في الساعة العقربية: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73D923-C876-ECE4-94EB-65AC2B550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E07BA8-17AA-2DD3-9248-657313A282B4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93AADC-0C6E-EA08-3698-9C3017D54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542" y="2064600"/>
            <a:ext cx="2728800" cy="27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6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93245-C919-98DA-01DA-10E8E8B0E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68B7C1-2726-227D-BE3F-45A9F9C2447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402A0E-DB1E-8C1E-D16D-60D09143B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89F8C5-68CF-1DD0-1026-B31D424B85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49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CE9A1-57C5-4BAB-7D07-F99C343BE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DBEDE74-3BC4-9314-9DE3-B1ACF665A1C4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970BB1F-C404-7B25-9D5D-9F1D79FD3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943CCA2-1165-9651-7E46-9BD2790F40A2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61420F-E20E-0F5D-449B-B843FC8BA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542" y="2064600"/>
            <a:ext cx="2728800" cy="27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6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BB4DF-DD3C-AFE0-8BB7-DDF68A6BD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1D2457-5B0F-2E1B-A7A4-86E0B97B8D5D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9682DE-2382-F20E-6648-0EA20B8400B5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العقربية تشير إلى السادسة وخمس وثلاثين دقيقة.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8EE802-C4A7-A7E6-29D4-6F7E06470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64C6F8D-5AEC-2B0A-7562-09F53904FDB9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59CF6C-8556-51DD-9345-0007F681EB28}"/>
              </a:ext>
            </a:extLst>
          </p:cNvPr>
          <p:cNvSpPr txBox="1"/>
          <p:nvPr/>
        </p:nvSpPr>
        <p:spPr>
          <a:xfrm>
            <a:off x="3560088" y="5456909"/>
            <a:ext cx="983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6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7E3246F-CDCC-F30D-41FE-C949FEB722F2}"/>
              </a:ext>
            </a:extLst>
          </p:cNvPr>
          <p:cNvSpPr txBox="1"/>
          <p:nvPr/>
        </p:nvSpPr>
        <p:spPr>
          <a:xfrm>
            <a:off x="4267660" y="5447077"/>
            <a:ext cx="11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35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A1C964-127E-714E-2543-E385546F2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542" y="2064600"/>
            <a:ext cx="2728800" cy="27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5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30A70-6DC2-7C0D-8025-73EF93F94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FDB5B33-966F-A81F-8F0D-DA463424A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E4063BB-7907-F059-F451-7092F0771936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50C3E466-926A-7D01-1FDB-09429A780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36E71-CE86-2D6A-B1B0-C62AA797C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36C51C-FD36-42CE-1E35-C08FDF962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148B8B-0065-021C-A51C-D1C3AE63044E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114.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157783-25AE-8A4D-284B-33A00C88B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92" y="1798251"/>
            <a:ext cx="7122628" cy="478836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D0E7D06-B495-D76B-E5E0-521FBE541D3F}"/>
              </a:ext>
            </a:extLst>
          </p:cNvPr>
          <p:cNvSpPr/>
          <p:nvPr/>
        </p:nvSpPr>
        <p:spPr>
          <a:xfrm>
            <a:off x="4777275" y="2127378"/>
            <a:ext cx="2827176" cy="970385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90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التالي بسرعة. لديكم فقط خمس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7FC929BC-98FB-C76B-9362-7EA668413C7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FDC98800-543C-5992-7842-91251F488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0C6CFC68-0FB8-086F-EE8B-8328111227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2D910E8-A575-213D-7A06-D60FCED2F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2412467"/>
            <a:ext cx="8298024" cy="276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E9C0C03-B57F-D58C-20E8-D110A05B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45" y="2412467"/>
            <a:ext cx="8298024" cy="276257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825AED-DF88-A021-8F24-195ACC318384}"/>
              </a:ext>
            </a:extLst>
          </p:cNvPr>
          <p:cNvSpPr txBox="1"/>
          <p:nvPr/>
        </p:nvSpPr>
        <p:spPr>
          <a:xfrm>
            <a:off x="874627" y="4448090"/>
            <a:ext cx="1194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9:04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F5B515-1F8A-170B-C6FE-F6106A00616B}"/>
              </a:ext>
            </a:extLst>
          </p:cNvPr>
          <p:cNvSpPr txBox="1"/>
          <p:nvPr/>
        </p:nvSpPr>
        <p:spPr>
          <a:xfrm>
            <a:off x="2880505" y="4439372"/>
            <a:ext cx="1194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4:37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E32B916-B655-933A-5977-E552EC38CBA3}"/>
              </a:ext>
            </a:extLst>
          </p:cNvPr>
          <p:cNvSpPr txBox="1"/>
          <p:nvPr/>
        </p:nvSpPr>
        <p:spPr>
          <a:xfrm>
            <a:off x="4936755" y="4436670"/>
            <a:ext cx="1194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1:23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67FBF7-8DD4-1F20-1426-AF82D900C8D9}"/>
              </a:ext>
            </a:extLst>
          </p:cNvPr>
          <p:cNvSpPr txBox="1"/>
          <p:nvPr/>
        </p:nvSpPr>
        <p:spPr>
          <a:xfrm>
            <a:off x="6970680" y="4448090"/>
            <a:ext cx="1194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10:13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0B24D-AD05-2A47-5296-6741CD39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8A5B4F-6362-EBB6-4622-E32C899CA2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D09C2F4-7CDE-269A-1352-D62E1E75C39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62AE20-53CE-E43F-692D-6A0CA0DC20B5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AEBE8D-761D-6956-D403-E2D1085DC4F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5AB84F-6FAB-DFEA-AEA5-4795BD472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3E11519-2283-08E5-66C1-88D05880CBDB}"/>
              </a:ext>
            </a:extLst>
          </p:cNvPr>
          <p:cNvSpPr/>
          <p:nvPr/>
        </p:nvSpPr>
        <p:spPr>
          <a:xfrm>
            <a:off x="2929812" y="2144743"/>
            <a:ext cx="3221428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18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A8AA32C-19DE-83D7-10EE-8240C171FC4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4105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/>
              <a:t>3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5DF1D5-75B2-B2F9-62DE-F3D94AD76877}"/>
              </a:ext>
            </a:extLst>
          </p:cNvPr>
          <p:cNvSpPr txBox="1"/>
          <p:nvPr/>
        </p:nvSpPr>
        <p:spPr>
          <a:xfrm>
            <a:off x="2575248" y="3306463"/>
            <a:ext cx="3389817" cy="473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rtl="1" eaLnBrk="1" latinLnBrk="0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الْمُدَدِ</a:t>
            </a:r>
          </a:p>
        </p:txBody>
      </p:sp>
    </p:spTree>
    <p:extLst>
      <p:ext uri="{BB962C8B-B14F-4D97-AF65-F5344CB8AC3E}">
        <p14:creationId xmlns:p14="http://schemas.microsoft.com/office/powerpoint/2010/main" val="418574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D177D-342E-AEA0-BC54-DE1ADAB88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6ED126-1DC2-6156-0544-C16C841EBBA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C39E99-0E7C-0149-B95C-CBABA666E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91E4C-3BBF-22AA-6658-A706EFAC30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8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المستغرقة بين الساعتين التاليتين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1CC136-28C1-7E30-1DB2-41B916D5BF17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5AF8930-51A7-11B7-54DC-705D7BA30E53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DBE2620-82A8-0451-AD76-13216FB84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86" y="2509253"/>
            <a:ext cx="2880000" cy="28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A47D27-5399-7437-AB0E-C294B6DB8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98" y="2509253"/>
            <a:ext cx="288564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5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774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61FB3D-50A7-A278-0FE6-BAF8C4AB8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B1CC5CC-7C91-7D8B-E08B-210B473772FB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C8171A6A-FC63-9D9F-C751-19A2789C0353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215A81-39A2-6F7C-2D58-60DFCEEFE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86" y="2509253"/>
            <a:ext cx="2880000" cy="288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3D8934-D71E-9E90-036C-15B772D0A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98" y="2509253"/>
            <a:ext cx="288564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5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775B8-3E9B-D8F9-C508-170D724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B5FED9-F9F5-18EF-8AF5-13A902B4529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المستغرقة بين الساعتين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هي ساعة واحدة و 12 دقيقة.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E3747F-840F-6584-BA7B-82DB0E04C767}"/>
              </a:ext>
            </a:extLst>
          </p:cNvPr>
          <p:cNvSpPr txBox="1"/>
          <p:nvPr/>
        </p:nvSpPr>
        <p:spPr>
          <a:xfrm>
            <a:off x="3136104" y="5607645"/>
            <a:ext cx="2535449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h 12 min</a:t>
            </a:r>
            <a:endParaRPr lang="fr-FR" sz="6000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5B2909DC-95A9-F957-C6EC-89A947262FE9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1A5EF1-42AB-587A-21C1-361D4CA42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86" y="2509253"/>
            <a:ext cx="2880000" cy="288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EC7B04-72B2-A1FD-02C0-A0C308D49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98" y="2509253"/>
            <a:ext cx="288564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6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2CB05CC-E1AC-CFE5-7E2A-2C57A59B4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80213-DA2A-2872-78C0-5F3627A3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BA98D4-2AD0-103C-51D6-68840332C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192" y="1798251"/>
            <a:ext cx="7122628" cy="4788369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704F55-501D-D8BC-D35B-6AE948116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D636633-1DF5-D6CD-81A4-D09270B6C834}"/>
              </a:ext>
            </a:extLst>
          </p:cNvPr>
          <p:cNvSpPr/>
          <p:nvPr/>
        </p:nvSpPr>
        <p:spPr>
          <a:xfrm>
            <a:off x="4749284" y="3139027"/>
            <a:ext cx="2915201" cy="2347373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9D21CA-5607-D78A-F669-96FEDD9FC38A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114. </a:t>
            </a:r>
          </a:p>
        </p:txBody>
      </p:sp>
    </p:spTree>
    <p:extLst>
      <p:ext uri="{BB962C8B-B14F-4D97-AF65-F5344CB8AC3E}">
        <p14:creationId xmlns:p14="http://schemas.microsoft.com/office/powerpoint/2010/main" val="410667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6ED2C-9C94-1F0B-4502-DC5987ADC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706A887-747A-2A66-2CE3-24650DDDE29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النشاطين 2 و3 بسرعة. لديكم فقط خمس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DDCA3-D33B-E662-3E97-72E561F0A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8" name="Groupe 8">
            <a:extLst>
              <a:ext uri="{FF2B5EF4-FFF2-40B4-BE49-F238E27FC236}">
                <a16:creationId xmlns:a16="http://schemas.microsoft.com/office/drawing/2014/main" id="{DB8A113E-D367-B6BB-4D31-08CEBACD65A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6DB55EB3-654C-6E44-B815-C1322552D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49BD329B-CF4D-14D7-122C-261128E1B9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53D7676-DBFD-E05D-3AB1-AF73105F4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253" y="1330652"/>
            <a:ext cx="6229622" cy="5261851"/>
          </a:xfrm>
          <a:prstGeom prst="roundRect">
            <a:avLst>
              <a:gd name="adj" fmla="val 3644"/>
            </a:avLst>
          </a:prstGeom>
        </p:spPr>
      </p:pic>
    </p:spTree>
    <p:extLst>
      <p:ext uri="{BB962C8B-B14F-4D97-AF65-F5344CB8AC3E}">
        <p14:creationId xmlns:p14="http://schemas.microsoft.com/office/powerpoint/2010/main" val="127141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5416168E-47E3-0898-74D7-0E1DD32C9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253" y="1330652"/>
            <a:ext cx="6229622" cy="5261851"/>
          </a:xfrm>
          <a:prstGeom prst="roundRect">
            <a:avLst>
              <a:gd name="adj" fmla="val 3644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A1448156-A6AE-5147-C3E4-FA66B8A0CDDD}"/>
              </a:ext>
            </a:extLst>
          </p:cNvPr>
          <p:cNvSpPr txBox="1"/>
          <p:nvPr/>
        </p:nvSpPr>
        <p:spPr>
          <a:xfrm>
            <a:off x="1828919" y="2882271"/>
            <a:ext cx="192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0 h 55 min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6DC003-9BAB-DC8F-BB10-880143DFDC0F}"/>
              </a:ext>
            </a:extLst>
          </p:cNvPr>
          <p:cNvSpPr txBox="1"/>
          <p:nvPr/>
        </p:nvSpPr>
        <p:spPr>
          <a:xfrm>
            <a:off x="4933095" y="2882271"/>
            <a:ext cx="192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1 h 00 min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3FEFD5-0FD4-5D61-961D-D361FB35F8F9}"/>
              </a:ext>
            </a:extLst>
          </p:cNvPr>
          <p:cNvSpPr txBox="1"/>
          <p:nvPr/>
        </p:nvSpPr>
        <p:spPr>
          <a:xfrm>
            <a:off x="4071917" y="5345329"/>
            <a:ext cx="364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30 min + 15 min = 45 min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CED172C-8186-C126-ECE3-0B4DBAF813D3}"/>
              </a:ext>
            </a:extLst>
          </p:cNvPr>
          <p:cNvGrpSpPr/>
          <p:nvPr/>
        </p:nvGrpSpPr>
        <p:grpSpPr>
          <a:xfrm>
            <a:off x="633366" y="4280194"/>
            <a:ext cx="3249745" cy="1614193"/>
            <a:chOff x="1077793" y="4005771"/>
            <a:chExt cx="3249745" cy="1614193"/>
          </a:xfrm>
        </p:grpSpPr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929D2ACA-DF14-BDC7-C57E-C2BCD5C548FA}"/>
                </a:ext>
              </a:extLst>
            </p:cNvPr>
            <p:cNvCxnSpPr/>
            <p:nvPr/>
          </p:nvCxnSpPr>
          <p:spPr>
            <a:xfrm>
              <a:off x="1195538" y="4517571"/>
              <a:ext cx="313200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175CC7F7-F7E3-27D2-85EC-19F24EF419D9}"/>
                </a:ext>
              </a:extLst>
            </p:cNvPr>
            <p:cNvCxnSpPr>
              <a:cxnSpLocks/>
            </p:cNvCxnSpPr>
            <p:nvPr/>
          </p:nvCxnSpPr>
          <p:spPr>
            <a:xfrm>
              <a:off x="1400628" y="4354285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B57E9F0E-5084-8C97-EEF1-3F8FD7C6D694}"/>
                </a:ext>
              </a:extLst>
            </p:cNvPr>
            <p:cNvCxnSpPr>
              <a:cxnSpLocks/>
            </p:cNvCxnSpPr>
            <p:nvPr/>
          </p:nvCxnSpPr>
          <p:spPr>
            <a:xfrm>
              <a:off x="2805425" y="4441373"/>
              <a:ext cx="0" cy="72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E67B032C-FBF7-8B86-1772-B645C2B91657}"/>
                </a:ext>
              </a:extLst>
            </p:cNvPr>
            <p:cNvSpPr txBox="1"/>
            <p:nvPr/>
          </p:nvSpPr>
          <p:spPr>
            <a:xfrm>
              <a:off x="1077793" y="4005771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7:30</a:t>
              </a:r>
            </a:p>
          </p:txBody>
        </p:sp>
        <p:sp>
          <p:nvSpPr>
            <p:cNvPr id="45" name="Flèche : courbe vers le haut 44">
              <a:extLst>
                <a:ext uri="{FF2B5EF4-FFF2-40B4-BE49-F238E27FC236}">
                  <a16:creationId xmlns:a16="http://schemas.microsoft.com/office/drawing/2014/main" id="{9ECC65F9-1D19-90BA-C163-D57BD9747C6B}"/>
                </a:ext>
              </a:extLst>
            </p:cNvPr>
            <p:cNvSpPr/>
            <p:nvPr/>
          </p:nvSpPr>
          <p:spPr>
            <a:xfrm>
              <a:off x="1433307" y="4672011"/>
              <a:ext cx="1426645" cy="530839"/>
            </a:xfrm>
            <a:prstGeom prst="curvedUpArrow">
              <a:avLst>
                <a:gd name="adj1" fmla="val 0"/>
                <a:gd name="adj2" fmla="val 43781"/>
                <a:gd name="adj3" fmla="val 291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B9F22FCE-6E5D-E3D7-1DFD-FADD080F861F}"/>
                </a:ext>
              </a:extLst>
            </p:cNvPr>
            <p:cNvSpPr txBox="1"/>
            <p:nvPr/>
          </p:nvSpPr>
          <p:spPr>
            <a:xfrm>
              <a:off x="2540644" y="4005771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8:00</a:t>
              </a:r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9CF4F401-6EA8-3915-479A-806F334E7F8E}"/>
                </a:ext>
              </a:extLst>
            </p:cNvPr>
            <p:cNvCxnSpPr>
              <a:cxnSpLocks/>
            </p:cNvCxnSpPr>
            <p:nvPr/>
          </p:nvCxnSpPr>
          <p:spPr>
            <a:xfrm>
              <a:off x="3759706" y="4441373"/>
              <a:ext cx="0" cy="72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185A4DBE-0C84-6406-3A6B-CB9BC5EB2046}"/>
                </a:ext>
              </a:extLst>
            </p:cNvPr>
            <p:cNvSpPr txBox="1"/>
            <p:nvPr/>
          </p:nvSpPr>
          <p:spPr>
            <a:xfrm>
              <a:off x="1353276" y="5219854"/>
              <a:ext cx="13182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30 min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F33CBE7A-0409-44A9-C71A-EEA276693B7E}"/>
                </a:ext>
              </a:extLst>
            </p:cNvPr>
            <p:cNvSpPr txBox="1"/>
            <p:nvPr/>
          </p:nvSpPr>
          <p:spPr>
            <a:xfrm>
              <a:off x="3456213" y="4042746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8:15</a:t>
              </a:r>
            </a:p>
          </p:txBody>
        </p:sp>
        <p:sp>
          <p:nvSpPr>
            <p:cNvPr id="54" name="Flèche : courbe vers le haut 53">
              <a:extLst>
                <a:ext uri="{FF2B5EF4-FFF2-40B4-BE49-F238E27FC236}">
                  <a16:creationId xmlns:a16="http://schemas.microsoft.com/office/drawing/2014/main" id="{13159753-4C39-4D4D-96FE-9B4834C870B2}"/>
                </a:ext>
              </a:extLst>
            </p:cNvPr>
            <p:cNvSpPr/>
            <p:nvPr/>
          </p:nvSpPr>
          <p:spPr>
            <a:xfrm>
              <a:off x="2810424" y="4661970"/>
              <a:ext cx="1039004" cy="530839"/>
            </a:xfrm>
            <a:prstGeom prst="curvedUpArrow">
              <a:avLst>
                <a:gd name="adj1" fmla="val 0"/>
                <a:gd name="adj2" fmla="val 43781"/>
                <a:gd name="adj3" fmla="val 291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F996308-ACE3-8C3A-B4BE-561498B14ECA}"/>
                </a:ext>
              </a:extLst>
            </p:cNvPr>
            <p:cNvSpPr txBox="1"/>
            <p:nvPr/>
          </p:nvSpPr>
          <p:spPr>
            <a:xfrm>
              <a:off x="2632939" y="5209813"/>
              <a:ext cx="13182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15 min</a:t>
              </a:r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CBD89667-AF1D-3B39-DFC2-EBE1C890FFA8}"/>
              </a:ext>
            </a:extLst>
          </p:cNvPr>
          <p:cNvSpPr txBox="1"/>
          <p:nvPr/>
        </p:nvSpPr>
        <p:spPr>
          <a:xfrm>
            <a:off x="1828919" y="6136573"/>
            <a:ext cx="5506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تستغرق رحلة سارة من المنزل إلى المدرسة 45 دقيقة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D08B-0689-CF9F-6DC5-6861B724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033E4-E477-7FB8-BA1D-2D48C2786B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601D03F-D4CD-B850-B022-064C35FCCDA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615F5F-BC4C-169C-5D58-148253BFEC60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D965D0-53D2-148A-EE6A-754BBC63D22D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90D7D-EA83-B35D-FDC8-06F308470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033C5E7-40D8-8629-E597-D92753FF1F69}"/>
              </a:ext>
            </a:extLst>
          </p:cNvPr>
          <p:cNvSpPr/>
          <p:nvPr/>
        </p:nvSpPr>
        <p:spPr>
          <a:xfrm>
            <a:off x="2967135" y="2144743"/>
            <a:ext cx="3184105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20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53A2D07-19EF-F7D0-0C96-C9EF7195D3B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4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992B27-87A6-219D-5D2B-40E55228D77E}"/>
              </a:ext>
            </a:extLst>
          </p:cNvPr>
          <p:cNvSpPr txBox="1"/>
          <p:nvPr/>
        </p:nvSpPr>
        <p:spPr>
          <a:xfrm>
            <a:off x="2888622" y="3342675"/>
            <a:ext cx="31841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rtl="1" eaLnBrk="1" latinLnBrk="0" hangingPunct="1">
              <a:buNone/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المَسائِل </a:t>
            </a:r>
          </a:p>
        </p:txBody>
      </p:sp>
    </p:spTree>
    <p:extLst>
      <p:ext uri="{BB962C8B-B14F-4D97-AF65-F5344CB8AC3E}">
        <p14:creationId xmlns:p14="http://schemas.microsoft.com/office/powerpoint/2010/main" val="20205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5D307E-1F78-8803-5B45-40DBB2E4A796}"/>
              </a:ext>
            </a:extLst>
          </p:cNvPr>
          <p:cNvSpPr/>
          <p:nvPr/>
        </p:nvSpPr>
        <p:spPr>
          <a:xfrm>
            <a:off x="346841" y="2196662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لَدى أَمينِ 30 قِطْعَةَ حَلْوى. يُريدُ تَوْزيعَها بِالتَّساوي بَيْنَ 5 أَصْدِقاءَ. كَمْ قِطْعَةَ حَلْوى سَيُعْطي كُلَّ صَديقٍ؟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62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F4A5DB2-1BDD-1D84-E543-65CF12E32412}"/>
              </a:ext>
            </a:extLst>
          </p:cNvPr>
          <p:cNvSpPr/>
          <p:nvPr/>
        </p:nvSpPr>
        <p:spPr>
          <a:xfrm>
            <a:off x="346841" y="2196662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لَدى أَمينِ 30 قِطْعَةَ حَلْوى. يُريدُ تَوْزيعَها بِالتَّساوي بَيْنَ 5 أَصْدِقاءَ. كَمْ قِطْعَةَ حَلْوى سَيُعْطي كُلَّ صَديقٍ؟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39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المسألة.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77FF51-8F1C-BFC5-5207-90E248EE5398}"/>
              </a:ext>
            </a:extLst>
          </p:cNvPr>
          <p:cNvSpPr/>
          <p:nvPr/>
        </p:nvSpPr>
        <p:spPr>
          <a:xfrm>
            <a:off x="346841" y="2196662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لَدى أَمينِ 30 قِطْعَةَ حَلْوى. يُريدُ تَوْزيعَها بِالتَّساوي بَيْنَ 5 أَصْدِقاءَ. كَمْ قِطْعَةَ حَلْوى سَيُعْطي كُلَّ صَديقٍ؟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معطيات المسألة على نموذج الأشرطة؟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5866F6-DD1F-15BE-83B7-CF7CAFF48414}"/>
              </a:ext>
            </a:extLst>
          </p:cNvPr>
          <p:cNvSpPr/>
          <p:nvPr/>
        </p:nvSpPr>
        <p:spPr>
          <a:xfrm>
            <a:off x="346841" y="2196662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لَدى أَمينِ 30 قِطْعَةَ حَلْوى. يُريدُ تَوْزيعَها بِالتَّساوي بَيْنَ 5 أَصْدِقاءَ. كَمْ قِطْعَةَ حَلْوى سَيُعْطي كُلَّ صَديقٍ؟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51A918-5170-6CDA-785F-AC8CE917BD38}"/>
              </a:ext>
            </a:extLst>
          </p:cNvPr>
          <p:cNvGrpSpPr/>
          <p:nvPr/>
        </p:nvGrpSpPr>
        <p:grpSpPr>
          <a:xfrm>
            <a:off x="2215971" y="1958474"/>
            <a:ext cx="4423144" cy="2478019"/>
            <a:chOff x="2215971" y="2914911"/>
            <a:chExt cx="4423144" cy="247801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0878ED-968D-9972-A869-471809B7AC4B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30 حلوى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9DD687D-4951-1093-3D65-67C1B57DB0A7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....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1F033F2-8C14-2062-328D-E5E4A2586D3D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F8AB384-1CDF-BAF8-A815-25F57A88740B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20" name="Accolade fermante 19">
              <a:extLst>
                <a:ext uri="{FF2B5EF4-FFF2-40B4-BE49-F238E27FC236}">
                  <a16:creationId xmlns:a16="http://schemas.microsoft.com/office/drawing/2014/main" id="{A5CF2FD9-AF73-EC41-C6AF-17B6B01C8360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BA5F7F7-7EC8-52AA-A981-305D197B6807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C00000"/>
                  </a:solidFill>
                </a:rPr>
                <a:t>5 أصدقاء</a:t>
              </a:r>
              <a:endParaRPr lang="fr-FR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9825-6842-95D3-F0A3-248669C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5062-119F-1A4F-69C8-937A14585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B38999-6CF4-382F-7879-118FCD062FBC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متساوية حل المسألة: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A71AA05-67F6-470E-EAE1-D30E97D6AB2A}"/>
              </a:ext>
            </a:extLst>
          </p:cNvPr>
          <p:cNvGrpSpPr/>
          <p:nvPr/>
        </p:nvGrpSpPr>
        <p:grpSpPr>
          <a:xfrm>
            <a:off x="2215971" y="1958474"/>
            <a:ext cx="4423144" cy="2478019"/>
            <a:chOff x="2215971" y="2914911"/>
            <a:chExt cx="4423144" cy="247801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A0E0DD7-44DD-25E0-563C-5947FB450D3D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</a:rPr>
                <a:t>30 حلوى</a:t>
              </a:r>
              <a:endParaRPr lang="fr-FR" sz="2800" dirty="0">
                <a:solidFill>
                  <a:srgbClr val="0070C0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50C9A43-CB20-5BF7-63F7-4B86BDE0DD63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0070C0"/>
                  </a:solidFill>
                </a:rPr>
                <a:t>....</a:t>
              </a:r>
              <a:endParaRPr lang="fr-FR" sz="16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BA0DE7C-4869-C836-7CB0-6093ECD69A92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0070C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09AFA00-B75F-F290-4C8D-B9C0DC7B7FC9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</a:rPr>
                <a:t>...</a:t>
              </a:r>
              <a:endParaRPr lang="fr-FR" sz="2800" dirty="0">
                <a:solidFill>
                  <a:srgbClr val="0070C0"/>
                </a:solidFill>
              </a:endParaRPr>
            </a:p>
          </p:txBody>
        </p:sp>
        <p:sp>
          <p:nvSpPr>
            <p:cNvPr id="9" name="Accolade fermante 8">
              <a:extLst>
                <a:ext uri="{FF2B5EF4-FFF2-40B4-BE49-F238E27FC236}">
                  <a16:creationId xmlns:a16="http://schemas.microsoft.com/office/drawing/2014/main" id="{2F6A0DFD-1E74-2714-CC95-75AE7B94558D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27B285F-D483-5EF0-37A3-E9E4C37D6A10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5 أصدقاء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48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E9AA-999C-13CF-FB43-4DE650BB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36D80D-E38E-AFEF-53B1-08DA3252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BD3C5C-28F0-8F39-6047-734F9F21C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81632D-6CE7-C1B6-1580-37E51E7D56C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2CB2-3A88-FD9F-2E5D-18998686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1B31099-668B-954B-FE32-78397074C766}"/>
              </a:ext>
            </a:extLst>
          </p:cNvPr>
          <p:cNvSpPr txBox="1"/>
          <p:nvPr/>
        </p:nvSpPr>
        <p:spPr>
          <a:xfrm>
            <a:off x="1240221" y="854031"/>
            <a:ext cx="6256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حل المسألة؟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6DE6-C6E7-6B8B-A3EC-3E2FF9F0B1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BFE5D8D-522D-4234-98C4-89D329F5D039}"/>
              </a:ext>
            </a:extLst>
          </p:cNvPr>
          <p:cNvGrpSpPr/>
          <p:nvPr/>
        </p:nvGrpSpPr>
        <p:grpSpPr>
          <a:xfrm>
            <a:off x="2215971" y="1958474"/>
            <a:ext cx="4423144" cy="2478019"/>
            <a:chOff x="2215971" y="2914911"/>
            <a:chExt cx="4423144" cy="247801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9EFCA4-D626-9D7E-D183-F290096DE39B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</a:rPr>
                <a:t>30 حلوى</a:t>
              </a:r>
              <a:endParaRPr lang="fr-FR" sz="28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768B667-EA34-AF16-6C4B-C904963A561F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0070C0"/>
                  </a:solidFill>
                </a:rPr>
                <a:t>....</a:t>
              </a:r>
              <a:endParaRPr lang="fr-FR" sz="1600" dirty="0">
                <a:solidFill>
                  <a:srgbClr val="0070C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BC2AE97-A598-4A4C-3A1D-E08CC92A9B0A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0070C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987D780-0624-FC30-7095-E7489F107585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</a:rPr>
                <a:t>...</a:t>
              </a:r>
              <a:endParaRPr lang="fr-FR" sz="2800" dirty="0">
                <a:solidFill>
                  <a:srgbClr val="0070C0"/>
                </a:solidFill>
              </a:endParaRPr>
            </a:p>
          </p:txBody>
        </p:sp>
        <p:sp>
          <p:nvSpPr>
            <p:cNvPr id="9" name="Accolade fermante 8">
              <a:extLst>
                <a:ext uri="{FF2B5EF4-FFF2-40B4-BE49-F238E27FC236}">
                  <a16:creationId xmlns:a16="http://schemas.microsoft.com/office/drawing/2014/main" id="{A920F68A-AD8D-95F7-6649-A737B13396D4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C456346-AF3F-57A6-73B1-868E8D763A5E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5 أصدقاء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D09DC-C73C-F1DE-69F6-3176CEB2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2591EA4-6E9C-87D2-C1D3-8AF9BFBBE7BE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حل المسألة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44F6A4-AE7B-196F-791B-4265231CB6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1F85C143-75C6-4983-6530-2CAEB7B102E4}"/>
              </a:ext>
            </a:extLst>
          </p:cNvPr>
          <p:cNvSpPr txBox="1"/>
          <p:nvPr/>
        </p:nvSpPr>
        <p:spPr>
          <a:xfrm>
            <a:off x="2278118" y="5233651"/>
            <a:ext cx="45877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÷ 5 = ?</a:t>
            </a:r>
            <a:endParaRPr lang="fr-FR" sz="6000" dirty="0">
              <a:solidFill>
                <a:srgbClr val="C00000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38008FF-927E-B4BB-52ED-C5F7932F5572}"/>
              </a:ext>
            </a:extLst>
          </p:cNvPr>
          <p:cNvGrpSpPr/>
          <p:nvPr/>
        </p:nvGrpSpPr>
        <p:grpSpPr>
          <a:xfrm>
            <a:off x="2215971" y="1958474"/>
            <a:ext cx="4423144" cy="2478019"/>
            <a:chOff x="2215971" y="2914911"/>
            <a:chExt cx="4423144" cy="247801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F834E40-6373-DB7B-64A4-05F5A19E0DA5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</a:rPr>
                <a:t>30 حلوى</a:t>
              </a:r>
              <a:endParaRPr lang="fr-FR" sz="2800" dirty="0">
                <a:solidFill>
                  <a:srgbClr val="0070C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757CD6-1FEA-DA09-6183-DBA6A3C2B07C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0070C0"/>
                  </a:solidFill>
                </a:rPr>
                <a:t>....</a:t>
              </a:r>
              <a:endParaRPr lang="fr-FR" sz="1600" dirty="0">
                <a:solidFill>
                  <a:srgbClr val="0070C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250FE8-B717-DC5A-E5F4-78521568A5AA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0070C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7BD48B-BBE6-FDD2-8054-8B7843DBE454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</a:rPr>
                <a:t>...</a:t>
              </a:r>
              <a:endParaRPr lang="fr-FR" sz="2800" dirty="0">
                <a:solidFill>
                  <a:srgbClr val="0070C0"/>
                </a:solidFill>
              </a:endParaRPr>
            </a:p>
          </p:txBody>
        </p:sp>
        <p:sp>
          <p:nvSpPr>
            <p:cNvPr id="11" name="Accolade fermante 10">
              <a:extLst>
                <a:ext uri="{FF2B5EF4-FFF2-40B4-BE49-F238E27FC236}">
                  <a16:creationId xmlns:a16="http://schemas.microsoft.com/office/drawing/2014/main" id="{3AF6F770-E830-B061-6B43-A9C3EAAADDFD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E20F57F-56F9-BB20-0DDE-BFDB6648B013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5 أصدقاء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478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E702A-3661-E82D-6E8F-9AB5E4E49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4D9ABB-72F5-BF48-743F-932794A69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C2FE50-506C-560A-3014-A9317FA168A5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عبارة حل المسألة: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FCF45ED-2ACE-9304-20DD-0F686031AA35}"/>
              </a:ext>
            </a:extLst>
          </p:cNvPr>
          <p:cNvGrpSpPr/>
          <p:nvPr/>
        </p:nvGrpSpPr>
        <p:grpSpPr>
          <a:xfrm>
            <a:off x="2215971" y="3914872"/>
            <a:ext cx="4423144" cy="2478019"/>
            <a:chOff x="2215971" y="2914911"/>
            <a:chExt cx="4423144" cy="247801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54D100B-BE73-6BCE-0D09-AFC81F3297F5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</a:rPr>
                <a:t>30 حلوى</a:t>
              </a:r>
              <a:endParaRPr lang="fr-FR" sz="28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435556D-C556-EF26-4885-96477745DF34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0070C0"/>
                  </a:solidFill>
                </a:rPr>
                <a:t>....</a:t>
              </a:r>
              <a:endParaRPr lang="fr-FR" sz="1600" dirty="0">
                <a:solidFill>
                  <a:srgbClr val="0070C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E9D1A2-ADE0-37F8-3AE4-5331DB9DF9C2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0070C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4DB3F04-D3CB-27F7-3905-006F8EF29EAA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</a:rPr>
                <a:t>...</a:t>
              </a:r>
              <a:endParaRPr lang="fr-FR" sz="2800" dirty="0">
                <a:solidFill>
                  <a:srgbClr val="0070C0"/>
                </a:solidFill>
              </a:endParaRPr>
            </a:p>
          </p:txBody>
        </p:sp>
        <p:sp>
          <p:nvSpPr>
            <p:cNvPr id="10" name="Accolade fermante 9">
              <a:extLst>
                <a:ext uri="{FF2B5EF4-FFF2-40B4-BE49-F238E27FC236}">
                  <a16:creationId xmlns:a16="http://schemas.microsoft.com/office/drawing/2014/main" id="{7C6ACF33-0081-2D0F-AA2C-4CD8CF6F51E2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A980A7D-7A17-D594-7184-0DBE617AFC2A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5 أصدقاء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79C76BD-860B-A8B0-868D-1541B2935FC4}"/>
              </a:ext>
            </a:extLst>
          </p:cNvPr>
          <p:cNvSpPr/>
          <p:nvPr/>
        </p:nvSpPr>
        <p:spPr>
          <a:xfrm>
            <a:off x="346841" y="2154130"/>
            <a:ext cx="8208580" cy="1471447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لَدى أَمينِ 30 قِطْعَةَ حَلْوى. يُريدُ تَوْزيعَها بِالتَّساوي بَيْنَ 5 أَصْدِقاءَ. </a:t>
            </a:r>
            <a:r>
              <a:rPr lang="ar-MA" sz="28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قِطْعَةَ حَلْوى سَيُعْطي كُلَّ صَديقٍ؟</a:t>
            </a:r>
            <a:endParaRPr kumimoji="0" lang="ar-MA" sz="2800" i="0" u="none" strike="noStrike" kern="1200" cap="none" spc="0" normalizeH="0" baseline="0" noProof="0" dirty="0">
              <a:ln w="0"/>
              <a:solidFill>
                <a:srgbClr val="C00000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6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9F15B-F044-FC5C-09C7-B86F31577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6BE4C8-230F-EF8E-1A1E-2801FE510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738A1F-71AE-08D5-51C0-E964372E05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3863811-2954-A02B-AB55-0C9C6BE8490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63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3DC13-1393-24D4-8177-934DA48E1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4933A32-2CF8-5C74-002A-42850869D139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عبارة حل المسألة هي: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BB9AC1-6341-9038-021E-130AD513371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AB3832A-FB36-DA7D-1222-C178F33DA1FE}"/>
              </a:ext>
            </a:extLst>
          </p:cNvPr>
          <p:cNvSpPr txBox="1"/>
          <p:nvPr/>
        </p:nvSpPr>
        <p:spPr>
          <a:xfrm>
            <a:off x="1616149" y="3315327"/>
            <a:ext cx="7079693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28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قِطَعِ الْحَلْوَى الَّتي سَيُعْطي أَمِينُ كُلَّ صَدِيقٍ هُوَ:</a:t>
            </a:r>
            <a:endParaRPr kumimoji="0" lang="ar-MA" sz="3600" i="0" u="none" strike="noStrike" kern="1200" cap="none" spc="0" normalizeH="0" baseline="0" noProof="0" dirty="0">
              <a:ln w="0"/>
              <a:solidFill>
                <a:srgbClr val="C00000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EDA2986-8345-AFAF-8778-1334B00C382C}"/>
              </a:ext>
            </a:extLst>
          </p:cNvPr>
          <p:cNvSpPr txBox="1"/>
          <p:nvPr/>
        </p:nvSpPr>
        <p:spPr>
          <a:xfrm>
            <a:off x="557415" y="3418364"/>
            <a:ext cx="18668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3200" i="0" u="none" strike="noStrike" kern="1200" cap="none" spc="0" normalizeH="0" baseline="0" noProof="0" dirty="0">
                <a:ln w="0"/>
                <a:solidFill>
                  <a:srgbClr val="0070C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30 ÷ 5 = 6 </a:t>
            </a:r>
            <a:endParaRPr lang="fr-FR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92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A206E-BD9B-D234-5F78-760D7C33E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7CCAC0D-60BA-8040-7C30-48B25518BF0C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809540-A19F-149C-E0C6-81829F074EE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7C283E5C-2212-DE75-12E5-911D76ECA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8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ECE45-B2B7-45C7-133B-4C3601DCD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46B2803-09CA-CA12-3348-2E97AFA26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192" y="1798251"/>
            <a:ext cx="7122628" cy="4788369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D2E1AD-6C98-C93C-6241-7FE941C65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D0EACC1-46C2-4A9F-D003-D92E10779B61}"/>
              </a:ext>
            </a:extLst>
          </p:cNvPr>
          <p:cNvSpPr/>
          <p:nvPr/>
        </p:nvSpPr>
        <p:spPr>
          <a:xfrm>
            <a:off x="1017254" y="4000263"/>
            <a:ext cx="2915201" cy="2347373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B8382A-6901-75EE-6E49-1FFA5B8F2B23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115. </a:t>
            </a:r>
          </a:p>
        </p:txBody>
      </p:sp>
    </p:spTree>
    <p:extLst>
      <p:ext uri="{BB962C8B-B14F-4D97-AF65-F5344CB8AC3E}">
        <p14:creationId xmlns:p14="http://schemas.microsoft.com/office/powerpoint/2010/main" val="13311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F5F32-F00E-B45D-ACC6-7671F902D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45EB8BF-75AF-DA92-0ED5-EE5B6185587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التالي بسرعة. لديكم فقط خمس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BB713E-E664-D6DE-135F-195C5A2A7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8" name="Groupe 8">
            <a:extLst>
              <a:ext uri="{FF2B5EF4-FFF2-40B4-BE49-F238E27FC236}">
                <a16:creationId xmlns:a16="http://schemas.microsoft.com/office/drawing/2014/main" id="{3A24155B-8A4E-44DB-EC8D-F8CD761A185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657F8FD3-82F1-8430-6DE4-AD91D9877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E2F0FA86-8E11-215D-1A48-26EA0EAAFC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E52CC58-B269-1AED-D37B-36B48B128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91" y="1639630"/>
            <a:ext cx="7397158" cy="4870179"/>
          </a:xfrm>
          <a:prstGeom prst="roundRect">
            <a:avLst>
              <a:gd name="adj" fmla="val 9462"/>
            </a:avLst>
          </a:prstGeom>
        </p:spPr>
      </p:pic>
    </p:spTree>
    <p:extLst>
      <p:ext uri="{BB962C8B-B14F-4D97-AF65-F5344CB8AC3E}">
        <p14:creationId xmlns:p14="http://schemas.microsoft.com/office/powerpoint/2010/main" val="395274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DB8DB-97DA-9D63-1F52-485C9CA8A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1BB7CF-5A60-15E5-C8F0-E0D0A3B82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8B39359-8EBE-6C74-684F-C5C539A7C5AD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616455DC-3F56-06B4-E931-598900D8BD2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B3C2BDC-8A10-0D2C-CF4B-A9D9CC66D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49B199B5-7E24-4FF4-F149-2A0463143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15AC1B7-A0B7-CB98-CD4E-3E774817A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91" y="1639630"/>
            <a:ext cx="7397158" cy="4870179"/>
          </a:xfrm>
          <a:prstGeom prst="roundRect">
            <a:avLst>
              <a:gd name="adj" fmla="val 9462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CCF2011-2677-DC03-86AC-E81EF49CEFFA}"/>
              </a:ext>
            </a:extLst>
          </p:cNvPr>
          <p:cNvGrpSpPr/>
          <p:nvPr/>
        </p:nvGrpSpPr>
        <p:grpSpPr>
          <a:xfrm>
            <a:off x="1079087" y="2932021"/>
            <a:ext cx="6572933" cy="1822125"/>
            <a:chOff x="2215971" y="2914911"/>
            <a:chExt cx="10312253" cy="27422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0C6E3B-3DA8-504E-4DF8-5822104BB3B3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72 فاكهة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BBC550-8F25-7DB8-E463-93C42200ACF2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8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282A52-D1DB-107B-9EA0-6FCF0CEA4927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8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8A5A44D-BB65-D04B-1791-0449AE5AA3C9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02345BB9-BCE2-DDA3-384F-5F9262171CC7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E437C8B-EEBE-7EAA-100C-0F8E38C90156}"/>
                </a:ext>
              </a:extLst>
            </p:cNvPr>
            <p:cNvSpPr txBox="1"/>
            <p:nvPr/>
          </p:nvSpPr>
          <p:spPr>
            <a:xfrm>
              <a:off x="3108620" y="4869710"/>
              <a:ext cx="2659540" cy="78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C00000"/>
                  </a:solidFill>
                </a:rPr>
                <a:t>عدد العلب ؟</a:t>
              </a:r>
              <a:endParaRPr lang="fr-FR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D85EEB2-D800-6FA9-8A3D-AAD9E17AFDB1}"/>
                </a:ext>
              </a:extLst>
            </p:cNvPr>
            <p:cNvSpPr txBox="1"/>
            <p:nvPr/>
          </p:nvSpPr>
          <p:spPr>
            <a:xfrm>
              <a:off x="7181659" y="4559174"/>
              <a:ext cx="5346565" cy="78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FR" sz="2800" b="1" dirty="0">
                  <a:solidFill>
                    <a:srgbClr val="C00000"/>
                  </a:solidFill>
                </a:rPr>
                <a:t>72 ÷ 8 = 9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A7DB5B4-6567-9553-FD0C-CBB1828DB1DA}"/>
              </a:ext>
            </a:extLst>
          </p:cNvPr>
          <p:cNvSpPr txBox="1"/>
          <p:nvPr/>
        </p:nvSpPr>
        <p:spPr>
          <a:xfrm>
            <a:off x="361160" y="5454001"/>
            <a:ext cx="7416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العلب اللازمة لتعليب حبات التين الشوكي هو 9 علب.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39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114 و115.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B6B743-9F82-78F2-B3F4-453F43332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92" y="1798251"/>
            <a:ext cx="7122628" cy="478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15929</TotalTime>
  <Words>1032</Words>
  <Application>Microsoft Office PowerPoint</Application>
  <PresentationFormat>Affichage à l'écran (4:3)</PresentationFormat>
  <Paragraphs>239</Paragraphs>
  <Slides>60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60</vt:i4>
      </vt:variant>
    </vt:vector>
  </HeadingPairs>
  <TitlesOfParts>
    <vt:vector size="80" baseType="lpstr">
      <vt:lpstr>Aptos</vt:lpstr>
      <vt:lpstr>Arial</vt:lpstr>
      <vt:lpstr>DengXian</vt:lpstr>
      <vt:lpstr>Aptos Display</vt:lpstr>
      <vt:lpstr>Calibri</vt:lpstr>
      <vt:lpstr>Wingdings</vt:lpstr>
      <vt:lpstr>Dosis</vt:lpstr>
      <vt:lpstr>UD Digi Kyokasho NK-B</vt:lpstr>
      <vt:lpstr>Effra CC Arbc</vt:lpstr>
      <vt:lpstr>Chalkboard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HASSAN.OULHOU</dc:creator>
  <cp:lastModifiedBy>EL HAMDOUNI BTIHAJ</cp:lastModifiedBy>
  <cp:revision>18</cp:revision>
  <cp:lastPrinted>2025-08-13T10:11:39Z</cp:lastPrinted>
  <dcterms:created xsi:type="dcterms:W3CDTF">2025-08-01T12:31:49Z</dcterms:created>
  <dcterms:modified xsi:type="dcterms:W3CDTF">2026-05-12T06:14:36Z</dcterms:modified>
</cp:coreProperties>
</file>