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66"/>
  </p:notesMasterIdLst>
  <p:handoutMasterIdLst>
    <p:handoutMasterId r:id="rId67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90" r:id="rId19"/>
    <p:sldId id="2134807091" r:id="rId20"/>
    <p:sldId id="2134807031" r:id="rId21"/>
    <p:sldId id="2134807077" r:id="rId22"/>
    <p:sldId id="2134806681" r:id="rId23"/>
    <p:sldId id="2134806700" r:id="rId24"/>
    <p:sldId id="977" r:id="rId25"/>
    <p:sldId id="2134806722" r:id="rId26"/>
    <p:sldId id="2134807078" r:id="rId27"/>
    <p:sldId id="2134806707" r:id="rId28"/>
    <p:sldId id="2134807056" r:id="rId29"/>
    <p:sldId id="2134807079" r:id="rId30"/>
    <p:sldId id="2134807080" r:id="rId31"/>
    <p:sldId id="2134807081" r:id="rId32"/>
    <p:sldId id="2134807082" r:id="rId33"/>
    <p:sldId id="2134807083" r:id="rId34"/>
    <p:sldId id="2134807084" r:id="rId35"/>
    <p:sldId id="979" r:id="rId36"/>
    <p:sldId id="2134807085" r:id="rId37"/>
    <p:sldId id="2134807086" r:id="rId38"/>
    <p:sldId id="2134806689" r:id="rId39"/>
    <p:sldId id="2134806665" r:id="rId40"/>
    <p:sldId id="2134806664" r:id="rId41"/>
    <p:sldId id="2134807014" r:id="rId42"/>
    <p:sldId id="2134807015" r:id="rId43"/>
    <p:sldId id="2134807061" r:id="rId44"/>
    <p:sldId id="2134807016" r:id="rId45"/>
    <p:sldId id="2134807063" r:id="rId46"/>
    <p:sldId id="2134807064" r:id="rId47"/>
    <p:sldId id="2134807065" r:id="rId48"/>
    <p:sldId id="2134807067" r:id="rId49"/>
    <p:sldId id="2134807088" r:id="rId50"/>
    <p:sldId id="2134807089" r:id="rId51"/>
    <p:sldId id="2134807087" r:id="rId52"/>
    <p:sldId id="2134806696" r:id="rId53"/>
    <p:sldId id="848" r:id="rId54"/>
    <p:sldId id="921" r:id="rId55"/>
    <p:sldId id="922" r:id="rId56"/>
    <p:sldId id="924" r:id="rId57"/>
    <p:sldId id="849" r:id="rId58"/>
    <p:sldId id="2134806697" r:id="rId59"/>
    <p:sldId id="2134806706" r:id="rId60"/>
    <p:sldId id="858" r:id="rId61"/>
    <p:sldId id="868" r:id="rId62"/>
    <p:sldId id="869" r:id="rId63"/>
    <p:sldId id="764" r:id="rId64"/>
    <p:sldId id="949" r:id="rId6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DFF"/>
    <a:srgbClr val="B7B7FF"/>
    <a:srgbClr val="E4E3F1"/>
    <a:srgbClr val="FFFFFF"/>
    <a:srgbClr val="D5D5FF"/>
    <a:srgbClr val="F9B233"/>
    <a:srgbClr val="EF801C"/>
    <a:srgbClr val="FC8D00"/>
    <a:srgbClr val="FDE5E3"/>
    <a:srgbClr val="CF1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EA7EE3-642F-4547-AF15-9FBD1E39540C}" v="73" dt="2026-05-09T14:02:04.2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8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901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1" r:id="rId2"/>
    <p:sldLayoutId id="2147483912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22.gi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18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19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20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قِراءَةُ السّاعاتِ: السّاعاتُ وَ الدَّقائِقُ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المَسائِل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963CC8-D0DB-F6C3-AA0D-6979202E5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324" y="2497787"/>
            <a:ext cx="5822731" cy="392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33578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07131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1142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77059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48706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946987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3720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2739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0777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47236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45783"/>
            <a:ext cx="62467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مَسائِل القِسْمةِ الَّتي تَتَضَّمَّنْ الْبَحْثَ عنِ الْجُزْءِ أَوْ عَدَدِ الأجْزاءِ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418256-C689-9F8B-502A-17B27A8AB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03" y="1626691"/>
            <a:ext cx="7207822" cy="4880296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45021" y="862060"/>
            <a:ext cx="597950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111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72842" y="5297214"/>
            <a:ext cx="2858355" cy="91944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FA9D56-A5A1-E3E5-1F07-91137BD94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575045"/>
            <a:ext cx="8319006" cy="275803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763E47-94AF-912A-5CFD-FCDFF5FA01B8}"/>
              </a:ext>
            </a:extLst>
          </p:cNvPr>
          <p:cNvSpPr txBox="1"/>
          <p:nvPr/>
        </p:nvSpPr>
        <p:spPr>
          <a:xfrm>
            <a:off x="3478919" y="4444565"/>
            <a:ext cx="34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45 min  + 30 min = 1 h  15 min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E8979D-6413-8C00-78C3-F18A4212BA33}"/>
              </a:ext>
            </a:extLst>
          </p:cNvPr>
          <p:cNvGrpSpPr/>
          <p:nvPr/>
        </p:nvGrpSpPr>
        <p:grpSpPr>
          <a:xfrm>
            <a:off x="283779" y="3538294"/>
            <a:ext cx="3484859" cy="1436713"/>
            <a:chOff x="91733" y="4007830"/>
            <a:chExt cx="3484859" cy="143671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E0B82D2-8408-79C0-C91B-26FE2506522C}"/>
                </a:ext>
              </a:extLst>
            </p:cNvPr>
            <p:cNvSpPr txBox="1"/>
            <p:nvPr/>
          </p:nvSpPr>
          <p:spPr>
            <a:xfrm>
              <a:off x="91733" y="400783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5:15</a:t>
              </a:r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BBD141A2-0CFA-24A6-AF76-85E2B31B4264}"/>
                </a:ext>
              </a:extLst>
            </p:cNvPr>
            <p:cNvCxnSpPr/>
            <p:nvPr/>
          </p:nvCxnSpPr>
          <p:spPr>
            <a:xfrm>
              <a:off x="228592" y="4517571"/>
              <a:ext cx="3348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A18C17C-E413-64B1-27FF-A815EFDBA92C}"/>
                </a:ext>
              </a:extLst>
            </p:cNvPr>
            <p:cNvCxnSpPr/>
            <p:nvPr/>
          </p:nvCxnSpPr>
          <p:spPr>
            <a:xfrm>
              <a:off x="391881" y="4409466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0B9E4176-63D9-F010-3F4B-73B21CEE7051}"/>
                </a:ext>
              </a:extLst>
            </p:cNvPr>
            <p:cNvCxnSpPr>
              <a:cxnSpLocks/>
            </p:cNvCxnSpPr>
            <p:nvPr/>
          </p:nvCxnSpPr>
          <p:spPr>
            <a:xfrm>
              <a:off x="3081873" y="4399333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98114F9-C1C5-5A0D-D1D0-710097CDF000}"/>
                </a:ext>
              </a:extLst>
            </p:cNvPr>
            <p:cNvCxnSpPr>
              <a:cxnSpLocks/>
            </p:cNvCxnSpPr>
            <p:nvPr/>
          </p:nvCxnSpPr>
          <p:spPr>
            <a:xfrm>
              <a:off x="1789020" y="4409843"/>
              <a:ext cx="0" cy="144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lèche : courbe vers le haut 15">
              <a:extLst>
                <a:ext uri="{FF2B5EF4-FFF2-40B4-BE49-F238E27FC236}">
                  <a16:creationId xmlns:a16="http://schemas.microsoft.com/office/drawing/2014/main" id="{44814A8A-4B64-48E1-2913-EC3C818E5267}"/>
                </a:ext>
              </a:extLst>
            </p:cNvPr>
            <p:cNvSpPr/>
            <p:nvPr/>
          </p:nvSpPr>
          <p:spPr>
            <a:xfrm>
              <a:off x="444431" y="4654657"/>
              <a:ext cx="1449140" cy="400087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32628B8-7B8D-D573-A12D-100AF11C8F21}"/>
                </a:ext>
              </a:extLst>
            </p:cNvPr>
            <p:cNvSpPr txBox="1"/>
            <p:nvPr/>
          </p:nvSpPr>
          <p:spPr>
            <a:xfrm>
              <a:off x="2772802" y="403468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6:30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139095C-EF28-9764-EABB-799CB5D1291B}"/>
                </a:ext>
              </a:extLst>
            </p:cNvPr>
            <p:cNvSpPr txBox="1"/>
            <p:nvPr/>
          </p:nvSpPr>
          <p:spPr>
            <a:xfrm>
              <a:off x="583446" y="5039080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45 min</a:t>
              </a:r>
            </a:p>
          </p:txBody>
        </p:sp>
        <p:sp>
          <p:nvSpPr>
            <p:cNvPr id="31" name="Flèche : courbe vers le haut 30">
              <a:extLst>
                <a:ext uri="{FF2B5EF4-FFF2-40B4-BE49-F238E27FC236}">
                  <a16:creationId xmlns:a16="http://schemas.microsoft.com/office/drawing/2014/main" id="{26DFB973-87B3-7C3D-EC52-39E771F73E42}"/>
                </a:ext>
              </a:extLst>
            </p:cNvPr>
            <p:cNvSpPr/>
            <p:nvPr/>
          </p:nvSpPr>
          <p:spPr>
            <a:xfrm>
              <a:off x="1845597" y="4638993"/>
              <a:ext cx="1325666" cy="400087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39CEE9B-5832-2383-2563-6A5183BBE524}"/>
                </a:ext>
              </a:extLst>
            </p:cNvPr>
            <p:cNvSpPr txBox="1"/>
            <p:nvPr/>
          </p:nvSpPr>
          <p:spPr>
            <a:xfrm>
              <a:off x="1930967" y="5044433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30 min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4562E44-8B42-D461-129D-9607F10FBB2B}"/>
                </a:ext>
              </a:extLst>
            </p:cNvPr>
            <p:cNvSpPr txBox="1"/>
            <p:nvPr/>
          </p:nvSpPr>
          <p:spPr>
            <a:xfrm>
              <a:off x="1493087" y="4008387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6:00</a:t>
              </a: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A6F73281-8BB8-D3BB-0F0F-E95B5FA12BD8}"/>
              </a:ext>
            </a:extLst>
          </p:cNvPr>
          <p:cNvSpPr txBox="1"/>
          <p:nvPr/>
        </p:nvSpPr>
        <p:spPr>
          <a:xfrm>
            <a:off x="3229038" y="5239058"/>
            <a:ext cx="5063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200" b="1" dirty="0">
                <a:solidFill>
                  <a:srgbClr val="C00000"/>
                </a:solidFill>
              </a:rPr>
              <a:t>المدة التي قضاها رامي في القراءة هي </a:t>
            </a:r>
            <a:r>
              <a:rPr lang="fr-FR" sz="2200" b="1" dirty="0">
                <a:solidFill>
                  <a:srgbClr val="C00000"/>
                </a:solidFill>
              </a:rPr>
              <a:t>1h 15 min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AA7211C-659C-289D-09CF-DAFD04EFA187}"/>
              </a:ext>
            </a:extLst>
          </p:cNvPr>
          <p:cNvGrpSpPr/>
          <p:nvPr/>
        </p:nvGrpSpPr>
        <p:grpSpPr>
          <a:xfrm>
            <a:off x="1507581" y="1966034"/>
            <a:ext cx="5872933" cy="4149048"/>
            <a:chOff x="1507581" y="1966034"/>
            <a:chExt cx="5872933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8973143-F97F-563F-F21E-00611243B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7581" y="1966034"/>
              <a:ext cx="2941765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1820" y="4415692"/>
              <a:ext cx="2616538" cy="377024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76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52398" y="265899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CC236D-7898-9B62-3308-E27BB1F0C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22432"/>
            <a:ext cx="8355724" cy="8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46AA729-0588-8F17-5931-5762E0B3D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22432"/>
            <a:ext cx="8355724" cy="8978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016961-4977-5991-4BF7-9B6D6415EAEE}"/>
              </a:ext>
            </a:extLst>
          </p:cNvPr>
          <p:cNvSpPr txBox="1"/>
          <p:nvPr/>
        </p:nvSpPr>
        <p:spPr>
          <a:xfrm>
            <a:off x="1572306" y="305090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F9FBC9-B5AB-03B4-8FE3-C21574777B8D}"/>
              </a:ext>
            </a:extLst>
          </p:cNvPr>
          <p:cNvSpPr txBox="1"/>
          <p:nvPr/>
        </p:nvSpPr>
        <p:spPr>
          <a:xfrm>
            <a:off x="1572307" y="345113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78DF5-C472-5FA5-222C-E62233ED5CE5}"/>
              </a:ext>
            </a:extLst>
          </p:cNvPr>
          <p:cNvSpPr txBox="1"/>
          <p:nvPr/>
        </p:nvSpPr>
        <p:spPr>
          <a:xfrm>
            <a:off x="3670331" y="30495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C1C0A-EBCC-1445-C9BF-169060673834}"/>
              </a:ext>
            </a:extLst>
          </p:cNvPr>
          <p:cNvSpPr txBox="1"/>
          <p:nvPr/>
        </p:nvSpPr>
        <p:spPr>
          <a:xfrm>
            <a:off x="5726312" y="304430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77B4CF-C202-67C3-7E68-AADE1E3C4657}"/>
              </a:ext>
            </a:extLst>
          </p:cNvPr>
          <p:cNvSpPr txBox="1"/>
          <p:nvPr/>
        </p:nvSpPr>
        <p:spPr>
          <a:xfrm>
            <a:off x="3649311" y="345264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783C49-E062-9799-5A8A-EBE3B351B24F}"/>
              </a:ext>
            </a:extLst>
          </p:cNvPr>
          <p:cNvSpPr txBox="1"/>
          <p:nvPr/>
        </p:nvSpPr>
        <p:spPr>
          <a:xfrm>
            <a:off x="5652743" y="3467311"/>
            <a:ext cx="621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93C5EC-95B7-7C05-246C-8EB49B8EFC35}"/>
              </a:ext>
            </a:extLst>
          </p:cNvPr>
          <p:cNvSpPr txBox="1"/>
          <p:nvPr/>
        </p:nvSpPr>
        <p:spPr>
          <a:xfrm>
            <a:off x="7766573" y="305481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F874A7-008F-18A4-33A8-9AF3422B6F9F}"/>
              </a:ext>
            </a:extLst>
          </p:cNvPr>
          <p:cNvSpPr txBox="1"/>
          <p:nvPr/>
        </p:nvSpPr>
        <p:spPr>
          <a:xfrm>
            <a:off x="7777083" y="345977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باستعمال نموذج الأشرطة،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38EA3A3-9D7C-045A-3946-D189EB0C53A7}"/>
              </a:ext>
            </a:extLst>
          </p:cNvPr>
          <p:cNvSpPr txBox="1"/>
          <p:nvPr/>
        </p:nvSpPr>
        <p:spPr>
          <a:xfrm>
            <a:off x="314163" y="2426905"/>
            <a:ext cx="8251768" cy="2174354"/>
          </a:xfrm>
          <a:prstGeom prst="roundRect">
            <a:avLst/>
          </a:prstGeom>
          <a:solidFill>
            <a:srgbClr val="DDDDFF"/>
          </a:solidFill>
          <a:ln>
            <a:solidFill>
              <a:srgbClr val="B7B7FF"/>
            </a:solidFill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dirty="0"/>
              <a:t>	أَعْطى الْمُدَرِّبُ التِّلْميذَ يوسُفَ 32 كُرَةَ تِنِسٍ، وَكَلَّفَهُ بِوَضْعِها في أَكْياسٍ يَحْتَوي كُلُّ وَاحِدٍ منْها عَلى 4 كُراتٍ.</a:t>
            </a:r>
          </a:p>
          <a:p>
            <a:pPr algn="just" rtl="1">
              <a:lnSpc>
                <a:spcPct val="150000"/>
              </a:lnSpc>
            </a:pPr>
            <a:r>
              <a:rPr lang="ar-MA" sz="2800" dirty="0"/>
              <a:t>ما عَدَدُ الأَكْيَاسِ الَّتِي سَيَحتَاجُهَا يُوسُفُ؟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AD1F03-0A19-8E92-1C39-6B4E090F008C}"/>
              </a:ext>
            </a:extLst>
          </p:cNvPr>
          <p:cNvSpPr txBox="1"/>
          <p:nvPr/>
        </p:nvSpPr>
        <p:spPr>
          <a:xfrm>
            <a:off x="314163" y="2426905"/>
            <a:ext cx="8251768" cy="2174354"/>
          </a:xfrm>
          <a:prstGeom prst="roundRect">
            <a:avLst/>
          </a:prstGeom>
          <a:solidFill>
            <a:srgbClr val="DDDDFF"/>
          </a:solidFill>
          <a:ln>
            <a:solidFill>
              <a:srgbClr val="B7B7FF"/>
            </a:solidFill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dirty="0"/>
              <a:t>	أَعْطى الْمُدَرِّبُ التِّلْميذَ يوسُفَ 32 كُرَةَ تِنِسٍ، وَكَلَّفَهُ بِوَضْعِها في أَكْياسٍ يَحْتَوي كُلُّ وَاحِدٍ منْها عَلى 4 كُراتٍ.</a:t>
            </a:r>
          </a:p>
          <a:p>
            <a:pPr algn="just" rtl="1">
              <a:lnSpc>
                <a:spcPct val="150000"/>
              </a:lnSpc>
            </a:pPr>
            <a:r>
              <a:rPr lang="ar-MA" sz="2800" dirty="0"/>
              <a:t>ما عَدَدُ الأَكْيَاسِ الَّتِي سَيَحتَاجُهَا يُوسُفُ؟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 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المسألة؟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FC830A-4970-9E1E-E815-C171D0CEB529}"/>
              </a:ext>
            </a:extLst>
          </p:cNvPr>
          <p:cNvSpPr txBox="1"/>
          <p:nvPr/>
        </p:nvSpPr>
        <p:spPr>
          <a:xfrm>
            <a:off x="314163" y="2563536"/>
            <a:ext cx="8251768" cy="2174354"/>
          </a:xfrm>
          <a:prstGeom prst="roundRect">
            <a:avLst/>
          </a:prstGeom>
          <a:solidFill>
            <a:srgbClr val="DDDDFF"/>
          </a:solidFill>
          <a:ln>
            <a:solidFill>
              <a:srgbClr val="B7B7FF"/>
            </a:solidFill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dirty="0"/>
              <a:t>	أَعْطى الْمُدَرِّبُ التِّلْميذَ يوسُفَ 32 كُرَةَ تِنِسٍ، وَكَلَّفَهُ بِوَضْعِها في أَكْياسٍ يَحْتَوي كُلُّ وَاحِدٍ منْها عَلى 4 كُراتٍ.</a:t>
            </a:r>
          </a:p>
          <a:p>
            <a:pPr algn="just" rtl="1">
              <a:lnSpc>
                <a:spcPct val="150000"/>
              </a:lnSpc>
            </a:pPr>
            <a:r>
              <a:rPr lang="ar-MA" sz="2800" dirty="0"/>
              <a:t>ما عَدَدُ الأَكْيَاسِ الَّتِي سَيَحتَاجُهَا يُوسُفُ؟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4194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الكل على الشريط العلوي واكتبوا قيمته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83A406F1-BF60-607D-9A2A-48D9842B871E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57A07CD-B413-2FE4-93A9-83580DC23F84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19EA3D2E-F0F6-03D1-E0B1-8798541AA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14690B5A-5D35-C0B1-964D-9EA94F1C0DEB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EB8BF55-CBE1-84BD-8170-240E69612B5E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87336F4E-B47E-C32D-7EFF-A5207D705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A7024479-D055-1D2D-94B1-F653F6137E5D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E0BE683-4FFD-892E-E677-E818AEAB7872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 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B37A500-4ADC-D332-6DD7-94DF83619F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464F6A22-EC5D-3C10-420A-98942585C1E7}"/>
              </a:ext>
            </a:extLst>
          </p:cNvPr>
          <p:cNvSpPr txBox="1"/>
          <p:nvPr/>
        </p:nvSpPr>
        <p:spPr>
          <a:xfrm>
            <a:off x="314163" y="2563536"/>
            <a:ext cx="8251768" cy="2174354"/>
          </a:xfrm>
          <a:prstGeom prst="roundRect">
            <a:avLst/>
          </a:prstGeom>
          <a:solidFill>
            <a:srgbClr val="DDDDFF"/>
          </a:solidFill>
          <a:ln>
            <a:solidFill>
              <a:srgbClr val="B7B7FF"/>
            </a:solidFill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dirty="0"/>
              <a:t>	أَعْطى الْمُدَرِّبُ التِّلْميذَ يوسُفَ 32 كُرَةَ تِنِسٍ، وَكَلَّفَهُ بِوَضْعِها في أَكْياسٍ يَحْتَوي كُلُّ وَاحِدٍ منْها عَلى 4 كُراتٍ.</a:t>
            </a:r>
          </a:p>
          <a:p>
            <a:pPr algn="just" rtl="1">
              <a:lnSpc>
                <a:spcPct val="150000"/>
              </a:lnSpc>
            </a:pPr>
            <a:r>
              <a:rPr lang="ar-MA" sz="2800" dirty="0"/>
              <a:t>ما عَدَدُ الأَكْيَاسِ الَّتِي سَيَحتَاجُهَا يُوسُفُ؟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نمثل كل الكرات هكذا: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82A26C-7A9C-B122-0DBB-4D75D957E88F}"/>
              </a:ext>
            </a:extLst>
          </p:cNvPr>
          <p:cNvSpPr/>
          <p:nvPr/>
        </p:nvSpPr>
        <p:spPr>
          <a:xfrm>
            <a:off x="2347963" y="2914911"/>
            <a:ext cx="4159163" cy="6682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tx1"/>
                </a:solidFill>
              </a:rPr>
              <a:t>32 كرة</a:t>
            </a:r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33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AB836-A2A6-43EE-BA52-BD1FD7A1A036}"/>
              </a:ext>
            </a:extLst>
          </p:cNvPr>
          <p:cNvSpPr/>
          <p:nvPr/>
        </p:nvSpPr>
        <p:spPr>
          <a:xfrm>
            <a:off x="2347963" y="2914911"/>
            <a:ext cx="4159163" cy="6682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tx1"/>
                </a:solidFill>
              </a:rPr>
              <a:t>32 كرة</a:t>
            </a:r>
            <a:endParaRPr lang="fr-FR" sz="2800" dirty="0">
              <a:solidFill>
                <a:schemeClr val="tx1"/>
              </a:solidFill>
            </a:endParaRPr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EB4C9FC1-99AB-47ED-8995-8F3931029A9E}"/>
              </a:ext>
            </a:extLst>
          </p:cNvPr>
          <p:cNvGrpSpPr/>
          <p:nvPr/>
        </p:nvGrpSpPr>
        <p:grpSpPr>
          <a:xfrm>
            <a:off x="6105119" y="1927765"/>
            <a:ext cx="2239078" cy="551406"/>
            <a:chOff x="6123705" y="1914188"/>
            <a:chExt cx="2239078" cy="551406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0E5D6FC-0702-62AA-9782-8461E19EA9DE}"/>
                </a:ext>
              </a:extLst>
            </p:cNvPr>
            <p:cNvSpPr/>
            <p:nvPr/>
          </p:nvSpPr>
          <p:spPr>
            <a:xfrm>
              <a:off x="6123705" y="1914188"/>
              <a:ext cx="180930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799A6145-3F44-B9A8-0AFD-529DCD6EF0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 12">
            <a:extLst>
              <a:ext uri="{FF2B5EF4-FFF2-40B4-BE49-F238E27FC236}">
                <a16:creationId xmlns:a16="http://schemas.microsoft.com/office/drawing/2014/main" id="{D8E0040F-07EF-FF27-0DBA-2C036AE9D533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7FD52DD-DC26-B13D-0B42-C414FC771869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 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3C100EEB-139F-32CE-926E-AF4965ABB1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 12">
            <a:extLst>
              <a:ext uri="{FF2B5EF4-FFF2-40B4-BE49-F238E27FC236}">
                <a16:creationId xmlns:a16="http://schemas.microsoft.com/office/drawing/2014/main" id="{AD3B8B20-DD67-2125-C474-DD9F47E371D3}"/>
              </a:ext>
            </a:extLst>
          </p:cNvPr>
          <p:cNvGrpSpPr/>
          <p:nvPr/>
        </p:nvGrpSpPr>
        <p:grpSpPr>
          <a:xfrm>
            <a:off x="3090041" y="1927765"/>
            <a:ext cx="2667865" cy="551406"/>
            <a:chOff x="6099177" y="1914188"/>
            <a:chExt cx="2577772" cy="551406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0F750BB-8AFB-7FAA-DB65-3508CF068CE6}"/>
                </a:ext>
              </a:extLst>
            </p:cNvPr>
            <p:cNvSpPr/>
            <p:nvPr/>
          </p:nvSpPr>
          <p:spPr>
            <a:xfrm>
              <a:off x="6099177" y="1914188"/>
              <a:ext cx="213559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EC74AB17-52A8-DA79-8E29-2305743CA6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44331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080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920F4CD-C293-AA82-B001-030EC440B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180753" y="854031"/>
            <a:ext cx="7315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جزأين على يسار ويمين الشريط السفلي، ثم اكتبوا عدد الأجزاء أسفله.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1B31A1F-EBCE-8107-9464-5C72362C3E13}"/>
              </a:ext>
            </a:extLst>
          </p:cNvPr>
          <p:cNvSpPr/>
          <p:nvPr/>
        </p:nvSpPr>
        <p:spPr>
          <a:xfrm>
            <a:off x="2122977" y="4954659"/>
            <a:ext cx="4159163" cy="6682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tx1"/>
                </a:solidFill>
              </a:rPr>
              <a:t>32 كرة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4214267-93F7-ADA0-8FD1-1F2040BD47C2}"/>
              </a:ext>
            </a:extLst>
          </p:cNvPr>
          <p:cNvSpPr txBox="1"/>
          <p:nvPr/>
        </p:nvSpPr>
        <p:spPr>
          <a:xfrm>
            <a:off x="314163" y="2563536"/>
            <a:ext cx="8251768" cy="2174354"/>
          </a:xfrm>
          <a:prstGeom prst="roundRect">
            <a:avLst/>
          </a:prstGeom>
          <a:solidFill>
            <a:srgbClr val="DDDDFF"/>
          </a:solidFill>
          <a:ln>
            <a:solidFill>
              <a:srgbClr val="B7B7FF"/>
            </a:solidFill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dirty="0"/>
              <a:t>	أَعْطى الْمُدَرِّبُ التِّلْميذَ يوسُفَ 32 كُرَةَ تِنِسٍ، وَكَلَّفَهُ بِوَضْعِها في أَكْياسٍ يَحْتَوي كُلُّ وَاحِدٍ منْها عَلى 4 كُراتٍ.</a:t>
            </a:r>
          </a:p>
          <a:p>
            <a:pPr algn="just" rtl="1">
              <a:lnSpc>
                <a:spcPct val="150000"/>
              </a:lnSpc>
            </a:pPr>
            <a:r>
              <a:rPr lang="ar-MA" sz="2800" dirty="0"/>
              <a:t>ما عَدَدُ الأَكْيَاسِ الَّتِي سَيَحتَاجُهَا يُوسُفُ؟</a:t>
            </a:r>
            <a:endParaRPr lang="fr-FR" sz="2800" dirty="0"/>
          </a:p>
        </p:txBody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EF96E4BD-5D95-1261-7784-7A66E34046B5}"/>
              </a:ext>
            </a:extLst>
          </p:cNvPr>
          <p:cNvGrpSpPr/>
          <p:nvPr/>
        </p:nvGrpSpPr>
        <p:grpSpPr>
          <a:xfrm>
            <a:off x="6105119" y="1927765"/>
            <a:ext cx="2239078" cy="551406"/>
            <a:chOff x="6123705" y="1914188"/>
            <a:chExt cx="2239078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17CAE65-A304-616D-CAF8-881458FAD102}"/>
                </a:ext>
              </a:extLst>
            </p:cNvPr>
            <p:cNvSpPr/>
            <p:nvPr/>
          </p:nvSpPr>
          <p:spPr>
            <a:xfrm>
              <a:off x="6123705" y="1914188"/>
              <a:ext cx="180930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18810DE-40B7-5FC3-22E2-4E88AA50AB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12">
            <a:extLst>
              <a:ext uri="{FF2B5EF4-FFF2-40B4-BE49-F238E27FC236}">
                <a16:creationId xmlns:a16="http://schemas.microsoft.com/office/drawing/2014/main" id="{E8D8F0EB-B9FC-A644-F5D2-15E1659EE4E6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EC0A095-CBA5-8011-A7BE-A04B6A0D0B28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 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50AC03B-64EC-02BE-BB44-8800C7322E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 12">
            <a:extLst>
              <a:ext uri="{FF2B5EF4-FFF2-40B4-BE49-F238E27FC236}">
                <a16:creationId xmlns:a16="http://schemas.microsoft.com/office/drawing/2014/main" id="{8FFBB965-9E23-8261-00A2-6EACB0697FCE}"/>
              </a:ext>
            </a:extLst>
          </p:cNvPr>
          <p:cNvGrpSpPr/>
          <p:nvPr/>
        </p:nvGrpSpPr>
        <p:grpSpPr>
          <a:xfrm>
            <a:off x="3090041" y="1927765"/>
            <a:ext cx="2667865" cy="551406"/>
            <a:chOff x="6099177" y="1914188"/>
            <a:chExt cx="2577772" cy="551406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EB6719A-F369-E763-C0EB-04EBEEA1BDD3}"/>
                </a:ext>
              </a:extLst>
            </p:cNvPr>
            <p:cNvSpPr/>
            <p:nvPr/>
          </p:nvSpPr>
          <p:spPr>
            <a:xfrm>
              <a:off x="6099177" y="1914188"/>
              <a:ext cx="213559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0B343341-C492-7E13-B947-F3A173E888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44331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1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400259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نمثل الأجزاء هكذا: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8BB4D86-3B22-C92C-A923-ACBBA9D799C7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575D29-8A7E-E2FA-C858-C69A32659713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32 كرة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D078797-ACB2-B0C5-658A-41F4E268C5D2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4 كرات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AFCF9F-4D50-2507-A37F-41FA8A8C7F01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 كرات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A2F3F8-E6FF-7DA6-9904-7452D3AC66B8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7635429D-BC6D-6C25-B366-3ACBAF2305FF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73EAE34-7EF1-8A99-8EC5-5ED541C77B86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عدد الأكياس ؟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98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5C7F83CE-8D40-6BFA-2C4A-80511892C0D0}"/>
              </a:ext>
            </a:extLst>
          </p:cNvPr>
          <p:cNvGrpSpPr/>
          <p:nvPr/>
        </p:nvGrpSpPr>
        <p:grpSpPr>
          <a:xfrm>
            <a:off x="581107" y="1927765"/>
            <a:ext cx="2451905" cy="551406"/>
            <a:chOff x="6013340" y="1914188"/>
            <a:chExt cx="236910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9CFCD1D-AEB4-E766-AB9B-6AB2CC32E4C2}"/>
                </a:ext>
              </a:extLst>
            </p:cNvPr>
            <p:cNvSpPr/>
            <p:nvPr/>
          </p:nvSpPr>
          <p:spPr>
            <a:xfrm>
              <a:off x="6013340" y="1914188"/>
              <a:ext cx="193833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32F98281-52B1-3F0F-9B28-1B1341AFDA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5AA6B4A-D076-E61D-B733-D305EC6173B0}"/>
              </a:ext>
            </a:extLst>
          </p:cNvPr>
          <p:cNvGrpSpPr/>
          <p:nvPr/>
        </p:nvGrpSpPr>
        <p:grpSpPr>
          <a:xfrm>
            <a:off x="5782189" y="1927765"/>
            <a:ext cx="2562008" cy="551406"/>
            <a:chOff x="5800775" y="1914188"/>
            <a:chExt cx="2562008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901E4C2-753E-12EE-D2C9-20458E53DAD3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6268E8E9-071F-CE2A-F239-E3D854F61E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3AEA5D1-AA57-BCED-BBF2-62E27A277984}"/>
              </a:ext>
            </a:extLst>
          </p:cNvPr>
          <p:cNvGrpSpPr/>
          <p:nvPr/>
        </p:nvGrpSpPr>
        <p:grpSpPr>
          <a:xfrm>
            <a:off x="3255895" y="1927765"/>
            <a:ext cx="2303411" cy="551406"/>
            <a:chOff x="6059372" y="1914188"/>
            <a:chExt cx="2303411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3C2024D-DACD-7DC8-966C-7FA8E38ADAF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BDEF6B2-E420-A090-54B2-4CC1D7DE67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9F0A59-B7F9-C3FD-AEB5-E5E347C633E8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17A1559-5AA8-F326-B431-98387762AE9F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32 كرة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7D0EBC-6D99-5F81-0D83-7551BA20EB43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4 كرات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44B853-ACE6-9314-5C7F-C5456C3B35ED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 كرات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21D43D-E228-E2B4-2C6A-B3C1B2D60E46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7" name="Accolade fermante 6">
              <a:extLst>
                <a:ext uri="{FF2B5EF4-FFF2-40B4-BE49-F238E27FC236}">
                  <a16:creationId xmlns:a16="http://schemas.microsoft.com/office/drawing/2014/main" id="{350C6536-12E7-02F6-953C-E013AC370B8A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96E207D-ED5A-057A-E91D-A9CDE19D6540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عدد الأكياس ؟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121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متساوية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المناسبة لنموذج الأشرطة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A2E30B-D15F-830F-3E78-C2EB5D73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118EF62-CEC0-C6CD-EC18-B62CF45B12E8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5AC73EA-D28E-D4E4-369E-2E41776E7FAD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32 كرة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5191792-DFEB-9D58-0B0C-4163A30E77BC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4 كرات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1A03DD1-D41B-A517-BAC9-B78ECF62BAF0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 كرات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F37D2C-D5D1-CACD-3699-9BF990C1A1E9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7" name="Accolade fermante 6">
              <a:extLst>
                <a:ext uri="{FF2B5EF4-FFF2-40B4-BE49-F238E27FC236}">
                  <a16:creationId xmlns:a16="http://schemas.microsoft.com/office/drawing/2014/main" id="{FD40634F-1529-0F97-BD3B-39B546015637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B1DA749-2F2C-E4AE-3105-548BF90EC08D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عدد الأكياس ؟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77441220-8FD6-6FE8-8B6C-DEB783694CBE}"/>
              </a:ext>
            </a:extLst>
          </p:cNvPr>
          <p:cNvGrpSpPr/>
          <p:nvPr/>
        </p:nvGrpSpPr>
        <p:grpSpPr>
          <a:xfrm>
            <a:off x="581107" y="1927765"/>
            <a:ext cx="2451905" cy="551406"/>
            <a:chOff x="6013340" y="1914188"/>
            <a:chExt cx="236910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F90C766-E2EB-A947-1FD6-B7249C2F7C8B}"/>
                </a:ext>
              </a:extLst>
            </p:cNvPr>
            <p:cNvSpPr/>
            <p:nvPr/>
          </p:nvSpPr>
          <p:spPr>
            <a:xfrm>
              <a:off x="6013340" y="1914188"/>
              <a:ext cx="193833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الْقِسْمَةَ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المُتَسَاوِيَة</a:t>
              </a:r>
              <a:endPara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C554210-B8D9-86E6-726B-DA71E26558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83240282-68A1-6709-F93F-6E71A184E62F}"/>
              </a:ext>
            </a:extLst>
          </p:cNvPr>
          <p:cNvGrpSpPr/>
          <p:nvPr/>
        </p:nvGrpSpPr>
        <p:grpSpPr>
          <a:xfrm>
            <a:off x="5782189" y="1927765"/>
            <a:ext cx="2562008" cy="551406"/>
            <a:chOff x="5800775" y="1914188"/>
            <a:chExt cx="2562008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8A5C2D3-31AD-4BA7-CF44-63DCF94E5FAF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لْكُل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 على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الشَّرِيطَ الْعُلْوِيَّ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1AA0925-5A6F-5DBE-5580-93D59EAAE5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791D1189-34C2-6FDB-3555-F3771050977B}"/>
              </a:ext>
            </a:extLst>
          </p:cNvPr>
          <p:cNvGrpSpPr/>
          <p:nvPr/>
        </p:nvGrpSpPr>
        <p:grpSpPr>
          <a:xfrm>
            <a:off x="3255895" y="1927765"/>
            <a:ext cx="2303411" cy="551406"/>
            <a:chOff x="6059372" y="1914188"/>
            <a:chExt cx="230341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BBCD5FC-2929-F766-91AF-F5D69607CEA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الْأًجْزَاءَ  علَىَ الشَّريطَ السُّفْلِيَّ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B5D5060C-65E9-C0F4-1A2B-521012E98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DC0CD-6618-B275-91EA-C7C3F4BE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043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832C739-28FD-65F7-A248-C9F3BCBD3EA1}"/>
              </a:ext>
            </a:extLst>
          </p:cNvPr>
          <p:cNvSpPr/>
          <p:nvPr/>
        </p:nvSpPr>
        <p:spPr>
          <a:xfrm>
            <a:off x="2556213" y="5058191"/>
            <a:ext cx="3657599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32 ÷ 4 = ?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المتساوية المناسبة لنموذج الأشرطة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÷ 4 = ?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B7CDBB0-E1E0-79C6-CCA8-3F9991DF0B25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32673E-2740-0456-6D3F-FD568B885110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32 كرة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2E10F6-DA65-4EB3-BA3D-C4496492EBA1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4 كرات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F22516-4F16-84C4-1CFE-95DF6AD1B5B0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 كرات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0AA8A27-3B8D-CBA5-8DE7-DA9960524F21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E208DA3B-3C0D-B763-863F-6164615B9E7F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3172B0-158E-0109-8BD6-A5CB4DB32115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عدد الأكياس ؟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21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5D307E-1F78-8803-5B45-40DBB2E4A796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اِقْتَنَتْ فاطِمَةُ 54 كِتاباً. تُريدُ أَنْ تَضَعَها عَلى 6 رُفوفٍ بِالتَّساوي.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كِتاباً تَسْتَطيعُ فاطِمَةُ أَنْ تَضَعَ عَلى كُلِّ رَفِّ؟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0295B1-6096-E518-45F1-14786E0F0405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اِقْتَنَتْ فاطِمَةُ 54 كِتاباً. تُريدُ أَنْ تَضَعَها عَلى 6 رُفوفٍ بِالتَّساوي.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كِتاباً تَسْتَطيعُ فاطِمَةُ أَنْ تَضَعَ عَلى كُلِّ رَفِّ؟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E7A4CF-72E2-2138-4B43-F493AC68554A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اِقْتَنَتْ فاطِمَةُ 54 كِتاباً. تُريدُ أَنْ تَضَعَها عَلى 6 رُفوفٍ بِالتَّساوي.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كِتاباً تَسْتَطيعُ فاطِمَةُ أَنْ تَضَعَ عَلى كُلِّ رَفِّ؟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معطيات المسألة على نموذج الأشرطة؟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47BD9B-751D-1936-EDE1-7E150C1D037E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اِقْتَنَتْ فاطِمَةُ 54 كِتاباً. تُريدُ أَنْ تَضَعَها عَلى 6 رُفوفٍ بِالتَّساوي.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كِتاباً تَسْتَطيعُ فاطِمَةُ أَنْ تَضَعَ عَلى كُلِّ رَفِّ؟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51A918-5170-6CDA-785F-AC8CE917BD38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0878ED-968D-9972-A869-471809B7AC4B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كتاب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9DD687D-4951-1093-3D65-67C1B57DB0A7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F033F2-8C14-2062-328D-E5E4A2586D3D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8AB384-1CDF-BAF8-A815-25F57A88740B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20" name="Accolade fermante 19">
              <a:extLst>
                <a:ext uri="{FF2B5EF4-FFF2-40B4-BE49-F238E27FC236}">
                  <a16:creationId xmlns:a16="http://schemas.microsoft.com/office/drawing/2014/main" id="{A5CF2FD9-AF73-EC41-C6AF-17B6B01C8360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BA5F7F7-7EC8-52AA-A981-305D197B6807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6 رفوف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5B87509-01EF-4A61-8D96-C7E945CADD20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81BE84D-49E3-2249-B443-8A84A0463B25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كتاب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BCF2E9-F369-2EFB-7C66-E419A1294849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D8043C-6473-6D1E-96FE-CC38AB7674EA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7598F01-B207-11DB-3F9A-7FB9156C119E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F5003B01-B03A-3710-0028-45CD7B08A9E9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6E48BD4-47AD-2DA6-0775-3F53AB4C7150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6 رفوف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240221" y="854031"/>
            <a:ext cx="6256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DE576B-02CA-C437-A8F0-A12E6C4BA9F2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E73311-4824-D0B2-7E9A-7911189B39A2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كتاب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C575DE-887C-F2BD-C605-FC9B9CAD38CC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BA5390-9C31-4A43-6C5B-90D2A0221249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1685C4C-BE93-2A01-71E6-B57DC98C7D4B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7B7F9701-E3EF-982B-8D3F-FDB53A8464AC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B4ED870-1E9B-48C5-8CF0-95822456F07D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6 رفوف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F85C143-75C6-4983-6530-2CAEB7B102E4}"/>
              </a:ext>
            </a:extLst>
          </p:cNvPr>
          <p:cNvSpPr txBox="1"/>
          <p:nvPr/>
        </p:nvSpPr>
        <p:spPr>
          <a:xfrm>
            <a:off x="2278118" y="5233651"/>
            <a:ext cx="45877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 ÷ 6 = ?</a:t>
            </a:r>
            <a:endParaRPr lang="fr-FR" sz="60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D6A60AF-C78D-A95C-773C-3E93EA438858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BA4CF26-CA8D-C285-A3E3-EAB5F93AD531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كتاب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1CB9743-8445-7981-5ABC-DD063DC855A8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8CB083-4A5C-310E-0D5E-E99BA79D6FD8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B710C69-5470-BF10-428E-E09D50ED7EBA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CD17B756-EC99-84EA-8E5D-5AA8905A9FA0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EE1B65B-09E4-235F-C4C0-07EE24BC873A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6 رفوف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E702A-3661-E82D-6E8F-9AB5E4E49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4D9ABB-72F5-BF48-743F-932794A69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C2FE50-506C-560A-3014-A9317FA168A5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49EA46-9EEB-8CC3-EAD2-80F694828828}"/>
              </a:ext>
            </a:extLst>
          </p:cNvPr>
          <p:cNvGrpSpPr/>
          <p:nvPr/>
        </p:nvGrpSpPr>
        <p:grpSpPr>
          <a:xfrm>
            <a:off x="2110867" y="4050037"/>
            <a:ext cx="4423144" cy="2478019"/>
            <a:chOff x="2215971" y="2914911"/>
            <a:chExt cx="4423144" cy="24780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71EA08D-4AB3-9AEE-1212-81AD7003D5E1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كتاب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D0030E-2B46-948F-6B40-C66109876783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4D980FE-45C1-DF71-4658-F42E28A8899F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702E33-D651-C466-1BDD-0AFB2E4214D5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80A45199-BD0C-81E9-300F-8AC89A25AA00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4DE584C-A6A2-7D66-424E-855021BD8833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6 رفوف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382F45-33D6-6223-917A-C1F9B0905F4B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اِقْتَنَتْ فاطِمَةُ 54 كِتاباً. تُريدُ أَنْ تَضَعَها عَلى 6 رُفوفٍ بِالتَّساوي.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كِتاباً تَسْتَطيعُ فاطِمَةُ أَنْ تَضَعَ عَلى كُلِّ رَفِّ؟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9F15B-F044-FC5C-09C7-B86F31577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BE4C8-230F-EF8E-1A1E-2801FE510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738A1F-71AE-08D5-51C0-E964372E0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863811-2954-A02B-AB55-0C9C6BE8490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3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3DC13-1393-24D4-8177-934DA48E1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4933A32-2CF8-5C74-002A-42850869D139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حل المسألة هي: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BB9AC1-6341-9038-021E-130AD51337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AB3832A-FB36-DA7D-1222-C178F33DA1FE}"/>
              </a:ext>
            </a:extLst>
          </p:cNvPr>
          <p:cNvSpPr txBox="1"/>
          <p:nvPr/>
        </p:nvSpPr>
        <p:spPr>
          <a:xfrm>
            <a:off x="441434" y="3188682"/>
            <a:ext cx="7924800" cy="1483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عَدَدُ الْكُتُبِ الَّتي تَسْتَطيعُ فاطِمَةُ أَنْ تَضَعَها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كُلِّ رَفِّ هُوَ 9.                                           </a:t>
            </a:r>
            <a:r>
              <a:rPr kumimoji="0" lang="fr-FR" sz="3600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54 ÷ 6 = 9 </a:t>
            </a:r>
            <a:endParaRPr kumimoji="0" lang="ar-MA" sz="3600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A4917C-94AE-0399-349A-98D7D7E71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46" y="1660635"/>
            <a:ext cx="7157016" cy="4828692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19502" y="2312271"/>
            <a:ext cx="2900855" cy="1891867"/>
          </a:xfrm>
          <a:prstGeom prst="roundRect">
            <a:avLst>
              <a:gd name="adj" fmla="val 55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113.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29240D3-C41E-A36D-4D3D-21532A436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48" y="1761450"/>
            <a:ext cx="7199586" cy="4587541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572001" y="1792980"/>
            <a:ext cx="3489434" cy="39637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D8B59A-3757-4875-FDA4-DE8E90980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69" y="1792982"/>
            <a:ext cx="7053989" cy="4494767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ثنائيات، كل واحد يقارن إنجازه مع زميله. 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16093922-0932-9552-04AB-EBF8AE5CC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90" y="1761450"/>
            <a:ext cx="7561304" cy="4818026"/>
          </a:xfrm>
          <a:prstGeom prst="roundRect">
            <a:avLst>
              <a:gd name="adj" fmla="val 5759"/>
            </a:avLst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A1D0D9C-A8F5-9BD6-97E9-AC1F197391B4}"/>
              </a:ext>
            </a:extLst>
          </p:cNvPr>
          <p:cNvGrpSpPr/>
          <p:nvPr/>
        </p:nvGrpSpPr>
        <p:grpSpPr>
          <a:xfrm>
            <a:off x="1164151" y="3272272"/>
            <a:ext cx="6815699" cy="1822125"/>
            <a:chOff x="2215971" y="2914911"/>
            <a:chExt cx="10693128" cy="274222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17DBFB4-9DDC-C3B8-E062-18DB3758C258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تفاحة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0B5403-ABB6-C5AA-D555-E0D64BFF5E90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BDEEEA9-DEF6-B600-7669-ABA65731802F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5690FB7-B900-1C85-3933-902C2BF7974E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23" name="Accolade fermante 22">
              <a:extLst>
                <a:ext uri="{FF2B5EF4-FFF2-40B4-BE49-F238E27FC236}">
                  <a16:creationId xmlns:a16="http://schemas.microsoft.com/office/drawing/2014/main" id="{70329F26-D4AC-F2F3-CCAA-859B84210697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C76C3CB-4D4D-5CD8-FB45-83F1CB2D16C7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9 سلال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3004BF0-1F65-6EC2-9CB3-C9509DEBD182}"/>
                </a:ext>
              </a:extLst>
            </p:cNvPr>
            <p:cNvSpPr txBox="1"/>
            <p:nvPr/>
          </p:nvSpPr>
          <p:spPr>
            <a:xfrm>
              <a:off x="7562535" y="4518669"/>
              <a:ext cx="5346564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FR" sz="2800" b="1" dirty="0">
                  <a:solidFill>
                    <a:srgbClr val="C00000"/>
                  </a:solidFill>
                </a:rPr>
                <a:t>54 ÷ 9 = 6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E515AB03-7F90-A8DF-C666-305B7261B23D}"/>
              </a:ext>
            </a:extLst>
          </p:cNvPr>
          <p:cNvSpPr txBox="1"/>
          <p:nvPr/>
        </p:nvSpPr>
        <p:spPr>
          <a:xfrm>
            <a:off x="563190" y="5552901"/>
            <a:ext cx="7416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التُّفَاحاتِ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الَّتي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سَيَضَعُها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عَلِيٌّ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كُلِّ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سَلَّةِ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 6 تُفَّاحاتٍ.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FEF0CE0-3894-3CF5-829E-11FD61B0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46" y="1660635"/>
            <a:ext cx="7157016" cy="482869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88325" y="4280633"/>
            <a:ext cx="2879482" cy="1941491"/>
          </a:xfrm>
          <a:prstGeom prst="roundRect">
            <a:avLst>
              <a:gd name="adj" fmla="val 516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31834077-89A5-A0E4-7680-24B4BA09E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97" y="1626691"/>
            <a:ext cx="7416662" cy="4944441"/>
          </a:xfrm>
          <a:prstGeom prst="roundRect">
            <a:avLst>
              <a:gd name="adj" fmla="val 4976"/>
            </a:avLst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A89CE9C-62B4-CAF5-9E31-07D2422ADA4B}"/>
              </a:ext>
            </a:extLst>
          </p:cNvPr>
          <p:cNvGrpSpPr/>
          <p:nvPr/>
        </p:nvGrpSpPr>
        <p:grpSpPr>
          <a:xfrm>
            <a:off x="1153641" y="3251252"/>
            <a:ext cx="6815699" cy="1822125"/>
            <a:chOff x="2215971" y="2914911"/>
            <a:chExt cx="10693128" cy="274222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17D27F-0238-3273-A348-1735BFD43C54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30 كلة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FFCAE1F-DDDA-ABA9-D76F-08665744E5A6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64EC9D-517F-5BF0-C4B1-477418572E15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76602F-5FA6-4FC4-1412-643BFC8CA4E4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22" name="Accolade fermante 21">
              <a:extLst>
                <a:ext uri="{FF2B5EF4-FFF2-40B4-BE49-F238E27FC236}">
                  <a16:creationId xmlns:a16="http://schemas.microsoft.com/office/drawing/2014/main" id="{D72200A0-ACAE-574E-4CFB-A1C862C59FB2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B38C2DD-87FE-DA6E-6F20-F9A35987026B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6 أحفاد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522CEFD-0B19-FF93-654B-A55E3F9AD272}"/>
                </a:ext>
              </a:extLst>
            </p:cNvPr>
            <p:cNvSpPr txBox="1"/>
            <p:nvPr/>
          </p:nvSpPr>
          <p:spPr>
            <a:xfrm>
              <a:off x="7562535" y="4518669"/>
              <a:ext cx="5346564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FR" sz="2800" b="1" dirty="0">
                  <a:solidFill>
                    <a:srgbClr val="C00000"/>
                  </a:solidFill>
                </a:rPr>
                <a:t>30 ÷ 6 = 5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17054792-485B-80DF-2B46-FDAD134B8BFF}"/>
              </a:ext>
            </a:extLst>
          </p:cNvPr>
          <p:cNvSpPr txBox="1"/>
          <p:nvPr/>
        </p:nvSpPr>
        <p:spPr>
          <a:xfrm>
            <a:off x="1040525" y="5321681"/>
            <a:ext cx="6526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الْكُلَلِ الْفِضِّيّةِ الَّتي سَيَحْصُلُ عَلَيْهَا كُلُّ حَفِيدِِ هُوَ 5 كُلَلٍ.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115615" y="854031"/>
            <a:ext cx="738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112 113.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63A355-EA0C-8D47-7DB6-D240A2935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46" y="1660635"/>
            <a:ext cx="7157016" cy="482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16298</TotalTime>
  <Words>1226</Words>
  <Application>Microsoft Office PowerPoint</Application>
  <PresentationFormat>Affichage à l'écran (4:3)</PresentationFormat>
  <Paragraphs>289</Paragraphs>
  <Slides>58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58</vt:i4>
      </vt:variant>
    </vt:vector>
  </HeadingPairs>
  <TitlesOfParts>
    <vt:vector size="73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135</cp:revision>
  <cp:lastPrinted>2025-08-13T10:11:39Z</cp:lastPrinted>
  <dcterms:created xsi:type="dcterms:W3CDTF">2025-08-01T12:31:49Z</dcterms:created>
  <dcterms:modified xsi:type="dcterms:W3CDTF">2026-05-12T06:12:56Z</dcterms:modified>
</cp:coreProperties>
</file>