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90" r:id="rId18"/>
    <p:sldId id="2134807091" r:id="rId19"/>
    <p:sldId id="2134807031" r:id="rId20"/>
    <p:sldId id="2134807032" r:id="rId21"/>
    <p:sldId id="2134806681" r:id="rId22"/>
    <p:sldId id="2134807111" r:id="rId23"/>
    <p:sldId id="2134806700" r:id="rId24"/>
    <p:sldId id="2134806722" r:id="rId25"/>
    <p:sldId id="2134806701" r:id="rId26"/>
    <p:sldId id="2134807087" r:id="rId27"/>
    <p:sldId id="2134807074" r:id="rId28"/>
    <p:sldId id="2134807105" r:id="rId29"/>
    <p:sldId id="2134807020" r:id="rId30"/>
    <p:sldId id="2134807078" r:id="rId31"/>
    <p:sldId id="2134807033" r:id="rId32"/>
    <p:sldId id="2134807089" r:id="rId33"/>
    <p:sldId id="2134807080" r:id="rId34"/>
    <p:sldId id="2134807088" r:id="rId35"/>
    <p:sldId id="2134806689" r:id="rId36"/>
    <p:sldId id="2134807101" r:id="rId37"/>
    <p:sldId id="2134807102" r:id="rId38"/>
    <p:sldId id="2134807103" r:id="rId39"/>
    <p:sldId id="2134807104" r:id="rId40"/>
    <p:sldId id="2134807107" r:id="rId41"/>
    <p:sldId id="2134807108" r:id="rId42"/>
    <p:sldId id="2134807109" r:id="rId43"/>
    <p:sldId id="2134807110" r:id="rId44"/>
    <p:sldId id="2134806696" r:id="rId45"/>
    <p:sldId id="848" r:id="rId46"/>
    <p:sldId id="921" r:id="rId47"/>
    <p:sldId id="922" r:id="rId48"/>
    <p:sldId id="924" r:id="rId49"/>
    <p:sldId id="925" r:id="rId50"/>
    <p:sldId id="2134807070" r:id="rId51"/>
    <p:sldId id="2134806697" r:id="rId52"/>
    <p:sldId id="2134806706" r:id="rId53"/>
    <p:sldId id="2134807066" r:id="rId54"/>
    <p:sldId id="2134807106" r:id="rId55"/>
    <p:sldId id="868" r:id="rId56"/>
    <p:sldId id="869" r:id="rId57"/>
    <p:sldId id="764" r:id="rId58"/>
    <p:sldId id="949" r:id="rId59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3A8F98"/>
    <a:srgbClr val="CF1F3C"/>
    <a:srgbClr val="FC8D00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7AF45E-D4C8-4C56-B42A-3A44C8263E62}" v="74" dt="2026-05-09T14:01:24.4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88497" autoAdjust="0"/>
  </p:normalViewPr>
  <p:slideViewPr>
    <p:cSldViewPr snapToGrid="0">
      <p:cViewPr varScale="1">
        <p:scale>
          <a:sx n="65" d="100"/>
          <a:sy n="65" d="100"/>
        </p:scale>
        <p:origin x="96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microsoft.com/office/2018/10/relationships/authors" Target="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8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9" r:id="rId2"/>
    <p:sldLayoutId id="214748392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18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19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18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الْمُدَدِ (1)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17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قِراءَةُ السّاعاتِ: السّاعاتُ وَ الدَّقائِقُ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20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19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الْمُدَدِ (2)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الْخامِسِ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حِسابُ الْمُدَدِ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33B766-E804-3F45-1B84-31218BEAA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818" y="2378832"/>
            <a:ext cx="6053959" cy="409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5" y="3234676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71805" y="3972087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20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03212" y="4673153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982576" y="3835273"/>
            <a:ext cx="630541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المدة المستغرقة باستثمار قراءة الساعات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FE39B8-7E77-82C8-198F-B7B4F96E1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64" y="1679241"/>
            <a:ext cx="7207607" cy="4864701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502979" y="862060"/>
            <a:ext cx="602154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109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061546" y="5234152"/>
            <a:ext cx="2890343" cy="1019503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954961-AADA-ACDC-7FAE-F3DC5E416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59" y="2207172"/>
            <a:ext cx="8287691" cy="28893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5A2C154-0A16-D905-2CA1-D0A87EB27D69}"/>
              </a:ext>
            </a:extLst>
          </p:cNvPr>
          <p:cNvSpPr txBox="1"/>
          <p:nvPr/>
        </p:nvSpPr>
        <p:spPr>
          <a:xfrm>
            <a:off x="3579314" y="4202828"/>
            <a:ext cx="3247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</a:rPr>
              <a:t>30 min  + 1 h = 1 h  30 min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02D1CEF-6A92-49B6-A339-3D745DB634DF}"/>
              </a:ext>
            </a:extLst>
          </p:cNvPr>
          <p:cNvGrpSpPr/>
          <p:nvPr/>
        </p:nvGrpSpPr>
        <p:grpSpPr>
          <a:xfrm>
            <a:off x="288749" y="3336538"/>
            <a:ext cx="3484859" cy="1397357"/>
            <a:chOff x="91733" y="4005771"/>
            <a:chExt cx="3484859" cy="1397357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A9228E7-60A7-F7AB-4627-2E354C263DBD}"/>
                </a:ext>
              </a:extLst>
            </p:cNvPr>
            <p:cNvSpPr txBox="1"/>
            <p:nvPr/>
          </p:nvSpPr>
          <p:spPr>
            <a:xfrm>
              <a:off x="91733" y="4007830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6:30</a:t>
              </a:r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2CE0491D-FFA9-464C-FA90-76A38C66B1AD}"/>
                </a:ext>
              </a:extLst>
            </p:cNvPr>
            <p:cNvCxnSpPr/>
            <p:nvPr/>
          </p:nvCxnSpPr>
          <p:spPr>
            <a:xfrm>
              <a:off x="228592" y="4517571"/>
              <a:ext cx="334800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60D29B8A-C2C7-7AF8-7309-1F14307770BC}"/>
                </a:ext>
              </a:extLst>
            </p:cNvPr>
            <p:cNvCxnSpPr/>
            <p:nvPr/>
          </p:nvCxnSpPr>
          <p:spPr>
            <a:xfrm>
              <a:off x="391881" y="4409466"/>
              <a:ext cx="0" cy="180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FAFEC93-644E-139D-D8A8-C5D81E9237A2}"/>
                </a:ext>
              </a:extLst>
            </p:cNvPr>
            <p:cNvCxnSpPr>
              <a:cxnSpLocks/>
            </p:cNvCxnSpPr>
            <p:nvPr/>
          </p:nvCxnSpPr>
          <p:spPr>
            <a:xfrm>
              <a:off x="1400628" y="4406835"/>
              <a:ext cx="0" cy="180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C8885A03-8570-3D35-4EA2-000E5CAA55E3}"/>
                </a:ext>
              </a:extLst>
            </p:cNvPr>
            <p:cNvCxnSpPr>
              <a:cxnSpLocks/>
            </p:cNvCxnSpPr>
            <p:nvPr/>
          </p:nvCxnSpPr>
          <p:spPr>
            <a:xfrm>
              <a:off x="3081873" y="4399333"/>
              <a:ext cx="0" cy="180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A17DEF5E-E735-9063-CF0F-094B38865A22}"/>
                </a:ext>
              </a:extLst>
            </p:cNvPr>
            <p:cNvCxnSpPr>
              <a:cxnSpLocks/>
            </p:cNvCxnSpPr>
            <p:nvPr/>
          </p:nvCxnSpPr>
          <p:spPr>
            <a:xfrm>
              <a:off x="3418123" y="4441373"/>
              <a:ext cx="0" cy="72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C551217A-A85F-1064-DFC4-93B74AC51869}"/>
                </a:ext>
              </a:extLst>
            </p:cNvPr>
            <p:cNvSpPr txBox="1"/>
            <p:nvPr/>
          </p:nvSpPr>
          <p:spPr>
            <a:xfrm>
              <a:off x="1077793" y="4005771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7:00</a:t>
              </a:r>
            </a:p>
          </p:txBody>
        </p:sp>
        <p:sp>
          <p:nvSpPr>
            <p:cNvPr id="49" name="Flèche : courbe vers le haut 48">
              <a:extLst>
                <a:ext uri="{FF2B5EF4-FFF2-40B4-BE49-F238E27FC236}">
                  <a16:creationId xmlns:a16="http://schemas.microsoft.com/office/drawing/2014/main" id="{453A0758-D8DD-38BD-2A95-623F1175ED9D}"/>
                </a:ext>
              </a:extLst>
            </p:cNvPr>
            <p:cNvSpPr/>
            <p:nvPr/>
          </p:nvSpPr>
          <p:spPr>
            <a:xfrm>
              <a:off x="391881" y="4654658"/>
              <a:ext cx="1044000" cy="331704"/>
            </a:xfrm>
            <a:prstGeom prst="curvedUpArrow">
              <a:avLst>
                <a:gd name="adj1" fmla="val 0"/>
                <a:gd name="adj2" fmla="val 43781"/>
                <a:gd name="adj3" fmla="val 291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C776731E-7C17-751A-34C5-6CB37A4F09B3}"/>
                </a:ext>
              </a:extLst>
            </p:cNvPr>
            <p:cNvSpPr txBox="1"/>
            <p:nvPr/>
          </p:nvSpPr>
          <p:spPr>
            <a:xfrm>
              <a:off x="2772802" y="4055700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8:00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0D56F59B-CC7B-1EFC-F63B-8BEF93E6D5AD}"/>
                </a:ext>
              </a:extLst>
            </p:cNvPr>
            <p:cNvSpPr txBox="1"/>
            <p:nvPr/>
          </p:nvSpPr>
          <p:spPr>
            <a:xfrm>
              <a:off x="370861" y="4994690"/>
              <a:ext cx="108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30 min</a:t>
              </a:r>
            </a:p>
          </p:txBody>
        </p:sp>
        <p:sp>
          <p:nvSpPr>
            <p:cNvPr id="54" name="Flèche : courbe vers le haut 53">
              <a:extLst>
                <a:ext uri="{FF2B5EF4-FFF2-40B4-BE49-F238E27FC236}">
                  <a16:creationId xmlns:a16="http://schemas.microsoft.com/office/drawing/2014/main" id="{F7CF6F3A-688E-7BE5-0A25-03576A9CDDCD}"/>
                </a:ext>
              </a:extLst>
            </p:cNvPr>
            <p:cNvSpPr/>
            <p:nvPr/>
          </p:nvSpPr>
          <p:spPr>
            <a:xfrm>
              <a:off x="1440351" y="4662986"/>
              <a:ext cx="1692000" cy="331704"/>
            </a:xfrm>
            <a:prstGeom prst="curvedUpArrow">
              <a:avLst>
                <a:gd name="adj1" fmla="val 0"/>
                <a:gd name="adj2" fmla="val 43781"/>
                <a:gd name="adj3" fmla="val 291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785D2148-7E0D-B73E-9671-E05E577A8F0E}"/>
                </a:ext>
              </a:extLst>
            </p:cNvPr>
            <p:cNvSpPr txBox="1"/>
            <p:nvPr/>
          </p:nvSpPr>
          <p:spPr>
            <a:xfrm>
              <a:off x="1713618" y="5003018"/>
              <a:ext cx="108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1 h</a:t>
              </a:r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27B3FF83-C4B2-5F95-A580-27337E3292D1}"/>
              </a:ext>
            </a:extLst>
          </p:cNvPr>
          <p:cNvSpPr txBox="1"/>
          <p:nvPr/>
        </p:nvSpPr>
        <p:spPr>
          <a:xfrm>
            <a:off x="1554413" y="4582640"/>
            <a:ext cx="50634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200" dirty="0">
                <a:solidFill>
                  <a:srgbClr val="C00000"/>
                </a:solidFill>
              </a:rPr>
              <a:t>مدة عرض الشريط هي </a:t>
            </a:r>
            <a:r>
              <a:rPr lang="fr-FR" sz="2200" dirty="0">
                <a:solidFill>
                  <a:srgbClr val="C00000"/>
                </a:solidFill>
              </a:rPr>
              <a:t>1h 30 min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AA7211C-659C-289D-09CF-DAFD04EFA187}"/>
              </a:ext>
            </a:extLst>
          </p:cNvPr>
          <p:cNvGrpSpPr/>
          <p:nvPr/>
        </p:nvGrpSpPr>
        <p:grpSpPr>
          <a:xfrm>
            <a:off x="1507581" y="1966034"/>
            <a:ext cx="5872933" cy="4149048"/>
            <a:chOff x="1507581" y="1966034"/>
            <a:chExt cx="5872933" cy="4149048"/>
          </a:xfrm>
        </p:grpSpPr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8973143-F97F-563F-F21E-00611243B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7581" y="1966034"/>
              <a:ext cx="2941765" cy="4149048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51820" y="3974257"/>
              <a:ext cx="2616538" cy="377024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5764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القسمة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35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÷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3457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52398" y="265899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7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4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357500B3-6560-0FA2-4A23-1951CC5DBC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918BB1-39B0-5B9F-308A-8D975EB96C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79" y="3035245"/>
            <a:ext cx="8355724" cy="86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BF109FC4-71EF-BC5B-057A-BF8628256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3035245"/>
            <a:ext cx="8355724" cy="8695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9016961-4977-5991-4BF7-9B6D6415EAEE}"/>
              </a:ext>
            </a:extLst>
          </p:cNvPr>
          <p:cNvSpPr txBox="1"/>
          <p:nvPr/>
        </p:nvSpPr>
        <p:spPr>
          <a:xfrm>
            <a:off x="1572306" y="305090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F9FBC9-B5AB-03B4-8FE3-C21574777B8D}"/>
              </a:ext>
            </a:extLst>
          </p:cNvPr>
          <p:cNvSpPr txBox="1"/>
          <p:nvPr/>
        </p:nvSpPr>
        <p:spPr>
          <a:xfrm>
            <a:off x="1572307" y="345113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E78DF5-C472-5FA5-222C-E62233ED5CE5}"/>
              </a:ext>
            </a:extLst>
          </p:cNvPr>
          <p:cNvSpPr txBox="1"/>
          <p:nvPr/>
        </p:nvSpPr>
        <p:spPr>
          <a:xfrm>
            <a:off x="3670331" y="30495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C1C0A-EBCC-1445-C9BF-169060673834}"/>
              </a:ext>
            </a:extLst>
          </p:cNvPr>
          <p:cNvSpPr txBox="1"/>
          <p:nvPr/>
        </p:nvSpPr>
        <p:spPr>
          <a:xfrm>
            <a:off x="5726312" y="304430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77B4CF-C202-67C3-7E68-AADE1E3C4657}"/>
              </a:ext>
            </a:extLst>
          </p:cNvPr>
          <p:cNvSpPr txBox="1"/>
          <p:nvPr/>
        </p:nvSpPr>
        <p:spPr>
          <a:xfrm>
            <a:off x="3649311" y="345264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783C49-E062-9799-5A8A-EBE3B351B24F}"/>
              </a:ext>
            </a:extLst>
          </p:cNvPr>
          <p:cNvSpPr txBox="1"/>
          <p:nvPr/>
        </p:nvSpPr>
        <p:spPr>
          <a:xfrm>
            <a:off x="5652743" y="3467311"/>
            <a:ext cx="621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93C5EC-95B7-7C05-246C-8EB49B8EFC35}"/>
              </a:ext>
            </a:extLst>
          </p:cNvPr>
          <p:cNvSpPr txBox="1"/>
          <p:nvPr/>
        </p:nvSpPr>
        <p:spPr>
          <a:xfrm>
            <a:off x="7766573" y="305481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F874A7-008F-18A4-33A8-9AF3422B6F9F}"/>
              </a:ext>
            </a:extLst>
          </p:cNvPr>
          <p:cNvSpPr txBox="1"/>
          <p:nvPr/>
        </p:nvSpPr>
        <p:spPr>
          <a:xfrm>
            <a:off x="7777083" y="345977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2930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1D2B2-35D0-94D0-5055-49F703FE6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EA4C382-C9EF-2B13-99D8-4FC89426551E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خطوات حساب المد المستغرقة </a:t>
            </a:r>
            <a:r>
              <a:rPr kumimoji="0" lang="ar-MA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بين ساعتين: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547D0F-765E-7BA9-48C0-CDB87CD506C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357B3E7-07D4-898E-5CC8-09777C775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20" y="1873365"/>
            <a:ext cx="8177048" cy="457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سنحسب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المدة المستغرقة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بين الساعتين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5212DBF8-D32A-ACF8-91EC-BA9C45C2D5CA}"/>
              </a:ext>
            </a:extLst>
          </p:cNvPr>
          <p:cNvSpPr/>
          <p:nvPr/>
        </p:nvSpPr>
        <p:spPr>
          <a:xfrm>
            <a:off x="3972912" y="339747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E5015E-7E24-B3F5-B081-561E63494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394973"/>
            <a:ext cx="2520000" cy="252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5EC10B-55D1-7153-DEFA-1BA3CB9525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394973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3F5F988A-069E-A35C-5A2E-A1CD07E57250}"/>
              </a:ext>
            </a:extLst>
          </p:cNvPr>
          <p:cNvSpPr/>
          <p:nvPr/>
        </p:nvSpPr>
        <p:spPr>
          <a:xfrm>
            <a:off x="3972912" y="339747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487E-AF4D-41E9-B3EC-1EFA6B381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394973"/>
            <a:ext cx="2520000" cy="25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666BD5-F4F0-2052-6183-CA3C3E571A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394973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لتحديد المدة المستغرقة بين الساعتين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55B5F864-8EA2-C043-34C5-3DD319080C9D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F429F47-9863-CEB0-072C-5855CE9F8C5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عَدَدَ السّاعاتِ الكامِلَةِ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4EB9C5-9CDC-13CB-403B-F78EA36D4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A081C5F-941E-8979-8DE1-31C3900102D3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E1B13A-6813-7744-1FD0-155B914E62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عدَدَ الدّقائِقِ الإضافِيَّةِ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CB188B9-B27B-4FDC-6D5A-86D809958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05770D29-C970-C33C-D83F-911FB3205DA6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FA243B6-7293-B790-B539-4BAD9881274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الْمُدَّتَيْنِ مَعاً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85945CB-3470-391B-286E-FA839DB520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1A221B57-D3C2-D205-A418-EB125A89BB43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F386C5E-A61C-AFC5-8659-0621E42F2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689257"/>
            <a:ext cx="2520000" cy="252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8A1776-E08E-39E5-55AC-054A5D2130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689257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6302C-CE53-71BA-45C6-5E738FE24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4D54821-5696-7EAF-104B-0C9B7F3EB92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الساعات الكاملة المستغرقة بين الساعتين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20369E-8A2E-4A0E-11D3-63FCFAAEE40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56F6F13F-78A6-0900-860B-0751F2D0E48D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033BB6E-5138-4DAB-8848-E6ADC177CF87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عَدَدَ السّاعاتِ الكامِلَةِ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1124691-8AEF-1FFD-5292-16313A8F27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CB19D8D-6967-904C-E236-5AB036179D03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00EB634-C39B-995A-28C1-23CE0D83839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عدَدَ الدّقائِقِ الإضافِيَّةِ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3B0F4A5-EB64-14F8-4B04-51BF7B6E70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2EB4ACC1-EDAD-D88D-7830-30D80D1437F8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82EAB49-28FA-A254-3C8C-6D772FC39442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الْمُدَّتَيْنِ مَعاً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E5BEC7A-6FD3-F49E-693A-DCBEB41EC3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ECC1B9E7-67BD-4E01-BD58-84CA41203C54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5D6394-E199-89DF-5A92-31511E688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689257"/>
            <a:ext cx="2520000" cy="25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099C1E-08FA-0989-F6E9-9DE08C59F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689257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64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07E94F9-2114-39F2-39DF-12ED79FE5BEA}"/>
              </a:ext>
            </a:extLst>
          </p:cNvPr>
          <p:cNvSpPr txBox="1"/>
          <p:nvPr/>
        </p:nvSpPr>
        <p:spPr>
          <a:xfrm>
            <a:off x="2551558" y="5497729"/>
            <a:ext cx="387272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algn="l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1</a:t>
            </a:r>
            <a:r>
              <a:rPr lang="fr-FR" dirty="0"/>
              <a:t>h  </a:t>
            </a:r>
          </a:p>
        </p:txBody>
      </p:sp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F8D9605A-67BC-D9D2-B6F9-2190BAE5EB5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الساعات الكاملة المستغرقة بين الساعتين هو ساعة واحدة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6B7FBC5-9FF7-93B3-0F24-75C00CF2C61A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0AB12B-7BE7-0A18-B4BD-8EE527B51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689257"/>
            <a:ext cx="2520000" cy="25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9EDF1C-CAEA-EF4D-21D1-F85A175989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689257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لتحديد المدة المستغرقة بدقة؟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6BE260-0869-5D72-DE12-214024EDD4FB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أُحَدِّدُ عَدَدَ السّاعاتِ الكامِلَةِ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7D830AE-6A58-D5F0-821F-4B4B1C7FC6E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050253-538B-BFDF-9560-FEE2FBC5FD7A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عدَدَ الدّقائِقِ الإضافِيَّةِ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4B5EF0-9227-6E94-CD75-844520C678F7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ABE3D941-EC84-7286-164B-FE8E3524A9E3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B088E3-D68B-BBD9-29ED-84DB5ED4B6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الْمُدَّتَيْنِ مَعاً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66C106-C0E3-6BD1-9074-A356A5444F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3B733C7-AF73-B82B-D24A-B6329F364CA7}"/>
              </a:ext>
            </a:extLst>
          </p:cNvPr>
          <p:cNvSpPr txBox="1"/>
          <p:nvPr/>
        </p:nvSpPr>
        <p:spPr>
          <a:xfrm>
            <a:off x="2551558" y="5497729"/>
            <a:ext cx="387272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algn="l"/>
            <a:r>
              <a:rPr lang="fr-F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1</a:t>
            </a:r>
            <a:r>
              <a:rPr lang="fr-FR" dirty="0">
                <a:solidFill>
                  <a:srgbClr val="0070C0"/>
                </a:solidFill>
              </a:rPr>
              <a:t>h  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9496751B-E2D8-2A3A-293B-251FC680B986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A19FB1D-9286-AED2-77DB-D6BA8DCB4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689257"/>
            <a:ext cx="2520000" cy="25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B2E9C4-D34A-CCD4-99AE-C55D59704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689257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DB64-0F47-A385-3D42-171056BD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E71D28E-64A3-8C43-E2D3-6EBA1EF6F9E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الواحكم، عدد الدقائق الإضافية بعد الساعة الكاملة: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025952-5861-6BD7-E5FF-28DC9B2CA9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94DFD2-A665-3717-72D2-16398022BD3D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أُحَدِّدُ عَدَدَ السّاعاتِ الكامِلَةِ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8B6A175-D475-9746-9B6D-A0CEEADB4E57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400360-C591-DFBE-E0FD-6CE95EE95CED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عدَدَ الدّقائِقِ الإضافِيَّةِ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2BE357C-1050-1BD0-979A-407C8A84EA28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8" name="Group 12">
            <a:extLst>
              <a:ext uri="{FF2B5EF4-FFF2-40B4-BE49-F238E27FC236}">
                <a16:creationId xmlns:a16="http://schemas.microsoft.com/office/drawing/2014/main" id="{0518FBB9-A22F-6152-15AE-78B99A6B862E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3339F2F-D5EA-12AC-8D15-A53FD23F139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الْمُدَّتَيْنِ مَعاً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164259B7-4646-36C0-E36F-F4217F13E5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9CEA44DE-99B2-5D19-5316-D1AD7958D949}"/>
              </a:ext>
            </a:extLst>
          </p:cNvPr>
          <p:cNvSpPr txBox="1"/>
          <p:nvPr/>
        </p:nvSpPr>
        <p:spPr>
          <a:xfrm>
            <a:off x="2551558" y="5497729"/>
            <a:ext cx="387272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pPr algn="l"/>
            <a:r>
              <a:rPr lang="fr-F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1</a:t>
            </a:r>
            <a:r>
              <a:rPr lang="fr-FR" dirty="0">
                <a:solidFill>
                  <a:srgbClr val="0070C0"/>
                </a:solidFill>
              </a:rPr>
              <a:t>h  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B25CB38E-8A45-4255-DDE2-4B51599D4D2A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DDFE44-75B7-D9AE-5268-A190BDFD5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689257"/>
            <a:ext cx="2520000" cy="25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9950F4-E49A-9985-1A49-C41082343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689257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5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1E98A-F353-1E18-F663-1858DFF7F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0179CF-F44A-385D-F26A-250954BE1B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8055D8F4-1E2C-183E-CEC0-4E3D0399F99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عدد الدقائق الإضافية بعد الساعة الكاملة هو 15 دقائق.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2C57B8-1224-37E4-5C74-EBC6E797EEE8}"/>
              </a:ext>
            </a:extLst>
          </p:cNvPr>
          <p:cNvSpPr txBox="1"/>
          <p:nvPr/>
        </p:nvSpPr>
        <p:spPr>
          <a:xfrm>
            <a:off x="2551558" y="5497729"/>
            <a:ext cx="387272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dirty="0">
                <a:solidFill>
                  <a:srgbClr val="0070C0"/>
                </a:solidFill>
              </a:rPr>
              <a:t>h</a:t>
            </a:r>
            <a:r>
              <a:rPr lang="fr-FR" dirty="0"/>
              <a:t> 15 min  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B4966604-BDAB-994A-7B46-12998BEDE830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0A2B1C-54C8-47BE-821C-53225917F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689257"/>
            <a:ext cx="2520000" cy="25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9F6F00-3DE1-9C2B-6BD1-447E4EDC9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689257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35F8F-4919-4A79-F5C9-93CA7B2E1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7C0A19A-50CA-33BF-A264-E6EB7F24966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2E0368-BD33-9B07-4D06-7755371D57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AB98A8-9B76-B61A-28D7-D5CAAD58C54D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أُحَدِّدُ عَدَدَ السّاعاتِ الكامِلَةِ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22FCF16-160D-798D-842F-BF00BD392429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8DEABC-694E-7C13-125E-4561A1B27FC1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عدَدَ الدّقائِقِ الإضافِيَّةِ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699B3D3-2FB2-51CB-36D3-B3F990AFEC44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C78113-7599-8560-D9EB-C24435DF4B54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أَجْمَعُ الْمُدَّتَيْنِ مَعاً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D1A3B5C-9B87-CA96-B59A-FE240F8B7C29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9E1ECD4-72E1-D7BF-22A2-E7B48B9BE851}"/>
              </a:ext>
            </a:extLst>
          </p:cNvPr>
          <p:cNvSpPr txBox="1"/>
          <p:nvPr/>
        </p:nvSpPr>
        <p:spPr>
          <a:xfrm>
            <a:off x="2551558" y="5497729"/>
            <a:ext cx="387272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dirty="0">
                <a:solidFill>
                  <a:srgbClr val="0070C0"/>
                </a:solidFill>
              </a:rPr>
              <a:t>h</a:t>
            </a:r>
            <a:r>
              <a:rPr lang="fr-FR" dirty="0"/>
              <a:t> 15 min  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D4ED88DE-A322-6F15-A156-51F78FCA28F8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7FFB50-68E2-3D4A-B33E-173B56E6A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689257"/>
            <a:ext cx="2520000" cy="252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9167E7-F557-7098-DFEC-825FCA836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689257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30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0F3EA-7CD2-9AD9-2C71-962468B88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AFB77FF-E47A-5961-0087-E27CC167A36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المدة المستغرقة بين الساعتين؟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38E22C-A8A0-6B23-285D-CDEBB3AF77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115BF85-DCBB-FCB6-48B9-655A9B510C4B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أُحَدِّدُ عَدَدَ السّاعاتِ الكامِلَةِ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42B98A8-CD18-4DEE-CF03-71FA3439124B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6CF2F08-3D10-A79D-4F5D-BD694D4059F8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عدَدَ الدّقائِقِ الإضافِيَّةِ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5413D90-44C9-D97B-00CB-97784FB8ED8B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567AD6D-1F04-95E5-92F4-6CD65EA0DB4C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أَجْمَعُ الْمُدَّتَيْنِ مَعاً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1E356E3-C0D0-6CDA-AA3B-31E5D5A86F64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806C0C8-3EEE-5799-21B1-ADF0FE303302}"/>
              </a:ext>
            </a:extLst>
          </p:cNvPr>
          <p:cNvSpPr txBox="1"/>
          <p:nvPr/>
        </p:nvSpPr>
        <p:spPr>
          <a:xfrm>
            <a:off x="2551558" y="5497729"/>
            <a:ext cx="387272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dirty="0">
                <a:solidFill>
                  <a:srgbClr val="0070C0"/>
                </a:solidFill>
              </a:rPr>
              <a:t>h 15 min  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A21FE7C2-C215-1F4D-81C1-C62DE245C022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69C603-1818-265F-989F-C27939162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689257"/>
            <a:ext cx="2520000" cy="25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C4C08E-ED3B-CFD6-6FD6-62011B66DA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689257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5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 المستغرقة بين الساعتين التاليتين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51CC136-28C1-7E30-1DB2-41B916D5BF17}"/>
              </a:ext>
            </a:extLst>
          </p:cNvPr>
          <p:cNvSpPr txBox="1"/>
          <p:nvPr/>
        </p:nvSpPr>
        <p:spPr>
          <a:xfrm>
            <a:off x="3136104" y="5641697"/>
            <a:ext cx="253544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sz="3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5AF8930-51A7-11B7-54DC-705D7BA30E53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2127D4E-A011-113F-415B-110F754F8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644" y="2689253"/>
            <a:ext cx="2520000" cy="252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2B9D4E-D18C-E843-4932-E1AC579F1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4" y="2689253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92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169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61FB3D-50A7-A278-0FE6-BAF8C4AB8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B1CC5CC-7C91-7D8B-E08B-210B473772FB}"/>
              </a:ext>
            </a:extLst>
          </p:cNvPr>
          <p:cNvSpPr txBox="1"/>
          <p:nvPr/>
        </p:nvSpPr>
        <p:spPr>
          <a:xfrm>
            <a:off x="3136104" y="5641697"/>
            <a:ext cx="253544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sz="3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C8171A6A-FC63-9D9F-C751-19A2789C0353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481D59-6B74-550B-102C-4CB36D2DB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644" y="2689253"/>
            <a:ext cx="2520000" cy="25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5976A3-058A-ED6A-83E8-57DD95AC4C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4" y="2689253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7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B775B8-3E9B-D8F9-C508-170D7247B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B5FED9-F9F5-18EF-8AF5-13A902B4529D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 المستغرقة بين الساعتين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هي ساعتان و 10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E3747F-840F-6584-BA7B-82DB0E04C767}"/>
              </a:ext>
            </a:extLst>
          </p:cNvPr>
          <p:cNvSpPr txBox="1"/>
          <p:nvPr/>
        </p:nvSpPr>
        <p:spPr>
          <a:xfrm>
            <a:off x="3136104" y="5607645"/>
            <a:ext cx="2535449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h 10 min</a:t>
            </a:r>
            <a:endParaRPr lang="fr-FR" sz="6000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5B2909DC-95A9-F957-C6EC-89A947262FE9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2D69F3-7798-A438-BB83-778724682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644" y="2689253"/>
            <a:ext cx="2520000" cy="25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0F715F-CC72-1AC5-1133-9353C3637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4" y="2689253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3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11238-4175-ED1E-62D2-A40300B16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1866983-2028-DAFE-5E13-F2DA9FE79A5B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 المستغرقة بين الساعتين التاليتين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6F8229-F1AF-8588-8CB5-9AFCDAAA8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C0403A4-5AF0-308A-AA92-3C54A51A2448}"/>
              </a:ext>
            </a:extLst>
          </p:cNvPr>
          <p:cNvSpPr txBox="1"/>
          <p:nvPr/>
        </p:nvSpPr>
        <p:spPr>
          <a:xfrm>
            <a:off x="3136104" y="5641697"/>
            <a:ext cx="253544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sz="3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D4EF49F4-8498-6E28-F0AA-EBCAE9773F69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9B10B-59C8-BD8E-A144-B3DB0B418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019" y="2689253"/>
            <a:ext cx="2520000" cy="25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32D130-7133-B20E-915B-8E75CAE638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39" y="2689253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6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D943E-432E-DACA-5A1A-02BF0B494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74604F5-DAC1-EF4F-68E9-EE3690F87E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AD72C0-4D40-0F52-F844-AC99D0FA4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812958-5951-8911-AD1C-29C1E1100E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704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7ECE2-7015-F531-2B64-572393BA0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788C49C-DC81-F515-7995-A2AB42395A4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9A519D3-DC06-015E-3259-6FA95BF33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7ED02FE-CFCC-EA42-EBE0-C39AD478E60F}"/>
              </a:ext>
            </a:extLst>
          </p:cNvPr>
          <p:cNvSpPr txBox="1"/>
          <p:nvPr/>
        </p:nvSpPr>
        <p:spPr>
          <a:xfrm>
            <a:off x="3136104" y="5641697"/>
            <a:ext cx="253544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sz="3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7B4425B5-9D26-1741-1479-1A7DE71B4175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248754-3701-04C4-89A0-DB5B03269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019" y="2689253"/>
            <a:ext cx="2520000" cy="25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87BFE-4975-FF81-D9E0-28CFB287D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39" y="2689253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2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67051-B57B-170E-D321-0264ED65F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958432-3AB1-9A91-6BD6-31EE7D7189A8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4CBBE0-5141-7AA4-B8F6-F15F870C5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4237345-E369-C410-0140-1174ADD31403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 المستغرقة بين الساعتين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هي ساعة واحدة و 18 دقيقة.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DAE2B9-525F-DA07-E3DC-0E2F191A50AF}"/>
              </a:ext>
            </a:extLst>
          </p:cNvPr>
          <p:cNvSpPr txBox="1"/>
          <p:nvPr/>
        </p:nvSpPr>
        <p:spPr>
          <a:xfrm>
            <a:off x="3136104" y="5607645"/>
            <a:ext cx="2535449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h 18 min</a:t>
            </a:r>
            <a:endParaRPr lang="fr-FR" sz="6000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5DD83BD-E502-195F-1F26-FFBC64DFF7B2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FC8D00"/>
          </a:solidFill>
          <a:ln>
            <a:solidFill>
              <a:srgbClr val="FC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70E697-AF4A-925B-AEB5-937DB3A7B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019" y="2689253"/>
            <a:ext cx="2520000" cy="252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D57D98-5801-6926-FAF1-2D079F1A5F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39" y="2689253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0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418256-C689-9F8B-502A-17B27A8AB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39" y="1671145"/>
            <a:ext cx="7207822" cy="488029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54820" y="2243959"/>
            <a:ext cx="2847844" cy="856594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98A93FF-ACC4-CF73-A405-459D19BF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2190180"/>
            <a:ext cx="8292661" cy="25604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سننجز هذا النشاط على الكراسات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سأشرح التعليمة. انتظروا الانطلاقة.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4740165" y="2171080"/>
            <a:ext cx="3804745" cy="505611"/>
          </a:xfrm>
          <a:prstGeom prst="roundRect">
            <a:avLst>
              <a:gd name="adj" fmla="val 4168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42DAD6-E057-7CF1-29EB-C1A9A6277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190180"/>
            <a:ext cx="7169346" cy="221365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B8745A9-E4C7-6D33-1FC3-D7090341425D}"/>
              </a:ext>
            </a:extLst>
          </p:cNvPr>
          <p:cNvSpPr/>
          <p:nvPr/>
        </p:nvSpPr>
        <p:spPr>
          <a:xfrm>
            <a:off x="4099035" y="2190004"/>
            <a:ext cx="3380426" cy="43758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70711" y="3751565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4CBBAE-48E0-ABB9-694F-9056A219D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20" y="1873365"/>
            <a:ext cx="8177048" cy="457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520F8-27B9-DBFF-4D81-F97D6048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D3A900F-A6F5-8B68-A4A6-5951750D21BB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3BE9E-8547-636A-3483-FB342477B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38F635-75B7-587D-2F8C-342935842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9" y="2190180"/>
            <a:ext cx="8292661" cy="256049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3A0CABC-B936-BAC1-869A-1E0981D18AA5}"/>
              </a:ext>
            </a:extLst>
          </p:cNvPr>
          <p:cNvSpPr txBox="1"/>
          <p:nvPr/>
        </p:nvSpPr>
        <p:spPr>
          <a:xfrm>
            <a:off x="5759672" y="4204140"/>
            <a:ext cx="158933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300" dirty="0">
                <a:solidFill>
                  <a:srgbClr val="C00000"/>
                </a:solidFill>
              </a:rPr>
              <a:t>1 h 05 min </a:t>
            </a:r>
          </a:p>
        </p:txBody>
      </p:sp>
    </p:spTree>
    <p:extLst>
      <p:ext uri="{BB962C8B-B14F-4D97-AF65-F5344CB8AC3E}">
        <p14:creationId xmlns:p14="http://schemas.microsoft.com/office/powerpoint/2010/main" val="18544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898232A-8D67-4802-A92A-7692B141B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39" y="1671145"/>
            <a:ext cx="7207822" cy="4880296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5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030011" y="3269933"/>
            <a:ext cx="3002005" cy="2058811"/>
          </a:xfrm>
          <a:prstGeom prst="roundRect">
            <a:avLst>
              <a:gd name="adj" fmla="val 735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B2E83A-6E81-13ED-6B2B-10AF21508F00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06F3D8-FF9D-0F50-35C2-447730943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4355AE9-8564-3F13-418C-EA03128CC2CC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AD88-D677-B477-8B37-568ED720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2741E8-AB07-E7CC-6142-52D0B2F420F6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النشاط 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D3B0CA-D345-FDCE-00C0-38E0901595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E618E6-78BC-3371-8F00-BD984DEC3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91" y="2401176"/>
            <a:ext cx="8356391" cy="259447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8B51E8-E471-D682-381F-E11E83010BF9}"/>
              </a:ext>
            </a:extLst>
          </p:cNvPr>
          <p:cNvSpPr txBox="1"/>
          <p:nvPr/>
        </p:nvSpPr>
        <p:spPr>
          <a:xfrm>
            <a:off x="5728142" y="4393323"/>
            <a:ext cx="1589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1 h 10 min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D49FC83-8A97-724E-17F8-50973AE99BA4}"/>
              </a:ext>
            </a:extLst>
          </p:cNvPr>
          <p:cNvSpPr txBox="1"/>
          <p:nvPr/>
        </p:nvSpPr>
        <p:spPr>
          <a:xfrm>
            <a:off x="1634363" y="4393322"/>
            <a:ext cx="1589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1 h 12 min </a:t>
            </a:r>
          </a:p>
        </p:txBody>
      </p:sp>
    </p:spTree>
    <p:extLst>
      <p:ext uri="{BB962C8B-B14F-4D97-AF65-F5344CB8AC3E}">
        <p14:creationId xmlns:p14="http://schemas.microsoft.com/office/powerpoint/2010/main" val="173364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AD378-C400-25E9-E313-F4F83C442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2EF651F-52B0-E7D0-EF89-72911CE7C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88" y="2459421"/>
            <a:ext cx="8316000" cy="330962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7EED3EFA-7C97-F57E-163F-ED281B271A9D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النشاط 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727622-8728-E09A-4E43-32CA2B1DE3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9EBA5E-206A-8642-52CB-12A21C4D6E9C}"/>
              </a:ext>
            </a:extLst>
          </p:cNvPr>
          <p:cNvSpPr txBox="1"/>
          <p:nvPr/>
        </p:nvSpPr>
        <p:spPr>
          <a:xfrm>
            <a:off x="3207379" y="4768021"/>
            <a:ext cx="37553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>
                <a:solidFill>
                  <a:srgbClr val="C00000"/>
                </a:solidFill>
              </a:rPr>
              <a:t>7:00 +(30 + 15 + 10) = 7: 55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68961F1-A91E-8BCA-EFD5-6D0798529B4E}"/>
              </a:ext>
            </a:extLst>
          </p:cNvPr>
          <p:cNvGrpSpPr/>
          <p:nvPr/>
        </p:nvGrpSpPr>
        <p:grpSpPr>
          <a:xfrm>
            <a:off x="210208" y="3672069"/>
            <a:ext cx="3484859" cy="1412118"/>
            <a:chOff x="91733" y="4007830"/>
            <a:chExt cx="3484859" cy="141211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AFF24C6-2135-A59A-60DF-DC5880FA96FF}"/>
                </a:ext>
              </a:extLst>
            </p:cNvPr>
            <p:cNvSpPr txBox="1"/>
            <p:nvPr/>
          </p:nvSpPr>
          <p:spPr>
            <a:xfrm>
              <a:off x="91733" y="4007830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7:00</a:t>
              </a:r>
            </a:p>
          </p:txBody>
        </p: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FD31F290-7988-C964-DEAA-AC519C709D96}"/>
                </a:ext>
              </a:extLst>
            </p:cNvPr>
            <p:cNvCxnSpPr/>
            <p:nvPr/>
          </p:nvCxnSpPr>
          <p:spPr>
            <a:xfrm>
              <a:off x="228592" y="4517571"/>
              <a:ext cx="334800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A1B2ED5D-A2B1-6CF3-6A94-51D6CD9E2548}"/>
                </a:ext>
              </a:extLst>
            </p:cNvPr>
            <p:cNvCxnSpPr/>
            <p:nvPr/>
          </p:nvCxnSpPr>
          <p:spPr>
            <a:xfrm>
              <a:off x="391881" y="4409466"/>
              <a:ext cx="0" cy="180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804E8B4F-8427-5E78-6562-D1B493B457DD}"/>
                </a:ext>
              </a:extLst>
            </p:cNvPr>
            <p:cNvCxnSpPr>
              <a:cxnSpLocks/>
            </p:cNvCxnSpPr>
            <p:nvPr/>
          </p:nvCxnSpPr>
          <p:spPr>
            <a:xfrm>
              <a:off x="1400628" y="4406835"/>
              <a:ext cx="0" cy="180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lèche : courbe vers le haut 13">
              <a:extLst>
                <a:ext uri="{FF2B5EF4-FFF2-40B4-BE49-F238E27FC236}">
                  <a16:creationId xmlns:a16="http://schemas.microsoft.com/office/drawing/2014/main" id="{654E776F-0443-8AE8-1683-5B3BC2750D5F}"/>
                </a:ext>
              </a:extLst>
            </p:cNvPr>
            <p:cNvSpPr/>
            <p:nvPr/>
          </p:nvSpPr>
          <p:spPr>
            <a:xfrm>
              <a:off x="391881" y="4654658"/>
              <a:ext cx="1044000" cy="331704"/>
            </a:xfrm>
            <a:prstGeom prst="curvedUpArrow">
              <a:avLst>
                <a:gd name="adj1" fmla="val 0"/>
                <a:gd name="adj2" fmla="val 43781"/>
                <a:gd name="adj3" fmla="val 291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639D0EA-79FB-EA98-ABEF-0A9454E32FC7}"/>
                </a:ext>
              </a:extLst>
            </p:cNvPr>
            <p:cNvSpPr txBox="1"/>
            <p:nvPr/>
          </p:nvSpPr>
          <p:spPr>
            <a:xfrm>
              <a:off x="2425965" y="4034680"/>
              <a:ext cx="68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?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202A1EC-C715-C804-FBC3-BE65C24942C1}"/>
                </a:ext>
              </a:extLst>
            </p:cNvPr>
            <p:cNvSpPr txBox="1"/>
            <p:nvPr/>
          </p:nvSpPr>
          <p:spPr>
            <a:xfrm>
              <a:off x="349841" y="4994690"/>
              <a:ext cx="108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30 min</a:t>
              </a:r>
            </a:p>
          </p:txBody>
        </p:sp>
        <p:sp>
          <p:nvSpPr>
            <p:cNvPr id="17" name="Flèche : courbe vers le haut 16">
              <a:extLst>
                <a:ext uri="{FF2B5EF4-FFF2-40B4-BE49-F238E27FC236}">
                  <a16:creationId xmlns:a16="http://schemas.microsoft.com/office/drawing/2014/main" id="{46B467ED-8897-C01F-82D8-A5F6A8149A56}"/>
                </a:ext>
              </a:extLst>
            </p:cNvPr>
            <p:cNvSpPr/>
            <p:nvPr/>
          </p:nvSpPr>
          <p:spPr>
            <a:xfrm>
              <a:off x="1440351" y="4662986"/>
              <a:ext cx="658808" cy="296159"/>
            </a:xfrm>
            <a:prstGeom prst="curvedUpArrow">
              <a:avLst>
                <a:gd name="adj1" fmla="val 0"/>
                <a:gd name="adj2" fmla="val 43781"/>
                <a:gd name="adj3" fmla="val 291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00D518A-8974-383F-D125-AED1D9D82BF8}"/>
                </a:ext>
              </a:extLst>
            </p:cNvPr>
            <p:cNvSpPr txBox="1"/>
            <p:nvPr/>
          </p:nvSpPr>
          <p:spPr>
            <a:xfrm>
              <a:off x="1190511" y="5002790"/>
              <a:ext cx="108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15min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B186652D-F529-E949-EC88-09AECF17B7CF}"/>
                </a:ext>
              </a:extLst>
            </p:cNvPr>
            <p:cNvCxnSpPr>
              <a:cxnSpLocks/>
            </p:cNvCxnSpPr>
            <p:nvPr/>
          </p:nvCxnSpPr>
          <p:spPr>
            <a:xfrm>
              <a:off x="2099160" y="4399333"/>
              <a:ext cx="0" cy="180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lèche : courbe vers le haut 23">
              <a:extLst>
                <a:ext uri="{FF2B5EF4-FFF2-40B4-BE49-F238E27FC236}">
                  <a16:creationId xmlns:a16="http://schemas.microsoft.com/office/drawing/2014/main" id="{1D58B4D5-5B18-9087-B21C-35A712C7604D}"/>
                </a:ext>
              </a:extLst>
            </p:cNvPr>
            <p:cNvSpPr/>
            <p:nvPr/>
          </p:nvSpPr>
          <p:spPr>
            <a:xfrm>
              <a:off x="2137266" y="4680034"/>
              <a:ext cx="658808" cy="296159"/>
            </a:xfrm>
            <a:prstGeom prst="curvedUpArrow">
              <a:avLst>
                <a:gd name="adj1" fmla="val 0"/>
                <a:gd name="adj2" fmla="val 43781"/>
                <a:gd name="adj3" fmla="val 291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6CC9F5D-A2F3-10C7-A102-080F9AE576C7}"/>
                </a:ext>
              </a:extLst>
            </p:cNvPr>
            <p:cNvSpPr txBox="1"/>
            <p:nvPr/>
          </p:nvSpPr>
          <p:spPr>
            <a:xfrm>
              <a:off x="1960996" y="5019838"/>
              <a:ext cx="108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10min</a:t>
              </a:r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D382DCB2-9924-AA68-554A-EAC104C023D8}"/>
                </a:ext>
              </a:extLst>
            </p:cNvPr>
            <p:cNvCxnSpPr>
              <a:cxnSpLocks/>
            </p:cNvCxnSpPr>
            <p:nvPr/>
          </p:nvCxnSpPr>
          <p:spPr>
            <a:xfrm>
              <a:off x="2766569" y="4399333"/>
              <a:ext cx="0" cy="1800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807F289A-75CC-0A6B-04AF-2902E5D01FA0}"/>
              </a:ext>
            </a:extLst>
          </p:cNvPr>
          <p:cNvSpPr txBox="1"/>
          <p:nvPr/>
        </p:nvSpPr>
        <p:spPr>
          <a:xfrm>
            <a:off x="1558826" y="5250739"/>
            <a:ext cx="50634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200" dirty="0">
                <a:solidFill>
                  <a:srgbClr val="C00000"/>
                </a:solidFill>
              </a:rPr>
              <a:t>تغادر منى إلى المدرسة على الساعة </a:t>
            </a:r>
            <a:r>
              <a:rPr lang="fr-FR" sz="2200" dirty="0">
                <a:solidFill>
                  <a:srgbClr val="C00000"/>
                </a:solidFill>
              </a:rPr>
              <a:t>7h 55 min</a:t>
            </a:r>
          </a:p>
        </p:txBody>
      </p:sp>
    </p:spTree>
    <p:extLst>
      <p:ext uri="{BB962C8B-B14F-4D97-AF65-F5344CB8AC3E}">
        <p14:creationId xmlns:p14="http://schemas.microsoft.com/office/powerpoint/2010/main" val="71182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111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5F405E-EC50-8A9F-3006-6D2C08AE0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039" y="1671145"/>
            <a:ext cx="7207822" cy="488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16504</TotalTime>
  <Words>831</Words>
  <Application>Microsoft Office PowerPoint</Application>
  <PresentationFormat>Affichage à l'écran (4:3)</PresentationFormat>
  <Paragraphs>220</Paragraphs>
  <Slides>53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7" baseType="lpstr">
      <vt:lpstr>Aptos</vt:lpstr>
      <vt:lpstr>Aptos Display</vt:lpstr>
      <vt:lpstr>Arial</vt:lpstr>
      <vt:lpstr>Calibri</vt:lpstr>
      <vt:lpstr>Chalkboard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130</cp:revision>
  <cp:lastPrinted>2025-08-13T10:11:39Z</cp:lastPrinted>
  <dcterms:created xsi:type="dcterms:W3CDTF">2025-08-01T12:31:49Z</dcterms:created>
  <dcterms:modified xsi:type="dcterms:W3CDTF">2026-05-12T06:10:59Z</dcterms:modified>
</cp:coreProperties>
</file>